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3" r:id="rId3"/>
    <p:sldMasterId id="2147483687" r:id="rId4"/>
    <p:sldMasterId id="2147483745" r:id="rId5"/>
  </p:sldMasterIdLst>
  <p:notesMasterIdLst>
    <p:notesMasterId r:id="rId49"/>
  </p:notesMasterIdLst>
  <p:sldIdLst>
    <p:sldId id="2147377247" r:id="rId6"/>
    <p:sldId id="2147377273" r:id="rId7"/>
    <p:sldId id="2147377268" r:id="rId8"/>
    <p:sldId id="2145706239" r:id="rId9"/>
    <p:sldId id="2145706297" r:id="rId10"/>
    <p:sldId id="2147377261" r:id="rId11"/>
    <p:sldId id="2145706298" r:id="rId12"/>
    <p:sldId id="2147377269" r:id="rId13"/>
    <p:sldId id="411" r:id="rId14"/>
    <p:sldId id="2147377248" r:id="rId15"/>
    <p:sldId id="2147377262" r:id="rId16"/>
    <p:sldId id="2147377249" r:id="rId17"/>
    <p:sldId id="256" r:id="rId18"/>
    <p:sldId id="2147377267" r:id="rId19"/>
    <p:sldId id="2147377265" r:id="rId20"/>
    <p:sldId id="2147377251" r:id="rId21"/>
    <p:sldId id="2145706209" r:id="rId22"/>
    <p:sldId id="2145706221" r:id="rId23"/>
    <p:sldId id="2147377256" r:id="rId24"/>
    <p:sldId id="2147377243" r:id="rId25"/>
    <p:sldId id="2147377244" r:id="rId26"/>
    <p:sldId id="2147377245" r:id="rId27"/>
    <p:sldId id="2147377246" r:id="rId28"/>
    <p:sldId id="2147377257" r:id="rId29"/>
    <p:sldId id="263" r:id="rId30"/>
    <p:sldId id="264" r:id="rId31"/>
    <p:sldId id="2147377260" r:id="rId32"/>
    <p:sldId id="265" r:id="rId33"/>
    <p:sldId id="266" r:id="rId34"/>
    <p:sldId id="2147377271" r:id="rId35"/>
    <p:sldId id="268" r:id="rId36"/>
    <p:sldId id="269" r:id="rId37"/>
    <p:sldId id="270" r:id="rId38"/>
    <p:sldId id="2147377258" r:id="rId39"/>
    <p:sldId id="2145706634" r:id="rId40"/>
    <p:sldId id="258" r:id="rId41"/>
    <p:sldId id="2145706644" r:id="rId42"/>
    <p:sldId id="2147377263" r:id="rId43"/>
    <p:sldId id="2145706645" r:id="rId44"/>
    <p:sldId id="2145706646" r:id="rId45"/>
    <p:sldId id="262" r:id="rId46"/>
    <p:sldId id="2147377255" r:id="rId47"/>
    <p:sldId id="214737725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4F6BDB-ACE8-7A01-1B16-2DC2069A50AF}" name="Μαγδαληνη Μυλωνα" initials="" userId="S::mm15006@ntua.gr::da8aab6e-075a-48d0-aa58-09617722510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E4194"/>
    <a:srgbClr val="034EA2"/>
    <a:srgbClr val="E74394"/>
    <a:srgbClr val="630F7A"/>
    <a:srgbClr val="631478"/>
    <a:srgbClr val="6DB12D"/>
    <a:srgbClr val="000000"/>
    <a:srgbClr val="404040"/>
    <a:srgbClr val="EE7214"/>
    <a:srgbClr val="B3B7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F19A75-12CA-454D-B57D-1EDFE195A1C2}" v="50" dt="2024-12-19T09:36:40.388"/>
    <p1510:client id="{F6FF0071-A85B-49E9-9444-B2868D4118F0}" v="97" dt="2024-12-19T09:54:13.6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Μαγδαληνη Μυλωνα" userId="da8aab6e-075a-48d0-aa58-096177225109" providerId="ADAL" clId="{F6FF0071-A85B-49E9-9444-B2868D4118F0}"/>
    <pc:docChg chg="undo custSel addSld delSld modSld sldOrd">
      <pc:chgData name="Μαγδαληνη Μυλωνα" userId="da8aab6e-075a-48d0-aa58-096177225109" providerId="ADAL" clId="{F6FF0071-A85B-49E9-9444-B2868D4118F0}" dt="2024-12-19T09:54:13.601" v="144" actId="20577"/>
      <pc:docMkLst>
        <pc:docMk/>
      </pc:docMkLst>
      <pc:sldChg chg="addSp delSp modSp mod modClrScheme chgLayout">
        <pc:chgData name="Μαγδαληνη Μυλωνα" userId="da8aab6e-075a-48d0-aa58-096177225109" providerId="ADAL" clId="{F6FF0071-A85B-49E9-9444-B2868D4118F0}" dt="2024-12-19T09:48:33.669" v="129" actId="404"/>
        <pc:sldMkLst>
          <pc:docMk/>
          <pc:sldMk cId="2550628183" sldId="258"/>
        </pc:sldMkLst>
        <pc:spChg chg="add del mod ord">
          <ac:chgData name="Μαγδαληνη Μυλωνα" userId="da8aab6e-075a-48d0-aa58-096177225109" providerId="ADAL" clId="{F6FF0071-A85B-49E9-9444-B2868D4118F0}" dt="2024-12-19T09:36:25.854" v="72" actId="700"/>
          <ac:spMkLst>
            <pc:docMk/>
            <pc:sldMk cId="2550628183" sldId="258"/>
            <ac:spMk id="2" creationId="{794D3CA4-05C9-C6D3-8F01-8646A187D413}"/>
          </ac:spMkLst>
        </pc:spChg>
        <pc:spChg chg="mod ord">
          <ac:chgData name="Μαγδαληνη Μυλωνα" userId="da8aab6e-075a-48d0-aa58-096177225109" providerId="ADAL" clId="{F6FF0071-A85B-49E9-9444-B2868D4118F0}" dt="2024-12-19T09:47:13.732" v="108" actId="1076"/>
          <ac:spMkLst>
            <pc:docMk/>
            <pc:sldMk cId="2550628183" sldId="258"/>
            <ac:spMk id="3" creationId="{04F5BA19-7B9C-7861-2F0F-45A74A668021}"/>
          </ac:spMkLst>
        </pc:spChg>
        <pc:spChg chg="mod">
          <ac:chgData name="Μαγδαληνη Μυλωνα" userId="da8aab6e-075a-48d0-aa58-096177225109" providerId="ADAL" clId="{F6FF0071-A85B-49E9-9444-B2868D4118F0}" dt="2024-12-19T09:48:33.669" v="129" actId="404"/>
          <ac:spMkLst>
            <pc:docMk/>
            <pc:sldMk cId="2550628183" sldId="258"/>
            <ac:spMk id="5" creationId="{6426D3BE-14BF-8342-E246-F124334C66FD}"/>
          </ac:spMkLst>
        </pc:spChg>
      </pc:sldChg>
      <pc:sldChg chg="modSp mod modClrScheme chgLayout">
        <pc:chgData name="Μαγδαληνη Μυλωνα" userId="da8aab6e-075a-48d0-aa58-096177225109" providerId="ADAL" clId="{F6FF0071-A85B-49E9-9444-B2868D4118F0}" dt="2024-12-19T09:38:48.538" v="91" actId="1076"/>
        <pc:sldMkLst>
          <pc:docMk/>
          <pc:sldMk cId="3736324709" sldId="262"/>
        </pc:sldMkLst>
        <pc:spChg chg="mod ord">
          <ac:chgData name="Μαγδαληνη Μυλωνα" userId="da8aab6e-075a-48d0-aa58-096177225109" providerId="ADAL" clId="{F6FF0071-A85B-49E9-9444-B2868D4118F0}" dt="2024-12-19T09:38:35.996" v="88" actId="1076"/>
          <ac:spMkLst>
            <pc:docMk/>
            <pc:sldMk cId="3736324709" sldId="262"/>
            <ac:spMk id="4" creationId="{BEF29A56-4CB8-FC48-09B9-4B52BC2F9FE5}"/>
          </ac:spMkLst>
        </pc:spChg>
        <pc:spChg chg="mod">
          <ac:chgData name="Μαγδαληνη Μυλωνα" userId="da8aab6e-075a-48d0-aa58-096177225109" providerId="ADAL" clId="{F6FF0071-A85B-49E9-9444-B2868D4118F0}" dt="2024-12-19T09:38:40.286" v="89" actId="1076"/>
          <ac:spMkLst>
            <pc:docMk/>
            <pc:sldMk cId="3736324709" sldId="262"/>
            <ac:spMk id="5" creationId="{F9773EF2-698F-913E-7020-42C8667A9C04}"/>
          </ac:spMkLst>
        </pc:spChg>
        <pc:spChg chg="mod">
          <ac:chgData name="Μαγδαληνη Μυλωνα" userId="da8aab6e-075a-48d0-aa58-096177225109" providerId="ADAL" clId="{F6FF0071-A85B-49E9-9444-B2868D4118F0}" dt="2024-12-19T09:38:43.946" v="90" actId="1076"/>
          <ac:spMkLst>
            <pc:docMk/>
            <pc:sldMk cId="3736324709" sldId="262"/>
            <ac:spMk id="6" creationId="{899380AB-FA95-4250-0130-36DDB4A894E4}"/>
          </ac:spMkLst>
        </pc:spChg>
        <pc:spChg chg="mod">
          <ac:chgData name="Μαγδαληνη Μυλωνα" userId="da8aab6e-075a-48d0-aa58-096177225109" providerId="ADAL" clId="{F6FF0071-A85B-49E9-9444-B2868D4118F0}" dt="2024-12-19T09:38:48.538" v="91" actId="1076"/>
          <ac:spMkLst>
            <pc:docMk/>
            <pc:sldMk cId="3736324709" sldId="262"/>
            <ac:spMk id="7" creationId="{EFE82369-19E2-CA11-3721-FBFEE625B9A7}"/>
          </ac:spMkLst>
        </pc:spChg>
      </pc:sldChg>
      <pc:sldChg chg="modSp mod">
        <pc:chgData name="Μαγδαληνη Μυλωνα" userId="da8aab6e-075a-48d0-aa58-096177225109" providerId="ADAL" clId="{F6FF0071-A85B-49E9-9444-B2868D4118F0}" dt="2024-12-19T09:46:47.172" v="103" actId="1076"/>
        <pc:sldMkLst>
          <pc:docMk/>
          <pc:sldMk cId="868499937" sldId="263"/>
        </pc:sldMkLst>
        <pc:spChg chg="mod">
          <ac:chgData name="Μαγδαληνη Μυλωνα" userId="da8aab6e-075a-48d0-aa58-096177225109" providerId="ADAL" clId="{F6FF0071-A85B-49E9-9444-B2868D4118F0}" dt="2024-12-19T09:46:47.172" v="103" actId="1076"/>
          <ac:spMkLst>
            <pc:docMk/>
            <pc:sldMk cId="868499937" sldId="263"/>
            <ac:spMk id="3" creationId="{78E4A02C-C68C-FF88-47F8-4D8E1076853D}"/>
          </ac:spMkLst>
        </pc:spChg>
      </pc:sldChg>
      <pc:sldChg chg="modSp mod">
        <pc:chgData name="Μαγδαληνη Μυλωνα" userId="da8aab6e-075a-48d0-aa58-096177225109" providerId="ADAL" clId="{F6FF0071-A85B-49E9-9444-B2868D4118F0}" dt="2024-12-19T09:42:12.356" v="99" actId="207"/>
        <pc:sldMkLst>
          <pc:docMk/>
          <pc:sldMk cId="1276011553" sldId="2145706209"/>
        </pc:sldMkLst>
        <pc:spChg chg="mod">
          <ac:chgData name="Μαγδαληνη Μυλωνα" userId="da8aab6e-075a-48d0-aa58-096177225109" providerId="ADAL" clId="{F6FF0071-A85B-49E9-9444-B2868D4118F0}" dt="2024-12-19T09:41:36.629" v="94" actId="207"/>
          <ac:spMkLst>
            <pc:docMk/>
            <pc:sldMk cId="1276011553" sldId="2145706209"/>
            <ac:spMk id="8" creationId="{BA223428-C541-C5C7-C9FE-46829D3F2A16}"/>
          </ac:spMkLst>
        </pc:spChg>
        <pc:spChg chg="mod">
          <ac:chgData name="Μαγδαληνη Μυλωνα" userId="da8aab6e-075a-48d0-aa58-096177225109" providerId="ADAL" clId="{F6FF0071-A85B-49E9-9444-B2868D4118F0}" dt="2024-12-19T09:42:12.356" v="99" actId="207"/>
          <ac:spMkLst>
            <pc:docMk/>
            <pc:sldMk cId="1276011553" sldId="2145706209"/>
            <ac:spMk id="20" creationId="{6D04A2C1-47C5-B9FF-1C17-2718D928EE38}"/>
          </ac:spMkLst>
        </pc:spChg>
      </pc:sldChg>
      <pc:sldChg chg="delSp modSp mod modClrScheme chgLayout">
        <pc:chgData name="Μαγδαληνη Μυλωνα" userId="da8aab6e-075a-48d0-aa58-096177225109" providerId="ADAL" clId="{F6FF0071-A85B-49E9-9444-B2868D4118F0}" dt="2024-12-19T09:33:09.152" v="66" actId="1076"/>
        <pc:sldMkLst>
          <pc:docMk/>
          <pc:sldMk cId="195777905" sldId="2145706221"/>
        </pc:sldMkLst>
        <pc:spChg chg="del mod ord">
          <ac:chgData name="Μαγδαληνη Μυλωνα" userId="da8aab6e-075a-48d0-aa58-096177225109" providerId="ADAL" clId="{F6FF0071-A85B-49E9-9444-B2868D4118F0}" dt="2024-12-19T09:32:54.270" v="64" actId="478"/>
          <ac:spMkLst>
            <pc:docMk/>
            <pc:sldMk cId="195777905" sldId="2145706221"/>
            <ac:spMk id="3" creationId="{0AA132B7-78EC-B032-971F-16A8CCF5E3AE}"/>
          </ac:spMkLst>
        </pc:spChg>
        <pc:spChg chg="mod ord">
          <ac:chgData name="Μαγδαληνη Μυλωνα" userId="da8aab6e-075a-48d0-aa58-096177225109" providerId="ADAL" clId="{F6FF0071-A85B-49E9-9444-B2868D4118F0}" dt="2024-12-19T09:32:35.888" v="59" actId="1076"/>
          <ac:spMkLst>
            <pc:docMk/>
            <pc:sldMk cId="195777905" sldId="2145706221"/>
            <ac:spMk id="32771" creationId="{004A8EBE-1305-45DC-A168-C4D057A900C8}"/>
          </ac:spMkLst>
        </pc:spChg>
        <pc:spChg chg="mod ord">
          <ac:chgData name="Μαγδαληνη Μυλωνα" userId="da8aab6e-075a-48d0-aa58-096177225109" providerId="ADAL" clId="{F6FF0071-A85B-49E9-9444-B2868D4118F0}" dt="2024-12-19T09:32:31.306" v="58" actId="700"/>
          <ac:spMkLst>
            <pc:docMk/>
            <pc:sldMk cId="195777905" sldId="2145706221"/>
            <ac:spMk id="32772" creationId="{28D585A2-2E52-4D13-A7EA-09C56A3D2B05}"/>
          </ac:spMkLst>
        </pc:spChg>
        <pc:spChg chg="mod">
          <ac:chgData name="Μαγδαληνη Μυλωνα" userId="da8aab6e-075a-48d0-aa58-096177225109" providerId="ADAL" clId="{F6FF0071-A85B-49E9-9444-B2868D4118F0}" dt="2024-12-19T09:32:40.560" v="60" actId="1076"/>
          <ac:spMkLst>
            <pc:docMk/>
            <pc:sldMk cId="195777905" sldId="2145706221"/>
            <ac:spMk id="32775" creationId="{0B536AC0-0E68-4043-B294-63A17472F190}"/>
          </ac:spMkLst>
        </pc:spChg>
        <pc:grpChg chg="mod">
          <ac:chgData name="Μαγδαληνη Μυλωνα" userId="da8aab6e-075a-48d0-aa58-096177225109" providerId="ADAL" clId="{F6FF0071-A85B-49E9-9444-B2868D4118F0}" dt="2024-12-19T09:32:51.120" v="63" actId="1076"/>
          <ac:grpSpMkLst>
            <pc:docMk/>
            <pc:sldMk cId="195777905" sldId="2145706221"/>
            <ac:grpSpMk id="4" creationId="{3CF80ED0-8837-78EC-1A43-14D022D29A91}"/>
          </ac:grpSpMkLst>
        </pc:grpChg>
        <pc:grpChg chg="mod">
          <ac:chgData name="Μαγδαληνη Μυλωνα" userId="da8aab6e-075a-48d0-aa58-096177225109" providerId="ADAL" clId="{F6FF0071-A85B-49E9-9444-B2868D4118F0}" dt="2024-12-19T09:33:09.152" v="66" actId="1076"/>
          <ac:grpSpMkLst>
            <pc:docMk/>
            <pc:sldMk cId="195777905" sldId="2145706221"/>
            <ac:grpSpMk id="32805" creationId="{847BDBAD-2ABC-1373-9D32-67D7B606CFF2}"/>
          </ac:grpSpMkLst>
        </pc:grpChg>
        <pc:grpChg chg="mod">
          <ac:chgData name="Μαγδαληνη Μυλωνα" userId="da8aab6e-075a-48d0-aa58-096177225109" providerId="ADAL" clId="{F6FF0071-A85B-49E9-9444-B2868D4118F0}" dt="2024-12-19T09:32:47.077" v="62" actId="1076"/>
          <ac:grpSpMkLst>
            <pc:docMk/>
            <pc:sldMk cId="195777905" sldId="2145706221"/>
            <ac:grpSpMk id="32831" creationId="{4BDA1B77-9F90-C61F-E7DE-C5275E8FA52D}"/>
          </ac:grpSpMkLst>
        </pc:grpChg>
        <pc:picChg chg="del">
          <ac:chgData name="Μαγδαληνη Μυλωνα" userId="da8aab6e-075a-48d0-aa58-096177225109" providerId="ADAL" clId="{F6FF0071-A85B-49E9-9444-B2868D4118F0}" dt="2024-12-19T09:32:58.566" v="65" actId="478"/>
          <ac:picMkLst>
            <pc:docMk/>
            <pc:sldMk cId="195777905" sldId="2145706221"/>
            <ac:picMk id="2" creationId="{722DBFC3-CDA9-D80D-FB5C-BB855E0724C4}"/>
          </ac:picMkLst>
        </pc:picChg>
      </pc:sldChg>
      <pc:sldChg chg="modSp mod">
        <pc:chgData name="Μαγδαληνη Μυλωνα" userId="da8aab6e-075a-48d0-aa58-096177225109" providerId="ADAL" clId="{F6FF0071-A85B-49E9-9444-B2868D4118F0}" dt="2024-12-19T09:41:57.970" v="97" actId="207"/>
        <pc:sldMkLst>
          <pc:docMk/>
          <pc:sldMk cId="3472385618" sldId="2145706239"/>
        </pc:sldMkLst>
        <pc:spChg chg="mod">
          <ac:chgData name="Μαγδαληνη Μυλωνα" userId="da8aab6e-075a-48d0-aa58-096177225109" providerId="ADAL" clId="{F6FF0071-A85B-49E9-9444-B2868D4118F0}" dt="2024-12-19T09:41:52.907" v="96" actId="207"/>
          <ac:spMkLst>
            <pc:docMk/>
            <pc:sldMk cId="3472385618" sldId="2145706239"/>
            <ac:spMk id="9" creationId="{E950FD15-6DE7-CAEE-ED29-56C6DB220E84}"/>
          </ac:spMkLst>
        </pc:spChg>
        <pc:spChg chg="mod">
          <ac:chgData name="Μαγδαληνη Μυλωνα" userId="da8aab6e-075a-48d0-aa58-096177225109" providerId="ADAL" clId="{F6FF0071-A85B-49E9-9444-B2868D4118F0}" dt="2024-12-19T09:41:57.970" v="97" actId="207"/>
          <ac:spMkLst>
            <pc:docMk/>
            <pc:sldMk cId="3472385618" sldId="2145706239"/>
            <ac:spMk id="23" creationId="{62E72267-FD16-989E-D527-B240E875218D}"/>
          </ac:spMkLst>
        </pc:spChg>
      </pc:sldChg>
      <pc:sldChg chg="modSp mod modClrScheme chgLayout">
        <pc:chgData name="Μαγδαληνη Μυλωνα" userId="da8aab6e-075a-48d0-aa58-096177225109" providerId="ADAL" clId="{F6FF0071-A85B-49E9-9444-B2868D4118F0}" dt="2024-12-19T09:48:42.578" v="131" actId="404"/>
        <pc:sldMkLst>
          <pc:docMk/>
          <pc:sldMk cId="4284834789" sldId="2145706634"/>
        </pc:sldMkLst>
        <pc:spChg chg="mod ord">
          <ac:chgData name="Μαγδαληνη Μυλωνα" userId="da8aab6e-075a-48d0-aa58-096177225109" providerId="ADAL" clId="{F6FF0071-A85B-49E9-9444-B2868D4118F0}" dt="2024-12-19T09:48:42.578" v="131" actId="404"/>
          <ac:spMkLst>
            <pc:docMk/>
            <pc:sldMk cId="4284834789" sldId="2145706634"/>
            <ac:spMk id="4" creationId="{A41016F6-FAF4-9428-4A4B-AE5F21A639B8}"/>
          </ac:spMkLst>
        </pc:spChg>
      </pc:sldChg>
      <pc:sldChg chg="modSp mod setBg modClrScheme chgLayout">
        <pc:chgData name="Μαγδαληνη Μυλωνα" userId="da8aab6e-075a-48d0-aa58-096177225109" providerId="ADAL" clId="{F6FF0071-A85B-49E9-9444-B2868D4118F0}" dt="2024-12-19T09:48:26.110" v="127" actId="403"/>
        <pc:sldMkLst>
          <pc:docMk/>
          <pc:sldMk cId="111708591" sldId="2145706644"/>
        </pc:sldMkLst>
        <pc:spChg chg="mod ord">
          <ac:chgData name="Μαγδαληνη Μυλωνα" userId="da8aab6e-075a-48d0-aa58-096177225109" providerId="ADAL" clId="{F6FF0071-A85B-49E9-9444-B2868D4118F0}" dt="2024-12-19T09:48:22.588" v="125" actId="1076"/>
          <ac:spMkLst>
            <pc:docMk/>
            <pc:sldMk cId="111708591" sldId="2145706644"/>
            <ac:spMk id="3" creationId="{7BE2A083-F446-2136-CAF2-1A98EFF61A72}"/>
          </ac:spMkLst>
        </pc:spChg>
        <pc:spChg chg="mod">
          <ac:chgData name="Μαγδαληνη Μυλωνα" userId="da8aab6e-075a-48d0-aa58-096177225109" providerId="ADAL" clId="{F6FF0071-A85B-49E9-9444-B2868D4118F0}" dt="2024-12-19T09:48:26.110" v="127" actId="403"/>
          <ac:spMkLst>
            <pc:docMk/>
            <pc:sldMk cId="111708591" sldId="2145706644"/>
            <ac:spMk id="5" creationId="{23546917-36D7-8434-A905-E1482A0FC571}"/>
          </ac:spMkLst>
        </pc:spChg>
      </pc:sldChg>
      <pc:sldChg chg="modSp mod modClrScheme chgLayout">
        <pc:chgData name="Μαγδαληνη Μυλωνα" userId="da8aab6e-075a-48d0-aa58-096177225109" providerId="ADAL" clId="{F6FF0071-A85B-49E9-9444-B2868D4118F0}" dt="2024-12-19T09:48:08.907" v="120" actId="255"/>
        <pc:sldMkLst>
          <pc:docMk/>
          <pc:sldMk cId="1861795525" sldId="2145706645"/>
        </pc:sldMkLst>
        <pc:spChg chg="mod ord">
          <ac:chgData name="Μαγδαληνη Μυλωνα" userId="da8aab6e-075a-48d0-aa58-096177225109" providerId="ADAL" clId="{F6FF0071-A85B-49E9-9444-B2868D4118F0}" dt="2024-12-19T09:47:52.909" v="117" actId="1076"/>
          <ac:spMkLst>
            <pc:docMk/>
            <pc:sldMk cId="1861795525" sldId="2145706645"/>
            <ac:spMk id="3" creationId="{75FD2C7E-61D0-A537-C40D-21537EAA4A54}"/>
          </ac:spMkLst>
        </pc:spChg>
        <pc:spChg chg="mod">
          <ac:chgData name="Μαγδαληνη Μυλωνα" userId="da8aab6e-075a-48d0-aa58-096177225109" providerId="ADAL" clId="{F6FF0071-A85B-49E9-9444-B2868D4118F0}" dt="2024-12-19T09:48:08.907" v="120" actId="255"/>
          <ac:spMkLst>
            <pc:docMk/>
            <pc:sldMk cId="1861795525" sldId="2145706645"/>
            <ac:spMk id="5" creationId="{7D95B9E1-08A6-0AC4-27F2-5DB7A93CAA98}"/>
          </ac:spMkLst>
        </pc:spChg>
      </pc:sldChg>
      <pc:sldChg chg="modSp mod modClrScheme chgLayout">
        <pc:chgData name="Μαγδαληνη Μυλωνα" userId="da8aab6e-075a-48d0-aa58-096177225109" providerId="ADAL" clId="{F6FF0071-A85B-49E9-9444-B2868D4118F0}" dt="2024-12-19T09:38:19.846" v="86" actId="1076"/>
        <pc:sldMkLst>
          <pc:docMk/>
          <pc:sldMk cId="3236037743" sldId="2145706646"/>
        </pc:sldMkLst>
        <pc:spChg chg="mod ord">
          <ac:chgData name="Μαγδαληνη Μυλωνα" userId="da8aab6e-075a-48d0-aa58-096177225109" providerId="ADAL" clId="{F6FF0071-A85B-49E9-9444-B2868D4118F0}" dt="2024-12-19T09:38:19.846" v="86" actId="1076"/>
          <ac:spMkLst>
            <pc:docMk/>
            <pc:sldMk cId="3236037743" sldId="2145706646"/>
            <ac:spMk id="3" creationId="{FBDD3DF5-0BC4-E877-5147-A913D8CB3A97}"/>
          </ac:spMkLst>
        </pc:spChg>
      </pc:sldChg>
      <pc:sldChg chg="addSp delSp modSp mod ord">
        <pc:chgData name="Μαγδαληνη Μυλωνα" userId="da8aab6e-075a-48d0-aa58-096177225109" providerId="ADAL" clId="{F6FF0071-A85B-49E9-9444-B2868D4118F0}" dt="2024-12-19T09:54:13.601" v="144" actId="20577"/>
        <pc:sldMkLst>
          <pc:docMk/>
          <pc:sldMk cId="2676382234" sldId="2147377247"/>
        </pc:sldMkLst>
        <pc:spChg chg="add del mod">
          <ac:chgData name="Μαγδαληνη Μυλωνα" userId="da8aab6e-075a-48d0-aa58-096177225109" providerId="ADAL" clId="{F6FF0071-A85B-49E9-9444-B2868D4118F0}" dt="2024-12-19T09:53:55.144" v="133" actId="478"/>
          <ac:spMkLst>
            <pc:docMk/>
            <pc:sldMk cId="2676382234" sldId="2147377247"/>
            <ac:spMk id="4" creationId="{FB1449BE-41F9-D12E-E913-C9F9524E6183}"/>
          </ac:spMkLst>
        </pc:spChg>
        <pc:spChg chg="add mod">
          <ac:chgData name="Μαγδαληνη Μυλωνα" userId="da8aab6e-075a-48d0-aa58-096177225109" providerId="ADAL" clId="{F6FF0071-A85B-49E9-9444-B2868D4118F0}" dt="2024-12-19T09:54:13.601" v="144" actId="20577"/>
          <ac:spMkLst>
            <pc:docMk/>
            <pc:sldMk cId="2676382234" sldId="2147377247"/>
            <ac:spMk id="5" creationId="{2D55B033-9EFC-C093-B3B0-9A91B33AA6AD}"/>
          </ac:spMkLst>
        </pc:spChg>
        <pc:spChg chg="del">
          <ac:chgData name="Μαγδαληνη Μυλωνα" userId="da8aab6e-075a-48d0-aa58-096177225109" providerId="ADAL" clId="{F6FF0071-A85B-49E9-9444-B2868D4118F0}" dt="2024-12-19T09:53:51.897" v="132" actId="478"/>
          <ac:spMkLst>
            <pc:docMk/>
            <pc:sldMk cId="2676382234" sldId="2147377247"/>
            <ac:spMk id="13" creationId="{72BC6211-1777-420D-349B-F18B4537A17F}"/>
          </ac:spMkLst>
        </pc:spChg>
      </pc:sldChg>
      <pc:sldChg chg="modSp mod">
        <pc:chgData name="Μαγδαληνη Μυλωνα" userId="da8aab6e-075a-48d0-aa58-096177225109" providerId="ADAL" clId="{F6FF0071-A85B-49E9-9444-B2868D4118F0}" dt="2024-12-19T09:42:03.888" v="98" actId="207"/>
        <pc:sldMkLst>
          <pc:docMk/>
          <pc:sldMk cId="2774477707" sldId="2147377248"/>
        </pc:sldMkLst>
        <pc:spChg chg="mod">
          <ac:chgData name="Μαγδαληνη Μυλωνα" userId="da8aab6e-075a-48d0-aa58-096177225109" providerId="ADAL" clId="{F6FF0071-A85B-49E9-9444-B2868D4118F0}" dt="2024-12-19T09:41:45.311" v="95" actId="207"/>
          <ac:spMkLst>
            <pc:docMk/>
            <pc:sldMk cId="2774477707" sldId="2147377248"/>
            <ac:spMk id="7" creationId="{13481AEF-3059-D3E5-D3FA-B1A08824E0C8}"/>
          </ac:spMkLst>
        </pc:spChg>
        <pc:spChg chg="mod">
          <ac:chgData name="Μαγδαληνη Μυλωνα" userId="da8aab6e-075a-48d0-aa58-096177225109" providerId="ADAL" clId="{F6FF0071-A85B-49E9-9444-B2868D4118F0}" dt="2024-12-19T09:42:03.888" v="98" actId="207"/>
          <ac:spMkLst>
            <pc:docMk/>
            <pc:sldMk cId="2774477707" sldId="2147377248"/>
            <ac:spMk id="18" creationId="{5D479783-F5C9-ABEB-D3BD-00C04F5E383A}"/>
          </ac:spMkLst>
        </pc:spChg>
      </pc:sldChg>
      <pc:sldChg chg="modSp mod">
        <pc:chgData name="Μαγδαληνη Μυλωνα" userId="da8aab6e-075a-48d0-aa58-096177225109" providerId="ADAL" clId="{F6FF0071-A85B-49E9-9444-B2868D4118F0}" dt="2024-12-19T09:35:00.164" v="67" actId="207"/>
        <pc:sldMkLst>
          <pc:docMk/>
          <pc:sldMk cId="380914008" sldId="2147377254"/>
        </pc:sldMkLst>
        <pc:spChg chg="mod">
          <ac:chgData name="Μαγδαληνη Μυλωνα" userId="da8aab6e-075a-48d0-aa58-096177225109" providerId="ADAL" clId="{F6FF0071-A85B-49E9-9444-B2868D4118F0}" dt="2024-12-19T09:35:00.164" v="67" actId="207"/>
          <ac:spMkLst>
            <pc:docMk/>
            <pc:sldMk cId="380914008" sldId="2147377254"/>
            <ac:spMk id="4" creationId="{48FAD389-98AC-486D-8C35-528C3964937C}"/>
          </ac:spMkLst>
        </pc:spChg>
      </pc:sldChg>
      <pc:sldChg chg="modSp mod modClrScheme chgLayout">
        <pc:chgData name="Μαγδαληνη Μυλωνα" userId="da8aab6e-075a-48d0-aa58-096177225109" providerId="ADAL" clId="{F6FF0071-A85B-49E9-9444-B2868D4118F0}" dt="2024-12-19T09:39:00.535" v="93" actId="700"/>
        <pc:sldMkLst>
          <pc:docMk/>
          <pc:sldMk cId="2138658902" sldId="2147377255"/>
        </pc:sldMkLst>
        <pc:spChg chg="mod ord">
          <ac:chgData name="Μαγδαληνη Μυλωνα" userId="da8aab6e-075a-48d0-aa58-096177225109" providerId="ADAL" clId="{F6FF0071-A85B-49E9-9444-B2868D4118F0}" dt="2024-12-19T09:39:00.535" v="93" actId="700"/>
          <ac:spMkLst>
            <pc:docMk/>
            <pc:sldMk cId="2138658902" sldId="2147377255"/>
            <ac:spMk id="10" creationId="{DFD96B7E-45BE-ED69-6FCA-3CA9AE568783}"/>
          </ac:spMkLst>
        </pc:spChg>
      </pc:sldChg>
      <pc:sldChg chg="addSp delSp modSp mod">
        <pc:chgData name="Μαγδαληνη Μυλωνα" userId="da8aab6e-075a-48d0-aa58-096177225109" providerId="ADAL" clId="{F6FF0071-A85B-49E9-9444-B2868D4118F0}" dt="2024-12-19T09:36:50.179" v="77"/>
        <pc:sldMkLst>
          <pc:docMk/>
          <pc:sldMk cId="1186701668" sldId="2147377258"/>
        </pc:sldMkLst>
        <pc:spChg chg="add del mod">
          <ac:chgData name="Μαγδαληνη Μυλωνα" userId="da8aab6e-075a-48d0-aa58-096177225109" providerId="ADAL" clId="{F6FF0071-A85B-49E9-9444-B2868D4118F0}" dt="2024-12-19T09:36:49.147" v="76" actId="478"/>
          <ac:spMkLst>
            <pc:docMk/>
            <pc:sldMk cId="1186701668" sldId="2147377258"/>
            <ac:spMk id="8" creationId="{851E52DB-1D67-21DE-419D-2F92BBA3795E}"/>
          </ac:spMkLst>
        </pc:spChg>
        <pc:picChg chg="del">
          <ac:chgData name="Μαγδαληνη Μυλωνα" userId="da8aab6e-075a-48d0-aa58-096177225109" providerId="ADAL" clId="{F6FF0071-A85B-49E9-9444-B2868D4118F0}" dt="2024-12-19T09:36:43.931" v="75" actId="478"/>
          <ac:picMkLst>
            <pc:docMk/>
            <pc:sldMk cId="1186701668" sldId="2147377258"/>
            <ac:picMk id="6" creationId="{44195014-E782-97A0-D496-8753E49B4373}"/>
          </ac:picMkLst>
        </pc:picChg>
        <pc:picChg chg="add mod">
          <ac:chgData name="Μαγδαληνη Μυλωνα" userId="da8aab6e-075a-48d0-aa58-096177225109" providerId="ADAL" clId="{F6FF0071-A85B-49E9-9444-B2868D4118F0}" dt="2024-12-19T09:36:50.179" v="77"/>
          <ac:picMkLst>
            <pc:docMk/>
            <pc:sldMk cId="1186701668" sldId="2147377258"/>
            <ac:picMk id="9" creationId="{2C5E9A82-3F2A-C21E-B0B0-97D0B1F58DFC}"/>
          </ac:picMkLst>
        </pc:picChg>
      </pc:sldChg>
      <pc:sldChg chg="modSp mod modClrScheme chgLayout">
        <pc:chgData name="Μαγδαληνη Μυλωνα" userId="da8aab6e-075a-48d0-aa58-096177225109" providerId="ADAL" clId="{F6FF0071-A85B-49E9-9444-B2868D4118F0}" dt="2024-12-19T09:37:13.612" v="80" actId="1076"/>
        <pc:sldMkLst>
          <pc:docMk/>
          <pc:sldMk cId="3442437594" sldId="2147377263"/>
        </pc:sldMkLst>
        <pc:spChg chg="mod ord">
          <ac:chgData name="Μαγδαληνη Μυλωνα" userId="da8aab6e-075a-48d0-aa58-096177225109" providerId="ADAL" clId="{F6FF0071-A85B-49E9-9444-B2868D4118F0}" dt="2024-12-19T09:37:13.612" v="80" actId="1076"/>
          <ac:spMkLst>
            <pc:docMk/>
            <pc:sldMk cId="3442437594" sldId="2147377263"/>
            <ac:spMk id="3" creationId="{022F3C4C-6879-AD9D-BC40-188CDB67AEB0}"/>
          </ac:spMkLst>
        </pc:spChg>
      </pc:sldChg>
      <pc:sldChg chg="modSp mod">
        <pc:chgData name="Μαγδαληνη Μυλωνα" userId="da8aab6e-075a-48d0-aa58-096177225109" providerId="ADAL" clId="{F6FF0071-A85B-49E9-9444-B2868D4118F0}" dt="2024-12-19T09:16:26.621" v="49" actId="207"/>
        <pc:sldMkLst>
          <pc:docMk/>
          <pc:sldMk cId="3768518311" sldId="2147377268"/>
        </pc:sldMkLst>
        <pc:spChg chg="mod">
          <ac:chgData name="Μαγδαληνη Μυλωνα" userId="da8aab6e-075a-48d0-aa58-096177225109" providerId="ADAL" clId="{F6FF0071-A85B-49E9-9444-B2868D4118F0}" dt="2024-12-19T09:15:59.636" v="2" actId="1076"/>
          <ac:spMkLst>
            <pc:docMk/>
            <pc:sldMk cId="3768518311" sldId="2147377268"/>
            <ac:spMk id="3" creationId="{98D8D0E3-E007-8745-F100-C1C1F238C958}"/>
          </ac:spMkLst>
        </pc:spChg>
        <pc:spChg chg="mod">
          <ac:chgData name="Μαγδαληνη Μυλωνα" userId="da8aab6e-075a-48d0-aa58-096177225109" providerId="ADAL" clId="{F6FF0071-A85B-49E9-9444-B2868D4118F0}" dt="2024-12-19T09:16:26.621" v="49" actId="207"/>
          <ac:spMkLst>
            <pc:docMk/>
            <pc:sldMk cId="3768518311" sldId="2147377268"/>
            <ac:spMk id="14" creationId="{B794D95F-A380-87E8-5062-BAF51A4740FC}"/>
          </ac:spMkLst>
        </pc:spChg>
        <pc:spChg chg="mod">
          <ac:chgData name="Μαγδαληνη Μυλωνα" userId="da8aab6e-075a-48d0-aa58-096177225109" providerId="ADAL" clId="{F6FF0071-A85B-49E9-9444-B2868D4118F0}" dt="2024-12-19T09:16:26.621" v="49" actId="207"/>
          <ac:spMkLst>
            <pc:docMk/>
            <pc:sldMk cId="3768518311" sldId="2147377268"/>
            <ac:spMk id="15" creationId="{725796C4-DA96-B416-DE20-40E9DF81A933}"/>
          </ac:spMkLst>
        </pc:spChg>
        <pc:spChg chg="mod">
          <ac:chgData name="Μαγδαληνη Μυλωνα" userId="da8aab6e-075a-48d0-aa58-096177225109" providerId="ADAL" clId="{F6FF0071-A85B-49E9-9444-B2868D4118F0}" dt="2024-12-19T09:16:26.621" v="49" actId="207"/>
          <ac:spMkLst>
            <pc:docMk/>
            <pc:sldMk cId="3768518311" sldId="2147377268"/>
            <ac:spMk id="16" creationId="{85845895-C75A-876E-B363-16ABEBE8F6DF}"/>
          </ac:spMkLst>
        </pc:spChg>
        <pc:spChg chg="mod">
          <ac:chgData name="Μαγδαληνη Μυλωνα" userId="da8aab6e-075a-48d0-aa58-096177225109" providerId="ADAL" clId="{F6FF0071-A85B-49E9-9444-B2868D4118F0}" dt="2024-12-19T09:16:26.621" v="49" actId="207"/>
          <ac:spMkLst>
            <pc:docMk/>
            <pc:sldMk cId="3768518311" sldId="2147377268"/>
            <ac:spMk id="21" creationId="{A1A31537-E5E2-CB31-BF9F-8ECB87755B30}"/>
          </ac:spMkLst>
        </pc:spChg>
        <pc:spChg chg="mod">
          <ac:chgData name="Μαγδαληνη Μυλωνα" userId="da8aab6e-075a-48d0-aa58-096177225109" providerId="ADAL" clId="{F6FF0071-A85B-49E9-9444-B2868D4118F0}" dt="2024-12-19T09:16:26.621" v="49" actId="207"/>
          <ac:spMkLst>
            <pc:docMk/>
            <pc:sldMk cId="3768518311" sldId="2147377268"/>
            <ac:spMk id="22" creationId="{EDF984A4-2D8A-1036-EF10-8BEBC030C761}"/>
          </ac:spMkLst>
        </pc:spChg>
        <pc:spChg chg="mod">
          <ac:chgData name="Μαγδαληνη Μυλωνα" userId="da8aab6e-075a-48d0-aa58-096177225109" providerId="ADAL" clId="{F6FF0071-A85B-49E9-9444-B2868D4118F0}" dt="2024-12-19T09:16:26.621" v="49" actId="207"/>
          <ac:spMkLst>
            <pc:docMk/>
            <pc:sldMk cId="3768518311" sldId="2147377268"/>
            <ac:spMk id="23" creationId="{1383C05B-EFF0-8F11-8127-84E76A00B774}"/>
          </ac:spMkLst>
        </pc:spChg>
        <pc:spChg chg="mod">
          <ac:chgData name="Μαγδαληνη Μυλωνα" userId="da8aab6e-075a-48d0-aa58-096177225109" providerId="ADAL" clId="{F6FF0071-A85B-49E9-9444-B2868D4118F0}" dt="2024-12-19T09:16:26.621" v="49" actId="207"/>
          <ac:spMkLst>
            <pc:docMk/>
            <pc:sldMk cId="3768518311" sldId="2147377268"/>
            <ac:spMk id="24" creationId="{DC4B1171-474A-4FE1-4C20-8C63CE70032B}"/>
          </ac:spMkLst>
        </pc:spChg>
        <pc:spChg chg="mod">
          <ac:chgData name="Μαγδαληνη Μυλωνα" userId="da8aab6e-075a-48d0-aa58-096177225109" providerId="ADAL" clId="{F6FF0071-A85B-49E9-9444-B2868D4118F0}" dt="2024-12-19T09:16:26.621" v="49" actId="207"/>
          <ac:spMkLst>
            <pc:docMk/>
            <pc:sldMk cId="3768518311" sldId="2147377268"/>
            <ac:spMk id="25" creationId="{B1187B65-216B-D606-1995-2DA2D327CB4D}"/>
          </ac:spMkLst>
        </pc:spChg>
        <pc:spChg chg="mod">
          <ac:chgData name="Μαγδαληνη Μυλωνα" userId="da8aab6e-075a-48d0-aa58-096177225109" providerId="ADAL" clId="{F6FF0071-A85B-49E9-9444-B2868D4118F0}" dt="2024-12-19T09:16:26.621" v="49" actId="207"/>
          <ac:spMkLst>
            <pc:docMk/>
            <pc:sldMk cId="3768518311" sldId="2147377268"/>
            <ac:spMk id="26" creationId="{A02F7E38-872C-7511-EC1A-4C5CC69ED360}"/>
          </ac:spMkLst>
        </pc:spChg>
        <pc:spChg chg="mod">
          <ac:chgData name="Μαγδαληνη Μυλωνα" userId="da8aab6e-075a-48d0-aa58-096177225109" providerId="ADAL" clId="{F6FF0071-A85B-49E9-9444-B2868D4118F0}" dt="2024-12-19T09:16:26.621" v="49" actId="207"/>
          <ac:spMkLst>
            <pc:docMk/>
            <pc:sldMk cId="3768518311" sldId="2147377268"/>
            <ac:spMk id="27" creationId="{31557030-7377-CDEB-67BA-5C9363018407}"/>
          </ac:spMkLst>
        </pc:spChg>
        <pc:spChg chg="mod">
          <ac:chgData name="Μαγδαληνη Μυλωνα" userId="da8aab6e-075a-48d0-aa58-096177225109" providerId="ADAL" clId="{F6FF0071-A85B-49E9-9444-B2868D4118F0}" dt="2024-12-19T09:16:26.621" v="49" actId="207"/>
          <ac:spMkLst>
            <pc:docMk/>
            <pc:sldMk cId="3768518311" sldId="2147377268"/>
            <ac:spMk id="28" creationId="{08DF2D4A-A10C-7FE1-5886-FA83AC58D19D}"/>
          </ac:spMkLst>
        </pc:spChg>
        <pc:spChg chg="mod">
          <ac:chgData name="Μαγδαληνη Μυλωνα" userId="da8aab6e-075a-48d0-aa58-096177225109" providerId="ADAL" clId="{F6FF0071-A85B-49E9-9444-B2868D4118F0}" dt="2024-12-19T09:16:26.621" v="49" actId="207"/>
          <ac:spMkLst>
            <pc:docMk/>
            <pc:sldMk cId="3768518311" sldId="2147377268"/>
            <ac:spMk id="29" creationId="{303A3720-E069-9D56-2AB9-AFC09D6F61A4}"/>
          </ac:spMkLst>
        </pc:spChg>
        <pc:spChg chg="mod">
          <ac:chgData name="Μαγδαληνη Μυλωνα" userId="da8aab6e-075a-48d0-aa58-096177225109" providerId="ADAL" clId="{F6FF0071-A85B-49E9-9444-B2868D4118F0}" dt="2024-12-19T09:16:26.621" v="49" actId="207"/>
          <ac:spMkLst>
            <pc:docMk/>
            <pc:sldMk cId="3768518311" sldId="2147377268"/>
            <ac:spMk id="30" creationId="{34517B13-E583-C86F-5381-F9D970DA8596}"/>
          </ac:spMkLst>
        </pc:spChg>
        <pc:spChg chg="mod">
          <ac:chgData name="Μαγδαληνη Μυλωνα" userId="da8aab6e-075a-48d0-aa58-096177225109" providerId="ADAL" clId="{F6FF0071-A85B-49E9-9444-B2868D4118F0}" dt="2024-12-19T09:16:26.621" v="49" actId="207"/>
          <ac:spMkLst>
            <pc:docMk/>
            <pc:sldMk cId="3768518311" sldId="2147377268"/>
            <ac:spMk id="31" creationId="{EBCE3535-1F0D-32B0-C1DD-AC3373907C75}"/>
          </ac:spMkLst>
        </pc:spChg>
        <pc:spChg chg="mod">
          <ac:chgData name="Μαγδαληνη Μυλωνα" userId="da8aab6e-075a-48d0-aa58-096177225109" providerId="ADAL" clId="{F6FF0071-A85B-49E9-9444-B2868D4118F0}" dt="2024-12-19T09:16:26.621" v="49" actId="207"/>
          <ac:spMkLst>
            <pc:docMk/>
            <pc:sldMk cId="3768518311" sldId="2147377268"/>
            <ac:spMk id="32" creationId="{745CE068-BCD2-2CFF-086B-9BFD5E591869}"/>
          </ac:spMkLst>
        </pc:spChg>
        <pc:grpChg chg="mod">
          <ac:chgData name="Μαγδαληνη Μυλωνα" userId="da8aab6e-075a-48d0-aa58-096177225109" providerId="ADAL" clId="{F6FF0071-A85B-49E9-9444-B2868D4118F0}" dt="2024-12-19T09:16:26.621" v="49" actId="207"/>
          <ac:grpSpMkLst>
            <pc:docMk/>
            <pc:sldMk cId="3768518311" sldId="2147377268"/>
            <ac:grpSpMk id="11" creationId="{DE644798-2EE3-2089-5B82-DE5E2FE6F5DF}"/>
          </ac:grpSpMkLst>
        </pc:grpChg>
        <pc:grpChg chg="mod">
          <ac:chgData name="Μαγδαληνη Μυλωνα" userId="da8aab6e-075a-48d0-aa58-096177225109" providerId="ADAL" clId="{F6FF0071-A85B-49E9-9444-B2868D4118F0}" dt="2024-12-19T09:16:26.621" v="49" actId="207"/>
          <ac:grpSpMkLst>
            <pc:docMk/>
            <pc:sldMk cId="3768518311" sldId="2147377268"/>
            <ac:grpSpMk id="12" creationId="{AA205B1A-CC9B-C28C-2495-2F31578FED49}"/>
          </ac:grpSpMkLst>
        </pc:grpChg>
        <pc:grpChg chg="mod">
          <ac:chgData name="Μαγδαληνη Μυλωνα" userId="da8aab6e-075a-48d0-aa58-096177225109" providerId="ADAL" clId="{F6FF0071-A85B-49E9-9444-B2868D4118F0}" dt="2024-12-19T09:16:26.621" v="49" actId="207"/>
          <ac:grpSpMkLst>
            <pc:docMk/>
            <pc:sldMk cId="3768518311" sldId="2147377268"/>
            <ac:grpSpMk id="13" creationId="{23582544-03CB-42F7-7EC7-4DA66B6F93E9}"/>
          </ac:grpSpMkLst>
        </pc:grpChg>
        <pc:grpChg chg="mod">
          <ac:chgData name="Μαγδαληνη Μυλωνα" userId="da8aab6e-075a-48d0-aa58-096177225109" providerId="ADAL" clId="{F6FF0071-A85B-49E9-9444-B2868D4118F0}" dt="2024-12-19T09:16:26.621" v="49" actId="207"/>
          <ac:grpSpMkLst>
            <pc:docMk/>
            <pc:sldMk cId="3768518311" sldId="2147377268"/>
            <ac:grpSpMk id="17" creationId="{1938DD7A-A479-84D4-ECA8-8298E1A4033A}"/>
          </ac:grpSpMkLst>
        </pc:grpChg>
        <pc:grpChg chg="mod">
          <ac:chgData name="Μαγδαληνη Μυλωνα" userId="da8aab6e-075a-48d0-aa58-096177225109" providerId="ADAL" clId="{F6FF0071-A85B-49E9-9444-B2868D4118F0}" dt="2024-12-19T09:16:26.621" v="49" actId="207"/>
          <ac:grpSpMkLst>
            <pc:docMk/>
            <pc:sldMk cId="3768518311" sldId="2147377268"/>
            <ac:grpSpMk id="18" creationId="{74AFF629-1B8A-7660-D2CE-52A20F4DB840}"/>
          </ac:grpSpMkLst>
        </pc:grpChg>
        <pc:grpChg chg="mod">
          <ac:chgData name="Μαγδαληνη Μυλωνα" userId="da8aab6e-075a-48d0-aa58-096177225109" providerId="ADAL" clId="{F6FF0071-A85B-49E9-9444-B2868D4118F0}" dt="2024-12-19T09:16:26.621" v="49" actId="207"/>
          <ac:grpSpMkLst>
            <pc:docMk/>
            <pc:sldMk cId="3768518311" sldId="2147377268"/>
            <ac:grpSpMk id="19" creationId="{4CB50E04-3840-5A9A-3C30-BC4EB0678C60}"/>
          </ac:grpSpMkLst>
        </pc:grpChg>
        <pc:grpChg chg="mod">
          <ac:chgData name="Μαγδαληνη Μυλωνα" userId="da8aab6e-075a-48d0-aa58-096177225109" providerId="ADAL" clId="{F6FF0071-A85B-49E9-9444-B2868D4118F0}" dt="2024-12-19T09:16:26.621" v="49" actId="207"/>
          <ac:grpSpMkLst>
            <pc:docMk/>
            <pc:sldMk cId="3768518311" sldId="2147377268"/>
            <ac:grpSpMk id="20" creationId="{5BAEE687-69D7-22CB-E66B-4426AFA0F509}"/>
          </ac:grpSpMkLst>
        </pc:grpChg>
      </pc:sldChg>
      <pc:sldChg chg="add del setBg">
        <pc:chgData name="Μαγδαληνη Μυλωνα" userId="da8aab6e-075a-48d0-aa58-096177225109" providerId="ADAL" clId="{F6FF0071-A85B-49E9-9444-B2868D4118F0}" dt="2024-12-19T09:30:00.843" v="52"/>
        <pc:sldMkLst>
          <pc:docMk/>
          <pc:sldMk cId="2828244569" sldId="2147377273"/>
        </pc:sldMkLst>
      </pc:sldChg>
    </pc:docChg>
  </pc:docChgLst>
  <pc:docChgLst>
    <pc:chgData name="Anastasia Alexandratou" userId="5b7e6d8d-979d-4c87-8b6a-688adaf7c3f0" providerId="ADAL" clId="{A8F19A75-12CA-454D-B57D-1EDFE195A1C2}"/>
    <pc:docChg chg="custSel modSld">
      <pc:chgData name="Anastasia Alexandratou" userId="5b7e6d8d-979d-4c87-8b6a-688adaf7c3f0" providerId="ADAL" clId="{A8F19A75-12CA-454D-B57D-1EDFE195A1C2}" dt="2024-12-19T09:36:40.388" v="49" actId="948"/>
      <pc:docMkLst>
        <pc:docMk/>
      </pc:docMkLst>
      <pc:sldChg chg="modTransition">
        <pc:chgData name="Anastasia Alexandratou" userId="5b7e6d8d-979d-4c87-8b6a-688adaf7c3f0" providerId="ADAL" clId="{A8F19A75-12CA-454D-B57D-1EDFE195A1C2}" dt="2024-12-19T09:27:56.141" v="6"/>
        <pc:sldMkLst>
          <pc:docMk/>
          <pc:sldMk cId="1327504978" sldId="256"/>
        </pc:sldMkLst>
      </pc:sldChg>
      <pc:sldChg chg="modTransition">
        <pc:chgData name="Anastasia Alexandratou" userId="5b7e6d8d-979d-4c87-8b6a-688adaf7c3f0" providerId="ADAL" clId="{A8F19A75-12CA-454D-B57D-1EDFE195A1C2}" dt="2024-12-19T09:28:10.030" v="9"/>
        <pc:sldMkLst>
          <pc:docMk/>
          <pc:sldMk cId="868499937" sldId="263"/>
        </pc:sldMkLst>
      </pc:sldChg>
      <pc:sldChg chg="modTransition">
        <pc:chgData name="Anastasia Alexandratou" userId="5b7e6d8d-979d-4c87-8b6a-688adaf7c3f0" providerId="ADAL" clId="{A8F19A75-12CA-454D-B57D-1EDFE195A1C2}" dt="2024-12-19T09:28:10.030" v="9"/>
        <pc:sldMkLst>
          <pc:docMk/>
          <pc:sldMk cId="1558023676" sldId="264"/>
        </pc:sldMkLst>
      </pc:sldChg>
      <pc:sldChg chg="modTransition">
        <pc:chgData name="Anastasia Alexandratou" userId="5b7e6d8d-979d-4c87-8b6a-688adaf7c3f0" providerId="ADAL" clId="{A8F19A75-12CA-454D-B57D-1EDFE195A1C2}" dt="2024-12-19T09:28:10.030" v="9"/>
        <pc:sldMkLst>
          <pc:docMk/>
          <pc:sldMk cId="3082376239" sldId="265"/>
        </pc:sldMkLst>
      </pc:sldChg>
      <pc:sldChg chg="modTransition">
        <pc:chgData name="Anastasia Alexandratou" userId="5b7e6d8d-979d-4c87-8b6a-688adaf7c3f0" providerId="ADAL" clId="{A8F19A75-12CA-454D-B57D-1EDFE195A1C2}" dt="2024-12-19T09:28:10.030" v="9"/>
        <pc:sldMkLst>
          <pc:docMk/>
          <pc:sldMk cId="827317064" sldId="266"/>
        </pc:sldMkLst>
      </pc:sldChg>
      <pc:sldChg chg="modTransition">
        <pc:chgData name="Anastasia Alexandratou" userId="5b7e6d8d-979d-4c87-8b6a-688adaf7c3f0" providerId="ADAL" clId="{A8F19A75-12CA-454D-B57D-1EDFE195A1C2}" dt="2024-12-19T09:28:10.030" v="9"/>
        <pc:sldMkLst>
          <pc:docMk/>
          <pc:sldMk cId="705268794" sldId="268"/>
        </pc:sldMkLst>
      </pc:sldChg>
      <pc:sldChg chg="modTransition">
        <pc:chgData name="Anastasia Alexandratou" userId="5b7e6d8d-979d-4c87-8b6a-688adaf7c3f0" providerId="ADAL" clId="{A8F19A75-12CA-454D-B57D-1EDFE195A1C2}" dt="2024-12-19T09:28:10.030" v="9"/>
        <pc:sldMkLst>
          <pc:docMk/>
          <pc:sldMk cId="3261130131" sldId="269"/>
        </pc:sldMkLst>
      </pc:sldChg>
      <pc:sldChg chg="modTransition">
        <pc:chgData name="Anastasia Alexandratou" userId="5b7e6d8d-979d-4c87-8b6a-688adaf7c3f0" providerId="ADAL" clId="{A8F19A75-12CA-454D-B57D-1EDFE195A1C2}" dt="2024-12-19T09:28:10.030" v="9"/>
        <pc:sldMkLst>
          <pc:docMk/>
          <pc:sldMk cId="2668815147" sldId="270"/>
        </pc:sldMkLst>
      </pc:sldChg>
      <pc:sldChg chg="modTransition">
        <pc:chgData name="Anastasia Alexandratou" userId="5b7e6d8d-979d-4c87-8b6a-688adaf7c3f0" providerId="ADAL" clId="{A8F19A75-12CA-454D-B57D-1EDFE195A1C2}" dt="2024-12-19T09:27:41.932" v="4"/>
        <pc:sldMkLst>
          <pc:docMk/>
          <pc:sldMk cId="3508429865" sldId="411"/>
        </pc:sldMkLst>
      </pc:sldChg>
      <pc:sldChg chg="modTransition">
        <pc:chgData name="Anastasia Alexandratou" userId="5b7e6d8d-979d-4c87-8b6a-688adaf7c3f0" providerId="ADAL" clId="{A8F19A75-12CA-454D-B57D-1EDFE195A1C2}" dt="2024-12-19T09:27:58.641" v="7"/>
        <pc:sldMkLst>
          <pc:docMk/>
          <pc:sldMk cId="1276011553" sldId="2145706209"/>
        </pc:sldMkLst>
      </pc:sldChg>
      <pc:sldChg chg="modTransition">
        <pc:chgData name="Anastasia Alexandratou" userId="5b7e6d8d-979d-4c87-8b6a-688adaf7c3f0" providerId="ADAL" clId="{A8F19A75-12CA-454D-B57D-1EDFE195A1C2}" dt="2024-12-19T09:27:37.194" v="3"/>
        <pc:sldMkLst>
          <pc:docMk/>
          <pc:sldMk cId="3472385618" sldId="2145706239"/>
        </pc:sldMkLst>
      </pc:sldChg>
      <pc:sldChg chg="modSp">
        <pc:chgData name="Anastasia Alexandratou" userId="5b7e6d8d-979d-4c87-8b6a-688adaf7c3f0" providerId="ADAL" clId="{A8F19A75-12CA-454D-B57D-1EDFE195A1C2}" dt="2024-12-19T09:25:51.844" v="0" actId="1076"/>
        <pc:sldMkLst>
          <pc:docMk/>
          <pc:sldMk cId="1061163540" sldId="2145706297"/>
        </pc:sldMkLst>
        <pc:spChg chg="mod">
          <ac:chgData name="Anastasia Alexandratou" userId="5b7e6d8d-979d-4c87-8b6a-688adaf7c3f0" providerId="ADAL" clId="{A8F19A75-12CA-454D-B57D-1EDFE195A1C2}" dt="2024-12-19T09:25:51.844" v="0" actId="1076"/>
          <ac:spMkLst>
            <pc:docMk/>
            <pc:sldMk cId="1061163540" sldId="2145706297"/>
            <ac:spMk id="24" creationId="{7A357088-14E0-4AE0-DA61-26EBA17867ED}"/>
          </ac:spMkLst>
        </pc:spChg>
      </pc:sldChg>
      <pc:sldChg chg="modTransition">
        <pc:chgData name="Anastasia Alexandratou" userId="5b7e6d8d-979d-4c87-8b6a-688adaf7c3f0" providerId="ADAL" clId="{A8F19A75-12CA-454D-B57D-1EDFE195A1C2}" dt="2024-12-19T09:27:41.932" v="4"/>
        <pc:sldMkLst>
          <pc:docMk/>
          <pc:sldMk cId="1779887727" sldId="2145706298"/>
        </pc:sldMkLst>
      </pc:sldChg>
      <pc:sldChg chg="modTransition">
        <pc:chgData name="Anastasia Alexandratou" userId="5b7e6d8d-979d-4c87-8b6a-688adaf7c3f0" providerId="ADAL" clId="{A8F19A75-12CA-454D-B57D-1EDFE195A1C2}" dt="2024-12-19T09:28:10.030" v="9"/>
        <pc:sldMkLst>
          <pc:docMk/>
          <pc:sldMk cId="2681897595" sldId="2147377243"/>
        </pc:sldMkLst>
      </pc:sldChg>
      <pc:sldChg chg="modTransition">
        <pc:chgData name="Anastasia Alexandratou" userId="5b7e6d8d-979d-4c87-8b6a-688adaf7c3f0" providerId="ADAL" clId="{A8F19A75-12CA-454D-B57D-1EDFE195A1C2}" dt="2024-12-19T09:28:10.030" v="9"/>
        <pc:sldMkLst>
          <pc:docMk/>
          <pc:sldMk cId="1318703050" sldId="2147377244"/>
        </pc:sldMkLst>
      </pc:sldChg>
      <pc:sldChg chg="modTransition">
        <pc:chgData name="Anastasia Alexandratou" userId="5b7e6d8d-979d-4c87-8b6a-688adaf7c3f0" providerId="ADAL" clId="{A8F19A75-12CA-454D-B57D-1EDFE195A1C2}" dt="2024-12-19T09:28:10.030" v="9"/>
        <pc:sldMkLst>
          <pc:docMk/>
          <pc:sldMk cId="3545365507" sldId="2147377245"/>
        </pc:sldMkLst>
      </pc:sldChg>
      <pc:sldChg chg="modTransition">
        <pc:chgData name="Anastasia Alexandratou" userId="5b7e6d8d-979d-4c87-8b6a-688adaf7c3f0" providerId="ADAL" clId="{A8F19A75-12CA-454D-B57D-1EDFE195A1C2}" dt="2024-12-19T09:28:10.030" v="9"/>
        <pc:sldMkLst>
          <pc:docMk/>
          <pc:sldMk cId="4156600977" sldId="2147377246"/>
        </pc:sldMkLst>
      </pc:sldChg>
      <pc:sldChg chg="modTransition">
        <pc:chgData name="Anastasia Alexandratou" userId="5b7e6d8d-979d-4c87-8b6a-688adaf7c3f0" providerId="ADAL" clId="{A8F19A75-12CA-454D-B57D-1EDFE195A1C2}" dt="2024-12-19T09:27:32.151" v="1"/>
        <pc:sldMkLst>
          <pc:docMk/>
          <pc:sldMk cId="2676382234" sldId="2147377247"/>
        </pc:sldMkLst>
      </pc:sldChg>
      <pc:sldChg chg="modTransition">
        <pc:chgData name="Anastasia Alexandratou" userId="5b7e6d8d-979d-4c87-8b6a-688adaf7c3f0" providerId="ADAL" clId="{A8F19A75-12CA-454D-B57D-1EDFE195A1C2}" dt="2024-12-19T09:27:50.039" v="5"/>
        <pc:sldMkLst>
          <pc:docMk/>
          <pc:sldMk cId="2774477707" sldId="2147377248"/>
        </pc:sldMkLst>
      </pc:sldChg>
      <pc:sldChg chg="modSp mod modTransition">
        <pc:chgData name="Anastasia Alexandratou" userId="5b7e6d8d-979d-4c87-8b6a-688adaf7c3f0" providerId="ADAL" clId="{A8F19A75-12CA-454D-B57D-1EDFE195A1C2}" dt="2024-12-19T09:36:40.388" v="49" actId="948"/>
        <pc:sldMkLst>
          <pc:docMk/>
          <pc:sldMk cId="3544788986" sldId="2147377249"/>
        </pc:sldMkLst>
        <pc:spChg chg="mod">
          <ac:chgData name="Anastasia Alexandratou" userId="5b7e6d8d-979d-4c87-8b6a-688adaf7c3f0" providerId="ADAL" clId="{A8F19A75-12CA-454D-B57D-1EDFE195A1C2}" dt="2024-12-19T09:36:00.040" v="11" actId="122"/>
          <ac:spMkLst>
            <pc:docMk/>
            <pc:sldMk cId="3544788986" sldId="2147377249"/>
            <ac:spMk id="14" creationId="{00000000-0000-0000-0000-000000000000}"/>
          </ac:spMkLst>
        </pc:spChg>
        <pc:spChg chg="mod">
          <ac:chgData name="Anastasia Alexandratou" userId="5b7e6d8d-979d-4c87-8b6a-688adaf7c3f0" providerId="ADAL" clId="{A8F19A75-12CA-454D-B57D-1EDFE195A1C2}" dt="2024-12-19T09:36:40.388" v="49" actId="948"/>
          <ac:spMkLst>
            <pc:docMk/>
            <pc:sldMk cId="3544788986" sldId="2147377249"/>
            <ac:spMk id="15" creationId="{00000000-0000-0000-0000-000000000000}"/>
          </ac:spMkLst>
        </pc:spChg>
        <pc:spChg chg="mod">
          <ac:chgData name="Anastasia Alexandratou" userId="5b7e6d8d-979d-4c87-8b6a-688adaf7c3f0" providerId="ADAL" clId="{A8F19A75-12CA-454D-B57D-1EDFE195A1C2}" dt="2024-12-19T09:36:28.456" v="48" actId="27636"/>
          <ac:spMkLst>
            <pc:docMk/>
            <pc:sldMk cId="3544788986" sldId="2147377249"/>
            <ac:spMk id="16" creationId="{00000000-0000-0000-0000-000000000000}"/>
          </ac:spMkLst>
        </pc:spChg>
      </pc:sldChg>
      <pc:sldChg chg="modTransition">
        <pc:chgData name="Anastasia Alexandratou" userId="5b7e6d8d-979d-4c87-8b6a-688adaf7c3f0" providerId="ADAL" clId="{A8F19A75-12CA-454D-B57D-1EDFE195A1C2}" dt="2024-12-19T09:27:56.141" v="6"/>
        <pc:sldMkLst>
          <pc:docMk/>
          <pc:sldMk cId="3996920743" sldId="2147377251"/>
        </pc:sldMkLst>
      </pc:sldChg>
      <pc:sldChg chg="modTransition">
        <pc:chgData name="Anastasia Alexandratou" userId="5b7e6d8d-979d-4c87-8b6a-688adaf7c3f0" providerId="ADAL" clId="{A8F19A75-12CA-454D-B57D-1EDFE195A1C2}" dt="2024-12-19T09:28:14.570" v="10"/>
        <pc:sldMkLst>
          <pc:docMk/>
          <pc:sldMk cId="380914008" sldId="2147377254"/>
        </pc:sldMkLst>
      </pc:sldChg>
      <pc:sldChg chg="modTransition">
        <pc:chgData name="Anastasia Alexandratou" userId="5b7e6d8d-979d-4c87-8b6a-688adaf7c3f0" providerId="ADAL" clId="{A8F19A75-12CA-454D-B57D-1EDFE195A1C2}" dt="2024-12-19T09:28:14.570" v="10"/>
        <pc:sldMkLst>
          <pc:docMk/>
          <pc:sldMk cId="2138658902" sldId="2147377255"/>
        </pc:sldMkLst>
      </pc:sldChg>
      <pc:sldChg chg="modTransition">
        <pc:chgData name="Anastasia Alexandratou" userId="5b7e6d8d-979d-4c87-8b6a-688adaf7c3f0" providerId="ADAL" clId="{A8F19A75-12CA-454D-B57D-1EDFE195A1C2}" dt="2024-12-19T09:28:02.226" v="8"/>
        <pc:sldMkLst>
          <pc:docMk/>
          <pc:sldMk cId="1001367285" sldId="2147377256"/>
        </pc:sldMkLst>
      </pc:sldChg>
      <pc:sldChg chg="modTransition">
        <pc:chgData name="Anastasia Alexandratou" userId="5b7e6d8d-979d-4c87-8b6a-688adaf7c3f0" providerId="ADAL" clId="{A8F19A75-12CA-454D-B57D-1EDFE195A1C2}" dt="2024-12-19T09:28:10.030" v="9"/>
        <pc:sldMkLst>
          <pc:docMk/>
          <pc:sldMk cId="3297307132" sldId="2147377257"/>
        </pc:sldMkLst>
      </pc:sldChg>
      <pc:sldChg chg="modTransition">
        <pc:chgData name="Anastasia Alexandratou" userId="5b7e6d8d-979d-4c87-8b6a-688adaf7c3f0" providerId="ADAL" clId="{A8F19A75-12CA-454D-B57D-1EDFE195A1C2}" dt="2024-12-19T09:28:10.030" v="9"/>
        <pc:sldMkLst>
          <pc:docMk/>
          <pc:sldMk cId="1186701668" sldId="2147377258"/>
        </pc:sldMkLst>
      </pc:sldChg>
      <pc:sldChg chg="modTransition">
        <pc:chgData name="Anastasia Alexandratou" userId="5b7e6d8d-979d-4c87-8b6a-688adaf7c3f0" providerId="ADAL" clId="{A8F19A75-12CA-454D-B57D-1EDFE195A1C2}" dt="2024-12-19T09:28:10.030" v="9"/>
        <pc:sldMkLst>
          <pc:docMk/>
          <pc:sldMk cId="1713608962" sldId="2147377260"/>
        </pc:sldMkLst>
      </pc:sldChg>
      <pc:sldChg chg="modTransition">
        <pc:chgData name="Anastasia Alexandratou" userId="5b7e6d8d-979d-4c87-8b6a-688adaf7c3f0" providerId="ADAL" clId="{A8F19A75-12CA-454D-B57D-1EDFE195A1C2}" dt="2024-12-19T09:27:41.932" v="4"/>
        <pc:sldMkLst>
          <pc:docMk/>
          <pc:sldMk cId="559398018" sldId="2147377261"/>
        </pc:sldMkLst>
      </pc:sldChg>
      <pc:sldChg chg="modTransition">
        <pc:chgData name="Anastasia Alexandratou" userId="5b7e6d8d-979d-4c87-8b6a-688adaf7c3f0" providerId="ADAL" clId="{A8F19A75-12CA-454D-B57D-1EDFE195A1C2}" dt="2024-12-19T09:27:56.141" v="6"/>
        <pc:sldMkLst>
          <pc:docMk/>
          <pc:sldMk cId="1725015989" sldId="2147377262"/>
        </pc:sldMkLst>
      </pc:sldChg>
      <pc:sldChg chg="modTransition">
        <pc:chgData name="Anastasia Alexandratou" userId="5b7e6d8d-979d-4c87-8b6a-688adaf7c3f0" providerId="ADAL" clId="{A8F19A75-12CA-454D-B57D-1EDFE195A1C2}" dt="2024-12-19T09:27:56.141" v="6"/>
        <pc:sldMkLst>
          <pc:docMk/>
          <pc:sldMk cId="191830002" sldId="2147377265"/>
        </pc:sldMkLst>
      </pc:sldChg>
      <pc:sldChg chg="modTransition">
        <pc:chgData name="Anastasia Alexandratou" userId="5b7e6d8d-979d-4c87-8b6a-688adaf7c3f0" providerId="ADAL" clId="{A8F19A75-12CA-454D-B57D-1EDFE195A1C2}" dt="2024-12-19T09:27:56.141" v="6"/>
        <pc:sldMkLst>
          <pc:docMk/>
          <pc:sldMk cId="642329915" sldId="2147377267"/>
        </pc:sldMkLst>
      </pc:sldChg>
      <pc:sldChg chg="modTransition">
        <pc:chgData name="Anastasia Alexandratou" userId="5b7e6d8d-979d-4c87-8b6a-688adaf7c3f0" providerId="ADAL" clId="{A8F19A75-12CA-454D-B57D-1EDFE195A1C2}" dt="2024-12-19T09:27:35.674" v="2"/>
        <pc:sldMkLst>
          <pc:docMk/>
          <pc:sldMk cId="3768518311" sldId="2147377268"/>
        </pc:sldMkLst>
      </pc:sldChg>
      <pc:sldChg chg="modTransition">
        <pc:chgData name="Anastasia Alexandratou" userId="5b7e6d8d-979d-4c87-8b6a-688adaf7c3f0" providerId="ADAL" clId="{A8F19A75-12CA-454D-B57D-1EDFE195A1C2}" dt="2024-12-19T09:27:41.932" v="4"/>
        <pc:sldMkLst>
          <pc:docMk/>
          <pc:sldMk cId="1940515384" sldId="2147377269"/>
        </pc:sldMkLst>
      </pc:sldChg>
      <pc:sldChg chg="modTransition">
        <pc:chgData name="Anastasia Alexandratou" userId="5b7e6d8d-979d-4c87-8b6a-688adaf7c3f0" providerId="ADAL" clId="{A8F19A75-12CA-454D-B57D-1EDFE195A1C2}" dt="2024-12-19T09:28:10.030" v="9"/>
        <pc:sldMkLst>
          <pc:docMk/>
          <pc:sldMk cId="3434792021" sldId="214737727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ntuagr-my.sharepoint.com/personal/analex_ntua_gr/Documents/Metal%20Lab/EITRM%20HUB_RCG/2024/Contact%20List_March%20202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1139685870573769E-2"/>
          <c:y val="0.10496749280945648"/>
          <c:w val="0.77531169146955392"/>
          <c:h val="0.63684990319134915"/>
        </c:manualLayout>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BA97-4B01-B5C9-5B8CCE30C072}"/>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BA97-4B01-B5C9-5B8CCE30C072}"/>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BA97-4B01-B5C9-5B8CCE30C072}"/>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BA97-4B01-B5C9-5B8CCE30C072}"/>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9-BA97-4B01-B5C9-5B8CCE30C072}"/>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B-BA97-4B01-B5C9-5B8CCE30C072}"/>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D-BA97-4B01-B5C9-5B8CCE30C072}"/>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F-BA97-4B01-B5C9-5B8CCE30C072}"/>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1-BA97-4B01-B5C9-5B8CCE30C072}"/>
              </c:ext>
            </c:extLst>
          </c:dPt>
          <c:dLbls>
            <c:dLbl>
              <c:idx val="0"/>
              <c:layout>
                <c:manualLayout>
                  <c:x val="-2.8216606207693094E-2"/>
                  <c:y val="-3.97065788015275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A97-4B01-B5C9-5B8CCE30C072}"/>
                </c:ext>
              </c:extLst>
            </c:dLbl>
            <c:dLbl>
              <c:idx val="1"/>
              <c:layout>
                <c:manualLayout>
                  <c:x val="4.3814411315268361E-3"/>
                  <c:y val="-7.39280617713201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A97-4B01-B5C9-5B8CCE30C072}"/>
                </c:ext>
              </c:extLst>
            </c:dLbl>
            <c:dLbl>
              <c:idx val="2"/>
              <c:layout>
                <c:manualLayout>
                  <c:x val="-2.2656469233674364E-3"/>
                  <c:y val="1.592990240865141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A97-4B01-B5C9-5B8CCE30C072}"/>
                </c:ext>
              </c:extLst>
            </c:dLbl>
            <c:dLbl>
              <c:idx val="3"/>
              <c:layout>
                <c:manualLayout>
                  <c:x val="-6.4025437295578025E-2"/>
                  <c:y val="7.975530320078549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A97-4B01-B5C9-5B8CCE30C072}"/>
                </c:ext>
              </c:extLst>
            </c:dLbl>
            <c:dLbl>
              <c:idx val="4"/>
              <c:layout>
                <c:manualLayout>
                  <c:x val="-0.16962810929214769"/>
                  <c:y val="-5.30096544354890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A97-4B01-B5C9-5B8CCE30C072}"/>
                </c:ext>
              </c:extLst>
            </c:dLbl>
            <c:dLbl>
              <c:idx val="5"/>
              <c:layout>
                <c:manualLayout>
                  <c:x val="-4.5312938467348711E-3"/>
                  <c:y val="-4.778970722595431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A97-4B01-B5C9-5B8CCE30C072}"/>
                </c:ext>
              </c:extLst>
            </c:dLbl>
            <c:dLbl>
              <c:idx val="7"/>
              <c:layout>
                <c:manualLayout>
                  <c:x val="2.0390822310306887E-2"/>
                  <c:y val="-6.3719609634605738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BA97-4B01-B5C9-5B8CCE30C072}"/>
                </c:ext>
              </c:extLst>
            </c:dLbl>
            <c:dLbl>
              <c:idx val="8"/>
              <c:layout>
                <c:manualLayout>
                  <c:x val="5.4375526160818387E-2"/>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BA97-4B01-B5C9-5B8CCE30C07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'[Contact List_March 2024.xlsx]Statistics'!$A$2:$A$10</c:f>
              <c:strCache>
                <c:ptCount val="9"/>
                <c:pt idx="0">
                  <c:v>Academia</c:v>
                </c:pt>
                <c:pt idx="1">
                  <c:v>Associations</c:v>
                </c:pt>
                <c:pt idx="2">
                  <c:v>Finance</c:v>
                </c:pt>
                <c:pt idx="3">
                  <c:v>Individual </c:v>
                </c:pt>
                <c:pt idx="4">
                  <c:v>Industry</c:v>
                </c:pt>
                <c:pt idx="5">
                  <c:v>Policy</c:v>
                </c:pt>
                <c:pt idx="6">
                  <c:v>RTOs</c:v>
                </c:pt>
                <c:pt idx="7">
                  <c:v>SMEs</c:v>
                </c:pt>
                <c:pt idx="8">
                  <c:v>Other</c:v>
                </c:pt>
              </c:strCache>
            </c:strRef>
          </c:cat>
          <c:val>
            <c:numRef>
              <c:f>'[Contact List_March 2024.xlsx]Statistics'!$C$2:$C$10</c:f>
              <c:numCache>
                <c:formatCode>0.0%</c:formatCode>
                <c:ptCount val="9"/>
                <c:pt idx="0">
                  <c:v>0.32220609579100146</c:v>
                </c:pt>
                <c:pt idx="1">
                  <c:v>2.3222060957910014E-2</c:v>
                </c:pt>
                <c:pt idx="2">
                  <c:v>4.3541364296081275E-3</c:v>
                </c:pt>
                <c:pt idx="3">
                  <c:v>4.9346879535558781E-2</c:v>
                </c:pt>
                <c:pt idx="4">
                  <c:v>0.27431059506531202</c:v>
                </c:pt>
                <c:pt idx="5">
                  <c:v>5.2249637155297533E-2</c:v>
                </c:pt>
                <c:pt idx="6">
                  <c:v>0.15094339622641509</c:v>
                </c:pt>
                <c:pt idx="7">
                  <c:v>5.6603773584905662E-2</c:v>
                </c:pt>
                <c:pt idx="8">
                  <c:v>6.6763425253991288E-2</c:v>
                </c:pt>
              </c:numCache>
            </c:numRef>
          </c:val>
          <c:extLst>
            <c:ext xmlns:c16="http://schemas.microsoft.com/office/drawing/2014/chart" uri="{C3380CC4-5D6E-409C-BE32-E72D297353CC}">
              <c16:uniqueId val="{00000012-BA97-4B01-B5C9-5B8CCE30C072}"/>
            </c:ext>
          </c:extLst>
        </c:ser>
        <c:dLbls>
          <c:dLblPos val="outEnd"/>
          <c:showLegendKey val="0"/>
          <c:showVal val="0"/>
          <c:showCatName val="0"/>
          <c:showSerName val="0"/>
          <c:showPercent val="1"/>
          <c:showBubbleSize val="0"/>
          <c:showLeaderLines val="1"/>
        </c:dLbls>
      </c:pie3DChart>
      <c:spPr>
        <a:noFill/>
        <a:ln>
          <a:noFill/>
        </a:ln>
        <a:effectLst/>
      </c:spPr>
    </c:plotArea>
    <c:legend>
      <c:legendPos val="b"/>
      <c:layout>
        <c:manualLayout>
          <c:xMode val="edge"/>
          <c:yMode val="edge"/>
          <c:x val="0.11506992480595497"/>
          <c:y val="0.78808706569069542"/>
          <c:w val="0.82629319790787048"/>
          <c:h val="0.2119129343093046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Light" panose="020F030202020403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Light" panose="020F0302020204030204" pitchFamily="34" charset="0"/>
              </a:defRPr>
            </a:lvl1pPr>
          </a:lstStyle>
          <a:p>
            <a:fld id="{E2512DFA-6AC9-4070-8BAE-5C9C67A71955}" type="datetimeFigureOut">
              <a:rPr lang="en-US" smtClean="0"/>
              <a:pPr/>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Light" panose="020F030202020403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Light" panose="020F0302020204030204" pitchFamily="34" charset="0"/>
              </a:defRPr>
            </a:lvl1pPr>
          </a:lstStyle>
          <a:p>
            <a:fld id="{CBC1D7D1-146A-4713-93A9-5C2B36C64962}" type="slidenum">
              <a:rPr lang="en-US" smtClean="0"/>
              <a:pPr/>
              <a:t>‹#›</a:t>
            </a:fld>
            <a:endParaRPr lang="en-US"/>
          </a:p>
        </p:txBody>
      </p:sp>
    </p:spTree>
    <p:extLst>
      <p:ext uri="{BB962C8B-B14F-4D97-AF65-F5344CB8AC3E}">
        <p14:creationId xmlns:p14="http://schemas.microsoft.com/office/powerpoint/2010/main" val="1680894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Light" panose="020F0302020204030204" pitchFamily="34" charset="0"/>
        <a:ea typeface="+mn-ea"/>
        <a:cs typeface="+mn-cs"/>
      </a:defRPr>
    </a:lvl1pPr>
    <a:lvl2pPr marL="457200" algn="l" defTabSz="914400" rtl="0" eaLnBrk="1" latinLnBrk="0" hangingPunct="1">
      <a:defRPr sz="1200" kern="1200">
        <a:solidFill>
          <a:schemeClr val="tx1"/>
        </a:solidFill>
        <a:latin typeface="Calibri Light" panose="020F0302020204030204" pitchFamily="34" charset="0"/>
        <a:ea typeface="+mn-ea"/>
        <a:cs typeface="+mn-cs"/>
      </a:defRPr>
    </a:lvl2pPr>
    <a:lvl3pPr marL="914400" algn="l" defTabSz="914400" rtl="0" eaLnBrk="1" latinLnBrk="0" hangingPunct="1">
      <a:defRPr sz="1200" kern="1200">
        <a:solidFill>
          <a:schemeClr val="tx1"/>
        </a:solidFill>
        <a:latin typeface="Calibri Light" panose="020F0302020204030204" pitchFamily="34" charset="0"/>
        <a:ea typeface="+mn-ea"/>
        <a:cs typeface="+mn-cs"/>
      </a:defRPr>
    </a:lvl3pPr>
    <a:lvl4pPr marL="1371600" algn="l" defTabSz="914400" rtl="0" eaLnBrk="1" latinLnBrk="0" hangingPunct="1">
      <a:defRPr sz="1200" kern="1200">
        <a:solidFill>
          <a:schemeClr val="tx1"/>
        </a:solidFill>
        <a:latin typeface="Calibri Light" panose="020F0302020204030204" pitchFamily="34" charset="0"/>
        <a:ea typeface="+mn-ea"/>
        <a:cs typeface="+mn-cs"/>
      </a:defRPr>
    </a:lvl4pPr>
    <a:lvl5pPr marL="1828800" algn="l" defTabSz="914400" rtl="0" eaLnBrk="1" latinLnBrk="0" hangingPunct="1">
      <a:defRPr sz="1200" kern="1200">
        <a:solidFill>
          <a:schemeClr val="tx1"/>
        </a:solidFill>
        <a:latin typeface="Calibri Light" panose="020F03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Tree>
    <p:extLst>
      <p:ext uri="{BB962C8B-B14F-4D97-AF65-F5344CB8AC3E}">
        <p14:creationId xmlns:p14="http://schemas.microsoft.com/office/powerpoint/2010/main" val="2623398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ROI = return on investment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1D7D1-146A-4713-93A9-5C2B36C64962}"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1509815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Capacity Building projects: the aim is to transfer technology and knowledge from more advanced countries (in terms of innovation level) to RIS countries</a:t>
            </a:r>
          </a:p>
          <a:p>
            <a:r>
              <a:rPr lang="en-US"/>
              <a:t>KIC partners: project participants who are not EIT members have to become by the time of the project’s start (not a prerequisite at the time of proposal submission)</a:t>
            </a:r>
          </a:p>
          <a:p>
            <a:r>
              <a:rPr lang="en-US" b="0" i="0">
                <a:solidFill>
                  <a:srgbClr val="424D70"/>
                </a:solidFill>
                <a:effectLst/>
                <a:latin typeface="TitilliumWeb"/>
              </a:rPr>
              <a:t>Eligible applicants include universities, research institutions, SMEs, and local/regional authorities (also eligible under Horizon Europe funding)</a:t>
            </a:r>
          </a:p>
          <a:p>
            <a:endParaRPr lang="en-US" b="0" i="0">
              <a:solidFill>
                <a:srgbClr val="424D70"/>
              </a:solidFill>
              <a:effectLst/>
              <a:latin typeface="TitilliumWeb"/>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1D7D1-146A-4713-93A9-5C2B36C64962}"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4028936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1D7D1-146A-4713-93A9-5C2B36C64962}"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882581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1D7D1-146A-4713-93A9-5C2B36C64962}"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075726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BFBFBF"/>
                </a:solidFill>
                <a:effectLst/>
                <a:latin typeface="Arial" panose="020B0604020202020204" pitchFamily="34" charset="0"/>
              </a:rPr>
              <a:t>Micro-credentials</a:t>
            </a:r>
            <a:r>
              <a:rPr lang="en-US" b="0" i="0">
                <a:solidFill>
                  <a:srgbClr val="BFBFBF"/>
                </a:solidFill>
                <a:effectLst/>
                <a:latin typeface="Arial" panose="020B0604020202020204" pitchFamily="34" charset="0"/>
              </a:rPr>
              <a:t> certify the learning outcomes of short-term learning experiences, for example a short course or training.</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1D7D1-146A-4713-93A9-5C2B36C64962}"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325467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Focusing on EIT RM…its vision is to make the RM sectors a significant strength in Europe and its mission is to enable the sustainable competitiveness of European minerals, metals and materials sector across their while value chain, by enhancing innovation, education and entrepreneurship. </a:t>
            </a:r>
            <a:endParaRPr lang="el-GR"/>
          </a:p>
        </p:txBody>
      </p:sp>
    </p:spTree>
    <p:extLst>
      <p:ext uri="{BB962C8B-B14F-4D97-AF65-F5344CB8AC3E}">
        <p14:creationId xmlns:p14="http://schemas.microsoft.com/office/powerpoint/2010/main" val="3665133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55CF2-256D-44FD-9430-5B63A079CF51}"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992366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0FDEF-0EDA-E504-1698-B81BAE8EF0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BED53-8FD2-AC7B-1BC4-1E1FDE229F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E1940-8788-B8D6-8FDC-5D23A731C9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5153C1-12DF-BF39-8677-FCF6BE571093}"/>
              </a:ext>
            </a:extLst>
          </p:cNvPr>
          <p:cNvSpPr>
            <a:spLocks noGrp="1"/>
          </p:cNvSpPr>
          <p:nvPr>
            <p:ph type="sldNum" sz="quarter" idx="5"/>
          </p:nvPr>
        </p:nvSpPr>
        <p:spPr/>
        <p:txBody>
          <a:bodyPr/>
          <a:lstStyle/>
          <a:p>
            <a:fld id="{CBC1D7D1-146A-4713-93A9-5C2B36C64962}" type="slidenum">
              <a:rPr lang="en-US" smtClean="0"/>
              <a:pPr/>
              <a:t>8</a:t>
            </a:fld>
            <a:endParaRPr lang="en-US"/>
          </a:p>
        </p:txBody>
      </p:sp>
    </p:spTree>
    <p:extLst>
      <p:ext uri="{BB962C8B-B14F-4D97-AF65-F5344CB8AC3E}">
        <p14:creationId xmlns:p14="http://schemas.microsoft.com/office/powerpoint/2010/main" val="240289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t>EIT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t>RawMaterials</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t> comprises of more than 120 core and associate partners and over 180 project partners of leading businesses, universities, research &amp; technology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t>organisations</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t> from over 20 EU countries.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t>By becoming an EIT RM partner, there are a lot of advantages, including: support of innovation and education projects, getting access to networking and matchmaking events, having the opportunity to meet with experts, as well as getting access to digital collaboration and networking platforms, and benefit from preferred access to the network and servicing components,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t>There are 3 levels of partnership:</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t>Core partner: full access to strategy and governance, amount of membership fees: 100.000 euros/year and no funding limit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t>Associate partner: shared access to strategy and governance, amount of membership fees: 30.000 euros/year and up to 300.000 euros of EIT funding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t>Project partner: shared access to strategy and governance, amount of membership fees: 10.000 euros/year and up to 100.000 euros of EIT funding</a:t>
            </a:r>
          </a:p>
          <a:p>
            <a:endPar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a:p>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t>Non-members can be included in consortia, although in the case of positive evaluation and funding of the proposal, by the time the project starts they should have become members.</a:t>
            </a:r>
          </a:p>
          <a:p>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a:p>
            <a:endParaRPr lang="en-US"/>
          </a:p>
        </p:txBody>
      </p:sp>
    </p:spTree>
    <p:extLst>
      <p:ext uri="{BB962C8B-B14F-4D97-AF65-F5344CB8AC3E}">
        <p14:creationId xmlns:p14="http://schemas.microsoft.com/office/powerpoint/2010/main" val="736141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A55CF2-256D-44FD-9430-5B63A079CF51}" type="slidenum">
              <a:rPr lang="en-US" smtClean="0"/>
              <a:t>13</a:t>
            </a:fld>
            <a:endParaRPr lang="en-US"/>
          </a:p>
        </p:txBody>
      </p:sp>
    </p:spTree>
    <p:extLst>
      <p:ext uri="{BB962C8B-B14F-4D97-AF65-F5344CB8AC3E}">
        <p14:creationId xmlns:p14="http://schemas.microsoft.com/office/powerpoint/2010/main" val="2837225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a:extLst>
              <a:ext uri="{FF2B5EF4-FFF2-40B4-BE49-F238E27FC236}">
                <a16:creationId xmlns:a16="http://schemas.microsoft.com/office/drawing/2014/main" id="{2DAB2BAF-8064-40AB-A482-34F1502AED2F}"/>
              </a:ext>
            </a:extLst>
          </p:cNvPr>
          <p:cNvSpPr>
            <a:spLocks noGrp="1" noRot="1" noChangeAspect="1" noTextEdit="1"/>
          </p:cNvSpPr>
          <p:nvPr>
            <p:ph type="sldImg"/>
          </p:nvPr>
        </p:nvSpPr>
        <p:spPr>
          <a:xfrm>
            <a:off x="161925" y="779463"/>
            <a:ext cx="6937375" cy="3902075"/>
          </a:xfrm>
        </p:spPr>
      </p:sp>
      <p:sp>
        <p:nvSpPr>
          <p:cNvPr id="33795" name="Rectangle 2">
            <a:extLst>
              <a:ext uri="{FF2B5EF4-FFF2-40B4-BE49-F238E27FC236}">
                <a16:creationId xmlns:a16="http://schemas.microsoft.com/office/drawing/2014/main" id="{B928C02F-455B-465A-89F2-02E98738A937}"/>
              </a:ext>
            </a:extLst>
          </p:cNvPr>
          <p:cNvSpPr>
            <a:spLocks noGrp="1" noChangeArrowheads="1"/>
          </p:cNvSpPr>
          <p:nvPr>
            <p:ph type="body"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just" defTabSz="931774" eaLnBrk="0" fontAlgn="base" hangingPunct="0">
              <a:lnSpc>
                <a:spcPct val="107000"/>
              </a:lnSpc>
              <a:spcBef>
                <a:spcPct val="0"/>
              </a:spcBef>
              <a:spcAft>
                <a:spcPts val="867"/>
              </a:spcAft>
              <a:defRPr/>
            </a:pPr>
            <a:r>
              <a:rPr lang="en-US" sz="1100">
                <a:ea typeface="Calibri" panose="020F0502020204030204" pitchFamily="34" charset="0"/>
                <a:cs typeface="Times New Roman" panose="02020603050405020304" pitchFamily="18" charset="0"/>
              </a:rPr>
              <a:t>Lighthouses are large-scale and long-term coordinated innovation initiatives that address critical and specific raw materials challenges for Europe. They are mission approaches to innovation and</a:t>
            </a:r>
            <a:r>
              <a:rPr lang="el-GR" sz="1100">
                <a:ea typeface="Calibri" panose="020F0502020204030204" pitchFamily="34" charset="0"/>
                <a:cs typeface="Times New Roman" panose="02020603050405020304" pitchFamily="18" charset="0"/>
              </a:rPr>
              <a:t> </a:t>
            </a:r>
            <a:r>
              <a:rPr lang="en-US" sz="1100">
                <a:ea typeface="Calibri" panose="020F0502020204030204" pitchFamily="34" charset="0"/>
                <a:cs typeface="Times New Roman" panose="02020603050405020304" pitchFamily="18" charset="0"/>
              </a:rPr>
              <a:t>education challenges and target to generate solutions for societal challenges related to raw materials. In doing so, they will raise awareness about their role and importance and create a positive</a:t>
            </a:r>
            <a:r>
              <a:rPr lang="el-GR" sz="1100">
                <a:ea typeface="Calibri" panose="020F0502020204030204" pitchFamily="34" charset="0"/>
                <a:cs typeface="Times New Roman" panose="02020603050405020304" pitchFamily="18" charset="0"/>
              </a:rPr>
              <a:t> </a:t>
            </a:r>
            <a:r>
              <a:rPr lang="en-US" sz="1100">
                <a:ea typeface="Calibri" panose="020F0502020204030204" pitchFamily="34" charset="0"/>
                <a:cs typeface="Times New Roman" panose="02020603050405020304" pitchFamily="18" charset="0"/>
              </a:rPr>
              <a:t>perception about raw materials and their associated industries.</a:t>
            </a:r>
            <a:r>
              <a:rPr lang="el-GR" sz="1100">
                <a:ea typeface="Calibri" panose="020F0502020204030204" pitchFamily="34" charset="0"/>
                <a:cs typeface="Times New Roman" panose="02020603050405020304" pitchFamily="18" charset="0"/>
              </a:rPr>
              <a:t> </a:t>
            </a:r>
            <a:endParaRPr lang="en-US" sz="1100">
              <a:ea typeface="Calibri" panose="020F0502020204030204" pitchFamily="34" charset="0"/>
              <a:cs typeface="Times New Roman" panose="02020603050405020304" pitchFamily="18" charset="0"/>
            </a:endParaRPr>
          </a:p>
          <a:p>
            <a:pPr algn="just" defTabSz="931774" eaLnBrk="0" fontAlgn="base" hangingPunct="0">
              <a:lnSpc>
                <a:spcPct val="107000"/>
              </a:lnSpc>
              <a:spcBef>
                <a:spcPct val="0"/>
              </a:spcBef>
              <a:spcAft>
                <a:spcPts val="867"/>
              </a:spcAft>
              <a:defRPr/>
            </a:pPr>
            <a:endParaRPr lang="en-US" sz="1100">
              <a:ea typeface="Calibri" panose="020F0502020204030204" pitchFamily="34" charset="0"/>
              <a:cs typeface="Times New Roman" panose="02020603050405020304" pitchFamily="18" charset="0"/>
            </a:endParaRPr>
          </a:p>
          <a:p>
            <a:pPr algn="just" defTabSz="931774" eaLnBrk="0" fontAlgn="base" hangingPunct="0">
              <a:lnSpc>
                <a:spcPct val="107000"/>
              </a:lnSpc>
              <a:spcBef>
                <a:spcPct val="0"/>
              </a:spcBef>
              <a:spcAft>
                <a:spcPts val="867"/>
              </a:spcAft>
              <a:defRPr/>
            </a:pPr>
            <a:r>
              <a:rPr lang="en-US" sz="1100">
                <a:ea typeface="Calibri" panose="020F0502020204030204" pitchFamily="34" charset="0"/>
                <a:cs typeface="Times New Roman" panose="02020603050405020304" pitchFamily="18" charset="0"/>
              </a:rPr>
              <a:t>Those key </a:t>
            </a:r>
            <a:r>
              <a:rPr lang="en-US" sz="1100" err="1">
                <a:ea typeface="Calibri" panose="020F0502020204030204" pitchFamily="34" charset="0"/>
                <a:cs typeface="Times New Roman" panose="02020603050405020304" pitchFamily="18" charset="0"/>
              </a:rPr>
              <a:t>thematics</a:t>
            </a:r>
            <a:r>
              <a:rPr lang="en-US" sz="1100">
                <a:ea typeface="Calibri" panose="020F0502020204030204" pitchFamily="34" charset="0"/>
                <a:cs typeface="Times New Roman" panose="02020603050405020304" pitchFamily="18" charset="0"/>
              </a:rPr>
              <a:t> for 2024 projects are: Responsible Sourcing, Sustainable Materials and Circular Societies and are implemented though guided activities and funding tools of EIT RM such as call for innovation and Education  proposals </a:t>
            </a:r>
          </a:p>
          <a:p>
            <a:pPr marL="168248" indent="-96392">
              <a:lnSpc>
                <a:spcPct val="120000"/>
              </a:lnSpc>
              <a:spcBef>
                <a:spcPts val="662"/>
              </a:spcBef>
            </a:pPr>
            <a:endParaRPr lang="en-US" altLang="en-US" i="1">
              <a:solidFill>
                <a:srgbClr val="767171"/>
              </a:solidFill>
            </a:endParaRPr>
          </a:p>
        </p:txBody>
      </p:sp>
    </p:spTree>
    <p:extLst>
      <p:ext uri="{BB962C8B-B14F-4D97-AF65-F5344CB8AC3E}">
        <p14:creationId xmlns:p14="http://schemas.microsoft.com/office/powerpoint/2010/main" val="3990005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Knowledge triangle: education, research, business creation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1D7D1-146A-4713-93A9-5C2B36C64962}"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799815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Support of proven technologies/products/services within the RM sector in RIS countries.</a:t>
            </a:r>
          </a:p>
          <a:p>
            <a:r>
              <a:rPr lang="en-US"/>
              <a:t>Focus on testing, demonstration, or upscaling for commercialization.</a:t>
            </a:r>
          </a:p>
          <a:p>
            <a:r>
              <a:rPr lang="en-US"/>
              <a:t>Lower TRL at the start of the project (TRL 6 = technology demonstration in relevant environment)</a:t>
            </a:r>
          </a:p>
          <a:p>
            <a:endParaRPr lang="en-US"/>
          </a:p>
          <a:p>
            <a:r>
              <a:rPr lang="en-GB" sz="1800">
                <a:solidFill>
                  <a:srgbClr val="156082"/>
                </a:solidFill>
                <a:latin typeface="Aptos" panose="020B0004020202020204" pitchFamily="34" charset="0"/>
                <a:ea typeface="Aptos" panose="020B0004020202020204" pitchFamily="34" charset="0"/>
                <a:cs typeface="Aptos" panose="020B0004020202020204" pitchFamily="34" charset="0"/>
              </a:rPr>
              <a:t>**If the TRL criteria in RIS Innovation Call are too high for a certain applicant, they can apply to the Upscaling Call.</a:t>
            </a:r>
            <a:br>
              <a:rPr lang="en-GB" sz="1800">
                <a:solidFill>
                  <a:srgbClr val="156082"/>
                </a:solidFill>
                <a:latin typeface="Aptos" panose="020B0004020202020204" pitchFamily="34" charset="0"/>
                <a:ea typeface="Aptos" panose="020B0004020202020204" pitchFamily="34" charset="0"/>
                <a:cs typeface="Aptos" panose="020B0004020202020204" pitchFamily="34" charset="0"/>
              </a:rPr>
            </a:b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C1D7D1-146A-4713-93A9-5C2B36C64962}"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2718719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emf"/><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6205194" y="-677741"/>
            <a:ext cx="7946408" cy="8014590"/>
          </a:xfrm>
          <a:prstGeom prst="ellipse">
            <a:avLst/>
          </a:prstGeom>
        </p:spPr>
        <p:txBody>
          <a:bodyPr/>
          <a:lstStyle>
            <a:lvl1pPr marL="0" indent="0">
              <a:buNone/>
              <a:defRPr sz="1600">
                <a:latin typeface="Calibri Light" panose="020F0302020204030204" pitchFamily="34" charset="0"/>
              </a:defRPr>
            </a:lvl1pPr>
          </a:lstStyle>
          <a:p>
            <a:endParaRPr lang="en-GB"/>
          </a:p>
        </p:txBody>
      </p:sp>
      <p:sp>
        <p:nvSpPr>
          <p:cNvPr id="15" name="Image_Border"/>
          <p:cNvSpPr/>
          <p:nvPr userDrawn="1"/>
        </p:nvSpPr>
        <p:spPr>
          <a:xfrm>
            <a:off x="5635274" y="-1252257"/>
            <a:ext cx="9086249" cy="9163622"/>
          </a:xfrm>
          <a:prstGeom prst="donut">
            <a:avLst>
              <a:gd name="adj" fmla="val 3102"/>
            </a:avLst>
          </a:prstGeom>
          <a:solidFill>
            <a:srgbClr val="B3B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sym typeface="Calibri" panose="020F0502020204030204" pitchFamily="34" charset="0"/>
            </a:endParaRPr>
          </a:p>
        </p:txBody>
      </p:sp>
      <p:sp>
        <p:nvSpPr>
          <p:cNvPr id="9" name="FooterText Manuell"/>
          <p:cNvSpPr>
            <a:spLocks noGrp="1"/>
          </p:cNvSpPr>
          <p:nvPr>
            <p:ph type="body" sz="quarter" idx="13" hasCustomPrompt="1"/>
          </p:nvPr>
        </p:nvSpPr>
        <p:spPr>
          <a:xfrm>
            <a:off x="385764" y="4136565"/>
            <a:ext cx="4679589" cy="432048"/>
          </a:xfrm>
          <a:prstGeom prst="rect">
            <a:avLst/>
          </a:prstGeom>
        </p:spPr>
        <p:txBody>
          <a:bodyPr lIns="0" rIns="0"/>
          <a:lstStyle>
            <a:lvl1pPr marL="0" indent="0" algn="l">
              <a:spcBef>
                <a:spcPts val="0"/>
              </a:spcBef>
              <a:buNone/>
              <a:defRPr sz="2400"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GB"/>
              <a:t>Speaker</a:t>
            </a:r>
          </a:p>
        </p:txBody>
      </p:sp>
      <p:sp>
        <p:nvSpPr>
          <p:cNvPr id="8" name="Title 7"/>
          <p:cNvSpPr>
            <a:spLocks noGrp="1"/>
          </p:cNvSpPr>
          <p:nvPr>
            <p:ph type="title"/>
            <p:custDataLst>
              <p:tags r:id="rId1"/>
            </p:custDataLst>
          </p:nvPr>
        </p:nvSpPr>
        <p:spPr bwMode="auto">
          <a:xfrm>
            <a:off x="385764" y="1748129"/>
            <a:ext cx="4704523" cy="1946612"/>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5600" b="1"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Click to edit Master title</a:t>
            </a:r>
          </a:p>
        </p:txBody>
      </p:sp>
    </p:spTree>
    <p:extLst>
      <p:ext uri="{BB962C8B-B14F-4D97-AF65-F5344CB8AC3E}">
        <p14:creationId xmlns:p14="http://schemas.microsoft.com/office/powerpoint/2010/main" val="2916503127"/>
      </p:ext>
    </p:extLst>
  </p:cSld>
  <p:clrMapOvr>
    <a:masterClrMapping/>
  </p:clrMapOvr>
  <mc:AlternateContent xmlns:mc="http://schemas.openxmlformats.org/markup-compatibility/2006">
    <mc:Choice xmlns:p14="http://schemas.microsoft.com/office/powerpoint/2010/main" Requires="p14">
      <p:transition spd="slow" p14:dur="1500" advTm="10000">
        <p:push dir="u"/>
      </p:transition>
    </mc:Choice>
    <mc:Fallback>
      <p:transition spd="slow" advTm="10000">
        <p:push dir="u"/>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FDFB9F8-459E-415A-A25E-5A6DC78CA011}"/>
              </a:ext>
            </a:extLst>
          </p:cNvPr>
          <p:cNvSpPr>
            <a:spLocks noGrp="1"/>
          </p:cNvSpPr>
          <p:nvPr>
            <p:ph type="sldNum" sz="quarter" idx="10"/>
          </p:nvPr>
        </p:nvSpPr>
        <p:spPr>
          <a:ln/>
        </p:spPr>
        <p:txBody>
          <a:bodyPr/>
          <a:lstStyle>
            <a:lvl1pPr>
              <a:defRPr/>
            </a:lvl1pPr>
          </a:lstStyle>
          <a:p>
            <a:pPr>
              <a:defRPr/>
            </a:pPr>
            <a:fld id="{843F2A08-1601-49B9-A479-BCDE7FF8DF78}" type="slidenum">
              <a:rPr lang="en-US" altLang="en-US"/>
              <a:pPr>
                <a:defRPr/>
              </a:pPr>
              <a:t>‹#›</a:t>
            </a:fld>
            <a:endParaRPr lang="en-US" altLang="en-US"/>
          </a:p>
        </p:txBody>
      </p:sp>
    </p:spTree>
    <p:extLst>
      <p:ext uri="{BB962C8B-B14F-4D97-AF65-F5344CB8AC3E}">
        <p14:creationId xmlns:p14="http://schemas.microsoft.com/office/powerpoint/2010/main" val="2676504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782A11-95E1-4D4C-915F-BED3F7F208C8}"/>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2" name="Title 1">
            <a:extLst>
              <a:ext uri="{FF2B5EF4-FFF2-40B4-BE49-F238E27FC236}">
                <a16:creationId xmlns:a16="http://schemas.microsoft.com/office/drawing/2014/main" id="{29E07229-25F6-F64F-8E12-C30CB6E008BE}"/>
              </a:ext>
            </a:extLst>
          </p:cNvPr>
          <p:cNvSpPr>
            <a:spLocks noGrp="1"/>
          </p:cNvSpPr>
          <p:nvPr>
            <p:ph type="title" hasCustomPrompt="1"/>
          </p:nvPr>
        </p:nvSpPr>
        <p:spPr>
          <a:xfrm>
            <a:off x="360000" y="382302"/>
            <a:ext cx="11510008" cy="492443"/>
          </a:xfrm>
          <a:prstGeom prst="rect">
            <a:avLst/>
          </a:prstGeom>
        </p:spPr>
        <p:txBody>
          <a:bodyPr/>
          <a:lstStyle>
            <a:lvl1pPr>
              <a:defRPr>
                <a:solidFill>
                  <a:schemeClr val="bg1"/>
                </a:solidFill>
              </a:defRPr>
            </a:lvl1pPr>
          </a:lstStyle>
          <a:p>
            <a:r>
              <a:rPr lang="en-GB"/>
              <a:t>TITLE</a:t>
            </a:r>
            <a:endParaRPr lang="en-BG"/>
          </a:p>
        </p:txBody>
      </p:sp>
      <p:sp>
        <p:nvSpPr>
          <p:cNvPr id="3" name="Slide Number Placeholder 1">
            <a:extLst>
              <a:ext uri="{FF2B5EF4-FFF2-40B4-BE49-F238E27FC236}">
                <a16:creationId xmlns:a16="http://schemas.microsoft.com/office/drawing/2014/main" id="{EA389655-EF22-D0DA-F0F2-92F19FF1F45F}"/>
              </a:ext>
            </a:extLst>
          </p:cNvPr>
          <p:cNvSpPr>
            <a:spLocks noGrp="1"/>
          </p:cNvSpPr>
          <p:nvPr>
            <p:ph type="sldNum" sz="quarter" idx="4"/>
          </p:nvPr>
        </p:nvSpPr>
        <p:spPr>
          <a:xfrm>
            <a:off x="11235857" y="5344267"/>
            <a:ext cx="750809" cy="365125"/>
          </a:xfrm>
          <a:prstGeom prst="rect">
            <a:avLst/>
          </a:prstGeom>
        </p:spPr>
        <p:txBody>
          <a:bodyPr vert="horz" lIns="0" tIns="0" rIns="0" bIns="0" rtlCol="0" anchor="ctr"/>
          <a:lstStyle>
            <a:lvl1pPr algn="r">
              <a:defRPr sz="1200">
                <a:solidFill>
                  <a:schemeClr val="bg1"/>
                </a:solidFill>
              </a:defRPr>
            </a:lvl1pPr>
          </a:lstStyle>
          <a:p>
            <a:fld id="{28A3D32B-9EE4-634E-8394-5B7C42BAEC12}" type="slidenum">
              <a:rPr lang="en-US" smtClean="0"/>
              <a:pPr/>
              <a:t>‹#›</a:t>
            </a:fld>
            <a:endParaRPr lang="en-US">
              <a:solidFill>
                <a:schemeClr val="bg1"/>
              </a:solidFill>
            </a:endParaRPr>
          </a:p>
        </p:txBody>
      </p:sp>
      <p:pic>
        <p:nvPicPr>
          <p:cNvPr id="10" name="Picture 9">
            <a:extLst>
              <a:ext uri="{FF2B5EF4-FFF2-40B4-BE49-F238E27FC236}">
                <a16:creationId xmlns:a16="http://schemas.microsoft.com/office/drawing/2014/main" id="{0A80AB6F-BA4D-7121-D47B-9E46ADBAD99C}"/>
              </a:ext>
            </a:extLst>
          </p:cNvPr>
          <p:cNvPicPr>
            <a:picLocks noChangeAspect="1"/>
          </p:cNvPicPr>
          <p:nvPr userDrawn="1"/>
        </p:nvPicPr>
        <p:blipFill>
          <a:blip r:embed="rId3" cstate="email">
            <a:extLst>
              <a:ext uri="{28A0092B-C50C-407E-A947-70E740481C1C}">
                <a14:useLocalDpi xmlns:a14="http://schemas.microsoft.com/office/drawing/2010/main"/>
              </a:ext>
            </a:extLst>
          </a:blip>
          <a:srcRect r="44836"/>
          <a:stretch/>
        </p:blipFill>
        <p:spPr>
          <a:xfrm>
            <a:off x="9403928" y="5996225"/>
            <a:ext cx="2466080" cy="806915"/>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B139B49F-F7FB-F79D-F307-07B800B729E2}"/>
              </a:ext>
            </a:extLst>
          </p:cNvPr>
          <p:cNvPicPr>
            <a:picLocks noChangeAspect="1"/>
          </p:cNvPicPr>
          <p:nvPr userDrawn="1"/>
        </p:nvPicPr>
        <p:blipFill>
          <a:blip r:embed="rId4">
            <a:extLst>
              <a:ext uri="{28A0092B-C50C-407E-A947-70E740481C1C}">
                <a14:useLocalDpi xmlns:a14="http://schemas.microsoft.com/office/drawing/2010/main" val="0"/>
              </a:ext>
            </a:extLst>
          </a:blip>
          <a:srcRect t="12280" r="48468" b="15581"/>
          <a:stretch/>
        </p:blipFill>
        <p:spPr>
          <a:xfrm>
            <a:off x="240817" y="6045819"/>
            <a:ext cx="2527784" cy="707726"/>
          </a:xfrm>
          <a:prstGeom prst="rect">
            <a:avLst/>
          </a:prstGeom>
        </p:spPr>
      </p:pic>
      <p:pic>
        <p:nvPicPr>
          <p:cNvPr id="12" name="Picture 11" descr="A gold coin with a person holding a torch&#10;&#10;Description automatically generated">
            <a:extLst>
              <a:ext uri="{FF2B5EF4-FFF2-40B4-BE49-F238E27FC236}">
                <a16:creationId xmlns:a16="http://schemas.microsoft.com/office/drawing/2014/main" id="{37816894-EA72-C205-53C6-7CCE09C4F26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67401" y="6030693"/>
            <a:ext cx="724936" cy="737978"/>
          </a:xfrm>
          <a:prstGeom prst="rect">
            <a:avLst/>
          </a:prstGeom>
        </p:spPr>
      </p:pic>
    </p:spTree>
    <p:extLst>
      <p:ext uri="{BB962C8B-B14F-4D97-AF65-F5344CB8AC3E}">
        <p14:creationId xmlns:p14="http://schemas.microsoft.com/office/powerpoint/2010/main" val="1091007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782A11-95E1-4D4C-915F-BED3F7F208C8}"/>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2" name="Title 1">
            <a:extLst>
              <a:ext uri="{FF2B5EF4-FFF2-40B4-BE49-F238E27FC236}">
                <a16:creationId xmlns:a16="http://schemas.microsoft.com/office/drawing/2014/main" id="{29E07229-25F6-F64F-8E12-C30CB6E008BE}"/>
              </a:ext>
            </a:extLst>
          </p:cNvPr>
          <p:cNvSpPr>
            <a:spLocks noGrp="1"/>
          </p:cNvSpPr>
          <p:nvPr>
            <p:ph type="title" hasCustomPrompt="1"/>
          </p:nvPr>
        </p:nvSpPr>
        <p:spPr>
          <a:xfrm>
            <a:off x="360000" y="382302"/>
            <a:ext cx="11510008" cy="492443"/>
          </a:xfrm>
          <a:prstGeom prst="rect">
            <a:avLst/>
          </a:prstGeom>
        </p:spPr>
        <p:txBody>
          <a:bodyPr/>
          <a:lstStyle>
            <a:lvl1pPr>
              <a:defRPr>
                <a:solidFill>
                  <a:schemeClr val="bg1"/>
                </a:solidFill>
              </a:defRPr>
            </a:lvl1pPr>
          </a:lstStyle>
          <a:p>
            <a:r>
              <a:rPr lang="en-GB"/>
              <a:t>TITLE</a:t>
            </a:r>
            <a:endParaRPr lang="en-BG"/>
          </a:p>
        </p:txBody>
      </p:sp>
      <p:sp>
        <p:nvSpPr>
          <p:cNvPr id="3" name="Slide Number Placeholder 1">
            <a:extLst>
              <a:ext uri="{FF2B5EF4-FFF2-40B4-BE49-F238E27FC236}">
                <a16:creationId xmlns:a16="http://schemas.microsoft.com/office/drawing/2014/main" id="{110A9D0B-C4C5-4086-806D-34577649AF17}"/>
              </a:ext>
            </a:extLst>
          </p:cNvPr>
          <p:cNvSpPr>
            <a:spLocks noGrp="1"/>
          </p:cNvSpPr>
          <p:nvPr>
            <p:ph type="sldNum" sz="quarter" idx="4"/>
          </p:nvPr>
        </p:nvSpPr>
        <p:spPr>
          <a:xfrm>
            <a:off x="11235857" y="5344267"/>
            <a:ext cx="750809" cy="365125"/>
          </a:xfrm>
          <a:prstGeom prst="rect">
            <a:avLst/>
          </a:prstGeom>
        </p:spPr>
        <p:txBody>
          <a:bodyPr vert="horz" lIns="0" tIns="0" rIns="0" bIns="0" rtlCol="0" anchor="ctr"/>
          <a:lstStyle>
            <a:lvl1pPr algn="r">
              <a:defRPr sz="1200">
                <a:solidFill>
                  <a:schemeClr val="bg1"/>
                </a:solidFill>
              </a:defRPr>
            </a:lvl1pPr>
          </a:lstStyle>
          <a:p>
            <a:fld id="{28A3D32B-9EE4-634E-8394-5B7C42BAEC12}" type="slidenum">
              <a:rPr lang="en-US" smtClean="0"/>
              <a:pPr/>
              <a:t>‹#›</a:t>
            </a:fld>
            <a:endParaRPr lang="en-US">
              <a:solidFill>
                <a:schemeClr val="bg1"/>
              </a:solidFill>
            </a:endParaRPr>
          </a:p>
        </p:txBody>
      </p:sp>
      <p:pic>
        <p:nvPicPr>
          <p:cNvPr id="7" name="Picture 6">
            <a:extLst>
              <a:ext uri="{FF2B5EF4-FFF2-40B4-BE49-F238E27FC236}">
                <a16:creationId xmlns:a16="http://schemas.microsoft.com/office/drawing/2014/main" id="{DF583920-6430-26F4-23B3-3ECC1AED80DF}"/>
              </a:ext>
            </a:extLst>
          </p:cNvPr>
          <p:cNvPicPr>
            <a:picLocks noChangeAspect="1"/>
          </p:cNvPicPr>
          <p:nvPr userDrawn="1"/>
        </p:nvPicPr>
        <p:blipFill>
          <a:blip r:embed="rId3" cstate="email">
            <a:extLst>
              <a:ext uri="{28A0092B-C50C-407E-A947-70E740481C1C}">
                <a14:useLocalDpi xmlns:a14="http://schemas.microsoft.com/office/drawing/2010/main"/>
              </a:ext>
            </a:extLst>
          </a:blip>
          <a:srcRect r="44836"/>
          <a:stretch/>
        </p:blipFill>
        <p:spPr>
          <a:xfrm>
            <a:off x="9365920" y="252828"/>
            <a:ext cx="2466080" cy="806915"/>
          </a:xfrm>
          <a:prstGeom prst="rect">
            <a:avLst/>
          </a:prstGeom>
        </p:spPr>
      </p:pic>
      <p:pic>
        <p:nvPicPr>
          <p:cNvPr id="8" name="Graphic 7">
            <a:extLst>
              <a:ext uri="{FF2B5EF4-FFF2-40B4-BE49-F238E27FC236}">
                <a16:creationId xmlns:a16="http://schemas.microsoft.com/office/drawing/2014/main" id="{BF9F0EA4-4A4B-05DC-3F75-EA14FFB7D87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902724" y="6086705"/>
            <a:ext cx="1967284" cy="625954"/>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676AE1D7-7D5A-28C2-6B6F-FACC307C922E}"/>
              </a:ext>
            </a:extLst>
          </p:cNvPr>
          <p:cNvPicPr>
            <a:picLocks noChangeAspect="1"/>
          </p:cNvPicPr>
          <p:nvPr userDrawn="1"/>
        </p:nvPicPr>
        <p:blipFill>
          <a:blip r:embed="rId6">
            <a:extLst>
              <a:ext uri="{28A0092B-C50C-407E-A947-70E740481C1C}">
                <a14:useLocalDpi xmlns:a14="http://schemas.microsoft.com/office/drawing/2010/main" val="0"/>
              </a:ext>
            </a:extLst>
          </a:blip>
          <a:srcRect t="12280" r="48468" b="15581"/>
          <a:stretch/>
        </p:blipFill>
        <p:spPr>
          <a:xfrm>
            <a:off x="240817" y="6045819"/>
            <a:ext cx="2527784" cy="707726"/>
          </a:xfrm>
          <a:prstGeom prst="rect">
            <a:avLst/>
          </a:prstGeom>
        </p:spPr>
      </p:pic>
      <p:pic>
        <p:nvPicPr>
          <p:cNvPr id="10" name="Picture 9" descr="A gold coin with a person holding a torch&#10;&#10;Description automatically generated">
            <a:extLst>
              <a:ext uri="{FF2B5EF4-FFF2-40B4-BE49-F238E27FC236}">
                <a16:creationId xmlns:a16="http://schemas.microsoft.com/office/drawing/2014/main" id="{6754FEC3-DE15-F1D0-8D65-57A4D803E0F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867401" y="6030693"/>
            <a:ext cx="724936" cy="737978"/>
          </a:xfrm>
          <a:prstGeom prst="rect">
            <a:avLst/>
          </a:prstGeom>
        </p:spPr>
      </p:pic>
    </p:spTree>
    <p:extLst>
      <p:ext uri="{BB962C8B-B14F-4D97-AF65-F5344CB8AC3E}">
        <p14:creationId xmlns:p14="http://schemas.microsoft.com/office/powerpoint/2010/main" val="3513032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782A11-95E1-4D4C-915F-BED3F7F208C8}"/>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2" name="Title 1">
            <a:extLst>
              <a:ext uri="{FF2B5EF4-FFF2-40B4-BE49-F238E27FC236}">
                <a16:creationId xmlns:a16="http://schemas.microsoft.com/office/drawing/2014/main" id="{29E07229-25F6-F64F-8E12-C30CB6E008BE}"/>
              </a:ext>
            </a:extLst>
          </p:cNvPr>
          <p:cNvSpPr>
            <a:spLocks noGrp="1"/>
          </p:cNvSpPr>
          <p:nvPr>
            <p:ph type="title" hasCustomPrompt="1"/>
          </p:nvPr>
        </p:nvSpPr>
        <p:spPr>
          <a:xfrm>
            <a:off x="360000" y="382302"/>
            <a:ext cx="11510008" cy="492443"/>
          </a:xfrm>
          <a:prstGeom prst="rect">
            <a:avLst/>
          </a:prstGeom>
        </p:spPr>
        <p:txBody>
          <a:bodyPr/>
          <a:lstStyle>
            <a:lvl1pPr>
              <a:defRPr>
                <a:solidFill>
                  <a:schemeClr val="bg1"/>
                </a:solidFill>
              </a:defRPr>
            </a:lvl1pPr>
          </a:lstStyle>
          <a:p>
            <a:r>
              <a:rPr lang="en-GB"/>
              <a:t>TITLE</a:t>
            </a:r>
            <a:endParaRPr lang="en-BG"/>
          </a:p>
        </p:txBody>
      </p:sp>
      <p:sp>
        <p:nvSpPr>
          <p:cNvPr id="3" name="Slide Number Placeholder 1">
            <a:extLst>
              <a:ext uri="{FF2B5EF4-FFF2-40B4-BE49-F238E27FC236}">
                <a16:creationId xmlns:a16="http://schemas.microsoft.com/office/drawing/2014/main" id="{EA389655-EF22-D0DA-F0F2-92F19FF1F45F}"/>
              </a:ext>
            </a:extLst>
          </p:cNvPr>
          <p:cNvSpPr>
            <a:spLocks noGrp="1"/>
          </p:cNvSpPr>
          <p:nvPr>
            <p:ph type="sldNum" sz="quarter" idx="4"/>
          </p:nvPr>
        </p:nvSpPr>
        <p:spPr>
          <a:xfrm>
            <a:off x="11235857" y="5344267"/>
            <a:ext cx="750809" cy="365125"/>
          </a:xfrm>
          <a:prstGeom prst="rect">
            <a:avLst/>
          </a:prstGeom>
        </p:spPr>
        <p:txBody>
          <a:bodyPr vert="horz" lIns="0" tIns="0" rIns="0" bIns="0" rtlCol="0" anchor="ctr"/>
          <a:lstStyle>
            <a:lvl1pPr algn="r">
              <a:defRPr sz="1200">
                <a:solidFill>
                  <a:schemeClr val="bg1"/>
                </a:solidFill>
              </a:defRPr>
            </a:lvl1pPr>
          </a:lstStyle>
          <a:p>
            <a:fld id="{28A3D32B-9EE4-634E-8394-5B7C42BAEC12}" type="slidenum">
              <a:rPr lang="en-US" smtClean="0"/>
              <a:pPr/>
              <a:t>‹#›</a:t>
            </a:fld>
            <a:endParaRPr lang="en-US">
              <a:solidFill>
                <a:schemeClr val="bg1"/>
              </a:solidFill>
            </a:endParaRPr>
          </a:p>
        </p:txBody>
      </p:sp>
      <p:pic>
        <p:nvPicPr>
          <p:cNvPr id="10" name="Picture 9">
            <a:extLst>
              <a:ext uri="{FF2B5EF4-FFF2-40B4-BE49-F238E27FC236}">
                <a16:creationId xmlns:a16="http://schemas.microsoft.com/office/drawing/2014/main" id="{0A80AB6F-BA4D-7121-D47B-9E46ADBAD99C}"/>
              </a:ext>
            </a:extLst>
          </p:cNvPr>
          <p:cNvPicPr>
            <a:picLocks noChangeAspect="1"/>
          </p:cNvPicPr>
          <p:nvPr userDrawn="1"/>
        </p:nvPicPr>
        <p:blipFill>
          <a:blip r:embed="rId3" cstate="email">
            <a:extLst>
              <a:ext uri="{28A0092B-C50C-407E-A947-70E740481C1C}">
                <a14:useLocalDpi xmlns:a14="http://schemas.microsoft.com/office/drawing/2010/main"/>
              </a:ext>
            </a:extLst>
          </a:blip>
          <a:srcRect r="44836"/>
          <a:stretch/>
        </p:blipFill>
        <p:spPr>
          <a:xfrm>
            <a:off x="9403928" y="5996225"/>
            <a:ext cx="2466080" cy="806915"/>
          </a:xfrm>
          <a:prstGeom prst="rect">
            <a:avLst/>
          </a:prstGeom>
        </p:spPr>
      </p:pic>
      <p:pic>
        <p:nvPicPr>
          <p:cNvPr id="11" name="Picture 10" descr="A black background with white text&#10;&#10;Description automatically generated">
            <a:extLst>
              <a:ext uri="{FF2B5EF4-FFF2-40B4-BE49-F238E27FC236}">
                <a16:creationId xmlns:a16="http://schemas.microsoft.com/office/drawing/2014/main" id="{B139B49F-F7FB-F79D-F307-07B800B729E2}"/>
              </a:ext>
            </a:extLst>
          </p:cNvPr>
          <p:cNvPicPr>
            <a:picLocks noChangeAspect="1"/>
          </p:cNvPicPr>
          <p:nvPr userDrawn="1"/>
        </p:nvPicPr>
        <p:blipFill>
          <a:blip r:embed="rId4">
            <a:extLst>
              <a:ext uri="{28A0092B-C50C-407E-A947-70E740481C1C}">
                <a14:useLocalDpi xmlns:a14="http://schemas.microsoft.com/office/drawing/2010/main" val="0"/>
              </a:ext>
            </a:extLst>
          </a:blip>
          <a:srcRect t="12280" r="48468" b="15581"/>
          <a:stretch/>
        </p:blipFill>
        <p:spPr>
          <a:xfrm>
            <a:off x="240817" y="6045819"/>
            <a:ext cx="2527784" cy="707726"/>
          </a:xfrm>
          <a:prstGeom prst="rect">
            <a:avLst/>
          </a:prstGeom>
        </p:spPr>
      </p:pic>
      <p:pic>
        <p:nvPicPr>
          <p:cNvPr id="12" name="Picture 11" descr="A gold coin with a person holding a torch&#10;&#10;Description automatically generated">
            <a:extLst>
              <a:ext uri="{FF2B5EF4-FFF2-40B4-BE49-F238E27FC236}">
                <a16:creationId xmlns:a16="http://schemas.microsoft.com/office/drawing/2014/main" id="{37816894-EA72-C205-53C6-7CCE09C4F26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67401" y="6030693"/>
            <a:ext cx="724936" cy="737978"/>
          </a:xfrm>
          <a:prstGeom prst="rect">
            <a:avLst/>
          </a:prstGeom>
        </p:spPr>
      </p:pic>
    </p:spTree>
    <p:extLst>
      <p:ext uri="{BB962C8B-B14F-4D97-AF65-F5344CB8AC3E}">
        <p14:creationId xmlns:p14="http://schemas.microsoft.com/office/powerpoint/2010/main" val="568532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3F305D1-7D68-FE45-A416-E3011BC569F1}"/>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2" name="Title 1">
            <a:extLst>
              <a:ext uri="{FF2B5EF4-FFF2-40B4-BE49-F238E27FC236}">
                <a16:creationId xmlns:a16="http://schemas.microsoft.com/office/drawing/2014/main" id="{CAF33458-D8BD-E44A-A776-2D27800F725C}"/>
              </a:ext>
            </a:extLst>
          </p:cNvPr>
          <p:cNvSpPr>
            <a:spLocks noGrp="1"/>
          </p:cNvSpPr>
          <p:nvPr>
            <p:ph type="title" hasCustomPrompt="1"/>
          </p:nvPr>
        </p:nvSpPr>
        <p:spPr>
          <a:xfrm>
            <a:off x="360000" y="382302"/>
            <a:ext cx="11510008" cy="492443"/>
          </a:xfrm>
          <a:prstGeom prst="rect">
            <a:avLst/>
          </a:prstGeom>
        </p:spPr>
        <p:txBody>
          <a:bodyPr/>
          <a:lstStyle/>
          <a:p>
            <a:r>
              <a:rPr lang="en-GB"/>
              <a:t>TITLE</a:t>
            </a:r>
            <a:endParaRPr lang="en-BG"/>
          </a:p>
        </p:txBody>
      </p:sp>
      <p:sp>
        <p:nvSpPr>
          <p:cNvPr id="11" name="Slide Number Placeholder 1">
            <a:extLst>
              <a:ext uri="{FF2B5EF4-FFF2-40B4-BE49-F238E27FC236}">
                <a16:creationId xmlns:a16="http://schemas.microsoft.com/office/drawing/2014/main" id="{23801010-19F0-ED4E-8CC6-C768A608BBB5}"/>
              </a:ext>
            </a:extLst>
          </p:cNvPr>
          <p:cNvSpPr>
            <a:spLocks noGrp="1"/>
          </p:cNvSpPr>
          <p:nvPr>
            <p:ph type="sldNum" sz="quarter" idx="4"/>
          </p:nvPr>
        </p:nvSpPr>
        <p:spPr>
          <a:xfrm>
            <a:off x="11235857" y="5344267"/>
            <a:ext cx="750809" cy="365125"/>
          </a:xfrm>
          <a:prstGeom prst="rect">
            <a:avLst/>
          </a:prstGeom>
        </p:spPr>
        <p:txBody>
          <a:bodyPr vert="horz" lIns="0" tIns="0" rIns="0" bIns="0" rtlCol="0" anchor="ctr"/>
          <a:lstStyle>
            <a:lvl1pPr algn="r">
              <a:defRPr sz="1200">
                <a:solidFill>
                  <a:schemeClr val="bg1"/>
                </a:solidFill>
              </a:defRPr>
            </a:lvl1pPr>
          </a:lstStyle>
          <a:p>
            <a:fld id="{28A3D32B-9EE4-634E-8394-5B7C42BAEC12}" type="slidenum">
              <a:rPr lang="en-US" smtClean="0"/>
              <a:pPr/>
              <a:t>‹#›</a:t>
            </a:fld>
            <a:endParaRPr lang="en-US">
              <a:solidFill>
                <a:schemeClr val="bg1"/>
              </a:solidFill>
            </a:endParaRPr>
          </a:p>
        </p:txBody>
      </p:sp>
      <p:pic>
        <p:nvPicPr>
          <p:cNvPr id="12" name="Picture 11">
            <a:extLst>
              <a:ext uri="{FF2B5EF4-FFF2-40B4-BE49-F238E27FC236}">
                <a16:creationId xmlns:a16="http://schemas.microsoft.com/office/drawing/2014/main" id="{1DC96C99-57E1-0448-A18A-06C070F689CE}"/>
              </a:ext>
            </a:extLst>
          </p:cNvPr>
          <p:cNvPicPr>
            <a:picLocks noChangeAspect="1"/>
          </p:cNvPicPr>
          <p:nvPr userDrawn="1"/>
        </p:nvPicPr>
        <p:blipFill>
          <a:blip r:embed="rId3" cstate="email">
            <a:extLst>
              <a:ext uri="{28A0092B-C50C-407E-A947-70E740481C1C}">
                <a14:useLocalDpi xmlns:a14="http://schemas.microsoft.com/office/drawing/2010/main"/>
              </a:ext>
            </a:extLst>
          </a:blip>
          <a:srcRect r="44836"/>
          <a:stretch/>
        </p:blipFill>
        <p:spPr>
          <a:xfrm>
            <a:off x="9403928" y="5996225"/>
            <a:ext cx="2466080" cy="806915"/>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29DC27F5-7D37-4645-253D-2AD936830125}"/>
              </a:ext>
            </a:extLst>
          </p:cNvPr>
          <p:cNvPicPr>
            <a:picLocks noChangeAspect="1"/>
          </p:cNvPicPr>
          <p:nvPr userDrawn="1"/>
        </p:nvPicPr>
        <p:blipFill>
          <a:blip r:embed="rId4">
            <a:extLst>
              <a:ext uri="{28A0092B-C50C-407E-A947-70E740481C1C}">
                <a14:useLocalDpi xmlns:a14="http://schemas.microsoft.com/office/drawing/2010/main" val="0"/>
              </a:ext>
            </a:extLst>
          </a:blip>
          <a:srcRect t="12280" r="48468" b="15581"/>
          <a:stretch/>
        </p:blipFill>
        <p:spPr>
          <a:xfrm>
            <a:off x="240817" y="6045819"/>
            <a:ext cx="2527784" cy="707726"/>
          </a:xfrm>
          <a:prstGeom prst="rect">
            <a:avLst/>
          </a:prstGeom>
        </p:spPr>
      </p:pic>
      <p:pic>
        <p:nvPicPr>
          <p:cNvPr id="4" name="Picture 3" descr="A gold coin with a person holding a torch&#10;&#10;Description automatically generated">
            <a:extLst>
              <a:ext uri="{FF2B5EF4-FFF2-40B4-BE49-F238E27FC236}">
                <a16:creationId xmlns:a16="http://schemas.microsoft.com/office/drawing/2014/main" id="{1C960AE1-D7DA-AB48-A629-7125CB8A045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67401" y="6030693"/>
            <a:ext cx="724936" cy="737978"/>
          </a:xfrm>
          <a:prstGeom prst="rect">
            <a:avLst/>
          </a:prstGeom>
        </p:spPr>
      </p:pic>
    </p:spTree>
    <p:extLst>
      <p:ext uri="{BB962C8B-B14F-4D97-AF65-F5344CB8AC3E}">
        <p14:creationId xmlns:p14="http://schemas.microsoft.com/office/powerpoint/2010/main" val="2738178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3F305D1-7D68-FE45-A416-E3011BC569F1}"/>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2" name="Title 1">
            <a:extLst>
              <a:ext uri="{FF2B5EF4-FFF2-40B4-BE49-F238E27FC236}">
                <a16:creationId xmlns:a16="http://schemas.microsoft.com/office/drawing/2014/main" id="{CAF33458-D8BD-E44A-A776-2D27800F725C}"/>
              </a:ext>
            </a:extLst>
          </p:cNvPr>
          <p:cNvSpPr>
            <a:spLocks noGrp="1"/>
          </p:cNvSpPr>
          <p:nvPr>
            <p:ph type="title" hasCustomPrompt="1"/>
          </p:nvPr>
        </p:nvSpPr>
        <p:spPr>
          <a:xfrm>
            <a:off x="360000" y="382302"/>
            <a:ext cx="11510008" cy="492443"/>
          </a:xfrm>
          <a:prstGeom prst="rect">
            <a:avLst/>
          </a:prstGeom>
        </p:spPr>
        <p:txBody>
          <a:bodyPr/>
          <a:lstStyle/>
          <a:p>
            <a:r>
              <a:rPr lang="en-GB"/>
              <a:t>TITLE</a:t>
            </a:r>
            <a:endParaRPr lang="en-BG"/>
          </a:p>
        </p:txBody>
      </p:sp>
      <p:sp>
        <p:nvSpPr>
          <p:cNvPr id="11" name="Slide Number Placeholder 1">
            <a:extLst>
              <a:ext uri="{FF2B5EF4-FFF2-40B4-BE49-F238E27FC236}">
                <a16:creationId xmlns:a16="http://schemas.microsoft.com/office/drawing/2014/main" id="{23801010-19F0-ED4E-8CC6-C768A608BBB5}"/>
              </a:ext>
            </a:extLst>
          </p:cNvPr>
          <p:cNvSpPr>
            <a:spLocks noGrp="1"/>
          </p:cNvSpPr>
          <p:nvPr>
            <p:ph type="sldNum" sz="quarter" idx="4"/>
          </p:nvPr>
        </p:nvSpPr>
        <p:spPr>
          <a:xfrm>
            <a:off x="11100390" y="6174000"/>
            <a:ext cx="750809" cy="365125"/>
          </a:xfrm>
          <a:prstGeom prst="rect">
            <a:avLst/>
          </a:prstGeom>
        </p:spPr>
        <p:txBody>
          <a:bodyPr vert="horz" lIns="0" tIns="0" rIns="0" bIns="0" rtlCol="0" anchor="ctr"/>
          <a:lstStyle>
            <a:lvl1pPr algn="r">
              <a:defRPr sz="1200">
                <a:solidFill>
                  <a:schemeClr val="bg1"/>
                </a:solidFill>
              </a:defRPr>
            </a:lvl1pPr>
          </a:lstStyle>
          <a:p>
            <a:fld id="{28A3D32B-9EE4-634E-8394-5B7C42BAEC12}" type="slidenum">
              <a:rPr lang="en-US" smtClean="0"/>
              <a:pPr/>
              <a:t>‹#›</a:t>
            </a:fld>
            <a:endParaRPr lang="en-US">
              <a:solidFill>
                <a:schemeClr val="bg1"/>
              </a:solidFill>
            </a:endParaRPr>
          </a:p>
        </p:txBody>
      </p:sp>
      <p:pic>
        <p:nvPicPr>
          <p:cNvPr id="12" name="Picture 11">
            <a:extLst>
              <a:ext uri="{FF2B5EF4-FFF2-40B4-BE49-F238E27FC236}">
                <a16:creationId xmlns:a16="http://schemas.microsoft.com/office/drawing/2014/main" id="{1DC96C99-57E1-0448-A18A-06C070F689C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47653" y="5932025"/>
            <a:ext cx="4892218" cy="883045"/>
          </a:xfrm>
          <a:prstGeom prst="rect">
            <a:avLst/>
          </a:prstGeom>
        </p:spPr>
      </p:pic>
    </p:spTree>
    <p:extLst>
      <p:ext uri="{BB962C8B-B14F-4D97-AF65-F5344CB8AC3E}">
        <p14:creationId xmlns:p14="http://schemas.microsoft.com/office/powerpoint/2010/main" val="2363324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782A11-95E1-4D4C-915F-BED3F7F208C8}"/>
              </a:ext>
            </a:extLst>
          </p:cNvPr>
          <p:cNvSpPr>
            <a:spLocks noGrp="1"/>
          </p:cNvSpPr>
          <p:nvPr>
            <p:ph type="body" sz="quarter" idx="18" hasCustomPrompt="1"/>
          </p:nvPr>
        </p:nvSpPr>
        <p:spPr>
          <a:xfrm>
            <a:off x="360000" y="1174206"/>
            <a:ext cx="6376466" cy="4289045"/>
          </a:xfrm>
          <a:prstGeom prst="round2DiagRect">
            <a:avLst>
              <a:gd name="adj1" fmla="val 0"/>
              <a:gd name="adj2" fmla="val 11550"/>
            </a:avLst>
          </a:prstGeom>
          <a:solidFill>
            <a:schemeClr val="bg1">
              <a:alpha val="85000"/>
            </a:schemeClr>
          </a:solidFill>
          <a:ln/>
        </p:spPr>
        <p:txBody>
          <a:bodyPr vert="horz" wrap="square" lIns="108000" tIns="108000" rIns="108000" bIns="108000" rtlCol="0" anchor="t" anchorCtr="0">
            <a:normAutofit/>
          </a:bodyPr>
          <a:lstStyle>
            <a:lvl1pPr marL="0" indent="0">
              <a:buClr>
                <a:schemeClr val="bg2"/>
              </a:buClr>
              <a:buFont typeface="Arial" panose="020B0604020202020204" pitchFamily="34" charset="0"/>
              <a:buNone/>
              <a:defRPr lang="en-GB" sz="2000" b="0" i="0" dirty="0" smtClean="0">
                <a:solidFill>
                  <a:schemeClr val="tx1"/>
                </a:solidFill>
                <a:latin typeface="Calibri Light" panose="020F0302020204030204" pitchFamily="34" charset="0"/>
                <a:cs typeface="Calibri Light" panose="020F0302020204030204" pitchFamily="34" charset="0"/>
              </a:defRPr>
            </a:lvl1pPr>
            <a:lvl2pPr marL="742950" indent="-285750">
              <a:buFont typeface="System Font Regular"/>
              <a:buChar char="•"/>
              <a:defRPr lang="en-GB" sz="2000" b="0" i="0" dirty="0" smtClean="0">
                <a:latin typeface="Calibri" panose="020F0502020204030204" pitchFamily="34" charset="0"/>
                <a:cs typeface="Calibri" panose="020F0502020204030204" pitchFamily="34" charset="0"/>
              </a:defRPr>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2" name="Title 1">
            <a:extLst>
              <a:ext uri="{FF2B5EF4-FFF2-40B4-BE49-F238E27FC236}">
                <a16:creationId xmlns:a16="http://schemas.microsoft.com/office/drawing/2014/main" id="{29E07229-25F6-F64F-8E12-C30CB6E008BE}"/>
              </a:ext>
            </a:extLst>
          </p:cNvPr>
          <p:cNvSpPr>
            <a:spLocks noGrp="1"/>
          </p:cNvSpPr>
          <p:nvPr>
            <p:ph type="title" hasCustomPrompt="1"/>
          </p:nvPr>
        </p:nvSpPr>
        <p:spPr>
          <a:xfrm>
            <a:off x="360000" y="382302"/>
            <a:ext cx="11510008" cy="492443"/>
          </a:xfrm>
          <a:prstGeom prst="rect">
            <a:avLst/>
          </a:prstGeom>
        </p:spPr>
        <p:txBody>
          <a:bodyPr/>
          <a:lstStyle>
            <a:lvl1pPr>
              <a:defRPr>
                <a:solidFill>
                  <a:schemeClr val="bg1"/>
                </a:solidFill>
              </a:defRPr>
            </a:lvl1pPr>
          </a:lstStyle>
          <a:p>
            <a:r>
              <a:rPr lang="en-GB"/>
              <a:t>TITLE</a:t>
            </a:r>
            <a:endParaRPr lang="en-BG"/>
          </a:p>
        </p:txBody>
      </p:sp>
      <p:sp>
        <p:nvSpPr>
          <p:cNvPr id="4" name="Slide Number Placeholder 1">
            <a:extLst>
              <a:ext uri="{FF2B5EF4-FFF2-40B4-BE49-F238E27FC236}">
                <a16:creationId xmlns:a16="http://schemas.microsoft.com/office/drawing/2014/main" id="{644E8DBD-B2CF-05BF-86EE-CE1756225DCA}"/>
              </a:ext>
            </a:extLst>
          </p:cNvPr>
          <p:cNvSpPr>
            <a:spLocks noGrp="1"/>
          </p:cNvSpPr>
          <p:nvPr>
            <p:ph type="sldNum" sz="quarter" idx="4"/>
          </p:nvPr>
        </p:nvSpPr>
        <p:spPr>
          <a:xfrm>
            <a:off x="11100390" y="6174000"/>
            <a:ext cx="750809" cy="365125"/>
          </a:xfrm>
          <a:prstGeom prst="rect">
            <a:avLst/>
          </a:prstGeom>
        </p:spPr>
        <p:txBody>
          <a:bodyPr vert="horz" lIns="0" tIns="0" rIns="0" bIns="0" rtlCol="0" anchor="ctr"/>
          <a:lstStyle>
            <a:lvl1pPr algn="r">
              <a:defRPr sz="1200">
                <a:solidFill>
                  <a:schemeClr val="bg1"/>
                </a:solidFill>
              </a:defRPr>
            </a:lvl1pPr>
          </a:lstStyle>
          <a:p>
            <a:fld id="{28A3D32B-9EE4-634E-8394-5B7C42BAEC12}" type="slidenum">
              <a:rPr lang="en-US" smtClean="0"/>
              <a:pPr/>
              <a:t>‹#›</a:t>
            </a:fld>
            <a:endParaRPr lang="en-US">
              <a:solidFill>
                <a:schemeClr val="bg1"/>
              </a:solidFill>
            </a:endParaRPr>
          </a:p>
        </p:txBody>
      </p:sp>
      <p:pic>
        <p:nvPicPr>
          <p:cNvPr id="6" name="Picture 5">
            <a:extLst>
              <a:ext uri="{FF2B5EF4-FFF2-40B4-BE49-F238E27FC236}">
                <a16:creationId xmlns:a16="http://schemas.microsoft.com/office/drawing/2014/main" id="{3D87C626-8D73-9C53-2014-1CBB9A49C56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47653" y="5932025"/>
            <a:ext cx="4892218" cy="883045"/>
          </a:xfrm>
          <a:prstGeom prst="rect">
            <a:avLst/>
          </a:prstGeom>
        </p:spPr>
      </p:pic>
    </p:spTree>
    <p:extLst>
      <p:ext uri="{BB962C8B-B14F-4D97-AF65-F5344CB8AC3E}">
        <p14:creationId xmlns:p14="http://schemas.microsoft.com/office/powerpoint/2010/main" val="3432788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814053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1600" dirty="0" smtClean="0">
                <a:solidFill>
                  <a:schemeClr val="tx1"/>
                </a:solidFill>
              </a:defRPr>
            </a:lvl1pPr>
            <a:lvl2pPr>
              <a:defRPr lang="en-GB" sz="2000" dirty="0" smtClean="0"/>
            </a:lvl2pPr>
            <a:lvl3pPr>
              <a:defRPr lang="en-GB" sz="2000" dirty="0"/>
            </a:lvl3pPr>
            <a:lvl4pPr>
              <a:defRPr lang="en-GB" sz="2000" dirty="0" smtClean="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2" name="Title 1">
            <a:extLst>
              <a:ext uri="{FF2B5EF4-FFF2-40B4-BE49-F238E27FC236}">
                <a16:creationId xmlns:a16="http://schemas.microsoft.com/office/drawing/2014/main" id="{60BEAB9A-C2CB-154B-BD70-EB5A0FBB1F58}"/>
              </a:ext>
            </a:extLst>
          </p:cNvPr>
          <p:cNvSpPr>
            <a:spLocks noGrp="1"/>
          </p:cNvSpPr>
          <p:nvPr>
            <p:ph type="title" hasCustomPrompt="1"/>
          </p:nvPr>
        </p:nvSpPr>
        <p:spPr/>
        <p:txBody>
          <a:bodyPr/>
          <a:lstStyle>
            <a:lvl1pPr>
              <a:defRPr cap="none" baseline="0"/>
            </a:lvl1pPr>
          </a:lstStyle>
          <a:p>
            <a:r>
              <a:rPr lang="en-GB"/>
              <a:t>Title</a:t>
            </a:r>
            <a:endParaRPr lang="en-US"/>
          </a:p>
        </p:txBody>
      </p:sp>
    </p:spTree>
    <p:extLst>
      <p:ext uri="{BB962C8B-B14F-4D97-AF65-F5344CB8AC3E}">
        <p14:creationId xmlns:p14="http://schemas.microsoft.com/office/powerpoint/2010/main" val="2305882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_Width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AF0183-137C-0240-A849-C7500AF6AFBE}"/>
              </a:ext>
            </a:extLst>
          </p:cNvPr>
          <p:cNvSpPr>
            <a:spLocks noGrp="1"/>
          </p:cNvSpPr>
          <p:nvPr>
            <p:ph type="body" sz="quarter" idx="18" hasCustomPrompt="1"/>
          </p:nvPr>
        </p:nvSpPr>
        <p:spPr>
          <a:xfrm>
            <a:off x="360000" y="1080000"/>
            <a:ext cx="11510008"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1600" dirty="0">
                <a:solidFill>
                  <a:schemeClr val="tx1"/>
                </a:solidFill>
              </a:defRPr>
            </a:lvl1pPr>
            <a:lvl2pPr>
              <a:defRPr lang="en-GB" sz="2000" dirty="0" smtClean="0"/>
            </a:lvl2pPr>
            <a:lvl3pPr>
              <a:defRPr lang="en-GB" sz="2000" dirty="0" smtClean="0"/>
            </a:lvl3pPr>
            <a:lvl4pPr>
              <a:defRPr lang="en-GB" sz="2000" dirty="0" smtClean="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6" name="Title Placeholder 2">
            <a:extLst>
              <a:ext uri="{FF2B5EF4-FFF2-40B4-BE49-F238E27FC236}">
                <a16:creationId xmlns:a16="http://schemas.microsoft.com/office/drawing/2014/main" id="{B2840450-2944-8D42-AF64-5D110D3CD9CF}"/>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a:t>TITLE</a:t>
            </a:r>
            <a:endParaRPr lang="en-GB"/>
          </a:p>
        </p:txBody>
      </p:sp>
    </p:spTree>
    <p:extLst>
      <p:ext uri="{BB962C8B-B14F-4D97-AF65-F5344CB8AC3E}">
        <p14:creationId xmlns:p14="http://schemas.microsoft.com/office/powerpoint/2010/main" val="3997782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Text Box and Imag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9EA40622-ADD7-E14B-B1F0-E55544184C39}"/>
              </a:ext>
            </a:extLst>
          </p:cNvPr>
          <p:cNvSpPr>
            <a:spLocks noGrp="1"/>
          </p:cNvSpPr>
          <p:nvPr>
            <p:ph type="title" hasCustomPrompt="1"/>
          </p:nvPr>
        </p:nvSpPr>
        <p:spPr>
          <a:xfrm>
            <a:off x="360000" y="216000"/>
            <a:ext cx="11438000" cy="492443"/>
          </a:xfrm>
          <a:prstGeom prst="rect">
            <a:avLst/>
          </a:prstGeom>
        </p:spPr>
        <p:txBody>
          <a:bodyPr vert="horz" lIns="0" tIns="0" rIns="0" bIns="0" rtlCol="0" anchor="t" anchorCtr="0">
            <a:normAutofit/>
          </a:bodyPr>
          <a:lstStyle/>
          <a:p>
            <a:r>
              <a:rPr lang="en-US"/>
              <a:t>TITLE</a:t>
            </a:r>
            <a:endParaRPr lang="en-GB"/>
          </a:p>
        </p:txBody>
      </p:sp>
      <p:sp>
        <p:nvSpPr>
          <p:cNvPr id="5" name="Picture Placeholder 24">
            <a:extLst>
              <a:ext uri="{FF2B5EF4-FFF2-40B4-BE49-F238E27FC236}">
                <a16:creationId xmlns:a16="http://schemas.microsoft.com/office/drawing/2014/main" id="{C017F956-2127-B047-9B2A-DA5BB1AFFDC7}"/>
              </a:ext>
            </a:extLst>
          </p:cNvPr>
          <p:cNvSpPr>
            <a:spLocks noGrp="1"/>
          </p:cNvSpPr>
          <p:nvPr>
            <p:ph type="pic" sz="quarter" idx="15"/>
          </p:nvPr>
        </p:nvSpPr>
        <p:spPr>
          <a:xfrm>
            <a:off x="7373073" y="1080000"/>
            <a:ext cx="4424927" cy="4392836"/>
          </a:xfrm>
          <a:prstGeom prst="roundRect">
            <a:avLst>
              <a:gd name="adj" fmla="val 6701"/>
            </a:avLst>
          </a:prstGeom>
        </p:spPr>
        <p:txBody>
          <a:bodyPr/>
          <a:lstStyle>
            <a:lvl1pPr marL="0" indent="0">
              <a:buNone/>
              <a:defRPr sz="1600"/>
            </a:lvl1pPr>
          </a:lstStyle>
          <a:p>
            <a:r>
              <a:rPr lang="en-US"/>
              <a:t>Click icon to add picture</a:t>
            </a:r>
            <a:endParaRPr lang="en-GB"/>
          </a:p>
        </p:txBody>
      </p:sp>
      <p:sp>
        <p:nvSpPr>
          <p:cNvPr id="7" name="Text Placeholder 4">
            <a:extLst>
              <a:ext uri="{FF2B5EF4-FFF2-40B4-BE49-F238E27FC236}">
                <a16:creationId xmlns:a16="http://schemas.microsoft.com/office/drawing/2014/main" id="{D66140D5-5CE0-F14A-ACE3-A9EA6FA68B6B}"/>
              </a:ext>
            </a:extLst>
          </p:cNvPr>
          <p:cNvSpPr>
            <a:spLocks noGrp="1"/>
          </p:cNvSpPr>
          <p:nvPr>
            <p:ph type="body" sz="quarter" idx="16" hasCustomPrompt="1"/>
            <p:custDataLst>
              <p:tags r:id="rId1"/>
            </p:custDataLst>
          </p:nvPr>
        </p:nvSpPr>
        <p:spPr>
          <a:xfrm>
            <a:off x="359999" y="1080000"/>
            <a:ext cx="6758431" cy="4406400"/>
          </a:xfrm>
          <a:prstGeom prst="roundRect">
            <a:avLst>
              <a:gd name="adj" fmla="val 7210"/>
            </a:avLst>
          </a:prstGeom>
          <a:solidFill>
            <a:schemeClr val="tx2"/>
          </a:solidFill>
          <a:ln/>
        </p:spPr>
        <p:txBody>
          <a:bodyPr vert="horz" wrap="square" lIns="432000" tIns="108000" rIns="432000" bIns="108000" rtlCol="0" anchor="ctr" anchorCtr="0">
            <a:noAutofit/>
          </a:bodyPr>
          <a:lstStyle>
            <a:lvl1pPr marL="0" indent="0" algn="ctr">
              <a:buFont typeface="Arial" panose="020B0604020202020204" pitchFamily="34" charset="0"/>
              <a:buNone/>
              <a:defRPr lang="en-GB" sz="18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a:t>This placeholder text is intended to show correct position and size of text. To ensure you have the correct size, colour and location of the text, it is recommended that you simply select and over-type this placeholder text.</a:t>
            </a:r>
          </a:p>
        </p:txBody>
      </p:sp>
    </p:spTree>
    <p:extLst>
      <p:ext uri="{BB962C8B-B14F-4D97-AF65-F5344CB8AC3E}">
        <p14:creationId xmlns:p14="http://schemas.microsoft.com/office/powerpoint/2010/main" val="67053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6309274" y="1941984"/>
            <a:ext cx="6992007" cy="6991680"/>
          </a:xfrm>
          <a:prstGeom prst="ellipse">
            <a:avLst/>
          </a:prstGeom>
        </p:spPr>
        <p:txBody>
          <a:bodyPr/>
          <a:lstStyle>
            <a:lvl1pPr marL="0" indent="0">
              <a:buNone/>
              <a:defRPr sz="1600">
                <a:latin typeface="Calibri Light" panose="020F0302020204030204" pitchFamily="34" charset="0"/>
              </a:defRPr>
            </a:lvl1pPr>
          </a:lstStyle>
          <a:p>
            <a:endParaRPr lang="en-GB"/>
          </a:p>
        </p:txBody>
      </p:sp>
      <p:sp>
        <p:nvSpPr>
          <p:cNvPr id="15" name="Image_Border"/>
          <p:cNvSpPr/>
          <p:nvPr userDrawn="1"/>
        </p:nvSpPr>
        <p:spPr>
          <a:xfrm>
            <a:off x="5807803" y="1440794"/>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sym typeface="Calibri" panose="020F0502020204030204" pitchFamily="34" charset="0"/>
            </a:endParaRPr>
          </a:p>
        </p:txBody>
      </p:sp>
      <p:sp>
        <p:nvSpPr>
          <p:cNvPr id="9" name="FooterText Manuell"/>
          <p:cNvSpPr>
            <a:spLocks noGrp="1"/>
          </p:cNvSpPr>
          <p:nvPr>
            <p:ph type="body" sz="quarter" idx="13" hasCustomPrompt="1"/>
          </p:nvPr>
        </p:nvSpPr>
        <p:spPr>
          <a:xfrm>
            <a:off x="442447" y="3886696"/>
            <a:ext cx="4679589" cy="432048"/>
          </a:xfrm>
          <a:prstGeom prst="rect">
            <a:avLst/>
          </a:prstGeom>
        </p:spPr>
        <p:txBody>
          <a:bodyPr lIns="0" rIns="0"/>
          <a:lstStyle>
            <a:lvl1pPr marL="0" indent="0" algn="l">
              <a:spcBef>
                <a:spcPts val="0"/>
              </a:spcBef>
              <a:buNone/>
              <a:defRPr sz="2400"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Speaker</a:t>
            </a:r>
            <a:endParaRPr lang="en-GB"/>
          </a:p>
        </p:txBody>
      </p:sp>
      <p:sp>
        <p:nvSpPr>
          <p:cNvPr id="8" name="Title 7"/>
          <p:cNvSpPr>
            <a:spLocks noGrp="1"/>
          </p:cNvSpPr>
          <p:nvPr>
            <p:ph type="title"/>
            <p:custDataLst>
              <p:tags r:id="rId1"/>
            </p:custDataLst>
          </p:nvPr>
        </p:nvSpPr>
        <p:spPr bwMode="auto">
          <a:xfrm>
            <a:off x="455373" y="1364027"/>
            <a:ext cx="4704523" cy="17073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5600" b="1"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Click to edit Master title</a:t>
            </a:r>
          </a:p>
        </p:txBody>
      </p:sp>
      <p:pic>
        <p:nvPicPr>
          <p:cNvPr id="11" name="Picture 10" descr="A black background with blue text&#10;&#10;Description automatically generated">
            <a:extLst>
              <a:ext uri="{FF2B5EF4-FFF2-40B4-BE49-F238E27FC236}">
                <a16:creationId xmlns:a16="http://schemas.microsoft.com/office/drawing/2014/main" id="{F606B209-F31F-A58D-B4F2-DBEEE5E0FA4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4300" y="6022822"/>
            <a:ext cx="4321969" cy="656601"/>
          </a:xfrm>
          <a:prstGeom prst="rect">
            <a:avLst/>
          </a:prstGeom>
        </p:spPr>
      </p:pic>
      <p:pic>
        <p:nvPicPr>
          <p:cNvPr id="3" name="Picture 2" descr="A gold coin with a person holding a torch&#10;&#10;Description automatically generated">
            <a:extLst>
              <a:ext uri="{FF2B5EF4-FFF2-40B4-BE49-F238E27FC236}">
                <a16:creationId xmlns:a16="http://schemas.microsoft.com/office/drawing/2014/main" id="{FC4E36AE-88D4-53DD-33F3-ADD8C298DD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192545" y="132046"/>
            <a:ext cx="753588" cy="779955"/>
          </a:xfrm>
          <a:prstGeom prst="rect">
            <a:avLst/>
          </a:prstGeom>
        </p:spPr>
      </p:pic>
      <p:pic>
        <p:nvPicPr>
          <p:cNvPr id="5" name="Picture 4" descr="A black background with blue text&#10;&#10;Description automatically generated">
            <a:extLst>
              <a:ext uri="{FF2B5EF4-FFF2-40B4-BE49-F238E27FC236}">
                <a16:creationId xmlns:a16="http://schemas.microsoft.com/office/drawing/2014/main" id="{D2830CCA-76E1-602D-C0D5-8D4AF46062D1}"/>
              </a:ext>
            </a:extLst>
          </p:cNvPr>
          <p:cNvPicPr>
            <a:picLocks noChangeAspect="1"/>
          </p:cNvPicPr>
          <p:nvPr userDrawn="1"/>
        </p:nvPicPr>
        <p:blipFill>
          <a:blip r:embed="rId5">
            <a:extLst>
              <a:ext uri="{28A0092B-C50C-407E-A947-70E740481C1C}">
                <a14:useLocalDpi xmlns:a14="http://schemas.microsoft.com/office/drawing/2010/main" val="0"/>
              </a:ext>
            </a:extLst>
          </a:blip>
          <a:srcRect r="49728"/>
          <a:stretch/>
        </p:blipFill>
        <p:spPr>
          <a:xfrm>
            <a:off x="8398933" y="0"/>
            <a:ext cx="2624337" cy="1044047"/>
          </a:xfrm>
          <a:prstGeom prst="rect">
            <a:avLst/>
          </a:prstGeom>
        </p:spPr>
      </p:pic>
    </p:spTree>
    <p:extLst>
      <p:ext uri="{BB962C8B-B14F-4D97-AF65-F5344CB8AC3E}">
        <p14:creationId xmlns:p14="http://schemas.microsoft.com/office/powerpoint/2010/main" val="3035096984"/>
      </p:ext>
    </p:extLst>
  </p:cSld>
  <p:clrMapOvr>
    <a:masterClrMapping/>
  </p:clrMapOvr>
  <mc:AlternateContent xmlns:mc="http://schemas.openxmlformats.org/markup-compatibility/2006">
    <mc:Choice xmlns:p14="http://schemas.microsoft.com/office/powerpoint/2010/main" Requires="p14">
      <p:transition spd="slow" p14:dur="1500" advTm="10000">
        <p:push dir="u"/>
      </p:transition>
    </mc:Choice>
    <mc:Fallback>
      <p:transition spd="slow" advTm="10000">
        <p:push dir="u"/>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ue Text Box and Imag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9EA40622-ADD7-E14B-B1F0-E55544184C39}"/>
              </a:ext>
            </a:extLst>
          </p:cNvPr>
          <p:cNvSpPr>
            <a:spLocks noGrp="1"/>
          </p:cNvSpPr>
          <p:nvPr>
            <p:ph type="title" hasCustomPrompt="1"/>
          </p:nvPr>
        </p:nvSpPr>
        <p:spPr>
          <a:xfrm>
            <a:off x="360000" y="216000"/>
            <a:ext cx="11438000" cy="492443"/>
          </a:xfrm>
          <a:prstGeom prst="rect">
            <a:avLst/>
          </a:prstGeom>
        </p:spPr>
        <p:txBody>
          <a:bodyPr vert="horz" lIns="0" tIns="0" rIns="0" bIns="0" rtlCol="0" anchor="t" anchorCtr="0">
            <a:normAutofit/>
          </a:bodyPr>
          <a:lstStyle/>
          <a:p>
            <a:r>
              <a:rPr lang="en-US"/>
              <a:t>TITLE</a:t>
            </a:r>
            <a:endParaRPr lang="en-GB"/>
          </a:p>
        </p:txBody>
      </p:sp>
      <p:sp>
        <p:nvSpPr>
          <p:cNvPr id="7" name="Text Placeholder 4">
            <a:extLst>
              <a:ext uri="{FF2B5EF4-FFF2-40B4-BE49-F238E27FC236}">
                <a16:creationId xmlns:a16="http://schemas.microsoft.com/office/drawing/2014/main" id="{D66140D5-5CE0-F14A-ACE3-A9EA6FA68B6B}"/>
              </a:ext>
            </a:extLst>
          </p:cNvPr>
          <p:cNvSpPr>
            <a:spLocks noGrp="1"/>
          </p:cNvSpPr>
          <p:nvPr>
            <p:ph type="body" sz="quarter" idx="16" hasCustomPrompt="1"/>
            <p:custDataLst>
              <p:tags r:id="rId1"/>
            </p:custDataLst>
          </p:nvPr>
        </p:nvSpPr>
        <p:spPr>
          <a:xfrm>
            <a:off x="359999" y="1080000"/>
            <a:ext cx="6758431" cy="4406400"/>
          </a:xfrm>
          <a:prstGeom prst="roundRect">
            <a:avLst>
              <a:gd name="adj" fmla="val 5975"/>
            </a:avLst>
          </a:prstGeom>
          <a:solidFill>
            <a:schemeClr val="accent1">
              <a:alpha val="15171"/>
            </a:schemeClr>
          </a:solidFill>
          <a:ln/>
        </p:spPr>
        <p:txBody>
          <a:bodyPr vert="horz" wrap="square" lIns="432000" tIns="108000" rIns="432000" bIns="108000" rtlCol="0" anchor="ctr" anchorCtr="0">
            <a:noAutofit/>
          </a:bodyPr>
          <a:lstStyle>
            <a:lvl1pPr marL="0" indent="0" algn="ctr">
              <a:buFont typeface="Arial" panose="020B0604020202020204" pitchFamily="34" charset="0"/>
              <a:buNone/>
              <a:defRPr lang="en-GB" sz="1800" dirty="0" smtClean="0">
                <a:solidFill>
                  <a:schemeClr val="tx2"/>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a:t>This placeholder text is intended to show correct position and size of text. To ensure you have the correct size, colour and location of the text, it is recommended that you simply select and over-type this placeholder text.</a:t>
            </a:r>
          </a:p>
        </p:txBody>
      </p:sp>
    </p:spTree>
    <p:extLst>
      <p:ext uri="{BB962C8B-B14F-4D97-AF65-F5344CB8AC3E}">
        <p14:creationId xmlns:p14="http://schemas.microsoft.com/office/powerpoint/2010/main" val="2774159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Blue Text Box">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11510008" cy="4406400"/>
          </a:xfrm>
          <a:prstGeom prst="round2DiagRect">
            <a:avLst>
              <a:gd name="adj1" fmla="val 0"/>
              <a:gd name="adj2" fmla="val 8938"/>
            </a:avLst>
          </a:prstGeom>
          <a:solidFill>
            <a:schemeClr val="tx2"/>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16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2" name="Title 1">
            <a:extLst>
              <a:ext uri="{FF2B5EF4-FFF2-40B4-BE49-F238E27FC236}">
                <a16:creationId xmlns:a16="http://schemas.microsoft.com/office/drawing/2014/main" id="{7088A4E2-2C31-B740-BA69-0A9842F022A1}"/>
              </a:ext>
            </a:extLst>
          </p:cNvPr>
          <p:cNvSpPr>
            <a:spLocks noGrp="1"/>
          </p:cNvSpPr>
          <p:nvPr>
            <p:ph type="title" hasCustomPrompt="1"/>
          </p:nvPr>
        </p:nvSpPr>
        <p:spPr/>
        <p:txBody>
          <a:bodyPr/>
          <a:lstStyle/>
          <a:p>
            <a:r>
              <a:rPr lang="en-GB"/>
              <a:t>title</a:t>
            </a:r>
            <a:endParaRPr lang="en-US"/>
          </a:p>
        </p:txBody>
      </p:sp>
    </p:spTree>
    <p:extLst>
      <p:ext uri="{BB962C8B-B14F-4D97-AF65-F5344CB8AC3E}">
        <p14:creationId xmlns:p14="http://schemas.microsoft.com/office/powerpoint/2010/main" val="3048788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A4E2-2C31-B740-BA69-0A9842F022A1}"/>
              </a:ext>
            </a:extLst>
          </p:cNvPr>
          <p:cNvSpPr>
            <a:spLocks noGrp="1"/>
          </p:cNvSpPr>
          <p:nvPr>
            <p:ph type="title" hasCustomPrompt="1"/>
          </p:nvPr>
        </p:nvSpPr>
        <p:spPr/>
        <p:txBody>
          <a:bodyPr/>
          <a:lstStyle/>
          <a:p>
            <a:r>
              <a:rPr lang="en-GB"/>
              <a:t>title</a:t>
            </a:r>
            <a:endParaRPr lang="en-US"/>
          </a:p>
        </p:txBody>
      </p:sp>
      <p:sp>
        <p:nvSpPr>
          <p:cNvPr id="3" name="Round Diagonal Corner of Rectangle 2">
            <a:extLst>
              <a:ext uri="{FF2B5EF4-FFF2-40B4-BE49-F238E27FC236}">
                <a16:creationId xmlns:a16="http://schemas.microsoft.com/office/drawing/2014/main" id="{15D83FAD-1B52-6144-99D3-35126707592B}"/>
              </a:ext>
            </a:extLst>
          </p:cNvPr>
          <p:cNvSpPr/>
          <p:nvPr userDrawn="1"/>
        </p:nvSpPr>
        <p:spPr>
          <a:xfrm>
            <a:off x="359999" y="1064887"/>
            <a:ext cx="11510008" cy="4406400"/>
          </a:xfrm>
          <a:prstGeom prst="round2DiagRect">
            <a:avLst>
              <a:gd name="adj1" fmla="val 0"/>
              <a:gd name="adj2" fmla="val 90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870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A4E2-2C31-B740-BA69-0A9842F022A1}"/>
              </a:ext>
            </a:extLst>
          </p:cNvPr>
          <p:cNvSpPr>
            <a:spLocks noGrp="1"/>
          </p:cNvSpPr>
          <p:nvPr>
            <p:ph type="title" hasCustomPrompt="1"/>
          </p:nvPr>
        </p:nvSpPr>
        <p:spPr/>
        <p:txBody>
          <a:bodyPr/>
          <a:lstStyle/>
          <a:p>
            <a:r>
              <a:rPr lang="en-GB"/>
              <a:t>title</a:t>
            </a:r>
            <a:endParaRPr lang="en-US"/>
          </a:p>
        </p:txBody>
      </p:sp>
      <p:sp>
        <p:nvSpPr>
          <p:cNvPr id="3" name="Round Diagonal Corner of Rectangle 2">
            <a:extLst>
              <a:ext uri="{FF2B5EF4-FFF2-40B4-BE49-F238E27FC236}">
                <a16:creationId xmlns:a16="http://schemas.microsoft.com/office/drawing/2014/main" id="{15D83FAD-1B52-6144-99D3-35126707592B}"/>
              </a:ext>
            </a:extLst>
          </p:cNvPr>
          <p:cNvSpPr/>
          <p:nvPr userDrawn="1"/>
        </p:nvSpPr>
        <p:spPr>
          <a:xfrm>
            <a:off x="359999" y="1064887"/>
            <a:ext cx="11510008" cy="4406400"/>
          </a:xfrm>
          <a:prstGeom prst="round2DiagRect">
            <a:avLst>
              <a:gd name="adj1" fmla="val 0"/>
              <a:gd name="adj2" fmla="val 90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0E14A4CE-8041-8C47-BD66-38793F1AFE25}"/>
              </a:ext>
            </a:extLst>
          </p:cNvPr>
          <p:cNvSpPr>
            <a:spLocks noGrp="1"/>
          </p:cNvSpPr>
          <p:nvPr>
            <p:ph type="tbl" sz="quarter" idx="10"/>
          </p:nvPr>
        </p:nvSpPr>
        <p:spPr>
          <a:xfrm>
            <a:off x="647700" y="1354138"/>
            <a:ext cx="10926763" cy="3865562"/>
          </a:xfrm>
        </p:spPr>
        <p:txBody>
          <a:bodyPr/>
          <a:lstStyle>
            <a:lvl1pPr marL="0" indent="0" algn="ctr">
              <a:buNone/>
              <a:defRPr>
                <a:solidFill>
                  <a:schemeClr val="bg1"/>
                </a:solidFill>
              </a:defRPr>
            </a:lvl1pPr>
          </a:lstStyle>
          <a:p>
            <a:endParaRPr lang="en-US"/>
          </a:p>
        </p:txBody>
      </p:sp>
    </p:spTree>
    <p:extLst>
      <p:ext uri="{BB962C8B-B14F-4D97-AF65-F5344CB8AC3E}">
        <p14:creationId xmlns:p14="http://schemas.microsoft.com/office/powerpoint/2010/main" val="201158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6B0AD233-D136-C04D-91A3-CB4EE52F2FEA}"/>
              </a:ext>
            </a:extLst>
          </p:cNvPr>
          <p:cNvSpPr>
            <a:spLocks noGrp="1"/>
          </p:cNvSpPr>
          <p:nvPr>
            <p:ph type="pic" sz="quarter" idx="15"/>
          </p:nvPr>
        </p:nvSpPr>
        <p:spPr>
          <a:xfrm>
            <a:off x="8197599" y="1080000"/>
            <a:ext cx="3600401" cy="4392836"/>
          </a:xfrm>
          <a:prstGeom prst="roundRect">
            <a:avLst>
              <a:gd name="adj" fmla="val 7665"/>
            </a:avLst>
          </a:prstGeom>
        </p:spPr>
        <p:txBody>
          <a:bodyPr/>
          <a:lstStyle>
            <a:lvl1pPr marL="0" indent="0">
              <a:buNone/>
              <a:defRPr sz="1600"/>
            </a:lvl1pPr>
          </a:lstStyle>
          <a:p>
            <a:r>
              <a:rPr lang="en-US"/>
              <a:t>Click icon to add picture</a:t>
            </a:r>
            <a:endParaRPr lang="en-GB"/>
          </a:p>
        </p:txBody>
      </p:sp>
      <p:sp>
        <p:nvSpPr>
          <p:cNvPr id="6" name="Text Placeholder 4">
            <a:extLst>
              <a:ext uri="{FF2B5EF4-FFF2-40B4-BE49-F238E27FC236}">
                <a16:creationId xmlns:a16="http://schemas.microsoft.com/office/drawing/2014/main" id="{047B6D99-AE24-4E45-946B-9B6CA6928BAA}"/>
              </a:ext>
            </a:extLst>
          </p:cNvPr>
          <p:cNvSpPr>
            <a:spLocks noGrp="1"/>
          </p:cNvSpPr>
          <p:nvPr>
            <p:ph type="body" sz="quarter" idx="17" hasCustomPrompt="1"/>
          </p:nvPr>
        </p:nvSpPr>
        <p:spPr>
          <a:xfrm>
            <a:off x="360000" y="1080000"/>
            <a:ext cx="7533934" cy="439309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1600" dirty="0" smtClean="0">
                <a:solidFill>
                  <a:schemeClr val="tx1"/>
                </a:solidFill>
              </a:defRPr>
            </a:lvl1pPr>
            <a:lvl2pPr>
              <a:defRPr lang="en-GB" dirty="0" smtClean="0"/>
            </a:lvl2pPr>
            <a:lvl3pPr marL="963000" indent="0">
              <a:buNone/>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7" name="Title Placeholder 2">
            <a:extLst>
              <a:ext uri="{FF2B5EF4-FFF2-40B4-BE49-F238E27FC236}">
                <a16:creationId xmlns:a16="http://schemas.microsoft.com/office/drawing/2014/main" id="{47ACBE2B-5A14-7A42-AC05-5346D3FDDA82}"/>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a:t>TITLE</a:t>
            </a:r>
            <a:endParaRPr lang="en-GB"/>
          </a:p>
        </p:txBody>
      </p:sp>
    </p:spTree>
    <p:extLst>
      <p:ext uri="{BB962C8B-B14F-4D97-AF65-F5344CB8AC3E}">
        <p14:creationId xmlns:p14="http://schemas.microsoft.com/office/powerpoint/2010/main" val="2288461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2 Images">
    <p:spTree>
      <p:nvGrpSpPr>
        <p:cNvPr id="1" name=""/>
        <p:cNvGrpSpPr/>
        <p:nvPr/>
      </p:nvGrpSpPr>
      <p:grpSpPr>
        <a:xfrm>
          <a:off x="0" y="0"/>
          <a:ext cx="0" cy="0"/>
          <a:chOff x="0" y="0"/>
          <a:chExt cx="0" cy="0"/>
        </a:xfrm>
      </p:grpSpPr>
      <p:sp>
        <p:nvSpPr>
          <p:cNvPr id="8" name="Picture Placeholder 24">
            <a:extLst>
              <a:ext uri="{FF2B5EF4-FFF2-40B4-BE49-F238E27FC236}">
                <a16:creationId xmlns:a16="http://schemas.microsoft.com/office/drawing/2014/main" id="{231FA672-8DC0-A841-81EC-7A561356068E}"/>
              </a:ext>
            </a:extLst>
          </p:cNvPr>
          <p:cNvSpPr>
            <a:spLocks noGrp="1"/>
          </p:cNvSpPr>
          <p:nvPr>
            <p:ph type="pic" sz="quarter" idx="17"/>
          </p:nvPr>
        </p:nvSpPr>
        <p:spPr>
          <a:xfrm>
            <a:off x="4940135" y="1080000"/>
            <a:ext cx="6891865" cy="4392613"/>
          </a:xfrm>
          <a:prstGeom prst="round2DiagRect">
            <a:avLst>
              <a:gd name="adj1" fmla="val 0"/>
              <a:gd name="adj2" fmla="val 11563"/>
            </a:avLst>
          </a:prstGeom>
        </p:spPr>
        <p:txBody>
          <a:bodyPr/>
          <a:lstStyle>
            <a:lvl1pPr marL="0" indent="0">
              <a:buNone/>
              <a:defRPr sz="1600"/>
            </a:lvl1pPr>
          </a:lstStyle>
          <a:p>
            <a:r>
              <a:rPr lang="en-US"/>
              <a:t>Click icon to add picture</a:t>
            </a:r>
            <a:endParaRPr lang="en-GB"/>
          </a:p>
        </p:txBody>
      </p:sp>
      <p:sp>
        <p:nvSpPr>
          <p:cNvPr id="11" name="Text Placeholder 4">
            <a:extLst>
              <a:ext uri="{FF2B5EF4-FFF2-40B4-BE49-F238E27FC236}">
                <a16:creationId xmlns:a16="http://schemas.microsoft.com/office/drawing/2014/main" id="{13D474D7-6227-BA45-8AC5-941C9D2E1211}"/>
              </a:ext>
            </a:extLst>
          </p:cNvPr>
          <p:cNvSpPr>
            <a:spLocks noGrp="1"/>
          </p:cNvSpPr>
          <p:nvPr>
            <p:ph type="body" sz="quarter" idx="19" hasCustomPrompt="1"/>
          </p:nvPr>
        </p:nvSpPr>
        <p:spPr>
          <a:xfrm>
            <a:off x="360000" y="1080000"/>
            <a:ext cx="4303052" cy="439309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1600" dirty="0" smtClean="0">
                <a:solidFill>
                  <a:schemeClr val="tx1"/>
                </a:solidFill>
              </a:defRPr>
            </a:lvl1pPr>
            <a:lvl2pPr>
              <a:defRPr lang="en-GB" dirty="0" smtClean="0"/>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12" name="Title Placeholder 2">
            <a:extLst>
              <a:ext uri="{FF2B5EF4-FFF2-40B4-BE49-F238E27FC236}">
                <a16:creationId xmlns:a16="http://schemas.microsoft.com/office/drawing/2014/main" id="{0C6C00DE-2636-C943-82A4-F27A3B23F91C}"/>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a:t>TITLE</a:t>
            </a:r>
            <a:endParaRPr lang="en-GB"/>
          </a:p>
        </p:txBody>
      </p:sp>
    </p:spTree>
    <p:extLst>
      <p:ext uri="{BB962C8B-B14F-4D97-AF65-F5344CB8AC3E}">
        <p14:creationId xmlns:p14="http://schemas.microsoft.com/office/powerpoint/2010/main" val="4041169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mp; 2 Landscape Images">
    <p:spTree>
      <p:nvGrpSpPr>
        <p:cNvPr id="1" name=""/>
        <p:cNvGrpSpPr/>
        <p:nvPr/>
      </p:nvGrpSpPr>
      <p:grpSpPr>
        <a:xfrm>
          <a:off x="0" y="0"/>
          <a:ext cx="0" cy="0"/>
          <a:chOff x="0" y="0"/>
          <a:chExt cx="0" cy="0"/>
        </a:xfrm>
      </p:grpSpPr>
      <p:sp>
        <p:nvSpPr>
          <p:cNvPr id="6" name="Picture Placeholder 24">
            <a:extLst>
              <a:ext uri="{FF2B5EF4-FFF2-40B4-BE49-F238E27FC236}">
                <a16:creationId xmlns:a16="http://schemas.microsoft.com/office/drawing/2014/main" id="{F385C438-0C43-6D41-9534-718561355673}"/>
              </a:ext>
            </a:extLst>
          </p:cNvPr>
          <p:cNvSpPr>
            <a:spLocks noGrp="1"/>
          </p:cNvSpPr>
          <p:nvPr>
            <p:ph type="pic" sz="quarter" idx="16"/>
          </p:nvPr>
        </p:nvSpPr>
        <p:spPr>
          <a:xfrm>
            <a:off x="7213600" y="1079999"/>
            <a:ext cx="4588932" cy="2114613"/>
          </a:xfrm>
          <a:prstGeom prst="round2DiagRect">
            <a:avLst>
              <a:gd name="adj1" fmla="val 0"/>
              <a:gd name="adj2" fmla="val 16921"/>
            </a:avLst>
          </a:prstGeom>
        </p:spPr>
        <p:txBody>
          <a:bodyPr/>
          <a:lstStyle>
            <a:lvl1pPr marL="0" indent="0">
              <a:buNone/>
              <a:defRPr sz="1600"/>
            </a:lvl1pPr>
          </a:lstStyle>
          <a:p>
            <a:r>
              <a:rPr lang="en-US"/>
              <a:t>Click icon to add picture</a:t>
            </a:r>
            <a:endParaRPr lang="en-GB"/>
          </a:p>
        </p:txBody>
      </p:sp>
      <p:sp>
        <p:nvSpPr>
          <p:cNvPr id="7" name="Text Placeholder 4">
            <a:extLst>
              <a:ext uri="{FF2B5EF4-FFF2-40B4-BE49-F238E27FC236}">
                <a16:creationId xmlns:a16="http://schemas.microsoft.com/office/drawing/2014/main" id="{D175243E-4B0F-8B42-8CA3-4E165AAB9E73}"/>
              </a:ext>
            </a:extLst>
          </p:cNvPr>
          <p:cNvSpPr>
            <a:spLocks noGrp="1"/>
          </p:cNvSpPr>
          <p:nvPr>
            <p:ph type="body" sz="quarter" idx="18" hasCustomPrompt="1"/>
          </p:nvPr>
        </p:nvSpPr>
        <p:spPr>
          <a:xfrm>
            <a:off x="360000" y="1080000"/>
            <a:ext cx="646906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1600" dirty="0" smtClean="0">
                <a:solidFill>
                  <a:schemeClr val="tx1"/>
                </a:solidFill>
              </a:defRPr>
            </a:lvl1pPr>
            <a:lvl2pPr>
              <a:defRPr lang="en-GB" dirty="0" smtClean="0"/>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9" name="Picture Placeholder 24">
            <a:extLst>
              <a:ext uri="{FF2B5EF4-FFF2-40B4-BE49-F238E27FC236}">
                <a16:creationId xmlns:a16="http://schemas.microsoft.com/office/drawing/2014/main" id="{9047C6F4-DCEB-554F-A021-BED6233D2D8C}"/>
              </a:ext>
            </a:extLst>
          </p:cNvPr>
          <p:cNvSpPr>
            <a:spLocks noGrp="1"/>
          </p:cNvSpPr>
          <p:nvPr>
            <p:ph type="pic" sz="quarter" idx="19"/>
          </p:nvPr>
        </p:nvSpPr>
        <p:spPr>
          <a:xfrm>
            <a:off x="7213600" y="3357995"/>
            <a:ext cx="4588932" cy="2114613"/>
          </a:xfrm>
          <a:prstGeom prst="round2DiagRect">
            <a:avLst>
              <a:gd name="adj1" fmla="val 0"/>
              <a:gd name="adj2" fmla="val 15041"/>
            </a:avLst>
          </a:prstGeom>
        </p:spPr>
        <p:txBody>
          <a:bodyPr/>
          <a:lstStyle>
            <a:lvl1pPr marL="0" indent="0">
              <a:buNone/>
              <a:defRPr sz="1600"/>
            </a:lvl1pPr>
          </a:lstStyle>
          <a:p>
            <a:r>
              <a:rPr lang="en-US"/>
              <a:t>Click icon to add picture</a:t>
            </a:r>
            <a:endParaRPr lang="en-GB"/>
          </a:p>
        </p:txBody>
      </p:sp>
      <p:sp>
        <p:nvSpPr>
          <p:cNvPr id="11" name="Title Placeholder 2">
            <a:extLst>
              <a:ext uri="{FF2B5EF4-FFF2-40B4-BE49-F238E27FC236}">
                <a16:creationId xmlns:a16="http://schemas.microsoft.com/office/drawing/2014/main" id="{FB3AA815-4B61-C249-B592-7D47EC976ABF}"/>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a:t>TITLE</a:t>
            </a:r>
            <a:endParaRPr lang="en-GB"/>
          </a:p>
        </p:txBody>
      </p:sp>
    </p:spTree>
    <p:extLst>
      <p:ext uri="{BB962C8B-B14F-4D97-AF65-F5344CB8AC3E}">
        <p14:creationId xmlns:p14="http://schemas.microsoft.com/office/powerpoint/2010/main" val="2611505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0E6F6FDE-2625-3A41-A476-8EF7A6A1B0EA}"/>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lvl1pPr>
              <a:defRPr b="0" i="0">
                <a:latin typeface="Calibri Light" panose="020F0302020204030204" pitchFamily="34" charset="0"/>
                <a:cs typeface="Calibri Light" panose="020F0302020204030204" pitchFamily="34" charset="0"/>
              </a:defRPr>
            </a:lvl1pPr>
          </a:lstStyle>
          <a:p>
            <a:r>
              <a:rPr lang="en-US"/>
              <a:t>TITLE</a:t>
            </a:r>
            <a:endParaRPr lang="en-GB"/>
          </a:p>
        </p:txBody>
      </p:sp>
    </p:spTree>
    <p:extLst>
      <p:ext uri="{BB962C8B-B14F-4D97-AF65-F5344CB8AC3E}">
        <p14:creationId xmlns:p14="http://schemas.microsoft.com/office/powerpoint/2010/main" val="3363506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07E6CC-0744-654D-B0A7-AEFE4E289448}"/>
              </a:ext>
            </a:extLst>
          </p:cNvPr>
          <p:cNvSpPr>
            <a:spLocks noGrp="1"/>
          </p:cNvSpPr>
          <p:nvPr>
            <p:ph type="sldNum" sz="quarter" idx="10"/>
          </p:nvPr>
        </p:nvSpPr>
        <p:spPr>
          <a:xfrm>
            <a:off x="11100390" y="6174000"/>
            <a:ext cx="750809" cy="365125"/>
          </a:xfrm>
          <a:prstGeom prst="rect">
            <a:avLst/>
          </a:prstGeom>
        </p:spPr>
        <p:txBody>
          <a:bodyPr/>
          <a:lstStyle/>
          <a:p>
            <a:fld id="{28A3D32B-9EE4-634E-8394-5B7C42BAEC12}" type="slidenum">
              <a:rPr lang="en-US" smtClean="0"/>
              <a:pPr/>
              <a:t>‹#›</a:t>
            </a:fld>
            <a:endParaRPr lang="en-US"/>
          </a:p>
        </p:txBody>
      </p:sp>
      <p:pic>
        <p:nvPicPr>
          <p:cNvPr id="5" name="Picture 4">
            <a:extLst>
              <a:ext uri="{FF2B5EF4-FFF2-40B4-BE49-F238E27FC236}">
                <a16:creationId xmlns:a16="http://schemas.microsoft.com/office/drawing/2014/main" id="{70FCD4EA-BF7C-CF4D-BCB5-EEA6A5F065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186007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33333">
                  <a:tint val="75000"/>
                </a:srgb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srgbClr val="333333">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12/19/2024</a:t>
            </a:fld>
            <a:endParaRPr kumimoji="0" lang="en-US" sz="1800" b="0" i="0" u="none" strike="noStrike" kern="1200" cap="none" spc="0" normalizeH="0" baseline="0" noProof="0">
              <a:ln>
                <a:noFill/>
              </a:ln>
              <a:solidFill>
                <a:srgbClr val="333333">
                  <a:tint val="75000"/>
                </a:srgb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srgbClr val="333333">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srgbClr val="333333">
                  <a:tint val="75000"/>
                </a:srgbClr>
              </a:solidFill>
              <a:effectLst/>
              <a:uLnTx/>
              <a:uFillTx/>
              <a:latin typeface="Calibri"/>
              <a:ea typeface="+mn-ea"/>
              <a:cs typeface="+mn-cs"/>
            </a:endParaRPr>
          </a:p>
        </p:txBody>
      </p:sp>
    </p:spTree>
    <p:extLst>
      <p:ext uri="{BB962C8B-B14F-4D97-AF65-F5344CB8AC3E}">
        <p14:creationId xmlns:p14="http://schemas.microsoft.com/office/powerpoint/2010/main" val="2682350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ver 01">
    <p:spTree>
      <p:nvGrpSpPr>
        <p:cNvPr id="1" name=""/>
        <p:cNvGrpSpPr/>
        <p:nvPr/>
      </p:nvGrpSpPr>
      <p:grpSpPr>
        <a:xfrm>
          <a:off x="0" y="0"/>
          <a:ext cx="0" cy="0"/>
          <a:chOff x="0" y="0"/>
          <a:chExt cx="0" cy="0"/>
        </a:xfrm>
      </p:grpSpPr>
      <p:sp>
        <p:nvSpPr>
          <p:cNvPr id="2" name="FooterText Manuell">
            <a:extLst>
              <a:ext uri="{FF2B5EF4-FFF2-40B4-BE49-F238E27FC236}">
                <a16:creationId xmlns:a16="http://schemas.microsoft.com/office/drawing/2014/main" id="{CAC44B4B-3A69-6B2C-54DD-C32CD0038600}"/>
              </a:ext>
            </a:extLst>
          </p:cNvPr>
          <p:cNvSpPr>
            <a:spLocks noGrp="1"/>
          </p:cNvSpPr>
          <p:nvPr>
            <p:ph type="body" sz="quarter" idx="13" hasCustomPrompt="1"/>
          </p:nvPr>
        </p:nvSpPr>
        <p:spPr>
          <a:xfrm>
            <a:off x="455373" y="3789205"/>
            <a:ext cx="4679589" cy="432048"/>
          </a:xfrm>
          <a:prstGeom prst="rect">
            <a:avLst/>
          </a:prstGeom>
        </p:spPr>
        <p:txBody>
          <a:bodyPr lIns="0" rIns="0"/>
          <a:lstStyle>
            <a:lvl1pPr marL="0" indent="0" algn="l">
              <a:spcBef>
                <a:spcPts val="0"/>
              </a:spcBef>
              <a:buNone/>
              <a:defRPr sz="2400"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Speaker</a:t>
            </a:r>
            <a:endParaRPr lang="en-GB"/>
          </a:p>
        </p:txBody>
      </p:sp>
      <p:sp>
        <p:nvSpPr>
          <p:cNvPr id="3" name="Title 7">
            <a:extLst>
              <a:ext uri="{FF2B5EF4-FFF2-40B4-BE49-F238E27FC236}">
                <a16:creationId xmlns:a16="http://schemas.microsoft.com/office/drawing/2014/main" id="{7F97C620-C5EC-5F4F-66EB-AFBD70A20ECE}"/>
              </a:ext>
            </a:extLst>
          </p:cNvPr>
          <p:cNvSpPr>
            <a:spLocks noGrp="1"/>
          </p:cNvSpPr>
          <p:nvPr>
            <p:ph type="title"/>
            <p:custDataLst>
              <p:tags r:id="rId1"/>
            </p:custDataLst>
          </p:nvPr>
        </p:nvSpPr>
        <p:spPr bwMode="auto">
          <a:xfrm>
            <a:off x="455373" y="1287827"/>
            <a:ext cx="4704523" cy="170734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5600" b="1"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Click to edit Master title</a:t>
            </a:r>
          </a:p>
        </p:txBody>
      </p:sp>
      <p:sp>
        <p:nvSpPr>
          <p:cNvPr id="4" name="Picture Placeholder 4">
            <a:extLst>
              <a:ext uri="{FF2B5EF4-FFF2-40B4-BE49-F238E27FC236}">
                <a16:creationId xmlns:a16="http://schemas.microsoft.com/office/drawing/2014/main" id="{1B709543-67ED-EC89-7566-1428657D1CF9}"/>
              </a:ext>
            </a:extLst>
          </p:cNvPr>
          <p:cNvSpPr>
            <a:spLocks noGrp="1"/>
          </p:cNvSpPr>
          <p:nvPr>
            <p:ph type="pic" sz="quarter" idx="10"/>
          </p:nvPr>
        </p:nvSpPr>
        <p:spPr>
          <a:xfrm>
            <a:off x="6309274" y="1941984"/>
            <a:ext cx="6992007" cy="6991680"/>
          </a:xfrm>
          <a:prstGeom prst="ellipse">
            <a:avLst/>
          </a:prstGeom>
        </p:spPr>
        <p:txBody>
          <a:bodyPr/>
          <a:lstStyle>
            <a:lvl1pPr marL="0" indent="0">
              <a:buNone/>
              <a:defRPr sz="1600">
                <a:latin typeface="Calibri Light" panose="020F0302020204030204" pitchFamily="34" charset="0"/>
              </a:defRPr>
            </a:lvl1pPr>
          </a:lstStyle>
          <a:p>
            <a:endParaRPr lang="en-GB"/>
          </a:p>
        </p:txBody>
      </p:sp>
      <p:sp>
        <p:nvSpPr>
          <p:cNvPr id="5" name="Image_Border">
            <a:extLst>
              <a:ext uri="{FF2B5EF4-FFF2-40B4-BE49-F238E27FC236}">
                <a16:creationId xmlns:a16="http://schemas.microsoft.com/office/drawing/2014/main" id="{491B6DF5-7E18-573A-B35E-289DE91C40B0}"/>
              </a:ext>
            </a:extLst>
          </p:cNvPr>
          <p:cNvSpPr/>
          <p:nvPr userDrawn="1"/>
        </p:nvSpPr>
        <p:spPr>
          <a:xfrm>
            <a:off x="5807803" y="1440794"/>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sym typeface="Calibri" panose="020F0502020204030204" pitchFamily="34" charset="0"/>
            </a:endParaRPr>
          </a:p>
        </p:txBody>
      </p:sp>
    </p:spTree>
    <p:extLst>
      <p:ext uri="{BB962C8B-B14F-4D97-AF65-F5344CB8AC3E}">
        <p14:creationId xmlns:p14="http://schemas.microsoft.com/office/powerpoint/2010/main" val="1665646114"/>
      </p:ext>
    </p:extLst>
  </p:cSld>
  <p:clrMapOvr>
    <a:masterClrMapping/>
  </p:clrMapOvr>
  <mc:AlternateContent xmlns:mc="http://schemas.openxmlformats.org/markup-compatibility/2006">
    <mc:Choice xmlns:p14="http://schemas.microsoft.com/office/powerpoint/2010/main" Requires="p14">
      <p:transition spd="slow" p14:dur="1500" advTm="10000">
        <p:push dir="u"/>
      </p:transition>
    </mc:Choice>
    <mc:Fallback>
      <p:transition spd="slow" advTm="10000">
        <p:push dir="u"/>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814053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2000" dirty="0" smtClean="0">
                <a:solidFill>
                  <a:schemeClr val="tx1"/>
                </a:solidFill>
              </a:defRPr>
            </a:lvl1pPr>
            <a:lvl2pPr>
              <a:defRPr lang="en-GB" sz="2000" dirty="0" smtClean="0"/>
            </a:lvl2pPr>
            <a:lvl3pPr>
              <a:defRPr lang="en-GB" sz="2000" dirty="0"/>
            </a:lvl3pPr>
            <a:lvl4pPr>
              <a:defRPr lang="en-GB" sz="2000" dirty="0" smtClean="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2" name="Title 1">
            <a:extLst>
              <a:ext uri="{FF2B5EF4-FFF2-40B4-BE49-F238E27FC236}">
                <a16:creationId xmlns:a16="http://schemas.microsoft.com/office/drawing/2014/main" id="{60BEAB9A-C2CB-154B-BD70-EB5A0FBB1F58}"/>
              </a:ext>
            </a:extLst>
          </p:cNvPr>
          <p:cNvSpPr>
            <a:spLocks noGrp="1"/>
          </p:cNvSpPr>
          <p:nvPr>
            <p:ph type="title" hasCustomPrompt="1"/>
          </p:nvPr>
        </p:nvSpPr>
        <p:spPr/>
        <p:txBody>
          <a:bodyPr/>
          <a:lstStyle>
            <a:lvl1pPr>
              <a:defRPr cap="none" baseline="0"/>
            </a:lvl1pPr>
          </a:lstStyle>
          <a:p>
            <a:r>
              <a:rPr lang="en-GB"/>
              <a:t>Title</a:t>
            </a:r>
            <a:endParaRPr lang="en-US"/>
          </a:p>
        </p:txBody>
      </p:sp>
    </p:spTree>
    <p:extLst>
      <p:ext uri="{BB962C8B-B14F-4D97-AF65-F5344CB8AC3E}">
        <p14:creationId xmlns:p14="http://schemas.microsoft.com/office/powerpoint/2010/main" val="4183668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_Width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2AF0183-137C-0240-A849-C7500AF6AFBE}"/>
              </a:ext>
            </a:extLst>
          </p:cNvPr>
          <p:cNvSpPr>
            <a:spLocks noGrp="1"/>
          </p:cNvSpPr>
          <p:nvPr>
            <p:ph type="body" sz="quarter" idx="18" hasCustomPrompt="1"/>
          </p:nvPr>
        </p:nvSpPr>
        <p:spPr>
          <a:xfrm>
            <a:off x="360000" y="1080000"/>
            <a:ext cx="11510008"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sz="2000" dirty="0">
                <a:solidFill>
                  <a:schemeClr val="tx1"/>
                </a:solidFill>
              </a:defRPr>
            </a:lvl1pPr>
            <a:lvl2pPr>
              <a:defRPr lang="en-GB" sz="2000" dirty="0" smtClean="0"/>
            </a:lvl2pPr>
            <a:lvl3pPr>
              <a:defRPr lang="en-GB" sz="2000" dirty="0" smtClean="0"/>
            </a:lvl3pPr>
            <a:lvl4pPr>
              <a:defRPr lang="en-GB" sz="2000" dirty="0" smtClean="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6" name="Title Placeholder 2">
            <a:extLst>
              <a:ext uri="{FF2B5EF4-FFF2-40B4-BE49-F238E27FC236}">
                <a16:creationId xmlns:a16="http://schemas.microsoft.com/office/drawing/2014/main" id="{B2840450-2944-8D42-AF64-5D110D3CD9CF}"/>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a:t>Title</a:t>
            </a:r>
            <a:endParaRPr lang="en-GB"/>
          </a:p>
        </p:txBody>
      </p:sp>
    </p:spTree>
    <p:extLst>
      <p:ext uri="{BB962C8B-B14F-4D97-AF65-F5344CB8AC3E}">
        <p14:creationId xmlns:p14="http://schemas.microsoft.com/office/powerpoint/2010/main" val="3020833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ue Text Box and Image">
    <p:spTree>
      <p:nvGrpSpPr>
        <p:cNvPr id="1" name=""/>
        <p:cNvGrpSpPr/>
        <p:nvPr/>
      </p:nvGrpSpPr>
      <p:grpSpPr>
        <a:xfrm>
          <a:off x="0" y="0"/>
          <a:ext cx="0" cy="0"/>
          <a:chOff x="0" y="0"/>
          <a:chExt cx="0" cy="0"/>
        </a:xfrm>
      </p:grpSpPr>
      <p:sp>
        <p:nvSpPr>
          <p:cNvPr id="4" name="Title Placeholder 2">
            <a:extLst>
              <a:ext uri="{FF2B5EF4-FFF2-40B4-BE49-F238E27FC236}">
                <a16:creationId xmlns:a16="http://schemas.microsoft.com/office/drawing/2014/main" id="{9EA40622-ADD7-E14B-B1F0-E55544184C39}"/>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a:t>Title</a:t>
            </a:r>
            <a:endParaRPr lang="en-GB"/>
          </a:p>
        </p:txBody>
      </p:sp>
      <p:sp>
        <p:nvSpPr>
          <p:cNvPr id="5" name="Picture Placeholder 24">
            <a:extLst>
              <a:ext uri="{FF2B5EF4-FFF2-40B4-BE49-F238E27FC236}">
                <a16:creationId xmlns:a16="http://schemas.microsoft.com/office/drawing/2014/main" id="{C017F956-2127-B047-9B2A-DA5BB1AFFDC7}"/>
              </a:ext>
            </a:extLst>
          </p:cNvPr>
          <p:cNvSpPr>
            <a:spLocks noGrp="1"/>
          </p:cNvSpPr>
          <p:nvPr>
            <p:ph type="pic" sz="quarter" idx="15"/>
          </p:nvPr>
        </p:nvSpPr>
        <p:spPr>
          <a:xfrm>
            <a:off x="8197599" y="1080000"/>
            <a:ext cx="3600401" cy="4392836"/>
          </a:xfrm>
          <a:prstGeom prst="round2DiagRect">
            <a:avLst>
              <a:gd name="adj1" fmla="val 0"/>
              <a:gd name="adj2" fmla="val 9482"/>
            </a:avLst>
          </a:prstGeom>
        </p:spPr>
        <p:txBody>
          <a:bodyPr/>
          <a:lstStyle>
            <a:lvl1pPr marL="0" indent="0">
              <a:buNone/>
              <a:defRPr sz="1600"/>
            </a:lvl1pPr>
          </a:lstStyle>
          <a:p>
            <a:r>
              <a:rPr lang="en-US"/>
              <a:t>Click icon to add picture</a:t>
            </a:r>
            <a:endParaRPr lang="en-GB"/>
          </a:p>
        </p:txBody>
      </p:sp>
      <p:sp>
        <p:nvSpPr>
          <p:cNvPr id="7" name="Text Placeholder 4">
            <a:extLst>
              <a:ext uri="{FF2B5EF4-FFF2-40B4-BE49-F238E27FC236}">
                <a16:creationId xmlns:a16="http://schemas.microsoft.com/office/drawing/2014/main" id="{D66140D5-5CE0-F14A-ACE3-A9EA6FA68B6B}"/>
              </a:ext>
            </a:extLst>
          </p:cNvPr>
          <p:cNvSpPr>
            <a:spLocks noGrp="1"/>
          </p:cNvSpPr>
          <p:nvPr>
            <p:ph type="body" sz="quarter" idx="16" hasCustomPrompt="1"/>
            <p:custDataLst>
              <p:tags r:id="rId1"/>
            </p:custDataLst>
          </p:nvPr>
        </p:nvSpPr>
        <p:spPr>
          <a:xfrm>
            <a:off x="359999" y="1080000"/>
            <a:ext cx="7585121" cy="4406400"/>
          </a:xfrm>
          <a:prstGeom prst="round2DiagRect">
            <a:avLst>
              <a:gd name="adj1" fmla="val 0"/>
              <a:gd name="adj2" fmla="val 8708"/>
            </a:avLst>
          </a:prstGeom>
          <a:solidFill>
            <a:schemeClr val="tx2"/>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Tree>
    <p:extLst>
      <p:ext uri="{BB962C8B-B14F-4D97-AF65-F5344CB8AC3E}">
        <p14:creationId xmlns:p14="http://schemas.microsoft.com/office/powerpoint/2010/main" val="4194954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Width Blue Text Box">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525864E2-0DB5-854E-8327-1380A4E284D6}"/>
              </a:ext>
            </a:extLst>
          </p:cNvPr>
          <p:cNvSpPr>
            <a:spLocks noGrp="1"/>
          </p:cNvSpPr>
          <p:nvPr>
            <p:ph type="body" sz="quarter" idx="16" hasCustomPrompt="1"/>
            <p:custDataLst>
              <p:tags r:id="rId1"/>
            </p:custDataLst>
          </p:nvPr>
        </p:nvSpPr>
        <p:spPr>
          <a:xfrm>
            <a:off x="359999" y="1080000"/>
            <a:ext cx="11510008" cy="4406400"/>
          </a:xfrm>
          <a:prstGeom prst="round2DiagRect">
            <a:avLst>
              <a:gd name="adj1" fmla="val 0"/>
              <a:gd name="adj2" fmla="val 8938"/>
            </a:avLst>
          </a:prstGeom>
          <a:solidFill>
            <a:schemeClr val="tx2"/>
          </a:solidFill>
          <a:ln/>
        </p:spPr>
        <p:txBody>
          <a:bodyPr vert="horz" wrap="square" lIns="108000" tIns="108000" rIns="108000" bIns="108000" rtlCol="0" anchor="t" anchorCtr="0">
            <a:noAutofit/>
          </a:bodyPr>
          <a:lstStyle>
            <a:lvl1pPr marL="0" indent="0" algn="l">
              <a:buFont typeface="Arial" panose="020B0604020202020204" pitchFamily="34" charset="0"/>
              <a:buNone/>
              <a:defRPr lang="en-GB" sz="2000" dirty="0" smtClean="0">
                <a:solidFill>
                  <a:schemeClr val="bg1"/>
                </a:solidFill>
              </a:defRPr>
            </a:lvl1pPr>
            <a:lvl2pPr marL="720725" indent="-254000" algn="l">
              <a:buFont typeface="Arial" panose="020B0604020202020204" pitchFamily="34" charset="0"/>
              <a:buChar char="•"/>
              <a:tabLst/>
              <a:defRPr lang="en-GB" sz="2000" dirty="0" smtClean="0">
                <a:solidFill>
                  <a:schemeClr val="bg1"/>
                </a:solidFill>
              </a:defRPr>
            </a:lvl2pPr>
            <a:lvl3pPr marL="963000" indent="0" algn="l">
              <a:buNone/>
              <a:defRPr lang="en-GB" sz="2000" dirty="0">
                <a:solidFill>
                  <a:schemeClr val="bg1"/>
                </a:solidFill>
              </a:defRPr>
            </a:lvl3pPr>
            <a:lvl4pPr marL="1420200" indent="0" algn="l">
              <a:buNone/>
              <a:defRPr lang="en-GB" sz="2000" dirty="0" smtClean="0">
                <a:solidFill>
                  <a:schemeClr val="bg1"/>
                </a:solidFill>
              </a:defRPr>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2" name="Title 1">
            <a:extLst>
              <a:ext uri="{FF2B5EF4-FFF2-40B4-BE49-F238E27FC236}">
                <a16:creationId xmlns:a16="http://schemas.microsoft.com/office/drawing/2014/main" id="{7088A4E2-2C31-B740-BA69-0A9842F022A1}"/>
              </a:ext>
            </a:extLst>
          </p:cNvPr>
          <p:cNvSpPr>
            <a:spLocks noGrp="1"/>
          </p:cNvSpPr>
          <p:nvPr>
            <p:ph type="title" hasCustomPrompt="1"/>
          </p:nvPr>
        </p:nvSpPr>
        <p:spPr/>
        <p:txBody>
          <a:bodyPr/>
          <a:lstStyle/>
          <a:p>
            <a:r>
              <a:rPr lang="en-GB"/>
              <a:t>Title</a:t>
            </a:r>
            <a:endParaRPr lang="en-US"/>
          </a:p>
        </p:txBody>
      </p:sp>
    </p:spTree>
    <p:extLst>
      <p:ext uri="{BB962C8B-B14F-4D97-AF65-F5344CB8AC3E}">
        <p14:creationId xmlns:p14="http://schemas.microsoft.com/office/powerpoint/2010/main" val="4148396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A4E2-2C31-B740-BA69-0A9842F022A1}"/>
              </a:ext>
            </a:extLst>
          </p:cNvPr>
          <p:cNvSpPr>
            <a:spLocks noGrp="1"/>
          </p:cNvSpPr>
          <p:nvPr>
            <p:ph type="title" hasCustomPrompt="1"/>
          </p:nvPr>
        </p:nvSpPr>
        <p:spPr/>
        <p:txBody>
          <a:bodyPr/>
          <a:lstStyle/>
          <a:p>
            <a:r>
              <a:rPr lang="en-GB"/>
              <a:t>Title</a:t>
            </a:r>
            <a:endParaRPr lang="en-US"/>
          </a:p>
        </p:txBody>
      </p:sp>
      <p:sp>
        <p:nvSpPr>
          <p:cNvPr id="3" name="Round Diagonal Corner of Rectangle 2">
            <a:extLst>
              <a:ext uri="{FF2B5EF4-FFF2-40B4-BE49-F238E27FC236}">
                <a16:creationId xmlns:a16="http://schemas.microsoft.com/office/drawing/2014/main" id="{15D83FAD-1B52-6144-99D3-35126707592B}"/>
              </a:ext>
            </a:extLst>
          </p:cNvPr>
          <p:cNvSpPr/>
          <p:nvPr userDrawn="1"/>
        </p:nvSpPr>
        <p:spPr>
          <a:xfrm>
            <a:off x="359999" y="1064887"/>
            <a:ext cx="11510008" cy="4406400"/>
          </a:xfrm>
          <a:prstGeom prst="round2DiagRect">
            <a:avLst>
              <a:gd name="adj1" fmla="val 0"/>
              <a:gd name="adj2" fmla="val 90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193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A4E2-2C31-B740-BA69-0A9842F022A1}"/>
              </a:ext>
            </a:extLst>
          </p:cNvPr>
          <p:cNvSpPr>
            <a:spLocks noGrp="1"/>
          </p:cNvSpPr>
          <p:nvPr>
            <p:ph type="title" hasCustomPrompt="1"/>
          </p:nvPr>
        </p:nvSpPr>
        <p:spPr/>
        <p:txBody>
          <a:bodyPr/>
          <a:lstStyle/>
          <a:p>
            <a:r>
              <a:rPr lang="en-GB"/>
              <a:t>Title</a:t>
            </a:r>
            <a:endParaRPr lang="en-US"/>
          </a:p>
        </p:txBody>
      </p:sp>
      <p:sp>
        <p:nvSpPr>
          <p:cNvPr id="3" name="Round Diagonal Corner of Rectangle 2">
            <a:extLst>
              <a:ext uri="{FF2B5EF4-FFF2-40B4-BE49-F238E27FC236}">
                <a16:creationId xmlns:a16="http://schemas.microsoft.com/office/drawing/2014/main" id="{15D83FAD-1B52-6144-99D3-35126707592B}"/>
              </a:ext>
            </a:extLst>
          </p:cNvPr>
          <p:cNvSpPr/>
          <p:nvPr userDrawn="1"/>
        </p:nvSpPr>
        <p:spPr>
          <a:xfrm>
            <a:off x="359999" y="1064887"/>
            <a:ext cx="11510008" cy="4406400"/>
          </a:xfrm>
          <a:prstGeom prst="round2DiagRect">
            <a:avLst>
              <a:gd name="adj1" fmla="val 0"/>
              <a:gd name="adj2" fmla="val 909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a:extLst>
              <a:ext uri="{FF2B5EF4-FFF2-40B4-BE49-F238E27FC236}">
                <a16:creationId xmlns:a16="http://schemas.microsoft.com/office/drawing/2014/main" id="{0E14A4CE-8041-8C47-BD66-38793F1AFE25}"/>
              </a:ext>
            </a:extLst>
          </p:cNvPr>
          <p:cNvSpPr>
            <a:spLocks noGrp="1"/>
          </p:cNvSpPr>
          <p:nvPr>
            <p:ph type="tbl" sz="quarter" idx="10"/>
          </p:nvPr>
        </p:nvSpPr>
        <p:spPr>
          <a:xfrm>
            <a:off x="647700" y="1354138"/>
            <a:ext cx="10926763" cy="3865562"/>
          </a:xfrm>
        </p:spPr>
        <p:txBody>
          <a:bodyPr/>
          <a:lstStyle>
            <a:lvl1pPr marL="0" indent="0" algn="ctr">
              <a:buNone/>
              <a:defRPr>
                <a:solidFill>
                  <a:schemeClr val="bg1"/>
                </a:solidFill>
              </a:defRPr>
            </a:lvl1pPr>
          </a:lstStyle>
          <a:p>
            <a:endParaRPr lang="en-US"/>
          </a:p>
        </p:txBody>
      </p:sp>
    </p:spTree>
    <p:extLst>
      <p:ext uri="{BB962C8B-B14F-4D97-AF65-F5344CB8AC3E}">
        <p14:creationId xmlns:p14="http://schemas.microsoft.com/office/powerpoint/2010/main" val="3038610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6B0AD233-D136-C04D-91A3-CB4EE52F2FEA}"/>
              </a:ext>
            </a:extLst>
          </p:cNvPr>
          <p:cNvSpPr>
            <a:spLocks noGrp="1"/>
          </p:cNvSpPr>
          <p:nvPr>
            <p:ph type="pic" sz="quarter" idx="15"/>
          </p:nvPr>
        </p:nvSpPr>
        <p:spPr>
          <a:xfrm>
            <a:off x="8197599" y="1080000"/>
            <a:ext cx="3600401" cy="4392836"/>
          </a:xfrm>
          <a:prstGeom prst="roundRect">
            <a:avLst>
              <a:gd name="adj" fmla="val 6320"/>
            </a:avLst>
          </a:prstGeom>
        </p:spPr>
        <p:txBody>
          <a:bodyPr/>
          <a:lstStyle>
            <a:lvl1pPr marL="0" indent="0">
              <a:buNone/>
              <a:defRPr sz="1600"/>
            </a:lvl1pPr>
          </a:lstStyle>
          <a:p>
            <a:r>
              <a:rPr lang="en-US"/>
              <a:t>Click icon to add picture</a:t>
            </a:r>
            <a:endParaRPr lang="en-GB"/>
          </a:p>
        </p:txBody>
      </p:sp>
      <p:sp>
        <p:nvSpPr>
          <p:cNvPr id="6" name="Text Placeholder 4">
            <a:extLst>
              <a:ext uri="{FF2B5EF4-FFF2-40B4-BE49-F238E27FC236}">
                <a16:creationId xmlns:a16="http://schemas.microsoft.com/office/drawing/2014/main" id="{047B6D99-AE24-4E45-946B-9B6CA6928BAA}"/>
              </a:ext>
            </a:extLst>
          </p:cNvPr>
          <p:cNvSpPr>
            <a:spLocks noGrp="1"/>
          </p:cNvSpPr>
          <p:nvPr>
            <p:ph type="body" sz="quarter" idx="17" hasCustomPrompt="1"/>
          </p:nvPr>
        </p:nvSpPr>
        <p:spPr>
          <a:xfrm>
            <a:off x="360000" y="1080000"/>
            <a:ext cx="7533934" cy="439309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marL="963000" indent="0">
              <a:buNone/>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7" name="Title Placeholder 2">
            <a:extLst>
              <a:ext uri="{FF2B5EF4-FFF2-40B4-BE49-F238E27FC236}">
                <a16:creationId xmlns:a16="http://schemas.microsoft.com/office/drawing/2014/main" id="{47ACBE2B-5A14-7A42-AC05-5346D3FDDA82}"/>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a:t>Title</a:t>
            </a:r>
            <a:endParaRPr lang="en-GB"/>
          </a:p>
        </p:txBody>
      </p:sp>
    </p:spTree>
    <p:extLst>
      <p:ext uri="{BB962C8B-B14F-4D97-AF65-F5344CB8AC3E}">
        <p14:creationId xmlns:p14="http://schemas.microsoft.com/office/powerpoint/2010/main" val="516576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 &amp; Image">
    <p:spTree>
      <p:nvGrpSpPr>
        <p:cNvPr id="1" name=""/>
        <p:cNvGrpSpPr/>
        <p:nvPr/>
      </p:nvGrpSpPr>
      <p:grpSpPr>
        <a:xfrm>
          <a:off x="0" y="0"/>
          <a:ext cx="0" cy="0"/>
          <a:chOff x="0" y="0"/>
          <a:chExt cx="0" cy="0"/>
        </a:xfrm>
      </p:grpSpPr>
      <p:sp>
        <p:nvSpPr>
          <p:cNvPr id="5" name="Picture Placeholder 24">
            <a:extLst>
              <a:ext uri="{FF2B5EF4-FFF2-40B4-BE49-F238E27FC236}">
                <a16:creationId xmlns:a16="http://schemas.microsoft.com/office/drawing/2014/main" id="{6B0AD233-D136-C04D-91A3-CB4EE52F2FEA}"/>
              </a:ext>
            </a:extLst>
          </p:cNvPr>
          <p:cNvSpPr>
            <a:spLocks noGrp="1"/>
          </p:cNvSpPr>
          <p:nvPr>
            <p:ph type="pic" sz="quarter" idx="15"/>
          </p:nvPr>
        </p:nvSpPr>
        <p:spPr>
          <a:xfrm>
            <a:off x="8197599" y="1080000"/>
            <a:ext cx="3600401" cy="4392836"/>
          </a:xfrm>
          <a:prstGeom prst="roundRect">
            <a:avLst>
              <a:gd name="adj" fmla="val 6320"/>
            </a:avLst>
          </a:prstGeom>
        </p:spPr>
        <p:txBody>
          <a:bodyPr/>
          <a:lstStyle>
            <a:lvl1pPr marL="0" indent="0">
              <a:buNone/>
              <a:defRPr sz="1600"/>
            </a:lvl1pPr>
          </a:lstStyle>
          <a:p>
            <a:r>
              <a:rPr lang="en-US"/>
              <a:t>Click icon to add picture</a:t>
            </a:r>
            <a:endParaRPr lang="en-GB"/>
          </a:p>
        </p:txBody>
      </p:sp>
      <p:sp>
        <p:nvSpPr>
          <p:cNvPr id="7" name="Title Placeholder 2">
            <a:extLst>
              <a:ext uri="{FF2B5EF4-FFF2-40B4-BE49-F238E27FC236}">
                <a16:creationId xmlns:a16="http://schemas.microsoft.com/office/drawing/2014/main" id="{47ACBE2B-5A14-7A42-AC05-5346D3FDDA82}"/>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a:t>Title</a:t>
            </a:r>
            <a:endParaRPr lang="en-GB"/>
          </a:p>
        </p:txBody>
      </p:sp>
    </p:spTree>
    <p:extLst>
      <p:ext uri="{BB962C8B-B14F-4D97-AF65-F5344CB8AC3E}">
        <p14:creationId xmlns:p14="http://schemas.microsoft.com/office/powerpoint/2010/main" val="2274209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mp; 2 Images">
    <p:spTree>
      <p:nvGrpSpPr>
        <p:cNvPr id="1" name=""/>
        <p:cNvGrpSpPr/>
        <p:nvPr/>
      </p:nvGrpSpPr>
      <p:grpSpPr>
        <a:xfrm>
          <a:off x="0" y="0"/>
          <a:ext cx="0" cy="0"/>
          <a:chOff x="0" y="0"/>
          <a:chExt cx="0" cy="0"/>
        </a:xfrm>
      </p:grpSpPr>
      <p:sp>
        <p:nvSpPr>
          <p:cNvPr id="8" name="Picture Placeholder 24">
            <a:extLst>
              <a:ext uri="{FF2B5EF4-FFF2-40B4-BE49-F238E27FC236}">
                <a16:creationId xmlns:a16="http://schemas.microsoft.com/office/drawing/2014/main" id="{231FA672-8DC0-A841-81EC-7A561356068E}"/>
              </a:ext>
            </a:extLst>
          </p:cNvPr>
          <p:cNvSpPr>
            <a:spLocks noGrp="1"/>
          </p:cNvSpPr>
          <p:nvPr>
            <p:ph type="pic" sz="quarter" idx="17"/>
          </p:nvPr>
        </p:nvSpPr>
        <p:spPr>
          <a:xfrm>
            <a:off x="4940135" y="1080000"/>
            <a:ext cx="6891865" cy="4392613"/>
          </a:xfrm>
          <a:prstGeom prst="roundRect">
            <a:avLst>
              <a:gd name="adj" fmla="val 6130"/>
            </a:avLst>
          </a:prstGeom>
        </p:spPr>
        <p:txBody>
          <a:bodyPr/>
          <a:lstStyle>
            <a:lvl1pPr marL="0" indent="0">
              <a:buNone/>
              <a:defRPr sz="1600"/>
            </a:lvl1pPr>
          </a:lstStyle>
          <a:p>
            <a:r>
              <a:rPr lang="en-US"/>
              <a:t>Click icon to add picture</a:t>
            </a:r>
            <a:endParaRPr lang="en-GB"/>
          </a:p>
        </p:txBody>
      </p:sp>
      <p:sp>
        <p:nvSpPr>
          <p:cNvPr id="11" name="Text Placeholder 4">
            <a:extLst>
              <a:ext uri="{FF2B5EF4-FFF2-40B4-BE49-F238E27FC236}">
                <a16:creationId xmlns:a16="http://schemas.microsoft.com/office/drawing/2014/main" id="{13D474D7-6227-BA45-8AC5-941C9D2E1211}"/>
              </a:ext>
            </a:extLst>
          </p:cNvPr>
          <p:cNvSpPr>
            <a:spLocks noGrp="1"/>
          </p:cNvSpPr>
          <p:nvPr>
            <p:ph type="body" sz="quarter" idx="19" hasCustomPrompt="1"/>
          </p:nvPr>
        </p:nvSpPr>
        <p:spPr>
          <a:xfrm>
            <a:off x="360000" y="1080000"/>
            <a:ext cx="4303052" cy="4393093"/>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12" name="Title Placeholder 2">
            <a:extLst>
              <a:ext uri="{FF2B5EF4-FFF2-40B4-BE49-F238E27FC236}">
                <a16:creationId xmlns:a16="http://schemas.microsoft.com/office/drawing/2014/main" id="{0C6C00DE-2636-C943-82A4-F27A3B23F91C}"/>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a:t>Title</a:t>
            </a:r>
            <a:endParaRPr lang="en-GB"/>
          </a:p>
        </p:txBody>
      </p:sp>
    </p:spTree>
    <p:extLst>
      <p:ext uri="{BB962C8B-B14F-4D97-AF65-F5344CB8AC3E}">
        <p14:creationId xmlns:p14="http://schemas.microsoft.com/office/powerpoint/2010/main" val="7892344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mp; 2 Landscape Images">
    <p:spTree>
      <p:nvGrpSpPr>
        <p:cNvPr id="1" name=""/>
        <p:cNvGrpSpPr/>
        <p:nvPr/>
      </p:nvGrpSpPr>
      <p:grpSpPr>
        <a:xfrm>
          <a:off x="0" y="0"/>
          <a:ext cx="0" cy="0"/>
          <a:chOff x="0" y="0"/>
          <a:chExt cx="0" cy="0"/>
        </a:xfrm>
      </p:grpSpPr>
      <p:sp>
        <p:nvSpPr>
          <p:cNvPr id="6" name="Picture Placeholder 24">
            <a:extLst>
              <a:ext uri="{FF2B5EF4-FFF2-40B4-BE49-F238E27FC236}">
                <a16:creationId xmlns:a16="http://schemas.microsoft.com/office/drawing/2014/main" id="{F385C438-0C43-6D41-9534-718561355673}"/>
              </a:ext>
            </a:extLst>
          </p:cNvPr>
          <p:cNvSpPr>
            <a:spLocks noGrp="1"/>
          </p:cNvSpPr>
          <p:nvPr>
            <p:ph type="pic" sz="quarter" idx="16"/>
          </p:nvPr>
        </p:nvSpPr>
        <p:spPr>
          <a:xfrm>
            <a:off x="7213600" y="1079999"/>
            <a:ext cx="4588932" cy="2114613"/>
          </a:xfrm>
          <a:prstGeom prst="round2DiagRect">
            <a:avLst>
              <a:gd name="adj1" fmla="val 0"/>
              <a:gd name="adj2" fmla="val 16921"/>
            </a:avLst>
          </a:prstGeom>
        </p:spPr>
        <p:txBody>
          <a:bodyPr/>
          <a:lstStyle>
            <a:lvl1pPr marL="0" indent="0">
              <a:buNone/>
              <a:defRPr sz="1600"/>
            </a:lvl1pPr>
          </a:lstStyle>
          <a:p>
            <a:r>
              <a:rPr lang="en-US"/>
              <a:t>Click icon to add picture</a:t>
            </a:r>
            <a:endParaRPr lang="en-GB"/>
          </a:p>
        </p:txBody>
      </p:sp>
      <p:sp>
        <p:nvSpPr>
          <p:cNvPr id="7" name="Text Placeholder 4">
            <a:extLst>
              <a:ext uri="{FF2B5EF4-FFF2-40B4-BE49-F238E27FC236}">
                <a16:creationId xmlns:a16="http://schemas.microsoft.com/office/drawing/2014/main" id="{D175243E-4B0F-8B42-8CA3-4E165AAB9E73}"/>
              </a:ext>
            </a:extLst>
          </p:cNvPr>
          <p:cNvSpPr>
            <a:spLocks noGrp="1"/>
          </p:cNvSpPr>
          <p:nvPr>
            <p:ph type="body" sz="quarter" idx="18" hasCustomPrompt="1"/>
          </p:nvPr>
        </p:nvSpPr>
        <p:spPr>
          <a:xfrm>
            <a:off x="360000" y="1080000"/>
            <a:ext cx="6469063" cy="4392608"/>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buFont typeface="Arial" panose="020B0604020202020204" pitchFamily="34" charset="0"/>
              <a:buNone/>
              <a:defRPr lang="en-GB" dirty="0" smtClean="0">
                <a:solidFill>
                  <a:schemeClr val="tx1"/>
                </a:solidFill>
              </a:defRPr>
            </a:lvl1pPr>
            <a:lvl2pPr>
              <a:defRPr lang="en-GB" dirty="0" smtClean="0"/>
            </a:lvl2pPr>
            <a:lvl3pPr>
              <a:defRPr lang="en-GB" dirty="0" smtClean="0"/>
            </a:lvl3pPr>
            <a:lvl4pPr>
              <a:defRPr lang="en-GB" dirty="0"/>
            </a:lvl4p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9" name="Picture Placeholder 24">
            <a:extLst>
              <a:ext uri="{FF2B5EF4-FFF2-40B4-BE49-F238E27FC236}">
                <a16:creationId xmlns:a16="http://schemas.microsoft.com/office/drawing/2014/main" id="{9047C6F4-DCEB-554F-A021-BED6233D2D8C}"/>
              </a:ext>
            </a:extLst>
          </p:cNvPr>
          <p:cNvSpPr>
            <a:spLocks noGrp="1"/>
          </p:cNvSpPr>
          <p:nvPr>
            <p:ph type="pic" sz="quarter" idx="19"/>
          </p:nvPr>
        </p:nvSpPr>
        <p:spPr>
          <a:xfrm>
            <a:off x="7213600" y="3357995"/>
            <a:ext cx="4588932" cy="2114613"/>
          </a:xfrm>
          <a:prstGeom prst="round2DiagRect">
            <a:avLst>
              <a:gd name="adj1" fmla="val 0"/>
              <a:gd name="adj2" fmla="val 15041"/>
            </a:avLst>
          </a:prstGeom>
        </p:spPr>
        <p:txBody>
          <a:bodyPr/>
          <a:lstStyle>
            <a:lvl1pPr marL="0" indent="0">
              <a:buNone/>
              <a:defRPr sz="1600"/>
            </a:lvl1pPr>
          </a:lstStyle>
          <a:p>
            <a:r>
              <a:rPr lang="en-US"/>
              <a:t>Click icon to add picture</a:t>
            </a:r>
            <a:endParaRPr lang="en-GB"/>
          </a:p>
        </p:txBody>
      </p:sp>
      <p:sp>
        <p:nvSpPr>
          <p:cNvPr id="11" name="Title Placeholder 2">
            <a:extLst>
              <a:ext uri="{FF2B5EF4-FFF2-40B4-BE49-F238E27FC236}">
                <a16:creationId xmlns:a16="http://schemas.microsoft.com/office/drawing/2014/main" id="{FB3AA815-4B61-C249-B592-7D47EC976ABF}"/>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p>
            <a:r>
              <a:rPr lang="en-US"/>
              <a:t>Title</a:t>
            </a:r>
            <a:endParaRPr lang="en-GB"/>
          </a:p>
        </p:txBody>
      </p:sp>
    </p:spTree>
    <p:extLst>
      <p:ext uri="{BB962C8B-B14F-4D97-AF65-F5344CB8AC3E}">
        <p14:creationId xmlns:p14="http://schemas.microsoft.com/office/powerpoint/2010/main" val="2822993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Τίτλος και περιεχόμενο">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8F11ED-3862-36D4-6CFD-2E235959EE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86" y="5953876"/>
            <a:ext cx="12192000" cy="266700"/>
          </a:xfrm>
          <a:prstGeom prst="rect">
            <a:avLst/>
          </a:prstGeom>
        </p:spPr>
      </p:pic>
      <p:pic>
        <p:nvPicPr>
          <p:cNvPr id="12" name="Picture 11" descr="A black background with blue text&#10;&#10;Description automatically generated">
            <a:extLst>
              <a:ext uri="{FF2B5EF4-FFF2-40B4-BE49-F238E27FC236}">
                <a16:creationId xmlns:a16="http://schemas.microsoft.com/office/drawing/2014/main" id="{12C92021-6D3A-2CB5-70FB-8AAFC84CBDA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42887" y="6185120"/>
            <a:ext cx="4429125" cy="672880"/>
          </a:xfrm>
          <a:prstGeom prst="rect">
            <a:avLst/>
          </a:prstGeom>
        </p:spPr>
      </p:pic>
      <p:sp>
        <p:nvSpPr>
          <p:cNvPr id="15" name="TextBox 14">
            <a:extLst>
              <a:ext uri="{FF2B5EF4-FFF2-40B4-BE49-F238E27FC236}">
                <a16:creationId xmlns:a16="http://schemas.microsoft.com/office/drawing/2014/main" id="{DE31F150-7E4A-D3E1-63C1-F561663A04E4}"/>
              </a:ext>
            </a:extLst>
          </p:cNvPr>
          <p:cNvSpPr txBox="1"/>
          <p:nvPr userDrawn="1"/>
        </p:nvSpPr>
        <p:spPr>
          <a:xfrm>
            <a:off x="11455400" y="6367671"/>
            <a:ext cx="493713" cy="307777"/>
          </a:xfrm>
          <a:prstGeom prst="rect">
            <a:avLst/>
          </a:prstGeom>
          <a:noFill/>
        </p:spPr>
        <p:txBody>
          <a:bodyPr wrap="square">
            <a:spAutoFit/>
          </a:bodyPr>
          <a:lstStyle/>
          <a:p>
            <a:pPr algn="ctr"/>
            <a:fld id="{6027E2E1-8D0D-495E-8402-2F4CBBC53D48}" type="slidenum">
              <a:rPr lang="el-GR" sz="1400" smtClean="0">
                <a:solidFill>
                  <a:schemeClr val="bg1">
                    <a:lumMod val="50000"/>
                  </a:schemeClr>
                </a:solidFill>
                <a:latin typeface="Calibri Light" panose="020F0302020204030204" pitchFamily="34" charset="0"/>
              </a:rPr>
              <a:pPr algn="ctr"/>
              <a:t>‹#›</a:t>
            </a:fld>
            <a:endParaRPr lang="en-US">
              <a:solidFill>
                <a:schemeClr val="bg1">
                  <a:lumMod val="50000"/>
                </a:schemeClr>
              </a:solidFill>
              <a:latin typeface="Calibri Light" panose="020F0302020204030204" pitchFamily="34" charset="0"/>
            </a:endParaRPr>
          </a:p>
        </p:txBody>
      </p:sp>
      <p:sp>
        <p:nvSpPr>
          <p:cNvPr id="2" name="Title 7">
            <a:extLst>
              <a:ext uri="{FF2B5EF4-FFF2-40B4-BE49-F238E27FC236}">
                <a16:creationId xmlns:a16="http://schemas.microsoft.com/office/drawing/2014/main" id="{60039C82-06BD-6F43-7D5E-081971807087}"/>
              </a:ext>
            </a:extLst>
          </p:cNvPr>
          <p:cNvSpPr>
            <a:spLocks noGrp="1"/>
          </p:cNvSpPr>
          <p:nvPr>
            <p:ph type="title"/>
            <p:custDataLst>
              <p:tags r:id="rId1"/>
            </p:custDataLst>
          </p:nvPr>
        </p:nvSpPr>
        <p:spPr bwMode="auto">
          <a:xfrm>
            <a:off x="242887" y="321734"/>
            <a:ext cx="8146760" cy="886970"/>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l">
              <a:lnSpc>
                <a:spcPct val="100000"/>
              </a:lnSpc>
              <a:spcBef>
                <a:spcPct val="20000"/>
              </a:spcBef>
              <a:spcAft>
                <a:spcPts val="0"/>
              </a:spcAft>
              <a:defRPr kumimoji="0" sz="4000" b="1"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Click to edit Master title</a:t>
            </a:r>
          </a:p>
        </p:txBody>
      </p:sp>
    </p:spTree>
    <p:extLst>
      <p:ext uri="{BB962C8B-B14F-4D97-AF65-F5344CB8AC3E}">
        <p14:creationId xmlns:p14="http://schemas.microsoft.com/office/powerpoint/2010/main" val="3042869138"/>
      </p:ext>
    </p:extLst>
  </p:cSld>
  <p:clrMapOvr>
    <a:masterClrMapping/>
  </p:clrMapOvr>
  <mc:AlternateContent xmlns:mc="http://schemas.openxmlformats.org/markup-compatibility/2006">
    <mc:Choice xmlns:p14="http://schemas.microsoft.com/office/powerpoint/2010/main" Requires="p14">
      <p:transition spd="slow" p14:dur="1500" advTm="10000">
        <p:push dir="u"/>
      </p:transition>
    </mc:Choice>
    <mc:Fallback>
      <p:transition spd="slow" advTm="10000">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0E6F6FDE-2625-3A41-A476-8EF7A6A1B0EA}"/>
              </a:ext>
            </a:extLst>
          </p:cNvPr>
          <p:cNvSpPr>
            <a:spLocks noGrp="1"/>
          </p:cNvSpPr>
          <p:nvPr>
            <p:ph type="title" hasCustomPrompt="1"/>
          </p:nvPr>
        </p:nvSpPr>
        <p:spPr>
          <a:xfrm>
            <a:off x="360000" y="216000"/>
            <a:ext cx="11510008" cy="492443"/>
          </a:xfrm>
          <a:prstGeom prst="rect">
            <a:avLst/>
          </a:prstGeom>
        </p:spPr>
        <p:txBody>
          <a:bodyPr vert="horz" lIns="0" tIns="0" rIns="0" bIns="0" rtlCol="0" anchor="t" anchorCtr="0">
            <a:normAutofit/>
          </a:bodyPr>
          <a:lstStyle>
            <a:lvl1pPr>
              <a:defRPr b="0" i="0">
                <a:latin typeface="Calibri Light" panose="020F0302020204030204" pitchFamily="34" charset="0"/>
                <a:cs typeface="Calibri Light" panose="020F0302020204030204" pitchFamily="34" charset="0"/>
              </a:defRPr>
            </a:lvl1pPr>
          </a:lstStyle>
          <a:p>
            <a:r>
              <a:rPr lang="en-US"/>
              <a:t>Title</a:t>
            </a:r>
            <a:endParaRPr lang="en-GB"/>
          </a:p>
        </p:txBody>
      </p:sp>
    </p:spTree>
    <p:extLst>
      <p:ext uri="{BB962C8B-B14F-4D97-AF65-F5344CB8AC3E}">
        <p14:creationId xmlns:p14="http://schemas.microsoft.com/office/powerpoint/2010/main" val="1731468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9992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07E6CC-0744-654D-B0A7-AEFE4E289448}"/>
              </a:ext>
            </a:extLst>
          </p:cNvPr>
          <p:cNvSpPr>
            <a:spLocks noGrp="1"/>
          </p:cNvSpPr>
          <p:nvPr>
            <p:ph type="sldNum" sz="quarter" idx="10"/>
          </p:nvPr>
        </p:nvSpPr>
        <p:spPr>
          <a:xfrm>
            <a:off x="11100390" y="6174000"/>
            <a:ext cx="750809" cy="365125"/>
          </a:xfrm>
          <a:prstGeom prst="rect">
            <a:avLst/>
          </a:prstGeom>
        </p:spPr>
        <p:txBody>
          <a:bodyPr/>
          <a:lstStyle/>
          <a:p>
            <a:fld id="{28A3D32B-9EE4-634E-8394-5B7C42BAEC12}" type="slidenum">
              <a:rPr lang="en-US" smtClean="0"/>
              <a:pPr/>
              <a:t>‹#›</a:t>
            </a:fld>
            <a:endParaRPr lang="en-US"/>
          </a:p>
        </p:txBody>
      </p:sp>
      <p:pic>
        <p:nvPicPr>
          <p:cNvPr id="5" name="Picture 4">
            <a:extLst>
              <a:ext uri="{FF2B5EF4-FFF2-40B4-BE49-F238E27FC236}">
                <a16:creationId xmlns:a16="http://schemas.microsoft.com/office/drawing/2014/main" id="{70FCD4EA-BF7C-CF4D-BCB5-EEA6A5F065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2152305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DEF57-1798-A936-6FF1-38126426A1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5BA486F6-820C-C62A-0607-9FD6A828A0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Tree>
    <p:extLst>
      <p:ext uri="{BB962C8B-B14F-4D97-AF65-F5344CB8AC3E}">
        <p14:creationId xmlns:p14="http://schemas.microsoft.com/office/powerpoint/2010/main" val="3407506989"/>
      </p:ext>
    </p:extLst>
  </p:cSld>
  <p:clrMapOvr>
    <a:masterClrMapping/>
  </p:clrMapOvr>
  <mc:AlternateContent xmlns:mc="http://schemas.openxmlformats.org/markup-compatibility/2006">
    <mc:Choice xmlns:p14="http://schemas.microsoft.com/office/powerpoint/2010/main" Requires="p14">
      <p:transition spd="slow" p14:dur="1500" advTm="10000">
        <p:push dir="u"/>
      </p:transition>
    </mc:Choice>
    <mc:Fallback>
      <p:transition spd="slow" advTm="10000">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6614074" y="1484784"/>
            <a:ext cx="6992007" cy="6991680"/>
          </a:xfrm>
          <a:prstGeom prst="ellipse">
            <a:avLst/>
          </a:prstGeom>
        </p:spPr>
        <p:txBody>
          <a:bodyPr/>
          <a:lstStyle>
            <a:lvl1pPr marL="0" indent="0">
              <a:buNone/>
              <a:defRPr sz="1600">
                <a:latin typeface="Calibri Light" panose="020F0302020204030204" pitchFamily="34" charset="0"/>
              </a:defRPr>
            </a:lvl1pPr>
          </a:lstStyle>
          <a:p>
            <a:endParaRPr lang="en-GB"/>
          </a:p>
        </p:txBody>
      </p:sp>
      <p:sp>
        <p:nvSpPr>
          <p:cNvPr id="15" name="Image_Border"/>
          <p:cNvSpPr/>
          <p:nvPr userDrawn="1"/>
        </p:nvSpPr>
        <p:spPr>
          <a:xfrm>
            <a:off x="6112603" y="983594"/>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sym typeface="Calibri" panose="020F0502020204030204" pitchFamily="34" charset="0"/>
            </a:endParaRPr>
          </a:p>
        </p:txBody>
      </p:sp>
      <p:sp>
        <p:nvSpPr>
          <p:cNvPr id="9" name="FooterText Manuell"/>
          <p:cNvSpPr>
            <a:spLocks noGrp="1"/>
          </p:cNvSpPr>
          <p:nvPr>
            <p:ph type="body" sz="quarter" idx="13" hasCustomPrompt="1"/>
          </p:nvPr>
        </p:nvSpPr>
        <p:spPr>
          <a:xfrm>
            <a:off x="480307" y="4077072"/>
            <a:ext cx="4679589" cy="432048"/>
          </a:xfrm>
          <a:prstGeom prst="rect">
            <a:avLst/>
          </a:prstGeom>
        </p:spPr>
        <p:txBody>
          <a:bodyPr lIns="0" rIns="0"/>
          <a:lstStyle>
            <a:lvl1pPr marL="0" indent="0" algn="l">
              <a:spcBef>
                <a:spcPts val="0"/>
              </a:spcBef>
              <a:buNone/>
              <a:defRPr sz="1200" baseline="0">
                <a:solidFill>
                  <a:schemeClr val="tx2"/>
                </a:solidFill>
                <a:latin typeface="Calibri" pitchFamily="34" charset="0"/>
              </a:defRPr>
            </a:lvl1pPr>
          </a:lstStyle>
          <a:p>
            <a:pPr lvl="0"/>
            <a:r>
              <a:rPr lang="en-GB"/>
              <a:t>Speaker | Location | Date</a:t>
            </a:r>
          </a:p>
        </p:txBody>
      </p:sp>
      <p:sp>
        <p:nvSpPr>
          <p:cNvPr id="8" name="Title 7"/>
          <p:cNvSpPr>
            <a:spLocks noGrp="1"/>
          </p:cNvSpPr>
          <p:nvPr>
            <p:ph type="title"/>
            <p:custDataLst>
              <p:tags r:id="rId1"/>
            </p:custDataLst>
          </p:nvPr>
        </p:nvSpPr>
        <p:spPr bwMode="auto">
          <a:xfrm>
            <a:off x="479425" y="3429000"/>
            <a:ext cx="4704523" cy="504056"/>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3000" b="0" i="0" u="none" baseline="0">
                <a:solidFill>
                  <a:srgbClr val="034EA2"/>
                </a:solidFill>
                <a:latin typeface="Calibri" panose="020F0502020204030204" pitchFamily="34" charset="0"/>
              </a:defRPr>
            </a:lvl1pPr>
          </a:lstStyle>
          <a:p>
            <a:r>
              <a:rPr lang="en-US"/>
              <a:t>Click to edit Master title</a:t>
            </a:r>
          </a:p>
        </p:txBody>
      </p:sp>
    </p:spTree>
    <p:extLst>
      <p:ext uri="{BB962C8B-B14F-4D97-AF65-F5344CB8AC3E}">
        <p14:creationId xmlns:p14="http://schemas.microsoft.com/office/powerpoint/2010/main" val="2126449359"/>
      </p:ext>
    </p:extLst>
  </p:cSld>
  <p:clrMapOvr>
    <a:masterClrMapping/>
  </p:clrMapOvr>
  <mc:AlternateContent xmlns:mc="http://schemas.openxmlformats.org/markup-compatibility/2006">
    <mc:Choice xmlns:p14="http://schemas.microsoft.com/office/powerpoint/2010/main" Requires="p14">
      <p:transition spd="slow" p14:dur="1500" advTm="10000">
        <p:push dir="u"/>
      </p:transition>
    </mc:Choice>
    <mc:Fallback>
      <p:transition spd="slow" advTm="10000">
        <p:push dir="u"/>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7127318" y="-66840"/>
            <a:ext cx="6992007" cy="6991680"/>
          </a:xfrm>
          <a:prstGeom prst="ellipse">
            <a:avLst/>
          </a:prstGeom>
        </p:spPr>
        <p:txBody>
          <a:bodyPr/>
          <a:lstStyle>
            <a:lvl1pPr marL="0" indent="0">
              <a:buNone/>
              <a:defRPr sz="1600">
                <a:latin typeface="Calibri Light" panose="020F0302020204030204" pitchFamily="34" charset="0"/>
              </a:defRPr>
            </a:lvl1pPr>
          </a:lstStyle>
          <a:p>
            <a:endParaRPr lang="en-GB"/>
          </a:p>
        </p:txBody>
      </p:sp>
      <p:sp>
        <p:nvSpPr>
          <p:cNvPr id="15" name="Image_Border"/>
          <p:cNvSpPr/>
          <p:nvPr userDrawn="1"/>
        </p:nvSpPr>
        <p:spPr>
          <a:xfrm>
            <a:off x="6537356" y="-568030"/>
            <a:ext cx="7994948" cy="7994060"/>
          </a:xfrm>
          <a:prstGeom prst="donut">
            <a:avLst>
              <a:gd name="adj" fmla="val 3102"/>
            </a:avLst>
          </a:prstGeom>
          <a:solidFill>
            <a:srgbClr val="58595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sym typeface="Calibri" panose="020F0502020204030204" pitchFamily="34" charset="0"/>
            </a:endParaRPr>
          </a:p>
        </p:txBody>
      </p:sp>
      <p:sp>
        <p:nvSpPr>
          <p:cNvPr id="9" name="FooterText Manuell"/>
          <p:cNvSpPr>
            <a:spLocks noGrp="1"/>
          </p:cNvSpPr>
          <p:nvPr>
            <p:ph type="body" sz="quarter" idx="13" hasCustomPrompt="1"/>
          </p:nvPr>
        </p:nvSpPr>
        <p:spPr>
          <a:xfrm>
            <a:off x="480307" y="3073737"/>
            <a:ext cx="4679589" cy="432048"/>
          </a:xfrm>
          <a:prstGeom prst="rect">
            <a:avLst/>
          </a:prstGeom>
        </p:spPr>
        <p:txBody>
          <a:bodyPr lIns="0" rIns="0"/>
          <a:lstStyle>
            <a:lvl1pPr marL="0" indent="0" algn="l">
              <a:spcBef>
                <a:spcPts val="0"/>
              </a:spcBef>
              <a:buNone/>
              <a:defRPr sz="1200" baseline="0">
                <a:solidFill>
                  <a:schemeClr val="tx2"/>
                </a:solidFill>
                <a:latin typeface="Calibri" pitchFamily="34" charset="0"/>
              </a:defRPr>
            </a:lvl1pPr>
          </a:lstStyle>
          <a:p>
            <a:pPr lvl="0"/>
            <a:r>
              <a:rPr lang="en-GB"/>
              <a:t>Speaker | Location | Date</a:t>
            </a:r>
          </a:p>
        </p:txBody>
      </p:sp>
      <p:sp>
        <p:nvSpPr>
          <p:cNvPr id="8" name="Title 7"/>
          <p:cNvSpPr>
            <a:spLocks noGrp="1"/>
          </p:cNvSpPr>
          <p:nvPr>
            <p:ph type="title"/>
            <p:custDataLst>
              <p:tags r:id="rId1"/>
            </p:custDataLst>
          </p:nvPr>
        </p:nvSpPr>
        <p:spPr bwMode="auto">
          <a:xfrm>
            <a:off x="480307" y="2001356"/>
            <a:ext cx="4704523" cy="504056"/>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3000" b="0" i="0" u="none" baseline="0">
                <a:solidFill>
                  <a:srgbClr val="034EA2"/>
                </a:solidFill>
                <a:latin typeface="Calibri" panose="020F0502020204030204" pitchFamily="34" charset="0"/>
              </a:defRPr>
            </a:lvl1pPr>
          </a:lstStyle>
          <a:p>
            <a:r>
              <a:rPr lang="en-US"/>
              <a:t>Click to edit Master title</a:t>
            </a:r>
          </a:p>
        </p:txBody>
      </p:sp>
    </p:spTree>
    <p:extLst>
      <p:ext uri="{BB962C8B-B14F-4D97-AF65-F5344CB8AC3E}">
        <p14:creationId xmlns:p14="http://schemas.microsoft.com/office/powerpoint/2010/main" val="64369757"/>
      </p:ext>
    </p:extLst>
  </p:cSld>
  <p:clrMapOvr>
    <a:masterClrMapping/>
  </p:clrMapOvr>
  <mc:AlternateContent xmlns:mc="http://schemas.openxmlformats.org/markup-compatibility/2006">
    <mc:Choice xmlns:p14="http://schemas.microsoft.com/office/powerpoint/2010/main" Requires="p14">
      <p:transition spd="slow" p14:dur="1500" advTm="10000">
        <p:push dir="u"/>
      </p:transition>
    </mc:Choice>
    <mc:Fallback>
      <p:transition spd="slow" advTm="10000">
        <p:push dir="u"/>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over 01">
    <p:spTree>
      <p:nvGrpSpPr>
        <p:cNvPr id="1" name=""/>
        <p:cNvGrpSpPr/>
        <p:nvPr/>
      </p:nvGrpSpPr>
      <p:grpSpPr>
        <a:xfrm>
          <a:off x="0" y="0"/>
          <a:ext cx="0" cy="0"/>
          <a:chOff x="0" y="0"/>
          <a:chExt cx="0" cy="0"/>
        </a:xfrm>
      </p:grpSpPr>
      <p:sp>
        <p:nvSpPr>
          <p:cNvPr id="14" name="Picture Placeholder 4"/>
          <p:cNvSpPr>
            <a:spLocks noGrp="1"/>
          </p:cNvSpPr>
          <p:nvPr>
            <p:ph type="pic" sz="quarter" idx="10"/>
          </p:nvPr>
        </p:nvSpPr>
        <p:spPr>
          <a:xfrm>
            <a:off x="6205194" y="-677741"/>
            <a:ext cx="7946408" cy="8014590"/>
          </a:xfrm>
          <a:prstGeom prst="ellipse">
            <a:avLst/>
          </a:prstGeom>
        </p:spPr>
        <p:txBody>
          <a:bodyPr/>
          <a:lstStyle>
            <a:lvl1pPr marL="0" indent="0">
              <a:buNone/>
              <a:defRPr sz="1600">
                <a:latin typeface="Calibri Light" panose="020F0302020204030204" pitchFamily="34" charset="0"/>
              </a:defRPr>
            </a:lvl1pPr>
          </a:lstStyle>
          <a:p>
            <a:endParaRPr lang="en-GB"/>
          </a:p>
        </p:txBody>
      </p:sp>
      <p:sp>
        <p:nvSpPr>
          <p:cNvPr id="15" name="Image_Border"/>
          <p:cNvSpPr/>
          <p:nvPr userDrawn="1"/>
        </p:nvSpPr>
        <p:spPr>
          <a:xfrm>
            <a:off x="5635274" y="-1252257"/>
            <a:ext cx="9086249" cy="9163622"/>
          </a:xfrm>
          <a:prstGeom prst="donut">
            <a:avLst>
              <a:gd name="adj" fmla="val 3102"/>
            </a:avLst>
          </a:prstGeom>
          <a:solidFill>
            <a:srgbClr val="B3B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333333"/>
              </a:solidFill>
              <a:effectLst/>
              <a:uLnTx/>
              <a:uFillTx/>
              <a:latin typeface="Calibri"/>
              <a:ea typeface="+mn-ea"/>
              <a:cs typeface="+mn-cs"/>
              <a:sym typeface="Calibri" panose="020F0502020204030204" pitchFamily="34" charset="0"/>
            </a:endParaRPr>
          </a:p>
        </p:txBody>
      </p:sp>
      <p:sp>
        <p:nvSpPr>
          <p:cNvPr id="9" name="FooterText Manuell"/>
          <p:cNvSpPr>
            <a:spLocks noGrp="1"/>
          </p:cNvSpPr>
          <p:nvPr>
            <p:ph type="body" sz="quarter" idx="13" hasCustomPrompt="1"/>
          </p:nvPr>
        </p:nvSpPr>
        <p:spPr>
          <a:xfrm>
            <a:off x="480307" y="3073737"/>
            <a:ext cx="4679589" cy="432048"/>
          </a:xfrm>
          <a:prstGeom prst="rect">
            <a:avLst/>
          </a:prstGeom>
        </p:spPr>
        <p:txBody>
          <a:bodyPr lIns="0" rIns="0"/>
          <a:lstStyle>
            <a:lvl1pPr marL="0" indent="0" algn="l">
              <a:spcBef>
                <a:spcPts val="0"/>
              </a:spcBef>
              <a:buNone/>
              <a:defRPr sz="1200" baseline="0">
                <a:solidFill>
                  <a:schemeClr val="tx2"/>
                </a:solidFill>
                <a:latin typeface="Calibri" pitchFamily="34" charset="0"/>
              </a:defRPr>
            </a:lvl1pPr>
          </a:lstStyle>
          <a:p>
            <a:pPr lvl="0"/>
            <a:r>
              <a:rPr lang="en-GB"/>
              <a:t>Speaker | Location | Date</a:t>
            </a:r>
          </a:p>
        </p:txBody>
      </p:sp>
      <p:sp>
        <p:nvSpPr>
          <p:cNvPr id="8" name="Title 7"/>
          <p:cNvSpPr>
            <a:spLocks noGrp="1"/>
          </p:cNvSpPr>
          <p:nvPr>
            <p:ph type="title"/>
            <p:custDataLst>
              <p:tags r:id="rId1"/>
            </p:custDataLst>
          </p:nvPr>
        </p:nvSpPr>
        <p:spPr bwMode="auto">
          <a:xfrm>
            <a:off x="480307" y="2001356"/>
            <a:ext cx="4704523" cy="504056"/>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b" anchorCtr="0">
            <a:noAutofit/>
          </a:bodyPr>
          <a:lstStyle>
            <a:lvl1pPr marL="0" indent="0" algn="l">
              <a:lnSpc>
                <a:spcPct val="100000"/>
              </a:lnSpc>
              <a:spcBef>
                <a:spcPct val="20000"/>
              </a:spcBef>
              <a:spcAft>
                <a:spcPts val="0"/>
              </a:spcAft>
              <a:defRPr kumimoji="0" sz="3000" b="0" i="0" u="none" baseline="0">
                <a:solidFill>
                  <a:srgbClr val="034EA2"/>
                </a:solidFill>
                <a:latin typeface="Calibri" panose="020F0502020204030204" pitchFamily="34" charset="0"/>
              </a:defRPr>
            </a:lvl1pPr>
          </a:lstStyle>
          <a:p>
            <a:r>
              <a:rPr lang="en-US"/>
              <a:t>Click to edit Master title</a:t>
            </a:r>
          </a:p>
        </p:txBody>
      </p:sp>
    </p:spTree>
    <p:extLst>
      <p:ext uri="{BB962C8B-B14F-4D97-AF65-F5344CB8AC3E}">
        <p14:creationId xmlns:p14="http://schemas.microsoft.com/office/powerpoint/2010/main" val="3223946083"/>
      </p:ext>
    </p:extLst>
  </p:cSld>
  <p:clrMapOvr>
    <a:masterClrMapping/>
  </p:clrMapOvr>
  <mc:AlternateContent xmlns:mc="http://schemas.openxmlformats.org/markup-compatibility/2006">
    <mc:Choice xmlns:p14="http://schemas.microsoft.com/office/powerpoint/2010/main" Requires="p14">
      <p:transition spd="slow" p14:dur="1500" advTm="10000">
        <p:push dir="u"/>
      </p:transition>
    </mc:Choice>
    <mc:Fallback>
      <p:transition spd="slow" advTm="10000">
        <p:push dir="u"/>
      </p:transition>
    </mc:Fallback>
  </mc:AlternateContent>
  <p:extLst>
    <p:ext uri="{DCECCB84-F9BA-43D5-87BE-67443E8EF086}">
      <p15:sldGuideLst xmlns:p15="http://schemas.microsoft.com/office/powerpoint/2012/main">
        <p15:guide id="1" orient="horz" pos="3838">
          <p15:clr>
            <a:srgbClr val="FBAE40"/>
          </p15:clr>
        </p15:guide>
        <p15:guide id="2" orient="horz" pos="397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427306"/>
            <a:ext cx="10515600" cy="1325563"/>
          </a:xfrm>
          <a:prstGeom prst="rect">
            <a:avLst/>
          </a:prstGeom>
        </p:spPr>
        <p:txBody>
          <a:bodyPr/>
          <a:lstStyle/>
          <a:p>
            <a:r>
              <a:rPr lang="en-US"/>
              <a:t>Click to edit Master title style</a:t>
            </a:r>
          </a:p>
        </p:txBody>
      </p:sp>
      <p:cxnSp>
        <p:nvCxnSpPr>
          <p:cNvPr id="6" name="Straight Connector 3">
            <a:extLst>
              <a:ext uri="{FF2B5EF4-FFF2-40B4-BE49-F238E27FC236}">
                <a16:creationId xmlns:a16="http://schemas.microsoft.com/office/drawing/2014/main" id="{7C5024FC-9DAC-73BE-18F0-F3EC76448FC6}"/>
              </a:ext>
            </a:extLst>
          </p:cNvPr>
          <p:cNvCxnSpPr/>
          <p:nvPr userDrawn="1"/>
        </p:nvCxnSpPr>
        <p:spPr bwMode="auto">
          <a:xfrm>
            <a:off x="154832" y="6118614"/>
            <a:ext cx="11940480" cy="0"/>
          </a:xfrm>
          <a:prstGeom prst="line">
            <a:avLst/>
          </a:prstGeom>
          <a:solidFill>
            <a:srgbClr val="FFFFFF"/>
          </a:solidFill>
          <a:ln w="28575" cap="flat" cmpd="sng" algn="ctr">
            <a:solidFill>
              <a:srgbClr val="004393"/>
            </a:solidFill>
            <a:prstDash val="solid"/>
            <a:miter lim="800000"/>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LOGO">
            <a:extLst>
              <a:ext uri="{FF2B5EF4-FFF2-40B4-BE49-F238E27FC236}">
                <a16:creationId xmlns:a16="http://schemas.microsoft.com/office/drawing/2014/main" id="{FFCF92A0-E6EF-0E40-40F7-3D16530F4E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85400" y="6227007"/>
            <a:ext cx="1851768" cy="514588"/>
          </a:xfrm>
          <a:prstGeom prst="rect">
            <a:avLst/>
          </a:prstGeom>
        </p:spPr>
      </p:pic>
      <p:pic>
        <p:nvPicPr>
          <p:cNvPr id="8" name="Picture 7" descr="A black background with blue text and blue and green circle with yellow stars&#10;&#10;Description automatically generated">
            <a:extLst>
              <a:ext uri="{FF2B5EF4-FFF2-40B4-BE49-F238E27FC236}">
                <a16:creationId xmlns:a16="http://schemas.microsoft.com/office/drawing/2014/main" id="{5ABE30AA-AE45-D374-5FEC-A18141FDF6B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54832" y="6182396"/>
            <a:ext cx="2069739" cy="603810"/>
          </a:xfrm>
          <a:prstGeom prst="rect">
            <a:avLst/>
          </a:prstGeom>
        </p:spPr>
      </p:pic>
      <p:pic>
        <p:nvPicPr>
          <p:cNvPr id="9" name="Picture 8" descr="A gold coin with a person holding a torch&#10;&#10;Description automatically generated">
            <a:extLst>
              <a:ext uri="{FF2B5EF4-FFF2-40B4-BE49-F238E27FC236}">
                <a16:creationId xmlns:a16="http://schemas.microsoft.com/office/drawing/2014/main" id="{CDA4C8F2-3842-0B20-C18A-BA4829589C5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68435" y="6141696"/>
            <a:ext cx="673101" cy="685210"/>
          </a:xfrm>
          <a:prstGeom prst="rect">
            <a:avLst/>
          </a:prstGeom>
        </p:spPr>
      </p:pic>
      <p:sp>
        <p:nvSpPr>
          <p:cNvPr id="10" name="TextBox 9">
            <a:extLst>
              <a:ext uri="{FF2B5EF4-FFF2-40B4-BE49-F238E27FC236}">
                <a16:creationId xmlns:a16="http://schemas.microsoft.com/office/drawing/2014/main" id="{4F0E306D-4FBD-3228-7F7F-EBE19D0930CD}"/>
              </a:ext>
            </a:extLst>
          </p:cNvPr>
          <p:cNvSpPr txBox="1"/>
          <p:nvPr userDrawn="1"/>
        </p:nvSpPr>
        <p:spPr>
          <a:xfrm>
            <a:off x="11652251" y="5657850"/>
            <a:ext cx="384918" cy="523220"/>
          </a:xfrm>
          <a:prstGeom prst="rect">
            <a:avLst/>
          </a:prstGeom>
          <a:noFill/>
        </p:spPr>
        <p:txBody>
          <a:bodyPr wrap="square">
            <a:spAutoFit/>
          </a:bodyPr>
          <a:lstStyle/>
          <a:p>
            <a:pPr algn="ctr"/>
            <a:fld id="{6027E2E1-8D0D-495E-8402-2F4CBBC53D48}" type="slidenum">
              <a:rPr lang="el-GR" sz="1400" smtClean="0">
                <a:solidFill>
                  <a:schemeClr val="bg1">
                    <a:lumMod val="50000"/>
                  </a:schemeClr>
                </a:solidFill>
                <a:latin typeface="Calibri Light" panose="020F0302020204030204" pitchFamily="34" charset="0"/>
              </a:rPr>
              <a:pPr algn="ctr"/>
              <a:t>‹#›</a:t>
            </a:fld>
            <a:endParaRPr lang="en-US">
              <a:solidFill>
                <a:schemeClr val="bg1">
                  <a:lumMod val="50000"/>
                </a:schemeClr>
              </a:solidFill>
              <a:latin typeface="Calibri Light" panose="020F0302020204030204" pitchFamily="34" charset="0"/>
            </a:endParaRPr>
          </a:p>
        </p:txBody>
      </p:sp>
    </p:spTree>
    <p:extLst>
      <p:ext uri="{BB962C8B-B14F-4D97-AF65-F5344CB8AC3E}">
        <p14:creationId xmlns:p14="http://schemas.microsoft.com/office/powerpoint/2010/main" val="188149284"/>
      </p:ext>
    </p:extLst>
  </p:cSld>
  <p:clrMapOvr>
    <a:masterClrMapping/>
  </p:clrMapOvr>
  <mc:AlternateContent xmlns:mc="http://schemas.openxmlformats.org/markup-compatibility/2006">
    <mc:Choice xmlns:p14="http://schemas.microsoft.com/office/powerpoint/2010/main" Requires="p14">
      <p:transition spd="slow" p14:dur="1500" advTm="10000">
        <p:push dir="u"/>
      </p:transition>
    </mc:Choice>
    <mc:Fallback>
      <p:transition spd="slow" advTm="10000">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FCA50F5-8D4F-4800-8A65-68FC355D9A44}"/>
              </a:ext>
            </a:extLst>
          </p:cNvPr>
          <p:cNvSpPr>
            <a:spLocks noGrp="1"/>
          </p:cNvSpPr>
          <p:nvPr>
            <p:ph type="sldNum" sz="quarter" idx="10"/>
          </p:nvPr>
        </p:nvSpPr>
        <p:spPr>
          <a:ln/>
        </p:spPr>
        <p:txBody>
          <a:bodyPr/>
          <a:lstStyle>
            <a:lvl1pPr>
              <a:defRPr>
                <a:latin typeface="Calibri Light" panose="020F0302020204030204" pitchFamily="34" charset="0"/>
              </a:defRPr>
            </a:lvl1pPr>
          </a:lstStyle>
          <a:p>
            <a:pPr>
              <a:defRPr/>
            </a:pPr>
            <a:fld id="{D30D8B26-441F-4620-B500-9B3C5C569AC5}" type="slidenum">
              <a:rPr lang="en-US" altLang="en-US" smtClean="0"/>
              <a:pPr>
                <a:defRPr/>
              </a:pPr>
              <a:t>‹#›</a:t>
            </a:fld>
            <a:endParaRPr lang="en-US" altLang="en-US"/>
          </a:p>
        </p:txBody>
      </p:sp>
    </p:spTree>
    <p:extLst>
      <p:ext uri="{BB962C8B-B14F-4D97-AF65-F5344CB8AC3E}">
        <p14:creationId xmlns:p14="http://schemas.microsoft.com/office/powerpoint/2010/main" val="3412419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Μόνο τίτλος">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56857DAA-AB35-F247-CBBF-CE6DA4F4804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85400" y="6219579"/>
            <a:ext cx="1851768" cy="514588"/>
          </a:xfrm>
          <a:prstGeom prst="rect">
            <a:avLst/>
          </a:prstGeom>
        </p:spPr>
      </p:pic>
      <p:pic>
        <p:nvPicPr>
          <p:cNvPr id="11" name="Picture 10" descr="A black background with blue text and blue and green circle with yellow stars&#10;&#10;Description automatically generated">
            <a:extLst>
              <a:ext uri="{FF2B5EF4-FFF2-40B4-BE49-F238E27FC236}">
                <a16:creationId xmlns:a16="http://schemas.microsoft.com/office/drawing/2014/main" id="{92850D6B-A85E-98B9-BAC8-CAA7C2D0FE1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42887" y="6154618"/>
            <a:ext cx="2209250" cy="644510"/>
          </a:xfrm>
          <a:prstGeom prst="rect">
            <a:avLst/>
          </a:prstGeom>
        </p:spPr>
      </p:pic>
      <p:pic>
        <p:nvPicPr>
          <p:cNvPr id="12" name="Picture 11" descr="A gold coin with a person holding a torch&#10;&#10;Description automatically generated">
            <a:extLst>
              <a:ext uri="{FF2B5EF4-FFF2-40B4-BE49-F238E27FC236}">
                <a16:creationId xmlns:a16="http://schemas.microsoft.com/office/drawing/2014/main" id="{F6985732-DEA1-E393-A9C4-0EB9D85CEF0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868435" y="6134268"/>
            <a:ext cx="673101" cy="685210"/>
          </a:xfrm>
          <a:prstGeom prst="rect">
            <a:avLst/>
          </a:prstGeom>
        </p:spPr>
      </p:pic>
      <p:sp>
        <p:nvSpPr>
          <p:cNvPr id="13" name="TextBox 12">
            <a:extLst>
              <a:ext uri="{FF2B5EF4-FFF2-40B4-BE49-F238E27FC236}">
                <a16:creationId xmlns:a16="http://schemas.microsoft.com/office/drawing/2014/main" id="{7218829B-7690-CD3B-1A18-FFB33FFC784A}"/>
              </a:ext>
            </a:extLst>
          </p:cNvPr>
          <p:cNvSpPr txBox="1"/>
          <p:nvPr userDrawn="1"/>
        </p:nvSpPr>
        <p:spPr>
          <a:xfrm>
            <a:off x="11463866" y="5668490"/>
            <a:ext cx="573302" cy="307777"/>
          </a:xfrm>
          <a:prstGeom prst="rect">
            <a:avLst/>
          </a:prstGeom>
          <a:noFill/>
        </p:spPr>
        <p:txBody>
          <a:bodyPr wrap="square">
            <a:spAutoFit/>
          </a:bodyPr>
          <a:lstStyle/>
          <a:p>
            <a:pPr algn="ctr"/>
            <a:fld id="{6027E2E1-8D0D-495E-8402-2F4CBBC53D48}" type="slidenum">
              <a:rPr lang="el-GR" sz="1400" smtClean="0">
                <a:solidFill>
                  <a:schemeClr val="bg1">
                    <a:lumMod val="50000"/>
                  </a:schemeClr>
                </a:solidFill>
                <a:latin typeface="Calibri Light" panose="020F0302020204030204" pitchFamily="34" charset="0"/>
              </a:rPr>
              <a:pPr algn="ctr"/>
              <a:t>‹#›</a:t>
            </a:fld>
            <a:endParaRPr lang="en-US">
              <a:solidFill>
                <a:schemeClr val="bg1">
                  <a:lumMod val="50000"/>
                </a:schemeClr>
              </a:solidFill>
              <a:latin typeface="Calibri Light" panose="020F0302020204030204" pitchFamily="34" charset="0"/>
            </a:endParaRPr>
          </a:p>
        </p:txBody>
      </p:sp>
      <p:sp>
        <p:nvSpPr>
          <p:cNvPr id="4" name="Title 7">
            <a:extLst>
              <a:ext uri="{FF2B5EF4-FFF2-40B4-BE49-F238E27FC236}">
                <a16:creationId xmlns:a16="http://schemas.microsoft.com/office/drawing/2014/main" id="{16DFC146-1473-89C7-B8EC-1D7DCE34E15B}"/>
              </a:ext>
            </a:extLst>
          </p:cNvPr>
          <p:cNvSpPr>
            <a:spLocks noGrp="1"/>
          </p:cNvSpPr>
          <p:nvPr>
            <p:ph type="title"/>
            <p:custDataLst>
              <p:tags r:id="rId1"/>
            </p:custDataLst>
          </p:nvPr>
        </p:nvSpPr>
        <p:spPr bwMode="auto">
          <a:xfrm>
            <a:off x="242887" y="321734"/>
            <a:ext cx="8146760" cy="886970"/>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l">
              <a:lnSpc>
                <a:spcPct val="100000"/>
              </a:lnSpc>
              <a:spcBef>
                <a:spcPct val="20000"/>
              </a:spcBef>
              <a:spcAft>
                <a:spcPts val="0"/>
              </a:spcAft>
              <a:defRPr kumimoji="0" sz="4000" b="1"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Click to edit Master title</a:t>
            </a:r>
          </a:p>
        </p:txBody>
      </p:sp>
      <p:pic>
        <p:nvPicPr>
          <p:cNvPr id="5" name="Picture 4">
            <a:extLst>
              <a:ext uri="{FF2B5EF4-FFF2-40B4-BE49-F238E27FC236}">
                <a16:creationId xmlns:a16="http://schemas.microsoft.com/office/drawing/2014/main" id="{5AACB7A9-50D5-C012-9AFF-303716EA9B4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86" y="5953876"/>
            <a:ext cx="12192000" cy="266700"/>
          </a:xfrm>
          <a:prstGeom prst="rect">
            <a:avLst/>
          </a:prstGeom>
        </p:spPr>
      </p:pic>
    </p:spTree>
    <p:extLst>
      <p:ext uri="{BB962C8B-B14F-4D97-AF65-F5344CB8AC3E}">
        <p14:creationId xmlns:p14="http://schemas.microsoft.com/office/powerpoint/2010/main" val="344901985"/>
      </p:ext>
    </p:extLst>
  </p:cSld>
  <p:clrMapOvr>
    <a:masterClrMapping/>
  </p:clrMapOvr>
  <mc:AlternateContent xmlns:mc="http://schemas.openxmlformats.org/markup-compatibility/2006">
    <mc:Choice xmlns:p14="http://schemas.microsoft.com/office/powerpoint/2010/main" Requires="p14">
      <p:transition spd="slow" p14:dur="1500" advTm="10000">
        <p:push dir="u"/>
      </p:transition>
    </mc:Choice>
    <mc:Fallback>
      <p:transition spd="slow" advTm="1000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FFCF92A0-E6EF-0E40-40F7-3D16530F4E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821333" y="475824"/>
            <a:ext cx="1967284" cy="546689"/>
          </a:xfrm>
          <a:prstGeom prst="rect">
            <a:avLst/>
          </a:prstGeom>
        </p:spPr>
      </p:pic>
      <p:sp>
        <p:nvSpPr>
          <p:cNvPr id="10" name="TextBox 9">
            <a:extLst>
              <a:ext uri="{FF2B5EF4-FFF2-40B4-BE49-F238E27FC236}">
                <a16:creationId xmlns:a16="http://schemas.microsoft.com/office/drawing/2014/main" id="{4F0E306D-4FBD-3228-7F7F-EBE19D0930CD}"/>
              </a:ext>
            </a:extLst>
          </p:cNvPr>
          <p:cNvSpPr txBox="1"/>
          <p:nvPr userDrawn="1"/>
        </p:nvSpPr>
        <p:spPr>
          <a:xfrm>
            <a:off x="11540066" y="5711146"/>
            <a:ext cx="497102" cy="307777"/>
          </a:xfrm>
          <a:prstGeom prst="rect">
            <a:avLst/>
          </a:prstGeom>
          <a:noFill/>
        </p:spPr>
        <p:txBody>
          <a:bodyPr wrap="square">
            <a:spAutoFit/>
          </a:bodyPr>
          <a:lstStyle/>
          <a:p>
            <a:pPr algn="ctr"/>
            <a:fld id="{6027E2E1-8D0D-495E-8402-2F4CBBC53D48}" type="slidenum">
              <a:rPr lang="el-GR" sz="1400" smtClean="0">
                <a:solidFill>
                  <a:schemeClr val="bg1">
                    <a:lumMod val="50000"/>
                  </a:schemeClr>
                </a:solidFill>
                <a:latin typeface="Calibri Light" panose="020F0302020204030204" pitchFamily="34" charset="0"/>
              </a:rPr>
              <a:pPr algn="ctr"/>
              <a:t>‹#›</a:t>
            </a:fld>
            <a:endParaRPr lang="en-US">
              <a:solidFill>
                <a:schemeClr val="bg1">
                  <a:lumMod val="50000"/>
                </a:schemeClr>
              </a:solidFill>
              <a:latin typeface="Calibri Light" panose="020F0302020204030204" pitchFamily="34" charset="0"/>
            </a:endParaRPr>
          </a:p>
        </p:txBody>
      </p:sp>
      <p:sp>
        <p:nvSpPr>
          <p:cNvPr id="4" name="Title 7">
            <a:extLst>
              <a:ext uri="{FF2B5EF4-FFF2-40B4-BE49-F238E27FC236}">
                <a16:creationId xmlns:a16="http://schemas.microsoft.com/office/drawing/2014/main" id="{79F99751-5009-4244-C3C5-6D129DB4568B}"/>
              </a:ext>
            </a:extLst>
          </p:cNvPr>
          <p:cNvSpPr>
            <a:spLocks noGrp="1"/>
          </p:cNvSpPr>
          <p:nvPr>
            <p:ph type="title"/>
            <p:custDataLst>
              <p:tags r:id="rId1"/>
            </p:custDataLst>
          </p:nvPr>
        </p:nvSpPr>
        <p:spPr bwMode="auto">
          <a:xfrm>
            <a:off x="242887" y="321734"/>
            <a:ext cx="8146760" cy="886970"/>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l">
              <a:lnSpc>
                <a:spcPct val="100000"/>
              </a:lnSpc>
              <a:spcBef>
                <a:spcPct val="20000"/>
              </a:spcBef>
              <a:spcAft>
                <a:spcPts val="0"/>
              </a:spcAft>
              <a:defRPr kumimoji="0" sz="4000" b="1" i="0" u="none"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Click to edit Master title</a:t>
            </a:r>
          </a:p>
        </p:txBody>
      </p:sp>
      <p:pic>
        <p:nvPicPr>
          <p:cNvPr id="11" name="Graphic 10">
            <a:extLst>
              <a:ext uri="{FF2B5EF4-FFF2-40B4-BE49-F238E27FC236}">
                <a16:creationId xmlns:a16="http://schemas.microsoft.com/office/drawing/2014/main" id="{067510AC-A6CE-262E-A8F9-D56F013672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21333" y="6163896"/>
            <a:ext cx="1967284" cy="625954"/>
          </a:xfrm>
          <a:prstGeom prst="rect">
            <a:avLst/>
          </a:prstGeom>
        </p:spPr>
      </p:pic>
      <p:pic>
        <p:nvPicPr>
          <p:cNvPr id="12" name="Picture 11">
            <a:extLst>
              <a:ext uri="{FF2B5EF4-FFF2-40B4-BE49-F238E27FC236}">
                <a16:creationId xmlns:a16="http://schemas.microsoft.com/office/drawing/2014/main" id="{06B05E78-FA15-AC13-1595-4D5BBFA130E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386" y="5953876"/>
            <a:ext cx="12192000" cy="266700"/>
          </a:xfrm>
          <a:prstGeom prst="rect">
            <a:avLst/>
          </a:prstGeom>
        </p:spPr>
      </p:pic>
      <p:pic>
        <p:nvPicPr>
          <p:cNvPr id="14" name="Picture 13" descr="A black background with blue text and blue and green circle with yellow stars&#10;&#10;Description automatically generated">
            <a:extLst>
              <a:ext uri="{FF2B5EF4-FFF2-40B4-BE49-F238E27FC236}">
                <a16:creationId xmlns:a16="http://schemas.microsoft.com/office/drawing/2014/main" id="{314321E3-EBA6-4300-3BC8-C154F71110B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42887" y="6154618"/>
            <a:ext cx="2209250" cy="644510"/>
          </a:xfrm>
          <a:prstGeom prst="rect">
            <a:avLst/>
          </a:prstGeom>
        </p:spPr>
      </p:pic>
      <p:pic>
        <p:nvPicPr>
          <p:cNvPr id="15" name="Picture 14" descr="A gold coin with a person holding a torch&#10;&#10;Description automatically generated">
            <a:extLst>
              <a:ext uri="{FF2B5EF4-FFF2-40B4-BE49-F238E27FC236}">
                <a16:creationId xmlns:a16="http://schemas.microsoft.com/office/drawing/2014/main" id="{717D0D0A-A951-8981-B346-B44DAD11B4A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68435" y="6134268"/>
            <a:ext cx="673101" cy="685210"/>
          </a:xfrm>
          <a:prstGeom prst="rect">
            <a:avLst/>
          </a:prstGeom>
        </p:spPr>
      </p:pic>
    </p:spTree>
    <p:extLst>
      <p:ext uri="{BB962C8B-B14F-4D97-AF65-F5344CB8AC3E}">
        <p14:creationId xmlns:p14="http://schemas.microsoft.com/office/powerpoint/2010/main" val="2846375749"/>
      </p:ext>
    </p:extLst>
  </p:cSld>
  <p:clrMapOvr>
    <a:masterClrMapping/>
  </p:clrMapOvr>
  <mc:AlternateContent xmlns:mc="http://schemas.openxmlformats.org/markup-compatibility/2006">
    <mc:Choice xmlns:p14="http://schemas.microsoft.com/office/powerpoint/2010/main" Requires="p14">
      <p:transition spd="slow" p14:dur="1500" advTm="10000">
        <p:push dir="u"/>
      </p:transition>
    </mc:Choice>
    <mc:Fallback>
      <p:transition spd="slow" advTm="1000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ravand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2E52887-F44A-5BC9-5136-1D4DB800E067}"/>
              </a:ext>
            </a:extLst>
          </p:cNvPr>
          <p:cNvSpPr>
            <a:spLocks noGrp="1"/>
          </p:cNvSpPr>
          <p:nvPr>
            <p:ph type="pic" sz="quarter" idx="13" hasCustomPrompt="1"/>
          </p:nvPr>
        </p:nvSpPr>
        <p:spPr>
          <a:xfrm>
            <a:off x="899875" y="1632542"/>
            <a:ext cx="3592917" cy="3592916"/>
          </a:xfrm>
          <a:custGeom>
            <a:avLst/>
            <a:gdLst>
              <a:gd name="connsiteX0" fmla="*/ 1796458 w 3592917"/>
              <a:gd name="connsiteY0" fmla="*/ 0 h 3592916"/>
              <a:gd name="connsiteX1" fmla="*/ 3592917 w 3592917"/>
              <a:gd name="connsiteY1" fmla="*/ 1796458 h 3592916"/>
              <a:gd name="connsiteX2" fmla="*/ 1796458 w 3592917"/>
              <a:gd name="connsiteY2" fmla="*/ 3592916 h 3592916"/>
              <a:gd name="connsiteX3" fmla="*/ 0 w 3592917"/>
              <a:gd name="connsiteY3" fmla="*/ 1796458 h 3592916"/>
              <a:gd name="connsiteX4" fmla="*/ 1796458 w 3592917"/>
              <a:gd name="connsiteY4" fmla="*/ 0 h 3592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2917" h="3592916">
                <a:moveTo>
                  <a:pt x="1796458" y="0"/>
                </a:moveTo>
                <a:cubicBezTo>
                  <a:pt x="2788614" y="0"/>
                  <a:pt x="3592917" y="804302"/>
                  <a:pt x="3592917" y="1796458"/>
                </a:cubicBezTo>
                <a:cubicBezTo>
                  <a:pt x="3592917" y="2788614"/>
                  <a:pt x="2788614" y="3592916"/>
                  <a:pt x="1796458" y="3592916"/>
                </a:cubicBezTo>
                <a:cubicBezTo>
                  <a:pt x="804302" y="3592916"/>
                  <a:pt x="0" y="2788614"/>
                  <a:pt x="0" y="1796458"/>
                </a:cubicBezTo>
                <a:cubicBezTo>
                  <a:pt x="0" y="804302"/>
                  <a:pt x="804302" y="0"/>
                  <a:pt x="1796458" y="0"/>
                </a:cubicBezTo>
                <a:close/>
              </a:path>
            </a:pathLst>
          </a:custGeom>
        </p:spPr>
        <p:txBody>
          <a:bodyPr wrap="square">
            <a:noAutofit/>
          </a:bodyPr>
          <a:lstStyle>
            <a:lvl1pPr marL="0" indent="0">
              <a:buNone/>
              <a:defRPr/>
            </a:lvl1pPr>
          </a:lstStyle>
          <a:p>
            <a:r>
              <a:rPr lang="en-EG"/>
              <a:t> </a:t>
            </a:r>
          </a:p>
        </p:txBody>
      </p:sp>
      <p:sp>
        <p:nvSpPr>
          <p:cNvPr id="2" name="Date Placeholder 1">
            <a:extLst>
              <a:ext uri="{FF2B5EF4-FFF2-40B4-BE49-F238E27FC236}">
                <a16:creationId xmlns:a16="http://schemas.microsoft.com/office/drawing/2014/main" id="{9812AB27-8163-0D7F-5EF9-883DAF1AEA44}"/>
              </a:ext>
            </a:extLst>
          </p:cNvPr>
          <p:cNvSpPr>
            <a:spLocks noGrp="1"/>
          </p:cNvSpPr>
          <p:nvPr>
            <p:ph type="dt" sz="half" idx="10"/>
          </p:nvPr>
        </p:nvSpPr>
        <p:spPr/>
        <p:txBody>
          <a:bodyPr/>
          <a:lstStyle/>
          <a:p>
            <a:fld id="{FFA6E424-C7DE-B442-9803-706EB290C39B}" type="datetimeFigureOut">
              <a:rPr lang="en-EG" smtClean="0"/>
              <a:t>12/19/2024</a:t>
            </a:fld>
            <a:endParaRPr lang="en-EG"/>
          </a:p>
        </p:txBody>
      </p:sp>
      <p:sp>
        <p:nvSpPr>
          <p:cNvPr id="3" name="Footer Placeholder 2">
            <a:extLst>
              <a:ext uri="{FF2B5EF4-FFF2-40B4-BE49-F238E27FC236}">
                <a16:creationId xmlns:a16="http://schemas.microsoft.com/office/drawing/2014/main" id="{151D2DC8-F94F-CE5B-63CB-482A093A435A}"/>
              </a:ext>
            </a:extLst>
          </p:cNvPr>
          <p:cNvSpPr>
            <a:spLocks noGrp="1"/>
          </p:cNvSpPr>
          <p:nvPr>
            <p:ph type="ftr" sz="quarter" idx="11"/>
          </p:nvPr>
        </p:nvSpPr>
        <p:spPr/>
        <p:txBody>
          <a:bodyPr/>
          <a:lstStyle/>
          <a:p>
            <a:endParaRPr lang="en-EG"/>
          </a:p>
        </p:txBody>
      </p:sp>
      <p:sp>
        <p:nvSpPr>
          <p:cNvPr id="4" name="Slide Number Placeholder 3">
            <a:extLst>
              <a:ext uri="{FF2B5EF4-FFF2-40B4-BE49-F238E27FC236}">
                <a16:creationId xmlns:a16="http://schemas.microsoft.com/office/drawing/2014/main" id="{328001FA-FA6C-43B0-9BAE-CFB6DF567382}"/>
              </a:ext>
            </a:extLst>
          </p:cNvPr>
          <p:cNvSpPr>
            <a:spLocks noGrp="1"/>
          </p:cNvSpPr>
          <p:nvPr>
            <p:ph type="sldNum" sz="quarter" idx="12"/>
          </p:nvPr>
        </p:nvSpPr>
        <p:spPr>
          <a:xfrm>
            <a:off x="11650663" y="5387975"/>
            <a:ext cx="258762" cy="249238"/>
          </a:xfrm>
          <a:prstGeom prst="rect">
            <a:avLst/>
          </a:prstGeom>
        </p:spPr>
        <p:txBody>
          <a:bodyPr/>
          <a:lstStyle/>
          <a:p>
            <a:fld id="{D0AF7EB3-F7A4-BE46-9880-5ED35B16643C}" type="slidenum">
              <a:rPr lang="en-EG" smtClean="0"/>
              <a:t>‹#›</a:t>
            </a:fld>
            <a:endParaRPr lang="en-EG"/>
          </a:p>
        </p:txBody>
      </p:sp>
      <p:grpSp>
        <p:nvGrpSpPr>
          <p:cNvPr id="7" name="Graphic 2">
            <a:extLst>
              <a:ext uri="{FF2B5EF4-FFF2-40B4-BE49-F238E27FC236}">
                <a16:creationId xmlns:a16="http://schemas.microsoft.com/office/drawing/2014/main" id="{E822B19C-379E-2CE4-EFBF-B6281636B588}"/>
              </a:ext>
            </a:extLst>
          </p:cNvPr>
          <p:cNvGrpSpPr/>
          <p:nvPr userDrawn="1"/>
        </p:nvGrpSpPr>
        <p:grpSpPr>
          <a:xfrm>
            <a:off x="-1373858" y="-1230391"/>
            <a:ext cx="14015037" cy="9498139"/>
            <a:chOff x="-245459" y="-1230391"/>
            <a:chExt cx="14015037" cy="9498139"/>
          </a:xfrm>
          <a:solidFill>
            <a:schemeClr val="accent1">
              <a:alpha val="9825"/>
            </a:schemeClr>
          </a:solidFill>
        </p:grpSpPr>
        <p:sp>
          <p:nvSpPr>
            <p:cNvPr id="9" name="Freeform 8">
              <a:extLst>
                <a:ext uri="{FF2B5EF4-FFF2-40B4-BE49-F238E27FC236}">
                  <a16:creationId xmlns:a16="http://schemas.microsoft.com/office/drawing/2014/main" id="{170BC6B6-D078-9116-9D03-DAA3651D5BED}"/>
                </a:ext>
              </a:extLst>
            </p:cNvPr>
            <p:cNvSpPr/>
            <p:nvPr/>
          </p:nvSpPr>
          <p:spPr>
            <a:xfrm>
              <a:off x="3028446" y="5927645"/>
              <a:ext cx="925397" cy="1896237"/>
            </a:xfrm>
            <a:custGeom>
              <a:avLst/>
              <a:gdLst>
                <a:gd name="connsiteX0" fmla="*/ 37794 w 925397"/>
                <a:gd name="connsiteY0" fmla="*/ 1615107 h 1896237"/>
                <a:gd name="connsiteX1" fmla="*/ 17982 w 925397"/>
                <a:gd name="connsiteY1" fmla="*/ 1559290 h 1896237"/>
                <a:gd name="connsiteX2" fmla="*/ 47843 w 925397"/>
                <a:gd name="connsiteY2" fmla="*/ 1550527 h 1896237"/>
                <a:gd name="connsiteX3" fmla="*/ 108994 w 925397"/>
                <a:gd name="connsiteY3" fmla="*/ 1689592 h 1896237"/>
                <a:gd name="connsiteX4" fmla="*/ 81800 w 925397"/>
                <a:gd name="connsiteY4" fmla="*/ 1704784 h 1896237"/>
                <a:gd name="connsiteX5" fmla="*/ 37747 w 925397"/>
                <a:gd name="connsiteY5" fmla="*/ 1615107 h 1896237"/>
                <a:gd name="connsiteX6" fmla="*/ 2218 w 925397"/>
                <a:gd name="connsiteY6" fmla="*/ 1480328 h 1896237"/>
                <a:gd name="connsiteX7" fmla="*/ 13744 w 925397"/>
                <a:gd name="connsiteY7" fmla="*/ 1320784 h 1896237"/>
                <a:gd name="connsiteX8" fmla="*/ 44176 w 925397"/>
                <a:gd name="connsiteY8" fmla="*/ 1327452 h 1896237"/>
                <a:gd name="connsiteX9" fmla="*/ 33222 w 925397"/>
                <a:gd name="connsiteY9" fmla="*/ 1477137 h 1896237"/>
                <a:gd name="connsiteX10" fmla="*/ 2218 w 925397"/>
                <a:gd name="connsiteY10" fmla="*/ 1480328 h 1896237"/>
                <a:gd name="connsiteX11" fmla="*/ 165334 w 925397"/>
                <a:gd name="connsiteY11" fmla="*/ 1837849 h 1896237"/>
                <a:gd name="connsiteX12" fmla="*/ 191099 w 925397"/>
                <a:gd name="connsiteY12" fmla="*/ 1820323 h 1896237"/>
                <a:gd name="connsiteX13" fmla="*/ 231437 w 925397"/>
                <a:gd name="connsiteY13" fmla="*/ 1878187 h 1896237"/>
                <a:gd name="connsiteX14" fmla="*/ 206053 w 925397"/>
                <a:gd name="connsiteY14" fmla="*/ 1896237 h 1896237"/>
                <a:gd name="connsiteX15" fmla="*/ 165382 w 925397"/>
                <a:gd name="connsiteY15" fmla="*/ 1837849 h 1896237"/>
                <a:gd name="connsiteX16" fmla="*/ 63893 w 925397"/>
                <a:gd name="connsiteY16" fmla="*/ 1169718 h 1896237"/>
                <a:gd name="connsiteX17" fmla="*/ 105946 w 925397"/>
                <a:gd name="connsiteY17" fmla="*/ 1101281 h 1896237"/>
                <a:gd name="connsiteX18" fmla="*/ 131092 w 925397"/>
                <a:gd name="connsiteY18" fmla="*/ 1119664 h 1896237"/>
                <a:gd name="connsiteX19" fmla="*/ 91706 w 925397"/>
                <a:gd name="connsiteY19" fmla="*/ 1183767 h 1896237"/>
                <a:gd name="connsiteX20" fmla="*/ 63893 w 925397"/>
                <a:gd name="connsiteY20" fmla="*/ 1169718 h 1896237"/>
                <a:gd name="connsiteX21" fmla="*/ 217721 w 925397"/>
                <a:gd name="connsiteY21" fmla="*/ 987409 h 1896237"/>
                <a:gd name="connsiteX22" fmla="*/ 353834 w 925397"/>
                <a:gd name="connsiteY22" fmla="*/ 905256 h 1896237"/>
                <a:gd name="connsiteX23" fmla="*/ 366883 w 925397"/>
                <a:gd name="connsiteY23" fmla="*/ 933545 h 1896237"/>
                <a:gd name="connsiteX24" fmla="*/ 236819 w 925397"/>
                <a:gd name="connsiteY24" fmla="*/ 1012031 h 1896237"/>
                <a:gd name="connsiteX25" fmla="*/ 217721 w 925397"/>
                <a:gd name="connsiteY25" fmla="*/ 987409 h 1896237"/>
                <a:gd name="connsiteX26" fmla="*/ 405126 w 925397"/>
                <a:gd name="connsiteY26" fmla="*/ 988076 h 1896237"/>
                <a:gd name="connsiteX27" fmla="*/ 365502 w 925397"/>
                <a:gd name="connsiteY27" fmla="*/ 852583 h 1896237"/>
                <a:gd name="connsiteX28" fmla="*/ 396172 w 925397"/>
                <a:gd name="connsiteY28" fmla="*/ 847011 h 1896237"/>
                <a:gd name="connsiteX29" fmla="*/ 440749 w 925397"/>
                <a:gd name="connsiteY29" fmla="*/ 991934 h 1896237"/>
                <a:gd name="connsiteX30" fmla="*/ 412317 w 925397"/>
                <a:gd name="connsiteY30" fmla="*/ 1004649 h 1896237"/>
                <a:gd name="connsiteX31" fmla="*/ 405221 w 925397"/>
                <a:gd name="connsiteY31" fmla="*/ 988076 h 1896237"/>
                <a:gd name="connsiteX32" fmla="*/ 495613 w 925397"/>
                <a:gd name="connsiteY32" fmla="*/ 1140619 h 1896237"/>
                <a:gd name="connsiteX33" fmla="*/ 519664 w 925397"/>
                <a:gd name="connsiteY33" fmla="*/ 1120854 h 1896237"/>
                <a:gd name="connsiteX34" fmla="*/ 571909 w 925397"/>
                <a:gd name="connsiteY34" fmla="*/ 1175052 h 1896237"/>
                <a:gd name="connsiteX35" fmla="*/ 551382 w 925397"/>
                <a:gd name="connsiteY35" fmla="*/ 1198483 h 1896237"/>
                <a:gd name="connsiteX36" fmla="*/ 495613 w 925397"/>
                <a:gd name="connsiteY36" fmla="*/ 1140619 h 1896237"/>
                <a:gd name="connsiteX37" fmla="*/ 355882 w 925397"/>
                <a:gd name="connsiteY37" fmla="*/ 773478 h 1896237"/>
                <a:gd name="connsiteX38" fmla="*/ 363644 w 925397"/>
                <a:gd name="connsiteY38" fmla="*/ 614791 h 1896237"/>
                <a:gd name="connsiteX39" fmla="*/ 394410 w 925397"/>
                <a:gd name="connsiteY39" fmla="*/ 619697 h 1896237"/>
                <a:gd name="connsiteX40" fmla="*/ 386933 w 925397"/>
                <a:gd name="connsiteY40" fmla="*/ 771477 h 1896237"/>
                <a:gd name="connsiteX41" fmla="*/ 355834 w 925397"/>
                <a:gd name="connsiteY41" fmla="*/ 773430 h 1896237"/>
                <a:gd name="connsiteX42" fmla="*/ 437654 w 925397"/>
                <a:gd name="connsiteY42" fmla="*/ 905256 h 1896237"/>
                <a:gd name="connsiteX43" fmla="*/ 427653 w 925397"/>
                <a:gd name="connsiteY43" fmla="*/ 875776 h 1896237"/>
                <a:gd name="connsiteX44" fmla="*/ 582767 w 925397"/>
                <a:gd name="connsiteY44" fmla="*/ 841057 h 1896237"/>
                <a:gd name="connsiteX45" fmla="*/ 586101 w 925397"/>
                <a:gd name="connsiteY45" fmla="*/ 872061 h 1896237"/>
                <a:gd name="connsiteX46" fmla="*/ 437701 w 925397"/>
                <a:gd name="connsiteY46" fmla="*/ 905303 h 1896237"/>
                <a:gd name="connsiteX47" fmla="*/ 693971 w 925397"/>
                <a:gd name="connsiteY47" fmla="*/ 1275255 h 1896237"/>
                <a:gd name="connsiteX48" fmla="*/ 700401 w 925397"/>
                <a:gd name="connsiteY48" fmla="*/ 1244775 h 1896237"/>
                <a:gd name="connsiteX49" fmla="*/ 786507 w 925397"/>
                <a:gd name="connsiteY49" fmla="*/ 1238822 h 1896237"/>
                <a:gd name="connsiteX50" fmla="*/ 829608 w 925397"/>
                <a:gd name="connsiteY50" fmla="*/ 1209532 h 1896237"/>
                <a:gd name="connsiteX51" fmla="*/ 851705 w 925397"/>
                <a:gd name="connsiteY51" fmla="*/ 1231487 h 1896237"/>
                <a:gd name="connsiteX52" fmla="*/ 798413 w 925397"/>
                <a:gd name="connsiteY52" fmla="*/ 1267634 h 1896237"/>
                <a:gd name="connsiteX53" fmla="*/ 693971 w 925397"/>
                <a:gd name="connsiteY53" fmla="*/ 1275255 h 1896237"/>
                <a:gd name="connsiteX54" fmla="*/ 404650 w 925397"/>
                <a:gd name="connsiteY54" fmla="*/ 461581 h 1896237"/>
                <a:gd name="connsiteX55" fmla="*/ 411126 w 925397"/>
                <a:gd name="connsiteY55" fmla="*/ 444960 h 1896237"/>
                <a:gd name="connsiteX56" fmla="*/ 436796 w 925397"/>
                <a:gd name="connsiteY56" fmla="*/ 388715 h 1896237"/>
                <a:gd name="connsiteX57" fmla="*/ 464514 w 925397"/>
                <a:gd name="connsiteY57" fmla="*/ 402907 h 1896237"/>
                <a:gd name="connsiteX58" fmla="*/ 440083 w 925397"/>
                <a:gd name="connsiteY58" fmla="*/ 456533 h 1896237"/>
                <a:gd name="connsiteX59" fmla="*/ 433891 w 925397"/>
                <a:gd name="connsiteY59" fmla="*/ 472487 h 1896237"/>
                <a:gd name="connsiteX60" fmla="*/ 404697 w 925397"/>
                <a:gd name="connsiteY60" fmla="*/ 461534 h 1896237"/>
                <a:gd name="connsiteX61" fmla="*/ 736310 w 925397"/>
                <a:gd name="connsiteY61" fmla="*/ 877205 h 1896237"/>
                <a:gd name="connsiteX62" fmla="*/ 742692 w 925397"/>
                <a:gd name="connsiteY62" fmla="*/ 846677 h 1896237"/>
                <a:gd name="connsiteX63" fmla="*/ 820083 w 925397"/>
                <a:gd name="connsiteY63" fmla="*/ 873014 h 1896237"/>
                <a:gd name="connsiteX64" fmla="*/ 805986 w 925397"/>
                <a:gd name="connsiteY64" fmla="*/ 900827 h 1896237"/>
                <a:gd name="connsiteX65" fmla="*/ 736358 w 925397"/>
                <a:gd name="connsiteY65" fmla="*/ 877205 h 1896237"/>
                <a:gd name="connsiteX66" fmla="*/ 868708 w 925397"/>
                <a:gd name="connsiteY66" fmla="*/ 1149525 h 1896237"/>
                <a:gd name="connsiteX67" fmla="*/ 871756 w 925397"/>
                <a:gd name="connsiteY67" fmla="*/ 1142238 h 1896237"/>
                <a:gd name="connsiteX68" fmla="*/ 891282 w 925397"/>
                <a:gd name="connsiteY68" fmla="*/ 1006983 h 1896237"/>
                <a:gd name="connsiteX69" fmla="*/ 921857 w 925397"/>
                <a:gd name="connsiteY69" fmla="*/ 1001077 h 1896237"/>
                <a:gd name="connsiteX70" fmla="*/ 900664 w 925397"/>
                <a:gd name="connsiteY70" fmla="*/ 1153763 h 1896237"/>
                <a:gd name="connsiteX71" fmla="*/ 897283 w 925397"/>
                <a:gd name="connsiteY71" fmla="*/ 1161907 h 1896237"/>
                <a:gd name="connsiteX72" fmla="*/ 868708 w 925397"/>
                <a:gd name="connsiteY72" fmla="*/ 1149525 h 1896237"/>
                <a:gd name="connsiteX73" fmla="*/ 523379 w 925397"/>
                <a:gd name="connsiteY73" fmla="*/ 255841 h 1896237"/>
                <a:gd name="connsiteX74" fmla="*/ 631869 w 925397"/>
                <a:gd name="connsiteY74" fmla="*/ 140779 h 1896237"/>
                <a:gd name="connsiteX75" fmla="*/ 652871 w 925397"/>
                <a:gd name="connsiteY75" fmla="*/ 163782 h 1896237"/>
                <a:gd name="connsiteX76" fmla="*/ 547715 w 925397"/>
                <a:gd name="connsiteY76" fmla="*/ 275272 h 1896237"/>
                <a:gd name="connsiteX77" fmla="*/ 523379 w 925397"/>
                <a:gd name="connsiteY77" fmla="*/ 255794 h 1896237"/>
                <a:gd name="connsiteX78" fmla="*/ 692019 w 925397"/>
                <a:gd name="connsiteY78" fmla="*/ 89582 h 1896237"/>
                <a:gd name="connsiteX79" fmla="*/ 822988 w 925397"/>
                <a:gd name="connsiteY79" fmla="*/ 0 h 1896237"/>
                <a:gd name="connsiteX80" fmla="*/ 837894 w 925397"/>
                <a:gd name="connsiteY80" fmla="*/ 27337 h 1896237"/>
                <a:gd name="connsiteX81" fmla="*/ 711402 w 925397"/>
                <a:gd name="connsiteY81" fmla="*/ 113966 h 1896237"/>
                <a:gd name="connsiteX82" fmla="*/ 692019 w 925397"/>
                <a:gd name="connsiteY82" fmla="*/ 89582 h 189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25397" h="1896237">
                  <a:moveTo>
                    <a:pt x="37794" y="1615107"/>
                  </a:moveTo>
                  <a:cubicBezTo>
                    <a:pt x="29936" y="1596057"/>
                    <a:pt x="23269" y="1577292"/>
                    <a:pt x="17982" y="1559290"/>
                  </a:cubicBezTo>
                  <a:lnTo>
                    <a:pt x="47843" y="1550527"/>
                  </a:lnTo>
                  <a:cubicBezTo>
                    <a:pt x="60273" y="1592866"/>
                    <a:pt x="79990" y="1637729"/>
                    <a:pt x="108994" y="1689592"/>
                  </a:cubicBezTo>
                  <a:lnTo>
                    <a:pt x="81800" y="1704784"/>
                  </a:lnTo>
                  <a:cubicBezTo>
                    <a:pt x="63797" y="1672590"/>
                    <a:pt x="49367" y="1643253"/>
                    <a:pt x="37747" y="1615107"/>
                  </a:cubicBezTo>
                  <a:close/>
                  <a:moveTo>
                    <a:pt x="2218" y="1480328"/>
                  </a:moveTo>
                  <a:cubicBezTo>
                    <a:pt x="-2878" y="1430798"/>
                    <a:pt x="742" y="1380077"/>
                    <a:pt x="13744" y="1320784"/>
                  </a:cubicBezTo>
                  <a:lnTo>
                    <a:pt x="44176" y="1327452"/>
                  </a:lnTo>
                  <a:cubicBezTo>
                    <a:pt x="31936" y="1383411"/>
                    <a:pt x="28460" y="1430988"/>
                    <a:pt x="33222" y="1477137"/>
                  </a:cubicBezTo>
                  <a:lnTo>
                    <a:pt x="2218" y="1480328"/>
                  </a:lnTo>
                  <a:close/>
                  <a:moveTo>
                    <a:pt x="165334" y="1837849"/>
                  </a:moveTo>
                  <a:lnTo>
                    <a:pt x="191099" y="1820323"/>
                  </a:lnTo>
                  <a:cubicBezTo>
                    <a:pt x="203720" y="1838849"/>
                    <a:pt x="217150" y="1858090"/>
                    <a:pt x="231437" y="1878187"/>
                  </a:cubicBezTo>
                  <a:lnTo>
                    <a:pt x="206053" y="1896237"/>
                  </a:lnTo>
                  <a:cubicBezTo>
                    <a:pt x="191671" y="1875997"/>
                    <a:pt x="178097" y="1856565"/>
                    <a:pt x="165382" y="1837849"/>
                  </a:cubicBezTo>
                  <a:close/>
                  <a:moveTo>
                    <a:pt x="63893" y="1169718"/>
                  </a:moveTo>
                  <a:cubicBezTo>
                    <a:pt x="75799" y="1146191"/>
                    <a:pt x="89896" y="1123188"/>
                    <a:pt x="105946" y="1101281"/>
                  </a:cubicBezTo>
                  <a:lnTo>
                    <a:pt x="131092" y="1119664"/>
                  </a:lnTo>
                  <a:cubicBezTo>
                    <a:pt x="116090" y="1140190"/>
                    <a:pt x="102850" y="1161764"/>
                    <a:pt x="91706" y="1183767"/>
                  </a:cubicBezTo>
                  <a:lnTo>
                    <a:pt x="63893" y="1169718"/>
                  </a:lnTo>
                  <a:close/>
                  <a:moveTo>
                    <a:pt x="217721" y="987409"/>
                  </a:moveTo>
                  <a:cubicBezTo>
                    <a:pt x="258536" y="955738"/>
                    <a:pt x="304351" y="928068"/>
                    <a:pt x="353834" y="905256"/>
                  </a:cubicBezTo>
                  <a:lnTo>
                    <a:pt x="366883" y="933545"/>
                  </a:lnTo>
                  <a:cubicBezTo>
                    <a:pt x="319544" y="955405"/>
                    <a:pt x="275776" y="981790"/>
                    <a:pt x="236819" y="1012031"/>
                  </a:cubicBezTo>
                  <a:lnTo>
                    <a:pt x="217721" y="987409"/>
                  </a:lnTo>
                  <a:close/>
                  <a:moveTo>
                    <a:pt x="405126" y="988076"/>
                  </a:moveTo>
                  <a:cubicBezTo>
                    <a:pt x="387267" y="944880"/>
                    <a:pt x="373931" y="899303"/>
                    <a:pt x="365502" y="852583"/>
                  </a:cubicBezTo>
                  <a:lnTo>
                    <a:pt x="396172" y="847011"/>
                  </a:lnTo>
                  <a:cubicBezTo>
                    <a:pt x="405269" y="897303"/>
                    <a:pt x="420461" y="946595"/>
                    <a:pt x="440749" y="991934"/>
                  </a:cubicBezTo>
                  <a:lnTo>
                    <a:pt x="412317" y="1004649"/>
                  </a:lnTo>
                  <a:cubicBezTo>
                    <a:pt x="409888" y="999172"/>
                    <a:pt x="407507" y="993648"/>
                    <a:pt x="405221" y="988076"/>
                  </a:cubicBezTo>
                  <a:close/>
                  <a:moveTo>
                    <a:pt x="495613" y="1140619"/>
                  </a:moveTo>
                  <a:lnTo>
                    <a:pt x="519664" y="1120854"/>
                  </a:lnTo>
                  <a:cubicBezTo>
                    <a:pt x="536095" y="1140857"/>
                    <a:pt x="553716" y="1159097"/>
                    <a:pt x="571909" y="1175052"/>
                  </a:cubicBezTo>
                  <a:lnTo>
                    <a:pt x="551382" y="1198483"/>
                  </a:lnTo>
                  <a:cubicBezTo>
                    <a:pt x="531904" y="1181386"/>
                    <a:pt x="513139" y="1161955"/>
                    <a:pt x="495613" y="1140619"/>
                  </a:cubicBezTo>
                  <a:close/>
                  <a:moveTo>
                    <a:pt x="355882" y="773478"/>
                  </a:moveTo>
                  <a:cubicBezTo>
                    <a:pt x="352548" y="721137"/>
                    <a:pt x="355167" y="667750"/>
                    <a:pt x="363644" y="614791"/>
                  </a:cubicBezTo>
                  <a:lnTo>
                    <a:pt x="394410" y="619697"/>
                  </a:lnTo>
                  <a:cubicBezTo>
                    <a:pt x="386314" y="670370"/>
                    <a:pt x="383790" y="721471"/>
                    <a:pt x="386933" y="771477"/>
                  </a:cubicBezTo>
                  <a:lnTo>
                    <a:pt x="355834" y="773430"/>
                  </a:lnTo>
                  <a:close/>
                  <a:moveTo>
                    <a:pt x="437654" y="905256"/>
                  </a:moveTo>
                  <a:lnTo>
                    <a:pt x="427653" y="875776"/>
                  </a:lnTo>
                  <a:cubicBezTo>
                    <a:pt x="479230" y="858250"/>
                    <a:pt x="531380" y="846582"/>
                    <a:pt x="582767" y="841057"/>
                  </a:cubicBezTo>
                  <a:lnTo>
                    <a:pt x="586101" y="872061"/>
                  </a:lnTo>
                  <a:cubicBezTo>
                    <a:pt x="537047" y="877348"/>
                    <a:pt x="487088" y="888539"/>
                    <a:pt x="437701" y="905303"/>
                  </a:cubicBezTo>
                  <a:close/>
                  <a:moveTo>
                    <a:pt x="693971" y="1275255"/>
                  </a:moveTo>
                  <a:lnTo>
                    <a:pt x="700401" y="1244775"/>
                  </a:lnTo>
                  <a:cubicBezTo>
                    <a:pt x="731881" y="1251442"/>
                    <a:pt x="760837" y="1249442"/>
                    <a:pt x="786507" y="1238822"/>
                  </a:cubicBezTo>
                  <a:cubicBezTo>
                    <a:pt x="802318" y="1232297"/>
                    <a:pt x="816797" y="1222438"/>
                    <a:pt x="829608" y="1209532"/>
                  </a:cubicBezTo>
                  <a:lnTo>
                    <a:pt x="851705" y="1231487"/>
                  </a:lnTo>
                  <a:cubicBezTo>
                    <a:pt x="835989" y="1247347"/>
                    <a:pt x="818035" y="1259491"/>
                    <a:pt x="798413" y="1267634"/>
                  </a:cubicBezTo>
                  <a:cubicBezTo>
                    <a:pt x="766838" y="1280684"/>
                    <a:pt x="731691" y="1283255"/>
                    <a:pt x="693971" y="1275255"/>
                  </a:cubicBezTo>
                  <a:close/>
                  <a:moveTo>
                    <a:pt x="404650" y="461581"/>
                  </a:moveTo>
                  <a:cubicBezTo>
                    <a:pt x="406745" y="456057"/>
                    <a:pt x="408888" y="450532"/>
                    <a:pt x="411126" y="444960"/>
                  </a:cubicBezTo>
                  <a:cubicBezTo>
                    <a:pt x="418651" y="426148"/>
                    <a:pt x="427271" y="407241"/>
                    <a:pt x="436796" y="388715"/>
                  </a:cubicBezTo>
                  <a:lnTo>
                    <a:pt x="464514" y="402907"/>
                  </a:lnTo>
                  <a:cubicBezTo>
                    <a:pt x="455466" y="420624"/>
                    <a:pt x="447226" y="438626"/>
                    <a:pt x="440083" y="456533"/>
                  </a:cubicBezTo>
                  <a:cubicBezTo>
                    <a:pt x="437939" y="461867"/>
                    <a:pt x="435892" y="467201"/>
                    <a:pt x="433891" y="472487"/>
                  </a:cubicBezTo>
                  <a:lnTo>
                    <a:pt x="404697" y="461534"/>
                  </a:lnTo>
                  <a:close/>
                  <a:moveTo>
                    <a:pt x="736310" y="877205"/>
                  </a:moveTo>
                  <a:lnTo>
                    <a:pt x="742692" y="846677"/>
                  </a:lnTo>
                  <a:cubicBezTo>
                    <a:pt x="771362" y="852631"/>
                    <a:pt x="797365" y="861489"/>
                    <a:pt x="820083" y="873014"/>
                  </a:cubicBezTo>
                  <a:lnTo>
                    <a:pt x="805986" y="900827"/>
                  </a:lnTo>
                  <a:cubicBezTo>
                    <a:pt x="785745" y="890588"/>
                    <a:pt x="762313" y="882634"/>
                    <a:pt x="736358" y="877205"/>
                  </a:cubicBezTo>
                  <a:close/>
                  <a:moveTo>
                    <a:pt x="868708" y="1149525"/>
                  </a:moveTo>
                  <a:cubicBezTo>
                    <a:pt x="869755" y="1147143"/>
                    <a:pt x="870755" y="1144714"/>
                    <a:pt x="871756" y="1142238"/>
                  </a:cubicBezTo>
                  <a:cubicBezTo>
                    <a:pt x="892139" y="1091089"/>
                    <a:pt x="898759" y="1045607"/>
                    <a:pt x="891282" y="1006983"/>
                  </a:cubicBezTo>
                  <a:lnTo>
                    <a:pt x="921857" y="1001077"/>
                  </a:lnTo>
                  <a:cubicBezTo>
                    <a:pt x="930477" y="1045654"/>
                    <a:pt x="923334" y="1097042"/>
                    <a:pt x="900664" y="1153763"/>
                  </a:cubicBezTo>
                  <a:cubicBezTo>
                    <a:pt x="899569" y="1156525"/>
                    <a:pt x="898426" y="1159240"/>
                    <a:pt x="897283" y="1161907"/>
                  </a:cubicBezTo>
                  <a:lnTo>
                    <a:pt x="868708" y="1149525"/>
                  </a:lnTo>
                  <a:close/>
                  <a:moveTo>
                    <a:pt x="523379" y="255841"/>
                  </a:moveTo>
                  <a:cubicBezTo>
                    <a:pt x="555002" y="216265"/>
                    <a:pt x="591530" y="177546"/>
                    <a:pt x="631869" y="140779"/>
                  </a:cubicBezTo>
                  <a:lnTo>
                    <a:pt x="652871" y="163782"/>
                  </a:lnTo>
                  <a:cubicBezTo>
                    <a:pt x="613723" y="199454"/>
                    <a:pt x="578386" y="236982"/>
                    <a:pt x="547715" y="275272"/>
                  </a:cubicBezTo>
                  <a:lnTo>
                    <a:pt x="523379" y="255794"/>
                  </a:lnTo>
                  <a:close/>
                  <a:moveTo>
                    <a:pt x="692019" y="89582"/>
                  </a:moveTo>
                  <a:cubicBezTo>
                    <a:pt x="764790" y="31861"/>
                    <a:pt x="820654" y="1286"/>
                    <a:pt x="822988" y="0"/>
                  </a:cubicBezTo>
                  <a:lnTo>
                    <a:pt x="837894" y="27337"/>
                  </a:lnTo>
                  <a:cubicBezTo>
                    <a:pt x="837323" y="27622"/>
                    <a:pt x="781887" y="58007"/>
                    <a:pt x="711402" y="113966"/>
                  </a:cubicBezTo>
                  <a:lnTo>
                    <a:pt x="692019" y="89582"/>
                  </a:lnTo>
                  <a:close/>
                </a:path>
              </a:pathLst>
            </a:custGeom>
            <a:grpFill/>
            <a:ln w="4763" cap="flat">
              <a:noFill/>
              <a:prstDash val="solid"/>
              <a:miter/>
            </a:ln>
          </p:spPr>
          <p:txBody>
            <a:bodyPr rtlCol="0" anchor="ctr"/>
            <a:lstStyle/>
            <a:p>
              <a:endParaRPr lang="en-EG"/>
            </a:p>
          </p:txBody>
        </p:sp>
        <p:grpSp>
          <p:nvGrpSpPr>
            <p:cNvPr id="10" name="Graphic 2">
              <a:extLst>
                <a:ext uri="{FF2B5EF4-FFF2-40B4-BE49-F238E27FC236}">
                  <a16:creationId xmlns:a16="http://schemas.microsoft.com/office/drawing/2014/main" id="{89849E31-8E08-B58C-45E8-7499A1C9FDAE}"/>
                </a:ext>
              </a:extLst>
            </p:cNvPr>
            <p:cNvGrpSpPr/>
            <p:nvPr/>
          </p:nvGrpSpPr>
          <p:grpSpPr>
            <a:xfrm>
              <a:off x="3451160" y="5002910"/>
              <a:ext cx="1212095" cy="1237972"/>
              <a:chOff x="3451160" y="5002910"/>
              <a:chExt cx="1212095" cy="1237972"/>
            </a:xfrm>
            <a:grpFill/>
          </p:grpSpPr>
          <p:sp>
            <p:nvSpPr>
              <p:cNvPr id="89" name="Freeform 88">
                <a:extLst>
                  <a:ext uri="{FF2B5EF4-FFF2-40B4-BE49-F238E27FC236}">
                    <a16:creationId xmlns:a16="http://schemas.microsoft.com/office/drawing/2014/main" id="{894DC484-74A3-816A-41E3-12B74A36E80B}"/>
                  </a:ext>
                </a:extLst>
              </p:cNvPr>
              <p:cNvSpPr/>
              <p:nvPr/>
            </p:nvSpPr>
            <p:spPr>
              <a:xfrm>
                <a:off x="3451160" y="5002910"/>
                <a:ext cx="1212095" cy="1237972"/>
              </a:xfrm>
              <a:custGeom>
                <a:avLst/>
                <a:gdLst>
                  <a:gd name="connsiteX0" fmla="*/ 1086502 w 1212095"/>
                  <a:gd name="connsiteY0" fmla="*/ 933022 h 1237972"/>
                  <a:gd name="connsiteX1" fmla="*/ 1164321 w 1212095"/>
                  <a:gd name="connsiteY1" fmla="*/ 852155 h 1237972"/>
                  <a:gd name="connsiteX2" fmla="*/ 1211280 w 1212095"/>
                  <a:gd name="connsiteY2" fmla="*/ 784290 h 1237972"/>
                  <a:gd name="connsiteX3" fmla="*/ 1158511 w 1212095"/>
                  <a:gd name="connsiteY3" fmla="*/ 686754 h 1237972"/>
                  <a:gd name="connsiteX4" fmla="*/ 1156701 w 1212095"/>
                  <a:gd name="connsiteY4" fmla="*/ 684563 h 1237972"/>
                  <a:gd name="connsiteX5" fmla="*/ 1157320 w 1212095"/>
                  <a:gd name="connsiteY5" fmla="*/ 684229 h 1237972"/>
                  <a:gd name="connsiteX6" fmla="*/ 1157701 w 1212095"/>
                  <a:gd name="connsiteY6" fmla="*/ 606600 h 1237972"/>
                  <a:gd name="connsiteX7" fmla="*/ 1098551 w 1212095"/>
                  <a:gd name="connsiteY7" fmla="*/ 615935 h 1237972"/>
                  <a:gd name="connsiteX8" fmla="*/ 1064071 w 1212095"/>
                  <a:gd name="connsiteY8" fmla="*/ 577311 h 1237972"/>
                  <a:gd name="connsiteX9" fmla="*/ 1098599 w 1212095"/>
                  <a:gd name="connsiteY9" fmla="*/ 441008 h 1237972"/>
                  <a:gd name="connsiteX10" fmla="*/ 1109315 w 1212095"/>
                  <a:gd name="connsiteY10" fmla="*/ 373238 h 1237972"/>
                  <a:gd name="connsiteX11" fmla="*/ 1073167 w 1212095"/>
                  <a:gd name="connsiteY11" fmla="*/ 334566 h 1237972"/>
                  <a:gd name="connsiteX12" fmla="*/ 988252 w 1212095"/>
                  <a:gd name="connsiteY12" fmla="*/ 243698 h 1237972"/>
                  <a:gd name="connsiteX13" fmla="*/ 902812 w 1212095"/>
                  <a:gd name="connsiteY13" fmla="*/ 152258 h 1237972"/>
                  <a:gd name="connsiteX14" fmla="*/ 854807 w 1212095"/>
                  <a:gd name="connsiteY14" fmla="*/ 100918 h 1237972"/>
                  <a:gd name="connsiteX15" fmla="*/ 806419 w 1212095"/>
                  <a:gd name="connsiteY15" fmla="*/ 102776 h 1237972"/>
                  <a:gd name="connsiteX16" fmla="*/ 658830 w 1212095"/>
                  <a:gd name="connsiteY16" fmla="*/ 139638 h 1237972"/>
                  <a:gd name="connsiteX17" fmla="*/ 654162 w 1212095"/>
                  <a:gd name="connsiteY17" fmla="*/ 142209 h 1237972"/>
                  <a:gd name="connsiteX18" fmla="*/ 628730 w 1212095"/>
                  <a:gd name="connsiteY18" fmla="*/ 115873 h 1237972"/>
                  <a:gd name="connsiteX19" fmla="*/ 650162 w 1212095"/>
                  <a:gd name="connsiteY19" fmla="*/ 75344 h 1237972"/>
                  <a:gd name="connsiteX20" fmla="*/ 615586 w 1212095"/>
                  <a:gd name="connsiteY20" fmla="*/ 17051 h 1237972"/>
                  <a:gd name="connsiteX21" fmla="*/ 562246 w 1212095"/>
                  <a:gd name="connsiteY21" fmla="*/ 3192 h 1237972"/>
                  <a:gd name="connsiteX22" fmla="*/ 529623 w 1212095"/>
                  <a:gd name="connsiteY22" fmla="*/ 25338 h 1237972"/>
                  <a:gd name="connsiteX23" fmla="*/ 516193 w 1212095"/>
                  <a:gd name="connsiteY23" fmla="*/ 16336 h 1237972"/>
                  <a:gd name="connsiteX24" fmla="*/ 411037 w 1212095"/>
                  <a:gd name="connsiteY24" fmla="*/ 49388 h 1237972"/>
                  <a:gd name="connsiteX25" fmla="*/ 166720 w 1212095"/>
                  <a:gd name="connsiteY25" fmla="*/ 270082 h 1237972"/>
                  <a:gd name="connsiteX26" fmla="*/ 6653 w 1212095"/>
                  <a:gd name="connsiteY26" fmla="*/ 443389 h 1237972"/>
                  <a:gd name="connsiteX27" fmla="*/ 51896 w 1212095"/>
                  <a:gd name="connsiteY27" fmla="*/ 557261 h 1237972"/>
                  <a:gd name="connsiteX28" fmla="*/ 339885 w 1212095"/>
                  <a:gd name="connsiteY28" fmla="*/ 870919 h 1237972"/>
                  <a:gd name="connsiteX29" fmla="*/ 601680 w 1212095"/>
                  <a:gd name="connsiteY29" fmla="*/ 1146954 h 1237972"/>
                  <a:gd name="connsiteX30" fmla="*/ 712979 w 1212095"/>
                  <a:gd name="connsiteY30" fmla="*/ 1237108 h 1237972"/>
                  <a:gd name="connsiteX31" fmla="*/ 845615 w 1212095"/>
                  <a:gd name="connsiteY31" fmla="*/ 1156717 h 1237972"/>
                  <a:gd name="connsiteX32" fmla="*/ 1086455 w 1212095"/>
                  <a:gd name="connsiteY32" fmla="*/ 932975 h 1237972"/>
                  <a:gd name="connsiteX33" fmla="*/ 1145128 w 1212095"/>
                  <a:gd name="connsiteY33" fmla="*/ 661369 h 1237972"/>
                  <a:gd name="connsiteX34" fmla="*/ 1141080 w 1212095"/>
                  <a:gd name="connsiteY34" fmla="*/ 665751 h 1237972"/>
                  <a:gd name="connsiteX35" fmla="*/ 1116077 w 1212095"/>
                  <a:gd name="connsiteY35" fmla="*/ 636081 h 1237972"/>
                  <a:gd name="connsiteX36" fmla="*/ 1145128 w 1212095"/>
                  <a:gd name="connsiteY36" fmla="*/ 661322 h 1237972"/>
                  <a:gd name="connsiteX37" fmla="*/ 797371 w 1212095"/>
                  <a:gd name="connsiteY37" fmla="*/ 131208 h 1237972"/>
                  <a:gd name="connsiteX38" fmla="*/ 839852 w 1212095"/>
                  <a:gd name="connsiteY38" fmla="*/ 121778 h 1237972"/>
                  <a:gd name="connsiteX39" fmla="*/ 840662 w 1212095"/>
                  <a:gd name="connsiteY39" fmla="*/ 122969 h 1237972"/>
                  <a:gd name="connsiteX40" fmla="*/ 969726 w 1212095"/>
                  <a:gd name="connsiteY40" fmla="*/ 261034 h 1237972"/>
                  <a:gd name="connsiteX41" fmla="*/ 1086740 w 1212095"/>
                  <a:gd name="connsiteY41" fmla="*/ 386239 h 1237972"/>
                  <a:gd name="connsiteX42" fmla="*/ 1084550 w 1212095"/>
                  <a:gd name="connsiteY42" fmla="*/ 390717 h 1237972"/>
                  <a:gd name="connsiteX43" fmla="*/ 1071167 w 1212095"/>
                  <a:gd name="connsiteY43" fmla="*/ 444295 h 1237972"/>
                  <a:gd name="connsiteX44" fmla="*/ 1043211 w 1212095"/>
                  <a:gd name="connsiteY44" fmla="*/ 554547 h 1237972"/>
                  <a:gd name="connsiteX45" fmla="*/ 877476 w 1212095"/>
                  <a:gd name="connsiteY45" fmla="*/ 380239 h 1237972"/>
                  <a:gd name="connsiteX46" fmla="*/ 673546 w 1212095"/>
                  <a:gd name="connsiteY46" fmla="*/ 162164 h 1237972"/>
                  <a:gd name="connsiteX47" fmla="*/ 797371 w 1212095"/>
                  <a:gd name="connsiteY47" fmla="*/ 131208 h 1237972"/>
                  <a:gd name="connsiteX48" fmla="*/ 568580 w 1212095"/>
                  <a:gd name="connsiteY48" fmla="*/ 28719 h 1237972"/>
                  <a:gd name="connsiteX49" fmla="*/ 601584 w 1212095"/>
                  <a:gd name="connsiteY49" fmla="*/ 38196 h 1237972"/>
                  <a:gd name="connsiteX50" fmla="*/ 624635 w 1212095"/>
                  <a:gd name="connsiteY50" fmla="*/ 71962 h 1237972"/>
                  <a:gd name="connsiteX51" fmla="*/ 610871 w 1212095"/>
                  <a:gd name="connsiteY51" fmla="*/ 97347 h 1237972"/>
                  <a:gd name="connsiteX52" fmla="*/ 550483 w 1212095"/>
                  <a:gd name="connsiteY52" fmla="*/ 40911 h 1237972"/>
                  <a:gd name="connsiteX53" fmla="*/ 568580 w 1212095"/>
                  <a:gd name="connsiteY53" fmla="*/ 28719 h 1237972"/>
                  <a:gd name="connsiteX54" fmla="*/ 744316 w 1212095"/>
                  <a:gd name="connsiteY54" fmla="*/ 1201723 h 1237972"/>
                  <a:gd name="connsiteX55" fmla="*/ 694548 w 1212095"/>
                  <a:gd name="connsiteY55" fmla="*/ 1196674 h 1237972"/>
                  <a:gd name="connsiteX56" fmla="*/ 620253 w 1212095"/>
                  <a:gd name="connsiteY56" fmla="*/ 1129666 h 1237972"/>
                  <a:gd name="connsiteX57" fmla="*/ 358459 w 1212095"/>
                  <a:gd name="connsiteY57" fmla="*/ 853631 h 1237972"/>
                  <a:gd name="connsiteX58" fmla="*/ 132573 w 1212095"/>
                  <a:gd name="connsiteY58" fmla="*/ 612649 h 1237972"/>
                  <a:gd name="connsiteX59" fmla="*/ 70470 w 1212095"/>
                  <a:gd name="connsiteY59" fmla="*/ 539925 h 1237972"/>
                  <a:gd name="connsiteX60" fmla="*/ 26893 w 1212095"/>
                  <a:gd name="connsiteY60" fmla="*/ 479156 h 1237972"/>
                  <a:gd name="connsiteX61" fmla="*/ 119381 w 1212095"/>
                  <a:gd name="connsiteY61" fmla="*/ 352093 h 1237972"/>
                  <a:gd name="connsiteX62" fmla="*/ 328026 w 1212095"/>
                  <a:gd name="connsiteY62" fmla="*/ 154687 h 1237972"/>
                  <a:gd name="connsiteX63" fmla="*/ 406179 w 1212095"/>
                  <a:gd name="connsiteY63" fmla="*/ 86393 h 1237972"/>
                  <a:gd name="connsiteX64" fmla="*/ 482189 w 1212095"/>
                  <a:gd name="connsiteY64" fmla="*/ 33862 h 1237972"/>
                  <a:gd name="connsiteX65" fmla="*/ 590250 w 1212095"/>
                  <a:gd name="connsiteY65" fmla="*/ 114396 h 1237972"/>
                  <a:gd name="connsiteX66" fmla="*/ 1035400 w 1212095"/>
                  <a:gd name="connsiteY66" fmla="*/ 584122 h 1237972"/>
                  <a:gd name="connsiteX67" fmla="*/ 1166750 w 1212095"/>
                  <a:gd name="connsiteY67" fmla="*/ 738617 h 1237972"/>
                  <a:gd name="connsiteX68" fmla="*/ 1184372 w 1212095"/>
                  <a:gd name="connsiteY68" fmla="*/ 782098 h 1237972"/>
                  <a:gd name="connsiteX69" fmla="*/ 1127126 w 1212095"/>
                  <a:gd name="connsiteY69" fmla="*/ 854632 h 1237972"/>
                  <a:gd name="connsiteX70" fmla="*/ 923625 w 1212095"/>
                  <a:gd name="connsiteY70" fmla="*/ 1050942 h 1237972"/>
                  <a:gd name="connsiteX71" fmla="*/ 744364 w 1212095"/>
                  <a:gd name="connsiteY71" fmla="*/ 1201675 h 123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12095" h="1237972">
                    <a:moveTo>
                      <a:pt x="1086502" y="933022"/>
                    </a:moveTo>
                    <a:cubicBezTo>
                      <a:pt x="1113267" y="906924"/>
                      <a:pt x="1139747" y="880349"/>
                      <a:pt x="1164321" y="852155"/>
                    </a:cubicBezTo>
                    <a:cubicBezTo>
                      <a:pt x="1180323" y="833820"/>
                      <a:pt x="1206184" y="809388"/>
                      <a:pt x="1211280" y="784290"/>
                    </a:cubicBezTo>
                    <a:cubicBezTo>
                      <a:pt x="1218281" y="749666"/>
                      <a:pt x="1178514" y="711471"/>
                      <a:pt x="1158511" y="686754"/>
                    </a:cubicBezTo>
                    <a:cubicBezTo>
                      <a:pt x="1157940" y="686039"/>
                      <a:pt x="1157320" y="685325"/>
                      <a:pt x="1156701" y="684563"/>
                    </a:cubicBezTo>
                    <a:cubicBezTo>
                      <a:pt x="1156892" y="684420"/>
                      <a:pt x="1157130" y="684372"/>
                      <a:pt x="1157320" y="684229"/>
                    </a:cubicBezTo>
                    <a:cubicBezTo>
                      <a:pt x="1184752" y="665322"/>
                      <a:pt x="1188182" y="626174"/>
                      <a:pt x="1157701" y="606600"/>
                    </a:cubicBezTo>
                    <a:cubicBezTo>
                      <a:pt x="1138128" y="594027"/>
                      <a:pt x="1112601" y="598933"/>
                      <a:pt x="1098551" y="615935"/>
                    </a:cubicBezTo>
                    <a:cubicBezTo>
                      <a:pt x="1087169" y="602981"/>
                      <a:pt x="1075691" y="590075"/>
                      <a:pt x="1064071" y="577311"/>
                    </a:cubicBezTo>
                    <a:cubicBezTo>
                      <a:pt x="1075834" y="531972"/>
                      <a:pt x="1087216" y="486490"/>
                      <a:pt x="1098599" y="441008"/>
                    </a:cubicBezTo>
                    <a:cubicBezTo>
                      <a:pt x="1103314" y="422101"/>
                      <a:pt x="1117839" y="392479"/>
                      <a:pt x="1109315" y="373238"/>
                    </a:cubicBezTo>
                    <a:cubicBezTo>
                      <a:pt x="1103409" y="359903"/>
                      <a:pt x="1082883" y="344949"/>
                      <a:pt x="1073167" y="334566"/>
                    </a:cubicBezTo>
                    <a:cubicBezTo>
                      <a:pt x="1044878" y="304277"/>
                      <a:pt x="1016541" y="273988"/>
                      <a:pt x="988252" y="243698"/>
                    </a:cubicBezTo>
                    <a:cubicBezTo>
                      <a:pt x="959772" y="213218"/>
                      <a:pt x="931292" y="182738"/>
                      <a:pt x="902812" y="152258"/>
                    </a:cubicBezTo>
                    <a:cubicBezTo>
                      <a:pt x="889477" y="137970"/>
                      <a:pt x="872094" y="110634"/>
                      <a:pt x="854807" y="100918"/>
                    </a:cubicBezTo>
                    <a:cubicBezTo>
                      <a:pt x="838662" y="91822"/>
                      <a:pt x="824898" y="98680"/>
                      <a:pt x="806419" y="102776"/>
                    </a:cubicBezTo>
                    <a:cubicBezTo>
                      <a:pt x="756937" y="113634"/>
                      <a:pt x="707026" y="124254"/>
                      <a:pt x="658830" y="139638"/>
                    </a:cubicBezTo>
                    <a:cubicBezTo>
                      <a:pt x="656972" y="140209"/>
                      <a:pt x="655448" y="141114"/>
                      <a:pt x="654162" y="142209"/>
                    </a:cubicBezTo>
                    <a:cubicBezTo>
                      <a:pt x="645780" y="133685"/>
                      <a:pt x="637303" y="124826"/>
                      <a:pt x="628730" y="115873"/>
                    </a:cubicBezTo>
                    <a:cubicBezTo>
                      <a:pt x="639875" y="105395"/>
                      <a:pt x="647685" y="89917"/>
                      <a:pt x="650162" y="75344"/>
                    </a:cubicBezTo>
                    <a:cubicBezTo>
                      <a:pt x="654448" y="50245"/>
                      <a:pt x="633398" y="31767"/>
                      <a:pt x="615586" y="17051"/>
                    </a:cubicBezTo>
                    <a:cubicBezTo>
                      <a:pt x="599060" y="3382"/>
                      <a:pt x="582677" y="-4905"/>
                      <a:pt x="562246" y="3192"/>
                    </a:cubicBezTo>
                    <a:cubicBezTo>
                      <a:pt x="551435" y="7478"/>
                      <a:pt x="537672" y="15003"/>
                      <a:pt x="529623" y="25338"/>
                    </a:cubicBezTo>
                    <a:cubicBezTo>
                      <a:pt x="525194" y="22242"/>
                      <a:pt x="520717" y="19098"/>
                      <a:pt x="516193" y="16336"/>
                    </a:cubicBezTo>
                    <a:cubicBezTo>
                      <a:pt x="476902" y="-7810"/>
                      <a:pt x="441993" y="25671"/>
                      <a:pt x="411037" y="49388"/>
                    </a:cubicBezTo>
                    <a:cubicBezTo>
                      <a:pt x="324169" y="115968"/>
                      <a:pt x="246492" y="195263"/>
                      <a:pt x="166720" y="270082"/>
                    </a:cubicBezTo>
                    <a:cubicBezTo>
                      <a:pt x="112095" y="321327"/>
                      <a:pt x="42610" y="376334"/>
                      <a:pt x="6653" y="443389"/>
                    </a:cubicBezTo>
                    <a:cubicBezTo>
                      <a:pt x="-16303" y="486157"/>
                      <a:pt x="25417" y="524543"/>
                      <a:pt x="51896" y="557261"/>
                    </a:cubicBezTo>
                    <a:cubicBezTo>
                      <a:pt x="141003" y="667370"/>
                      <a:pt x="240777" y="769859"/>
                      <a:pt x="339885" y="870919"/>
                    </a:cubicBezTo>
                    <a:cubicBezTo>
                      <a:pt x="424514" y="965169"/>
                      <a:pt x="510764" y="1058705"/>
                      <a:pt x="601680" y="1146954"/>
                    </a:cubicBezTo>
                    <a:cubicBezTo>
                      <a:pt x="629493" y="1173957"/>
                      <a:pt x="672546" y="1228869"/>
                      <a:pt x="712979" y="1237108"/>
                    </a:cubicBezTo>
                    <a:cubicBezTo>
                      <a:pt x="757366" y="1246204"/>
                      <a:pt x="817183" y="1181053"/>
                      <a:pt x="845615" y="1156717"/>
                    </a:cubicBezTo>
                    <a:cubicBezTo>
                      <a:pt x="928340" y="1085899"/>
                      <a:pt x="1008492" y="1009127"/>
                      <a:pt x="1086455" y="932975"/>
                    </a:cubicBezTo>
                    <a:close/>
                    <a:moveTo>
                      <a:pt x="1145128" y="661369"/>
                    </a:moveTo>
                    <a:cubicBezTo>
                      <a:pt x="1143319" y="662607"/>
                      <a:pt x="1142033" y="664132"/>
                      <a:pt x="1141080" y="665751"/>
                    </a:cubicBezTo>
                    <a:cubicBezTo>
                      <a:pt x="1132794" y="655797"/>
                      <a:pt x="1124507" y="645891"/>
                      <a:pt x="1116077" y="636081"/>
                    </a:cubicBezTo>
                    <a:cubicBezTo>
                      <a:pt x="1132079" y="607791"/>
                      <a:pt x="1172132" y="642701"/>
                      <a:pt x="1145128" y="661322"/>
                    </a:cubicBezTo>
                    <a:close/>
                    <a:moveTo>
                      <a:pt x="797371" y="131208"/>
                    </a:moveTo>
                    <a:cubicBezTo>
                      <a:pt x="811277" y="128112"/>
                      <a:pt x="825612" y="123778"/>
                      <a:pt x="839852" y="121778"/>
                    </a:cubicBezTo>
                    <a:cubicBezTo>
                      <a:pt x="840138" y="122159"/>
                      <a:pt x="840376" y="122540"/>
                      <a:pt x="840662" y="122969"/>
                    </a:cubicBezTo>
                    <a:cubicBezTo>
                      <a:pt x="875571" y="172784"/>
                      <a:pt x="928244" y="216647"/>
                      <a:pt x="969726" y="261034"/>
                    </a:cubicBezTo>
                    <a:cubicBezTo>
                      <a:pt x="1008731" y="302753"/>
                      <a:pt x="1048116" y="344139"/>
                      <a:pt x="1086740" y="386239"/>
                    </a:cubicBezTo>
                    <a:cubicBezTo>
                      <a:pt x="1086169" y="387430"/>
                      <a:pt x="1085454" y="388859"/>
                      <a:pt x="1084550" y="390717"/>
                    </a:cubicBezTo>
                    <a:cubicBezTo>
                      <a:pt x="1077120" y="405623"/>
                      <a:pt x="1075215" y="428102"/>
                      <a:pt x="1071167" y="444295"/>
                    </a:cubicBezTo>
                    <a:cubicBezTo>
                      <a:pt x="1061975" y="481061"/>
                      <a:pt x="1052641" y="517827"/>
                      <a:pt x="1043211" y="554547"/>
                    </a:cubicBezTo>
                    <a:cubicBezTo>
                      <a:pt x="988823" y="495635"/>
                      <a:pt x="932721" y="438199"/>
                      <a:pt x="877476" y="380239"/>
                    </a:cubicBezTo>
                    <a:cubicBezTo>
                      <a:pt x="808801" y="308182"/>
                      <a:pt x="742840" y="233697"/>
                      <a:pt x="673546" y="162164"/>
                    </a:cubicBezTo>
                    <a:cubicBezTo>
                      <a:pt x="714170" y="149734"/>
                      <a:pt x="755889" y="140447"/>
                      <a:pt x="797371" y="131208"/>
                    </a:cubicBezTo>
                    <a:close/>
                    <a:moveTo>
                      <a:pt x="568580" y="28719"/>
                    </a:moveTo>
                    <a:cubicBezTo>
                      <a:pt x="582344" y="22337"/>
                      <a:pt x="590392" y="28814"/>
                      <a:pt x="601584" y="38196"/>
                    </a:cubicBezTo>
                    <a:cubicBezTo>
                      <a:pt x="611871" y="46817"/>
                      <a:pt x="626302" y="57579"/>
                      <a:pt x="624635" y="71962"/>
                    </a:cubicBezTo>
                    <a:cubicBezTo>
                      <a:pt x="623730" y="79773"/>
                      <a:pt x="617539" y="91250"/>
                      <a:pt x="610871" y="97347"/>
                    </a:cubicBezTo>
                    <a:cubicBezTo>
                      <a:pt x="591631" y="77534"/>
                      <a:pt x="571628" y="58056"/>
                      <a:pt x="550483" y="40911"/>
                    </a:cubicBezTo>
                    <a:cubicBezTo>
                      <a:pt x="554721" y="35434"/>
                      <a:pt x="563675" y="30957"/>
                      <a:pt x="568580" y="28719"/>
                    </a:cubicBezTo>
                    <a:close/>
                    <a:moveTo>
                      <a:pt x="744316" y="1201723"/>
                    </a:moveTo>
                    <a:cubicBezTo>
                      <a:pt x="721695" y="1214677"/>
                      <a:pt x="714980" y="1212057"/>
                      <a:pt x="694548" y="1196674"/>
                    </a:cubicBezTo>
                    <a:cubicBezTo>
                      <a:pt x="668021" y="1176720"/>
                      <a:pt x="644018" y="1152764"/>
                      <a:pt x="620253" y="1129666"/>
                    </a:cubicBezTo>
                    <a:cubicBezTo>
                      <a:pt x="529337" y="1041369"/>
                      <a:pt x="443088" y="947929"/>
                      <a:pt x="358459" y="853631"/>
                    </a:cubicBezTo>
                    <a:cubicBezTo>
                      <a:pt x="281401" y="775050"/>
                      <a:pt x="205535" y="695040"/>
                      <a:pt x="132573" y="612649"/>
                    </a:cubicBezTo>
                    <a:cubicBezTo>
                      <a:pt x="111428" y="588789"/>
                      <a:pt x="90520" y="564691"/>
                      <a:pt x="70470" y="539925"/>
                    </a:cubicBezTo>
                    <a:cubicBezTo>
                      <a:pt x="57230" y="523590"/>
                      <a:pt x="31989" y="500016"/>
                      <a:pt x="26893" y="479156"/>
                    </a:cubicBezTo>
                    <a:cubicBezTo>
                      <a:pt x="16797" y="437913"/>
                      <a:pt x="93235" y="378334"/>
                      <a:pt x="119381" y="352093"/>
                    </a:cubicBezTo>
                    <a:cubicBezTo>
                      <a:pt x="186675" y="284513"/>
                      <a:pt x="257637" y="219123"/>
                      <a:pt x="328026" y="154687"/>
                    </a:cubicBezTo>
                    <a:cubicBezTo>
                      <a:pt x="353553" y="131351"/>
                      <a:pt x="379414" y="108300"/>
                      <a:pt x="406179" y="86393"/>
                    </a:cubicBezTo>
                    <a:cubicBezTo>
                      <a:pt x="425658" y="70438"/>
                      <a:pt x="456138" y="37625"/>
                      <a:pt x="482189" y="33862"/>
                    </a:cubicBezTo>
                    <a:cubicBezTo>
                      <a:pt x="517574" y="28767"/>
                      <a:pt x="566770" y="91536"/>
                      <a:pt x="590250" y="114396"/>
                    </a:cubicBezTo>
                    <a:cubicBezTo>
                      <a:pt x="744078" y="263700"/>
                      <a:pt x="890859" y="425673"/>
                      <a:pt x="1035400" y="584122"/>
                    </a:cubicBezTo>
                    <a:cubicBezTo>
                      <a:pt x="1080692" y="633795"/>
                      <a:pt x="1127745" y="683753"/>
                      <a:pt x="1166750" y="738617"/>
                    </a:cubicBezTo>
                    <a:cubicBezTo>
                      <a:pt x="1177275" y="753429"/>
                      <a:pt x="1187991" y="764858"/>
                      <a:pt x="1184372" y="782098"/>
                    </a:cubicBezTo>
                    <a:cubicBezTo>
                      <a:pt x="1179037" y="807483"/>
                      <a:pt x="1143890" y="836629"/>
                      <a:pt x="1127126" y="854632"/>
                    </a:cubicBezTo>
                    <a:cubicBezTo>
                      <a:pt x="1062975" y="923640"/>
                      <a:pt x="991919" y="986077"/>
                      <a:pt x="923625" y="1050942"/>
                    </a:cubicBezTo>
                    <a:cubicBezTo>
                      <a:pt x="868380" y="1103377"/>
                      <a:pt x="810944" y="1163480"/>
                      <a:pt x="744364" y="1201675"/>
                    </a:cubicBezTo>
                    <a:close/>
                  </a:path>
                </a:pathLst>
              </a:custGeom>
              <a:grpFill/>
              <a:ln w="4763" cap="flat">
                <a:noFill/>
                <a:prstDash val="solid"/>
                <a:miter/>
              </a:ln>
            </p:spPr>
            <p:txBody>
              <a:bodyPr rtlCol="0" anchor="ctr"/>
              <a:lstStyle/>
              <a:p>
                <a:endParaRPr lang="en-EG"/>
              </a:p>
            </p:txBody>
          </p:sp>
          <p:sp>
            <p:nvSpPr>
              <p:cNvPr id="90" name="Freeform 89">
                <a:extLst>
                  <a:ext uri="{FF2B5EF4-FFF2-40B4-BE49-F238E27FC236}">
                    <a16:creationId xmlns:a16="http://schemas.microsoft.com/office/drawing/2014/main" id="{03EF9E7B-FA7D-A9C3-D338-BF1B607B16DE}"/>
                  </a:ext>
                </a:extLst>
              </p:cNvPr>
              <p:cNvSpPr/>
              <p:nvPr/>
            </p:nvSpPr>
            <p:spPr>
              <a:xfrm>
                <a:off x="3806563" y="5380655"/>
                <a:ext cx="542649" cy="542028"/>
              </a:xfrm>
              <a:custGeom>
                <a:avLst/>
                <a:gdLst>
                  <a:gd name="connsiteX0" fmla="*/ 433967 w 542649"/>
                  <a:gd name="connsiteY0" fmla="*/ 53214 h 542028"/>
                  <a:gd name="connsiteX1" fmla="*/ 433109 w 542649"/>
                  <a:gd name="connsiteY1" fmla="*/ 52595 h 542028"/>
                  <a:gd name="connsiteX2" fmla="*/ 431252 w 542649"/>
                  <a:gd name="connsiteY2" fmla="*/ 51023 h 542028"/>
                  <a:gd name="connsiteX3" fmla="*/ 111164 w 542649"/>
                  <a:gd name="connsiteY3" fmla="*/ 44213 h 542028"/>
                  <a:gd name="connsiteX4" fmla="*/ 8771 w 542649"/>
                  <a:gd name="connsiteY4" fmla="*/ 334392 h 542028"/>
                  <a:gd name="connsiteX5" fmla="*/ 247324 w 542649"/>
                  <a:gd name="connsiteY5" fmla="*/ 540179 h 542028"/>
                  <a:gd name="connsiteX6" fmla="*/ 519739 w 542649"/>
                  <a:gd name="connsiteY6" fmla="*/ 389065 h 542028"/>
                  <a:gd name="connsiteX7" fmla="*/ 433967 w 542649"/>
                  <a:gd name="connsiteY7" fmla="*/ 53261 h 542028"/>
                  <a:gd name="connsiteX8" fmla="*/ 138549 w 542649"/>
                  <a:gd name="connsiteY8" fmla="*/ 472171 h 542028"/>
                  <a:gd name="connsiteX9" fmla="*/ 65730 w 542649"/>
                  <a:gd name="connsiteY9" fmla="*/ 128795 h 542028"/>
                  <a:gd name="connsiteX10" fmla="*/ 417107 w 542649"/>
                  <a:gd name="connsiteY10" fmla="*/ 72074 h 542028"/>
                  <a:gd name="connsiteX11" fmla="*/ 483830 w 542649"/>
                  <a:gd name="connsiteY11" fmla="*/ 400686 h 542028"/>
                  <a:gd name="connsiteX12" fmla="*/ 138549 w 542649"/>
                  <a:gd name="connsiteY12" fmla="*/ 472171 h 54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2649" h="542028">
                    <a:moveTo>
                      <a:pt x="433967" y="53214"/>
                    </a:moveTo>
                    <a:cubicBezTo>
                      <a:pt x="433681" y="52976"/>
                      <a:pt x="433395" y="52833"/>
                      <a:pt x="433109" y="52595"/>
                    </a:cubicBezTo>
                    <a:cubicBezTo>
                      <a:pt x="432538" y="52023"/>
                      <a:pt x="431966" y="51499"/>
                      <a:pt x="431252" y="51023"/>
                    </a:cubicBezTo>
                    <a:cubicBezTo>
                      <a:pt x="340193" y="-13509"/>
                      <a:pt x="201604" y="-17985"/>
                      <a:pt x="111164" y="44213"/>
                    </a:cubicBezTo>
                    <a:cubicBezTo>
                      <a:pt x="21487" y="105887"/>
                      <a:pt x="-19328" y="228188"/>
                      <a:pt x="8771" y="334392"/>
                    </a:cubicBezTo>
                    <a:cubicBezTo>
                      <a:pt x="37393" y="442596"/>
                      <a:pt x="137263" y="526606"/>
                      <a:pt x="247324" y="540179"/>
                    </a:cubicBezTo>
                    <a:cubicBezTo>
                      <a:pt x="359291" y="553991"/>
                      <a:pt x="471972" y="489126"/>
                      <a:pt x="519739" y="389065"/>
                    </a:cubicBezTo>
                    <a:cubicBezTo>
                      <a:pt x="573889" y="275623"/>
                      <a:pt x="526740" y="134938"/>
                      <a:pt x="433967" y="53261"/>
                    </a:cubicBezTo>
                    <a:close/>
                    <a:moveTo>
                      <a:pt x="138549" y="472171"/>
                    </a:moveTo>
                    <a:cubicBezTo>
                      <a:pt x="24011" y="395066"/>
                      <a:pt x="-7184" y="242380"/>
                      <a:pt x="65730" y="128795"/>
                    </a:cubicBezTo>
                    <a:cubicBezTo>
                      <a:pt x="138549" y="15257"/>
                      <a:pt x="306284" y="-5651"/>
                      <a:pt x="417107" y="72074"/>
                    </a:cubicBezTo>
                    <a:cubicBezTo>
                      <a:pt x="508071" y="153417"/>
                      <a:pt x="551553" y="294339"/>
                      <a:pt x="483830" y="400686"/>
                    </a:cubicBezTo>
                    <a:cubicBezTo>
                      <a:pt x="410154" y="516367"/>
                      <a:pt x="255516" y="550895"/>
                      <a:pt x="138549" y="472171"/>
                    </a:cubicBezTo>
                    <a:close/>
                  </a:path>
                </a:pathLst>
              </a:custGeom>
              <a:grpFill/>
              <a:ln w="4763" cap="flat">
                <a:noFill/>
                <a:prstDash val="solid"/>
                <a:miter/>
              </a:ln>
            </p:spPr>
            <p:txBody>
              <a:bodyPr rtlCol="0" anchor="ctr"/>
              <a:lstStyle/>
              <a:p>
                <a:endParaRPr lang="en-EG"/>
              </a:p>
            </p:txBody>
          </p:sp>
          <p:sp>
            <p:nvSpPr>
              <p:cNvPr id="91" name="Freeform 90">
                <a:extLst>
                  <a:ext uri="{FF2B5EF4-FFF2-40B4-BE49-F238E27FC236}">
                    <a16:creationId xmlns:a16="http://schemas.microsoft.com/office/drawing/2014/main" id="{88624865-B2EE-A282-58F6-23900536A57D}"/>
                  </a:ext>
                </a:extLst>
              </p:cNvPr>
              <p:cNvSpPr/>
              <p:nvPr/>
            </p:nvSpPr>
            <p:spPr>
              <a:xfrm>
                <a:off x="3877556" y="5447149"/>
                <a:ext cx="404407" cy="403518"/>
              </a:xfrm>
              <a:custGeom>
                <a:avLst/>
                <a:gdLst>
                  <a:gd name="connsiteX0" fmla="*/ 386071 w 404407"/>
                  <a:gd name="connsiteY0" fmla="*/ 290139 h 403518"/>
                  <a:gd name="connsiteX1" fmla="*/ 271438 w 404407"/>
                  <a:gd name="connsiteY1" fmla="*/ 13009 h 403518"/>
                  <a:gd name="connsiteX2" fmla="*/ 270819 w 404407"/>
                  <a:gd name="connsiteY2" fmla="*/ 12771 h 403518"/>
                  <a:gd name="connsiteX3" fmla="*/ 268390 w 404407"/>
                  <a:gd name="connsiteY3" fmla="*/ 11628 h 403518"/>
                  <a:gd name="connsiteX4" fmla="*/ 12358 w 404407"/>
                  <a:gd name="connsiteY4" fmla="*/ 125262 h 403518"/>
                  <a:gd name="connsiteX5" fmla="*/ 130182 w 404407"/>
                  <a:gd name="connsiteY5" fmla="*/ 388771 h 403518"/>
                  <a:gd name="connsiteX6" fmla="*/ 386119 w 404407"/>
                  <a:gd name="connsiteY6" fmla="*/ 290187 h 403518"/>
                  <a:gd name="connsiteX7" fmla="*/ 140422 w 404407"/>
                  <a:gd name="connsiteY7" fmla="*/ 365053 h 403518"/>
                  <a:gd name="connsiteX8" fmla="*/ 32408 w 404407"/>
                  <a:gd name="connsiteY8" fmla="*/ 146978 h 403518"/>
                  <a:gd name="connsiteX9" fmla="*/ 260389 w 404407"/>
                  <a:gd name="connsiteY9" fmla="*/ 35869 h 403518"/>
                  <a:gd name="connsiteX10" fmla="*/ 367831 w 404407"/>
                  <a:gd name="connsiteY10" fmla="*/ 267089 h 403518"/>
                  <a:gd name="connsiteX11" fmla="*/ 140469 w 404407"/>
                  <a:gd name="connsiteY11" fmla="*/ 365053 h 40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4407" h="403518">
                    <a:moveTo>
                      <a:pt x="386071" y="290139"/>
                    </a:moveTo>
                    <a:cubicBezTo>
                      <a:pt x="436840" y="179935"/>
                      <a:pt x="376880" y="64111"/>
                      <a:pt x="271438" y="13009"/>
                    </a:cubicBezTo>
                    <a:cubicBezTo>
                      <a:pt x="271200" y="12914"/>
                      <a:pt x="271010" y="12866"/>
                      <a:pt x="270819" y="12771"/>
                    </a:cubicBezTo>
                    <a:cubicBezTo>
                      <a:pt x="270057" y="12342"/>
                      <a:pt x="269295" y="11962"/>
                      <a:pt x="268390" y="11628"/>
                    </a:cubicBezTo>
                    <a:cubicBezTo>
                      <a:pt x="168568" y="-24519"/>
                      <a:pt x="48601" y="26440"/>
                      <a:pt x="12358" y="125262"/>
                    </a:cubicBezTo>
                    <a:cubicBezTo>
                      <a:pt x="-25599" y="228751"/>
                      <a:pt x="26741" y="346099"/>
                      <a:pt x="130182" y="388771"/>
                    </a:cubicBezTo>
                    <a:cubicBezTo>
                      <a:pt x="227385" y="428871"/>
                      <a:pt x="342733" y="384294"/>
                      <a:pt x="386119" y="290187"/>
                    </a:cubicBezTo>
                    <a:close/>
                    <a:moveTo>
                      <a:pt x="140422" y="365053"/>
                    </a:moveTo>
                    <a:cubicBezTo>
                      <a:pt x="53982" y="329811"/>
                      <a:pt x="6738" y="235990"/>
                      <a:pt x="32408" y="146978"/>
                    </a:cubicBezTo>
                    <a:cubicBezTo>
                      <a:pt x="59411" y="53252"/>
                      <a:pt x="168044" y="3103"/>
                      <a:pt x="260389" y="35869"/>
                    </a:cubicBezTo>
                    <a:cubicBezTo>
                      <a:pt x="348352" y="79541"/>
                      <a:pt x="403597" y="170791"/>
                      <a:pt x="367831" y="267089"/>
                    </a:cubicBezTo>
                    <a:cubicBezTo>
                      <a:pt x="334684" y="356338"/>
                      <a:pt x="229576" y="401439"/>
                      <a:pt x="140469" y="365053"/>
                    </a:cubicBezTo>
                    <a:close/>
                  </a:path>
                </a:pathLst>
              </a:custGeom>
              <a:grpFill/>
              <a:ln w="4763" cap="flat">
                <a:noFill/>
                <a:prstDash val="solid"/>
                <a:miter/>
              </a:ln>
            </p:spPr>
            <p:txBody>
              <a:bodyPr rtlCol="0" anchor="ctr"/>
              <a:lstStyle/>
              <a:p>
                <a:endParaRPr lang="en-EG"/>
              </a:p>
            </p:txBody>
          </p:sp>
          <p:sp>
            <p:nvSpPr>
              <p:cNvPr id="92" name="Freeform 91">
                <a:extLst>
                  <a:ext uri="{FF2B5EF4-FFF2-40B4-BE49-F238E27FC236}">
                    <a16:creationId xmlns:a16="http://schemas.microsoft.com/office/drawing/2014/main" id="{418A4D91-5E98-F533-09D7-EC4B5FAC5C2D}"/>
                  </a:ext>
                </a:extLst>
              </p:cNvPr>
              <p:cNvSpPr/>
              <p:nvPr/>
            </p:nvSpPr>
            <p:spPr>
              <a:xfrm>
                <a:off x="3912804" y="5094415"/>
                <a:ext cx="113300" cy="118859"/>
              </a:xfrm>
              <a:custGeom>
                <a:avLst/>
                <a:gdLst>
                  <a:gd name="connsiteX0" fmla="*/ 1209 w 113300"/>
                  <a:gd name="connsiteY0" fmla="*/ 37845 h 118859"/>
                  <a:gd name="connsiteX1" fmla="*/ 1685 w 113300"/>
                  <a:gd name="connsiteY1" fmla="*/ 45608 h 118859"/>
                  <a:gd name="connsiteX2" fmla="*/ 65741 w 113300"/>
                  <a:gd name="connsiteY2" fmla="*/ 116807 h 118859"/>
                  <a:gd name="connsiteX3" fmla="*/ 74789 w 113300"/>
                  <a:gd name="connsiteY3" fmla="*/ 117189 h 118859"/>
                  <a:gd name="connsiteX4" fmla="*/ 111365 w 113300"/>
                  <a:gd name="connsiteY4" fmla="*/ 82851 h 118859"/>
                  <a:gd name="connsiteX5" fmla="*/ 111556 w 113300"/>
                  <a:gd name="connsiteY5" fmla="*/ 73802 h 118859"/>
                  <a:gd name="connsiteX6" fmla="*/ 48167 w 113300"/>
                  <a:gd name="connsiteY6" fmla="*/ 2031 h 118859"/>
                  <a:gd name="connsiteX7" fmla="*/ 39118 w 113300"/>
                  <a:gd name="connsiteY7" fmla="*/ 1650 h 118859"/>
                  <a:gd name="connsiteX8" fmla="*/ 1876 w 113300"/>
                  <a:gd name="connsiteY8" fmla="*/ 36607 h 118859"/>
                  <a:gd name="connsiteX9" fmla="*/ 1209 w 113300"/>
                  <a:gd name="connsiteY9" fmla="*/ 37893 h 1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300" h="118859">
                    <a:moveTo>
                      <a:pt x="1209" y="37845"/>
                    </a:moveTo>
                    <a:cubicBezTo>
                      <a:pt x="-315" y="40036"/>
                      <a:pt x="-648" y="43036"/>
                      <a:pt x="1685" y="45608"/>
                    </a:cubicBezTo>
                    <a:cubicBezTo>
                      <a:pt x="23021" y="69325"/>
                      <a:pt x="44405" y="93042"/>
                      <a:pt x="65741" y="116807"/>
                    </a:cubicBezTo>
                    <a:cubicBezTo>
                      <a:pt x="68074" y="119427"/>
                      <a:pt x="72361" y="119522"/>
                      <a:pt x="74789" y="117189"/>
                    </a:cubicBezTo>
                    <a:cubicBezTo>
                      <a:pt x="86981" y="105758"/>
                      <a:pt x="99173" y="94281"/>
                      <a:pt x="111365" y="82851"/>
                    </a:cubicBezTo>
                    <a:cubicBezTo>
                      <a:pt x="113937" y="80469"/>
                      <a:pt x="113890" y="76421"/>
                      <a:pt x="111556" y="73802"/>
                    </a:cubicBezTo>
                    <a:cubicBezTo>
                      <a:pt x="90411" y="49894"/>
                      <a:pt x="69313" y="25939"/>
                      <a:pt x="48167" y="2031"/>
                    </a:cubicBezTo>
                    <a:cubicBezTo>
                      <a:pt x="45738" y="-683"/>
                      <a:pt x="41643" y="-541"/>
                      <a:pt x="39118" y="1650"/>
                    </a:cubicBezTo>
                    <a:cubicBezTo>
                      <a:pt x="26260" y="12556"/>
                      <a:pt x="12591" y="23510"/>
                      <a:pt x="1876" y="36607"/>
                    </a:cubicBezTo>
                    <a:cubicBezTo>
                      <a:pt x="1542" y="37035"/>
                      <a:pt x="1399" y="37464"/>
                      <a:pt x="1209" y="37893"/>
                    </a:cubicBezTo>
                    <a:close/>
                  </a:path>
                </a:pathLst>
              </a:custGeom>
              <a:grpFill/>
              <a:ln w="4763" cap="flat">
                <a:noFill/>
                <a:prstDash val="solid"/>
                <a:miter/>
              </a:ln>
            </p:spPr>
            <p:txBody>
              <a:bodyPr rtlCol="0" anchor="ctr"/>
              <a:lstStyle/>
              <a:p>
                <a:endParaRPr lang="en-EG"/>
              </a:p>
            </p:txBody>
          </p:sp>
          <p:sp>
            <p:nvSpPr>
              <p:cNvPr id="93" name="Freeform 92">
                <a:extLst>
                  <a:ext uri="{FF2B5EF4-FFF2-40B4-BE49-F238E27FC236}">
                    <a16:creationId xmlns:a16="http://schemas.microsoft.com/office/drawing/2014/main" id="{A4354E06-CFDC-8F5D-98BF-A1564F68D8A6}"/>
                  </a:ext>
                </a:extLst>
              </p:cNvPr>
              <p:cNvSpPr/>
              <p:nvPr/>
            </p:nvSpPr>
            <p:spPr>
              <a:xfrm>
                <a:off x="4296457" y="5867301"/>
                <a:ext cx="118015" cy="120791"/>
              </a:xfrm>
              <a:custGeom>
                <a:avLst/>
                <a:gdLst>
                  <a:gd name="connsiteX0" fmla="*/ 116332 w 118015"/>
                  <a:gd name="connsiteY0" fmla="*/ 73537 h 120791"/>
                  <a:gd name="connsiteX1" fmla="*/ 48228 w 118015"/>
                  <a:gd name="connsiteY1" fmla="*/ 2004 h 120791"/>
                  <a:gd name="connsiteX2" fmla="*/ 44514 w 118015"/>
                  <a:gd name="connsiteY2" fmla="*/ 147 h 120791"/>
                  <a:gd name="connsiteX3" fmla="*/ 43609 w 118015"/>
                  <a:gd name="connsiteY3" fmla="*/ 4 h 120791"/>
                  <a:gd name="connsiteX4" fmla="*/ 43466 w 118015"/>
                  <a:gd name="connsiteY4" fmla="*/ 4 h 120791"/>
                  <a:gd name="connsiteX5" fmla="*/ 39180 w 118015"/>
                  <a:gd name="connsiteY5" fmla="*/ 1623 h 120791"/>
                  <a:gd name="connsiteX6" fmla="*/ 1937 w 118015"/>
                  <a:gd name="connsiteY6" fmla="*/ 36770 h 120791"/>
                  <a:gd name="connsiteX7" fmla="*/ 1746 w 118015"/>
                  <a:gd name="connsiteY7" fmla="*/ 45866 h 120791"/>
                  <a:gd name="connsiteX8" fmla="*/ 71041 w 118015"/>
                  <a:gd name="connsiteY8" fmla="*/ 118733 h 120791"/>
                  <a:gd name="connsiteX9" fmla="*/ 80090 w 118015"/>
                  <a:gd name="connsiteY9" fmla="*/ 119114 h 120791"/>
                  <a:gd name="connsiteX10" fmla="*/ 116094 w 118015"/>
                  <a:gd name="connsiteY10" fmla="*/ 82633 h 120791"/>
                  <a:gd name="connsiteX11" fmla="*/ 116284 w 118015"/>
                  <a:gd name="connsiteY11" fmla="*/ 73537 h 12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015" h="120791">
                    <a:moveTo>
                      <a:pt x="116332" y="73537"/>
                    </a:moveTo>
                    <a:cubicBezTo>
                      <a:pt x="93615" y="49677"/>
                      <a:pt x="70945" y="25864"/>
                      <a:pt x="48228" y="2004"/>
                    </a:cubicBezTo>
                    <a:cubicBezTo>
                      <a:pt x="47085" y="813"/>
                      <a:pt x="45800" y="290"/>
                      <a:pt x="44514" y="147"/>
                    </a:cubicBezTo>
                    <a:cubicBezTo>
                      <a:pt x="44228" y="99"/>
                      <a:pt x="43942" y="4"/>
                      <a:pt x="43609" y="4"/>
                    </a:cubicBezTo>
                    <a:cubicBezTo>
                      <a:pt x="43561" y="4"/>
                      <a:pt x="43514" y="4"/>
                      <a:pt x="43466" y="4"/>
                    </a:cubicBezTo>
                    <a:cubicBezTo>
                      <a:pt x="42037" y="-44"/>
                      <a:pt x="40513" y="385"/>
                      <a:pt x="39180" y="1623"/>
                    </a:cubicBezTo>
                    <a:cubicBezTo>
                      <a:pt x="26750" y="13339"/>
                      <a:pt x="14367" y="25054"/>
                      <a:pt x="1937" y="36770"/>
                    </a:cubicBezTo>
                    <a:cubicBezTo>
                      <a:pt x="-540" y="39103"/>
                      <a:pt x="-683" y="43294"/>
                      <a:pt x="1746" y="45866"/>
                    </a:cubicBezTo>
                    <a:cubicBezTo>
                      <a:pt x="24844" y="70155"/>
                      <a:pt x="47943" y="94444"/>
                      <a:pt x="71041" y="118733"/>
                    </a:cubicBezTo>
                    <a:cubicBezTo>
                      <a:pt x="73374" y="121210"/>
                      <a:pt x="77661" y="121590"/>
                      <a:pt x="80090" y="119114"/>
                    </a:cubicBezTo>
                    <a:cubicBezTo>
                      <a:pt x="92091" y="106969"/>
                      <a:pt x="104092" y="94825"/>
                      <a:pt x="116094" y="82633"/>
                    </a:cubicBezTo>
                    <a:cubicBezTo>
                      <a:pt x="118475" y="80204"/>
                      <a:pt x="118761" y="76204"/>
                      <a:pt x="116284" y="73537"/>
                    </a:cubicBezTo>
                    <a:close/>
                  </a:path>
                </a:pathLst>
              </a:custGeom>
              <a:grpFill/>
              <a:ln w="4763" cap="flat">
                <a:noFill/>
                <a:prstDash val="solid"/>
                <a:miter/>
              </a:ln>
            </p:spPr>
            <p:txBody>
              <a:bodyPr rtlCol="0" anchor="ctr"/>
              <a:lstStyle/>
              <a:p>
                <a:endParaRPr lang="en-EG"/>
              </a:p>
            </p:txBody>
          </p:sp>
          <p:sp>
            <p:nvSpPr>
              <p:cNvPr id="94" name="Freeform 93">
                <a:extLst>
                  <a:ext uri="{FF2B5EF4-FFF2-40B4-BE49-F238E27FC236}">
                    <a16:creationId xmlns:a16="http://schemas.microsoft.com/office/drawing/2014/main" id="{4DE4F52C-A5BC-D675-DCC8-18C3BF10BC32}"/>
                  </a:ext>
                </a:extLst>
              </p:cNvPr>
              <p:cNvSpPr/>
              <p:nvPr/>
            </p:nvSpPr>
            <p:spPr>
              <a:xfrm>
                <a:off x="4397914" y="5676072"/>
                <a:ext cx="58739" cy="58964"/>
              </a:xfrm>
              <a:custGeom>
                <a:avLst/>
                <a:gdLst>
                  <a:gd name="connsiteX0" fmla="*/ 25591 w 58739"/>
                  <a:gd name="connsiteY0" fmla="*/ 17 h 58964"/>
                  <a:gd name="connsiteX1" fmla="*/ 24734 w 58739"/>
                  <a:gd name="connsiteY1" fmla="*/ 208 h 58964"/>
                  <a:gd name="connsiteX2" fmla="*/ 23924 w 58739"/>
                  <a:gd name="connsiteY2" fmla="*/ 160 h 58964"/>
                  <a:gd name="connsiteX3" fmla="*/ 159 w 58739"/>
                  <a:gd name="connsiteY3" fmla="*/ 32831 h 58964"/>
                  <a:gd name="connsiteX4" fmla="*/ 32401 w 58739"/>
                  <a:gd name="connsiteY4" fmla="*/ 58882 h 58964"/>
                  <a:gd name="connsiteX5" fmla="*/ 58738 w 58739"/>
                  <a:gd name="connsiteY5" fmla="*/ 28735 h 58964"/>
                  <a:gd name="connsiteX6" fmla="*/ 25591 w 58739"/>
                  <a:gd name="connsiteY6" fmla="*/ 17 h 5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39" h="58964">
                    <a:moveTo>
                      <a:pt x="25591" y="17"/>
                    </a:moveTo>
                    <a:cubicBezTo>
                      <a:pt x="25257" y="17"/>
                      <a:pt x="25019" y="160"/>
                      <a:pt x="24734" y="208"/>
                    </a:cubicBezTo>
                    <a:cubicBezTo>
                      <a:pt x="24448" y="208"/>
                      <a:pt x="24210" y="113"/>
                      <a:pt x="23924" y="160"/>
                    </a:cubicBezTo>
                    <a:cubicBezTo>
                      <a:pt x="8827" y="2018"/>
                      <a:pt x="-1412" y="18163"/>
                      <a:pt x="159" y="32831"/>
                    </a:cubicBezTo>
                    <a:cubicBezTo>
                      <a:pt x="1826" y="48357"/>
                      <a:pt x="17161" y="60072"/>
                      <a:pt x="32401" y="58882"/>
                    </a:cubicBezTo>
                    <a:cubicBezTo>
                      <a:pt x="47403" y="57691"/>
                      <a:pt x="58881" y="43594"/>
                      <a:pt x="58738" y="28735"/>
                    </a:cubicBezTo>
                    <a:cubicBezTo>
                      <a:pt x="58547" y="10924"/>
                      <a:pt x="42212" y="-507"/>
                      <a:pt x="25591" y="17"/>
                    </a:cubicBezTo>
                    <a:close/>
                  </a:path>
                </a:pathLst>
              </a:custGeom>
              <a:grpFill/>
              <a:ln w="4763" cap="flat">
                <a:noFill/>
                <a:prstDash val="solid"/>
                <a:miter/>
              </a:ln>
            </p:spPr>
            <p:txBody>
              <a:bodyPr rtlCol="0" anchor="ctr"/>
              <a:lstStyle/>
              <a:p>
                <a:endParaRPr lang="en-EG"/>
              </a:p>
            </p:txBody>
          </p:sp>
          <p:sp>
            <p:nvSpPr>
              <p:cNvPr id="95" name="Freeform 94">
                <a:extLst>
                  <a:ext uri="{FF2B5EF4-FFF2-40B4-BE49-F238E27FC236}">
                    <a16:creationId xmlns:a16="http://schemas.microsoft.com/office/drawing/2014/main" id="{2D32CEDB-2071-FF75-14D3-E2148B1046EA}"/>
                  </a:ext>
                </a:extLst>
              </p:cNvPr>
              <p:cNvSpPr/>
              <p:nvPr/>
            </p:nvSpPr>
            <p:spPr>
              <a:xfrm>
                <a:off x="3884623" y="5458059"/>
                <a:ext cx="74111" cy="76483"/>
              </a:xfrm>
              <a:custGeom>
                <a:avLst/>
                <a:gdLst>
                  <a:gd name="connsiteX0" fmla="*/ 71014 w 74111"/>
                  <a:gd name="connsiteY0" fmla="*/ 12339 h 76483"/>
                  <a:gd name="connsiteX1" fmla="*/ 64917 w 74111"/>
                  <a:gd name="connsiteY1" fmla="*/ 909 h 76483"/>
                  <a:gd name="connsiteX2" fmla="*/ 862 w 74111"/>
                  <a:gd name="connsiteY2" fmla="*/ 66631 h 76483"/>
                  <a:gd name="connsiteX3" fmla="*/ 11863 w 74111"/>
                  <a:gd name="connsiteY3" fmla="*/ 73441 h 76483"/>
                  <a:gd name="connsiteX4" fmla="*/ 71014 w 74111"/>
                  <a:gd name="connsiteY4" fmla="*/ 12339 h 76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11" h="76483">
                    <a:moveTo>
                      <a:pt x="71014" y="12339"/>
                    </a:moveTo>
                    <a:cubicBezTo>
                      <a:pt x="78014" y="8148"/>
                      <a:pt x="71919" y="-3282"/>
                      <a:pt x="64917" y="909"/>
                    </a:cubicBezTo>
                    <a:cubicBezTo>
                      <a:pt x="37819" y="17149"/>
                      <a:pt x="16340" y="39009"/>
                      <a:pt x="862" y="66631"/>
                    </a:cubicBezTo>
                    <a:cubicBezTo>
                      <a:pt x="-3139" y="73728"/>
                      <a:pt x="7863" y="80633"/>
                      <a:pt x="11863" y="73441"/>
                    </a:cubicBezTo>
                    <a:cubicBezTo>
                      <a:pt x="26198" y="47819"/>
                      <a:pt x="45772" y="27388"/>
                      <a:pt x="71014" y="12339"/>
                    </a:cubicBezTo>
                    <a:close/>
                  </a:path>
                </a:pathLst>
              </a:custGeom>
              <a:grpFill/>
              <a:ln w="4763" cap="flat">
                <a:noFill/>
                <a:prstDash val="solid"/>
                <a:miter/>
              </a:ln>
            </p:spPr>
            <p:txBody>
              <a:bodyPr rtlCol="0" anchor="ctr"/>
              <a:lstStyle/>
              <a:p>
                <a:endParaRPr lang="en-EG"/>
              </a:p>
            </p:txBody>
          </p:sp>
          <p:sp>
            <p:nvSpPr>
              <p:cNvPr id="96" name="Freeform 95">
                <a:extLst>
                  <a:ext uri="{FF2B5EF4-FFF2-40B4-BE49-F238E27FC236}">
                    <a16:creationId xmlns:a16="http://schemas.microsoft.com/office/drawing/2014/main" id="{BC310457-F042-0DEF-2E56-B5BE98C0FFF0}"/>
                  </a:ext>
                </a:extLst>
              </p:cNvPr>
              <p:cNvSpPr/>
              <p:nvPr/>
            </p:nvSpPr>
            <p:spPr>
              <a:xfrm>
                <a:off x="3846925" y="5615433"/>
                <a:ext cx="86325" cy="200638"/>
              </a:xfrm>
              <a:custGeom>
                <a:avLst/>
                <a:gdLst>
                  <a:gd name="connsiteX0" fmla="*/ 84232 w 86325"/>
                  <a:gd name="connsiteY0" fmla="*/ 190245 h 200638"/>
                  <a:gd name="connsiteX1" fmla="*/ 14890 w 86325"/>
                  <a:gd name="connsiteY1" fmla="*/ 6365 h 200638"/>
                  <a:gd name="connsiteX2" fmla="*/ 2079 w 86325"/>
                  <a:gd name="connsiteY2" fmla="*/ 5793 h 200638"/>
                  <a:gd name="connsiteX3" fmla="*/ 74993 w 86325"/>
                  <a:gd name="connsiteY3" fmla="*/ 198912 h 200638"/>
                  <a:gd name="connsiteX4" fmla="*/ 84232 w 86325"/>
                  <a:gd name="connsiteY4" fmla="*/ 190245 h 200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5" h="200638">
                    <a:moveTo>
                      <a:pt x="84232" y="190245"/>
                    </a:moveTo>
                    <a:cubicBezTo>
                      <a:pt x="30511" y="143239"/>
                      <a:pt x="5222" y="76040"/>
                      <a:pt x="14890" y="6365"/>
                    </a:cubicBezTo>
                    <a:cubicBezTo>
                      <a:pt x="16033" y="-1780"/>
                      <a:pt x="3175" y="-2256"/>
                      <a:pt x="2079" y="5793"/>
                    </a:cubicBezTo>
                    <a:cubicBezTo>
                      <a:pt x="-8017" y="78421"/>
                      <a:pt x="19034" y="149953"/>
                      <a:pt x="74993" y="198912"/>
                    </a:cubicBezTo>
                    <a:cubicBezTo>
                      <a:pt x="81232" y="204341"/>
                      <a:pt x="90519" y="195721"/>
                      <a:pt x="84232" y="190245"/>
                    </a:cubicBezTo>
                    <a:close/>
                  </a:path>
                </a:pathLst>
              </a:custGeom>
              <a:grpFill/>
              <a:ln w="4763" cap="flat">
                <a:noFill/>
                <a:prstDash val="solid"/>
                <a:miter/>
              </a:ln>
            </p:spPr>
            <p:txBody>
              <a:bodyPr rtlCol="0" anchor="ctr"/>
              <a:lstStyle/>
              <a:p>
                <a:endParaRPr lang="en-EG"/>
              </a:p>
            </p:txBody>
          </p:sp>
          <p:sp>
            <p:nvSpPr>
              <p:cNvPr id="97" name="Freeform 96">
                <a:extLst>
                  <a:ext uri="{FF2B5EF4-FFF2-40B4-BE49-F238E27FC236}">
                    <a16:creationId xmlns:a16="http://schemas.microsoft.com/office/drawing/2014/main" id="{5BE1DAE8-C68A-48EF-6351-B877482DE1B7}"/>
                  </a:ext>
                </a:extLst>
              </p:cNvPr>
              <p:cNvSpPr/>
              <p:nvPr/>
            </p:nvSpPr>
            <p:spPr>
              <a:xfrm>
                <a:off x="4129587" y="5714881"/>
                <a:ext cx="159352" cy="150982"/>
              </a:xfrm>
              <a:custGeom>
                <a:avLst/>
                <a:gdLst>
                  <a:gd name="connsiteX0" fmla="*/ 146566 w 159352"/>
                  <a:gd name="connsiteY0" fmla="*/ 4166 h 150982"/>
                  <a:gd name="connsiteX1" fmla="*/ 4548 w 159352"/>
                  <a:gd name="connsiteY1" fmla="*/ 138088 h 150982"/>
                  <a:gd name="connsiteX2" fmla="*/ 7549 w 159352"/>
                  <a:gd name="connsiteY2" fmla="*/ 150661 h 150982"/>
                  <a:gd name="connsiteX3" fmla="*/ 158901 w 159352"/>
                  <a:gd name="connsiteY3" fmla="*/ 7977 h 150982"/>
                  <a:gd name="connsiteX4" fmla="*/ 146566 w 159352"/>
                  <a:gd name="connsiteY4" fmla="*/ 4166 h 150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52" h="150982">
                    <a:moveTo>
                      <a:pt x="146566" y="4166"/>
                    </a:moveTo>
                    <a:cubicBezTo>
                      <a:pt x="121563" y="69365"/>
                      <a:pt x="71176" y="116943"/>
                      <a:pt x="4548" y="138088"/>
                    </a:cubicBezTo>
                    <a:cubicBezTo>
                      <a:pt x="-3215" y="140564"/>
                      <a:pt x="-262" y="153137"/>
                      <a:pt x="7549" y="150661"/>
                    </a:cubicBezTo>
                    <a:cubicBezTo>
                      <a:pt x="78939" y="127991"/>
                      <a:pt x="132088" y="77937"/>
                      <a:pt x="158901" y="7977"/>
                    </a:cubicBezTo>
                    <a:cubicBezTo>
                      <a:pt x="161854" y="309"/>
                      <a:pt x="149471" y="-3454"/>
                      <a:pt x="146566" y="4166"/>
                    </a:cubicBezTo>
                    <a:close/>
                  </a:path>
                </a:pathLst>
              </a:custGeom>
              <a:grpFill/>
              <a:ln w="4763" cap="flat">
                <a:noFill/>
                <a:prstDash val="solid"/>
                <a:miter/>
              </a:ln>
            </p:spPr>
            <p:txBody>
              <a:bodyPr rtlCol="0" anchor="ctr"/>
              <a:lstStyle/>
              <a:p>
                <a:endParaRPr lang="en-EG"/>
              </a:p>
            </p:txBody>
          </p:sp>
          <p:sp>
            <p:nvSpPr>
              <p:cNvPr id="98" name="Freeform 97">
                <a:extLst>
                  <a:ext uri="{FF2B5EF4-FFF2-40B4-BE49-F238E27FC236}">
                    <a16:creationId xmlns:a16="http://schemas.microsoft.com/office/drawing/2014/main" id="{CB63BC64-2E21-DF3C-0737-41A52A163FC7}"/>
                  </a:ext>
                </a:extLst>
              </p:cNvPr>
              <p:cNvSpPr/>
              <p:nvPr/>
            </p:nvSpPr>
            <p:spPr>
              <a:xfrm>
                <a:off x="4263307" y="5538138"/>
                <a:ext cx="12834" cy="12822"/>
              </a:xfrm>
              <a:custGeom>
                <a:avLst/>
                <a:gdLst>
                  <a:gd name="connsiteX0" fmla="*/ 1797 w 12834"/>
                  <a:gd name="connsiteY0" fmla="*/ 10745 h 12822"/>
                  <a:gd name="connsiteX1" fmla="*/ 11037 w 12834"/>
                  <a:gd name="connsiteY1" fmla="*/ 2078 h 12822"/>
                  <a:gd name="connsiteX2" fmla="*/ 1797 w 12834"/>
                  <a:gd name="connsiteY2" fmla="*/ 10745 h 12822"/>
                </a:gdLst>
                <a:ahLst/>
                <a:cxnLst>
                  <a:cxn ang="0">
                    <a:pos x="connsiteX0" y="connsiteY0"/>
                  </a:cxn>
                  <a:cxn ang="0">
                    <a:pos x="connsiteX1" y="connsiteY1"/>
                  </a:cxn>
                  <a:cxn ang="0">
                    <a:pos x="connsiteX2" y="connsiteY2"/>
                  </a:cxn>
                </a:cxnLst>
                <a:rect l="l" t="t" r="r" b="b"/>
                <a:pathLst>
                  <a:path w="12834" h="12822">
                    <a:moveTo>
                      <a:pt x="1797" y="10745"/>
                    </a:moveTo>
                    <a:cubicBezTo>
                      <a:pt x="7512" y="16841"/>
                      <a:pt x="16752" y="8173"/>
                      <a:pt x="11037" y="2078"/>
                    </a:cubicBezTo>
                    <a:cubicBezTo>
                      <a:pt x="5322" y="-4018"/>
                      <a:pt x="-3918" y="4649"/>
                      <a:pt x="1797" y="10745"/>
                    </a:cubicBezTo>
                    <a:close/>
                  </a:path>
                </a:pathLst>
              </a:custGeom>
              <a:grpFill/>
              <a:ln w="4763" cap="flat">
                <a:noFill/>
                <a:prstDash val="solid"/>
                <a:miter/>
              </a:ln>
            </p:spPr>
            <p:txBody>
              <a:bodyPr rtlCol="0" anchor="ctr"/>
              <a:lstStyle/>
              <a:p>
                <a:endParaRPr lang="en-EG"/>
              </a:p>
            </p:txBody>
          </p:sp>
          <p:sp>
            <p:nvSpPr>
              <p:cNvPr id="99" name="Freeform 98">
                <a:extLst>
                  <a:ext uri="{FF2B5EF4-FFF2-40B4-BE49-F238E27FC236}">
                    <a16:creationId xmlns:a16="http://schemas.microsoft.com/office/drawing/2014/main" id="{2F39F722-966C-2629-EAFB-20193A7070C1}"/>
                  </a:ext>
                </a:extLst>
              </p:cNvPr>
              <p:cNvSpPr/>
              <p:nvPr/>
            </p:nvSpPr>
            <p:spPr>
              <a:xfrm>
                <a:off x="4289354" y="5457376"/>
                <a:ext cx="78815" cy="136307"/>
              </a:xfrm>
              <a:custGeom>
                <a:avLst/>
                <a:gdLst>
                  <a:gd name="connsiteX0" fmla="*/ 1944 w 78815"/>
                  <a:gd name="connsiteY0" fmla="*/ 10545 h 136307"/>
                  <a:gd name="connsiteX1" fmla="*/ 66238 w 78815"/>
                  <a:gd name="connsiteY1" fmla="*/ 131370 h 136307"/>
                  <a:gd name="connsiteX2" fmla="*/ 78715 w 78815"/>
                  <a:gd name="connsiteY2" fmla="*/ 128656 h 136307"/>
                  <a:gd name="connsiteX3" fmla="*/ 11231 w 78815"/>
                  <a:gd name="connsiteY3" fmla="*/ 1878 h 136307"/>
                  <a:gd name="connsiteX4" fmla="*/ 1992 w 78815"/>
                  <a:gd name="connsiteY4" fmla="*/ 10545 h 13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15" h="136307">
                    <a:moveTo>
                      <a:pt x="1944" y="10545"/>
                    </a:moveTo>
                    <a:cubicBezTo>
                      <a:pt x="36805" y="43550"/>
                      <a:pt x="58475" y="84269"/>
                      <a:pt x="66238" y="131370"/>
                    </a:cubicBezTo>
                    <a:cubicBezTo>
                      <a:pt x="67571" y="139561"/>
                      <a:pt x="80049" y="136799"/>
                      <a:pt x="78715" y="128656"/>
                    </a:cubicBezTo>
                    <a:cubicBezTo>
                      <a:pt x="70667" y="79649"/>
                      <a:pt x="47569" y="36263"/>
                      <a:pt x="11231" y="1878"/>
                    </a:cubicBezTo>
                    <a:cubicBezTo>
                      <a:pt x="5182" y="-3838"/>
                      <a:pt x="-4105" y="4783"/>
                      <a:pt x="1992" y="10545"/>
                    </a:cubicBezTo>
                    <a:close/>
                  </a:path>
                </a:pathLst>
              </a:custGeom>
              <a:grpFill/>
              <a:ln w="4763" cap="flat">
                <a:noFill/>
                <a:prstDash val="solid"/>
                <a:miter/>
              </a:ln>
            </p:spPr>
            <p:txBody>
              <a:bodyPr rtlCol="0" anchor="ctr"/>
              <a:lstStyle/>
              <a:p>
                <a:endParaRPr lang="en-EG"/>
              </a:p>
            </p:txBody>
          </p:sp>
          <p:sp>
            <p:nvSpPr>
              <p:cNvPr id="100" name="Freeform 99">
                <a:extLst>
                  <a:ext uri="{FF2B5EF4-FFF2-40B4-BE49-F238E27FC236}">
                    <a16:creationId xmlns:a16="http://schemas.microsoft.com/office/drawing/2014/main" id="{54E44685-4DCD-7E7F-4505-EB7FAFFF7B7E}"/>
                  </a:ext>
                </a:extLst>
              </p:cNvPr>
              <p:cNvSpPr/>
              <p:nvPr/>
            </p:nvSpPr>
            <p:spPr>
              <a:xfrm>
                <a:off x="4408801" y="5657963"/>
                <a:ext cx="12834" cy="12823"/>
              </a:xfrm>
              <a:custGeom>
                <a:avLst/>
                <a:gdLst>
                  <a:gd name="connsiteX0" fmla="*/ 1797 w 12834"/>
                  <a:gd name="connsiteY0" fmla="*/ 10745 h 12823"/>
                  <a:gd name="connsiteX1" fmla="*/ 11037 w 12834"/>
                  <a:gd name="connsiteY1" fmla="*/ 2077 h 12823"/>
                  <a:gd name="connsiteX2" fmla="*/ 1797 w 12834"/>
                  <a:gd name="connsiteY2" fmla="*/ 10745 h 12823"/>
                </a:gdLst>
                <a:ahLst/>
                <a:cxnLst>
                  <a:cxn ang="0">
                    <a:pos x="connsiteX0" y="connsiteY0"/>
                  </a:cxn>
                  <a:cxn ang="0">
                    <a:pos x="connsiteX1" y="connsiteY1"/>
                  </a:cxn>
                  <a:cxn ang="0">
                    <a:pos x="connsiteX2" y="connsiteY2"/>
                  </a:cxn>
                </a:cxnLst>
                <a:rect l="l" t="t" r="r" b="b"/>
                <a:pathLst>
                  <a:path w="12834" h="12823">
                    <a:moveTo>
                      <a:pt x="1797" y="10745"/>
                    </a:moveTo>
                    <a:cubicBezTo>
                      <a:pt x="7512" y="16842"/>
                      <a:pt x="16752" y="8174"/>
                      <a:pt x="11037" y="2077"/>
                    </a:cubicBezTo>
                    <a:cubicBezTo>
                      <a:pt x="5322" y="-4018"/>
                      <a:pt x="-3918" y="4649"/>
                      <a:pt x="1797" y="10745"/>
                    </a:cubicBezTo>
                    <a:close/>
                  </a:path>
                </a:pathLst>
              </a:custGeom>
              <a:grpFill/>
              <a:ln w="4763" cap="flat">
                <a:noFill/>
                <a:prstDash val="solid"/>
                <a:miter/>
              </a:ln>
            </p:spPr>
            <p:txBody>
              <a:bodyPr rtlCol="0" anchor="ctr"/>
              <a:lstStyle/>
              <a:p>
                <a:endParaRPr lang="en-EG"/>
              </a:p>
            </p:txBody>
          </p:sp>
          <p:sp>
            <p:nvSpPr>
              <p:cNvPr id="101" name="Freeform 100">
                <a:extLst>
                  <a:ext uri="{FF2B5EF4-FFF2-40B4-BE49-F238E27FC236}">
                    <a16:creationId xmlns:a16="http://schemas.microsoft.com/office/drawing/2014/main" id="{2346D85C-F40E-7BC5-61EE-5874B3DE96E4}"/>
                  </a:ext>
                </a:extLst>
              </p:cNvPr>
              <p:cNvSpPr/>
              <p:nvPr/>
            </p:nvSpPr>
            <p:spPr>
              <a:xfrm>
                <a:off x="4518722" y="5716614"/>
                <a:ext cx="79049" cy="171384"/>
              </a:xfrm>
              <a:custGeom>
                <a:avLst/>
                <a:gdLst>
                  <a:gd name="connsiteX0" fmla="*/ 64946 w 79049"/>
                  <a:gd name="connsiteY0" fmla="*/ 3196 h 171384"/>
                  <a:gd name="connsiteX1" fmla="*/ 53659 w 79049"/>
                  <a:gd name="connsiteY1" fmla="*/ 9053 h 171384"/>
                  <a:gd name="connsiteX2" fmla="*/ 1890 w 79049"/>
                  <a:gd name="connsiteY2" fmla="*/ 160120 h 171384"/>
                  <a:gd name="connsiteX3" fmla="*/ 10796 w 79049"/>
                  <a:gd name="connsiteY3" fmla="*/ 169597 h 171384"/>
                  <a:gd name="connsiteX4" fmla="*/ 64994 w 79049"/>
                  <a:gd name="connsiteY4" fmla="*/ 3196 h 171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49" h="171384">
                    <a:moveTo>
                      <a:pt x="64946" y="3196"/>
                    </a:moveTo>
                    <a:cubicBezTo>
                      <a:pt x="60564" y="-3853"/>
                      <a:pt x="49277" y="1957"/>
                      <a:pt x="53659" y="9053"/>
                    </a:cubicBezTo>
                    <a:cubicBezTo>
                      <a:pt x="89711" y="67203"/>
                      <a:pt x="40562" y="121830"/>
                      <a:pt x="1890" y="160120"/>
                    </a:cubicBezTo>
                    <a:cubicBezTo>
                      <a:pt x="-3920" y="165835"/>
                      <a:pt x="4986" y="175360"/>
                      <a:pt x="10796" y="169597"/>
                    </a:cubicBezTo>
                    <a:cubicBezTo>
                      <a:pt x="53659" y="127164"/>
                      <a:pt x="104094" y="66299"/>
                      <a:pt x="64994" y="3196"/>
                    </a:cubicBezTo>
                    <a:close/>
                  </a:path>
                </a:pathLst>
              </a:custGeom>
              <a:grpFill/>
              <a:ln w="4763" cap="flat">
                <a:noFill/>
                <a:prstDash val="solid"/>
                <a:miter/>
              </a:ln>
            </p:spPr>
            <p:txBody>
              <a:bodyPr rtlCol="0" anchor="ctr"/>
              <a:lstStyle/>
              <a:p>
                <a:endParaRPr lang="en-EG"/>
              </a:p>
            </p:txBody>
          </p:sp>
          <p:sp>
            <p:nvSpPr>
              <p:cNvPr id="102" name="Freeform 101">
                <a:extLst>
                  <a:ext uri="{FF2B5EF4-FFF2-40B4-BE49-F238E27FC236}">
                    <a16:creationId xmlns:a16="http://schemas.microsoft.com/office/drawing/2014/main" id="{F3D22F68-AF7C-D50F-3321-5EFABED83333}"/>
                  </a:ext>
                </a:extLst>
              </p:cNvPr>
              <p:cNvSpPr/>
              <p:nvPr/>
            </p:nvSpPr>
            <p:spPr>
              <a:xfrm>
                <a:off x="4452859" y="5327025"/>
                <a:ext cx="59504" cy="157256"/>
              </a:xfrm>
              <a:custGeom>
                <a:avLst/>
                <a:gdLst>
                  <a:gd name="connsiteX0" fmla="*/ 1031 w 59504"/>
                  <a:gd name="connsiteY0" fmla="*/ 9023 h 157256"/>
                  <a:gd name="connsiteX1" fmla="*/ 46512 w 59504"/>
                  <a:gd name="connsiteY1" fmla="*/ 78269 h 157256"/>
                  <a:gd name="connsiteX2" fmla="*/ 32225 w 59504"/>
                  <a:gd name="connsiteY2" fmla="*/ 150802 h 157256"/>
                  <a:gd name="connsiteX3" fmla="*/ 45036 w 59504"/>
                  <a:gd name="connsiteY3" fmla="*/ 151373 h 157256"/>
                  <a:gd name="connsiteX4" fmla="*/ 58704 w 59504"/>
                  <a:gd name="connsiteY4" fmla="*/ 67458 h 157256"/>
                  <a:gd name="connsiteX5" fmla="*/ 12318 w 59504"/>
                  <a:gd name="connsiteY5" fmla="*/ 3164 h 157256"/>
                  <a:gd name="connsiteX6" fmla="*/ 1031 w 59504"/>
                  <a:gd name="connsiteY6" fmla="*/ 9023 h 15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04" h="157256">
                    <a:moveTo>
                      <a:pt x="1031" y="9023"/>
                    </a:moveTo>
                    <a:cubicBezTo>
                      <a:pt x="16509" y="33359"/>
                      <a:pt x="46131" y="46313"/>
                      <a:pt x="46512" y="78269"/>
                    </a:cubicBezTo>
                    <a:cubicBezTo>
                      <a:pt x="46798" y="102987"/>
                      <a:pt x="33797" y="126085"/>
                      <a:pt x="32225" y="150802"/>
                    </a:cubicBezTo>
                    <a:cubicBezTo>
                      <a:pt x="31701" y="159042"/>
                      <a:pt x="44512" y="159565"/>
                      <a:pt x="45036" y="151373"/>
                    </a:cubicBezTo>
                    <a:cubicBezTo>
                      <a:pt x="46846" y="123132"/>
                      <a:pt x="63277" y="96367"/>
                      <a:pt x="58704" y="67458"/>
                    </a:cubicBezTo>
                    <a:cubicBezTo>
                      <a:pt x="54132" y="38550"/>
                      <a:pt x="26986" y="26263"/>
                      <a:pt x="12318" y="3164"/>
                    </a:cubicBezTo>
                    <a:cubicBezTo>
                      <a:pt x="7841" y="-3836"/>
                      <a:pt x="-3446" y="1974"/>
                      <a:pt x="1031" y="9023"/>
                    </a:cubicBezTo>
                    <a:close/>
                  </a:path>
                </a:pathLst>
              </a:custGeom>
              <a:grpFill/>
              <a:ln w="4763" cap="flat">
                <a:noFill/>
                <a:prstDash val="solid"/>
                <a:miter/>
              </a:ln>
            </p:spPr>
            <p:txBody>
              <a:bodyPr rtlCol="0" anchor="ctr"/>
              <a:lstStyle/>
              <a:p>
                <a:endParaRPr lang="en-EG"/>
              </a:p>
            </p:txBody>
          </p:sp>
          <p:sp>
            <p:nvSpPr>
              <p:cNvPr id="103" name="Freeform 102">
                <a:extLst>
                  <a:ext uri="{FF2B5EF4-FFF2-40B4-BE49-F238E27FC236}">
                    <a16:creationId xmlns:a16="http://schemas.microsoft.com/office/drawing/2014/main" id="{1647013F-6D18-BE7B-FC3C-0816A1698F14}"/>
                  </a:ext>
                </a:extLst>
              </p:cNvPr>
              <p:cNvSpPr/>
              <p:nvPr/>
            </p:nvSpPr>
            <p:spPr>
              <a:xfrm>
                <a:off x="4044994" y="5064698"/>
                <a:ext cx="22692" cy="23300"/>
              </a:xfrm>
              <a:custGeom>
                <a:avLst/>
                <a:gdLst>
                  <a:gd name="connsiteX0" fmla="*/ 20895 w 22692"/>
                  <a:gd name="connsiteY0" fmla="*/ 12555 h 23300"/>
                  <a:gd name="connsiteX1" fmla="*/ 11037 w 22692"/>
                  <a:gd name="connsiteY1" fmla="*/ 2078 h 23300"/>
                  <a:gd name="connsiteX2" fmla="*/ 1797 w 22692"/>
                  <a:gd name="connsiteY2" fmla="*/ 10745 h 23300"/>
                  <a:gd name="connsiteX3" fmla="*/ 11656 w 22692"/>
                  <a:gd name="connsiteY3" fmla="*/ 21223 h 23300"/>
                  <a:gd name="connsiteX4" fmla="*/ 20895 w 22692"/>
                  <a:gd name="connsiteY4" fmla="*/ 12555 h 2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2" h="23300">
                    <a:moveTo>
                      <a:pt x="20895" y="12555"/>
                    </a:moveTo>
                    <a:cubicBezTo>
                      <a:pt x="17609" y="9078"/>
                      <a:pt x="14323" y="5554"/>
                      <a:pt x="11037" y="2078"/>
                    </a:cubicBezTo>
                    <a:cubicBezTo>
                      <a:pt x="5322" y="-4019"/>
                      <a:pt x="-3918" y="4650"/>
                      <a:pt x="1797" y="10745"/>
                    </a:cubicBezTo>
                    <a:cubicBezTo>
                      <a:pt x="5083" y="14222"/>
                      <a:pt x="8370" y="17746"/>
                      <a:pt x="11656" y="21223"/>
                    </a:cubicBezTo>
                    <a:cubicBezTo>
                      <a:pt x="17371" y="27319"/>
                      <a:pt x="26610" y="18651"/>
                      <a:pt x="20895" y="12555"/>
                    </a:cubicBezTo>
                    <a:close/>
                  </a:path>
                </a:pathLst>
              </a:custGeom>
              <a:grpFill/>
              <a:ln w="4763" cap="flat">
                <a:noFill/>
                <a:prstDash val="solid"/>
                <a:miter/>
              </a:ln>
            </p:spPr>
            <p:txBody>
              <a:bodyPr rtlCol="0" anchor="ctr"/>
              <a:lstStyle/>
              <a:p>
                <a:endParaRPr lang="en-EG"/>
              </a:p>
            </p:txBody>
          </p:sp>
          <p:sp>
            <p:nvSpPr>
              <p:cNvPr id="104" name="Freeform 103">
                <a:extLst>
                  <a:ext uri="{FF2B5EF4-FFF2-40B4-BE49-F238E27FC236}">
                    <a16:creationId xmlns:a16="http://schemas.microsoft.com/office/drawing/2014/main" id="{EEEB3199-AC86-6172-8019-BFF96BA9E008}"/>
                  </a:ext>
                </a:extLst>
              </p:cNvPr>
              <p:cNvSpPr/>
              <p:nvPr/>
            </p:nvSpPr>
            <p:spPr>
              <a:xfrm>
                <a:off x="3499825" y="5071240"/>
                <a:ext cx="412918" cy="543343"/>
              </a:xfrm>
              <a:custGeom>
                <a:avLst/>
                <a:gdLst>
                  <a:gd name="connsiteX0" fmla="*/ 117627 w 412918"/>
                  <a:gd name="connsiteY0" fmla="*/ 476214 h 543343"/>
                  <a:gd name="connsiteX1" fmla="*/ 194922 w 412918"/>
                  <a:gd name="connsiteY1" fmla="*/ 352437 h 543343"/>
                  <a:gd name="connsiteX2" fmla="*/ 258644 w 412918"/>
                  <a:gd name="connsiteY2" fmla="*/ 268426 h 543343"/>
                  <a:gd name="connsiteX3" fmla="*/ 410806 w 412918"/>
                  <a:gd name="connsiteY3" fmla="*/ 11156 h 543343"/>
                  <a:gd name="connsiteX4" fmla="*/ 410949 w 412918"/>
                  <a:gd name="connsiteY4" fmla="*/ 2393 h 543343"/>
                  <a:gd name="connsiteX5" fmla="*/ 401900 w 412918"/>
                  <a:gd name="connsiteY5" fmla="*/ 1679 h 543343"/>
                  <a:gd name="connsiteX6" fmla="*/ 173157 w 412918"/>
                  <a:gd name="connsiteY6" fmla="*/ 209038 h 543343"/>
                  <a:gd name="connsiteX7" fmla="*/ 66477 w 412918"/>
                  <a:gd name="connsiteY7" fmla="*/ 312051 h 543343"/>
                  <a:gd name="connsiteX8" fmla="*/ 4469 w 412918"/>
                  <a:gd name="connsiteY8" fmla="*/ 377726 h 543343"/>
                  <a:gd name="connsiteX9" fmla="*/ 77907 w 412918"/>
                  <a:gd name="connsiteY9" fmla="*/ 509409 h 543343"/>
                  <a:gd name="connsiteX10" fmla="*/ 125104 w 412918"/>
                  <a:gd name="connsiteY10" fmla="*/ 542461 h 543343"/>
                  <a:gd name="connsiteX11" fmla="*/ 117579 w 412918"/>
                  <a:gd name="connsiteY11" fmla="*/ 476214 h 54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2918" h="543343">
                    <a:moveTo>
                      <a:pt x="117627" y="476214"/>
                    </a:moveTo>
                    <a:cubicBezTo>
                      <a:pt x="111150" y="426494"/>
                      <a:pt x="164061" y="385727"/>
                      <a:pt x="194922" y="352437"/>
                    </a:cubicBezTo>
                    <a:cubicBezTo>
                      <a:pt x="218877" y="326577"/>
                      <a:pt x="242309" y="300002"/>
                      <a:pt x="258644" y="268426"/>
                    </a:cubicBezTo>
                    <a:cubicBezTo>
                      <a:pt x="306459" y="175796"/>
                      <a:pt x="331606" y="84499"/>
                      <a:pt x="410806" y="11156"/>
                    </a:cubicBezTo>
                    <a:cubicBezTo>
                      <a:pt x="413949" y="8489"/>
                      <a:pt x="413235" y="4774"/>
                      <a:pt x="410949" y="2393"/>
                    </a:cubicBezTo>
                    <a:cubicBezTo>
                      <a:pt x="408758" y="-83"/>
                      <a:pt x="404948" y="-1131"/>
                      <a:pt x="401900" y="1679"/>
                    </a:cubicBezTo>
                    <a:cubicBezTo>
                      <a:pt x="323557" y="68401"/>
                      <a:pt x="247976" y="138410"/>
                      <a:pt x="173157" y="209038"/>
                    </a:cubicBezTo>
                    <a:cubicBezTo>
                      <a:pt x="137200" y="242947"/>
                      <a:pt x="101482" y="277142"/>
                      <a:pt x="66477" y="312051"/>
                    </a:cubicBezTo>
                    <a:cubicBezTo>
                      <a:pt x="46808" y="331672"/>
                      <a:pt x="18614" y="353294"/>
                      <a:pt x="4469" y="377726"/>
                    </a:cubicBezTo>
                    <a:cubicBezTo>
                      <a:pt x="-18390" y="417207"/>
                      <a:pt x="52618" y="482358"/>
                      <a:pt x="77907" y="509409"/>
                    </a:cubicBezTo>
                    <a:cubicBezTo>
                      <a:pt x="85908" y="517934"/>
                      <a:pt x="109721" y="548938"/>
                      <a:pt x="125104" y="542461"/>
                    </a:cubicBezTo>
                    <a:cubicBezTo>
                      <a:pt x="146773" y="533364"/>
                      <a:pt x="119198" y="488502"/>
                      <a:pt x="117579" y="476214"/>
                    </a:cubicBezTo>
                    <a:close/>
                  </a:path>
                </a:pathLst>
              </a:custGeom>
              <a:grpFill/>
              <a:ln w="4763" cap="flat">
                <a:noFill/>
                <a:prstDash val="solid"/>
                <a:miter/>
              </a:ln>
            </p:spPr>
            <p:txBody>
              <a:bodyPr rtlCol="0" anchor="ctr"/>
              <a:lstStyle/>
              <a:p>
                <a:endParaRPr lang="en-EG"/>
              </a:p>
            </p:txBody>
          </p:sp>
          <p:sp>
            <p:nvSpPr>
              <p:cNvPr id="105" name="Freeform 104">
                <a:extLst>
                  <a:ext uri="{FF2B5EF4-FFF2-40B4-BE49-F238E27FC236}">
                    <a16:creationId xmlns:a16="http://schemas.microsoft.com/office/drawing/2014/main" id="{E4174082-82C0-362C-E2B8-F998D17BA600}"/>
                  </a:ext>
                </a:extLst>
              </p:cNvPr>
              <p:cNvSpPr/>
              <p:nvPr/>
            </p:nvSpPr>
            <p:spPr>
              <a:xfrm>
                <a:off x="4164472" y="5145651"/>
                <a:ext cx="112830" cy="133399"/>
              </a:xfrm>
              <a:custGeom>
                <a:avLst/>
                <a:gdLst>
                  <a:gd name="connsiteX0" fmla="*/ 0 w 112830"/>
                  <a:gd name="connsiteY0" fmla="*/ 36425 h 133399"/>
                  <a:gd name="connsiteX1" fmla="*/ 8620 w 112830"/>
                  <a:gd name="connsiteY1" fmla="*/ 52713 h 133399"/>
                  <a:gd name="connsiteX2" fmla="*/ 47815 w 112830"/>
                  <a:gd name="connsiteY2" fmla="*/ 91622 h 133399"/>
                  <a:gd name="connsiteX3" fmla="*/ 85058 w 112830"/>
                  <a:gd name="connsiteY3" fmla="*/ 128389 h 133399"/>
                  <a:gd name="connsiteX4" fmla="*/ 96584 w 112830"/>
                  <a:gd name="connsiteY4" fmla="*/ 133389 h 133399"/>
                  <a:gd name="connsiteX5" fmla="*/ 107061 w 112830"/>
                  <a:gd name="connsiteY5" fmla="*/ 104005 h 133399"/>
                  <a:gd name="connsiteX6" fmla="*/ 112252 w 112830"/>
                  <a:gd name="connsiteY6" fmla="*/ 9993 h 133399"/>
                  <a:gd name="connsiteX7" fmla="*/ 112824 w 112830"/>
                  <a:gd name="connsiteY7" fmla="*/ 6993 h 133399"/>
                  <a:gd name="connsiteX8" fmla="*/ 107204 w 112830"/>
                  <a:gd name="connsiteY8" fmla="*/ 182 h 133399"/>
                  <a:gd name="connsiteX9" fmla="*/ 102870 w 112830"/>
                  <a:gd name="connsiteY9" fmla="*/ 992 h 133399"/>
                  <a:gd name="connsiteX10" fmla="*/ 48959 w 112830"/>
                  <a:gd name="connsiteY10" fmla="*/ 16327 h 133399"/>
                  <a:gd name="connsiteX11" fmla="*/ 3429 w 112830"/>
                  <a:gd name="connsiteY11" fmla="*/ 31043 h 133399"/>
                  <a:gd name="connsiteX12" fmla="*/ 95 w 112830"/>
                  <a:gd name="connsiteY12" fmla="*/ 36473 h 13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830" h="133399">
                    <a:moveTo>
                      <a:pt x="0" y="36425"/>
                    </a:moveTo>
                    <a:cubicBezTo>
                      <a:pt x="524" y="44474"/>
                      <a:pt x="2810" y="46426"/>
                      <a:pt x="8620" y="52713"/>
                    </a:cubicBezTo>
                    <a:cubicBezTo>
                      <a:pt x="21050" y="66191"/>
                      <a:pt x="34766" y="78668"/>
                      <a:pt x="47815" y="91622"/>
                    </a:cubicBezTo>
                    <a:cubicBezTo>
                      <a:pt x="59722" y="103434"/>
                      <a:pt x="71485" y="118626"/>
                      <a:pt x="85058" y="128389"/>
                    </a:cubicBezTo>
                    <a:cubicBezTo>
                      <a:pt x="88725" y="131056"/>
                      <a:pt x="91773" y="133580"/>
                      <a:pt x="96584" y="133389"/>
                    </a:cubicBezTo>
                    <a:cubicBezTo>
                      <a:pt x="113014" y="132628"/>
                      <a:pt x="109776" y="114435"/>
                      <a:pt x="107061" y="104005"/>
                    </a:cubicBezTo>
                    <a:cubicBezTo>
                      <a:pt x="98441" y="70905"/>
                      <a:pt x="98250" y="41330"/>
                      <a:pt x="112252" y="9993"/>
                    </a:cubicBezTo>
                    <a:cubicBezTo>
                      <a:pt x="112728" y="8945"/>
                      <a:pt x="112824" y="7945"/>
                      <a:pt x="112824" y="6993"/>
                    </a:cubicBezTo>
                    <a:cubicBezTo>
                      <a:pt x="112967" y="3659"/>
                      <a:pt x="110823" y="278"/>
                      <a:pt x="107204" y="182"/>
                    </a:cubicBezTo>
                    <a:cubicBezTo>
                      <a:pt x="105680" y="-198"/>
                      <a:pt x="104108" y="-8"/>
                      <a:pt x="102870" y="992"/>
                    </a:cubicBezTo>
                    <a:cubicBezTo>
                      <a:pt x="84915" y="6136"/>
                      <a:pt x="66913" y="11232"/>
                      <a:pt x="48959" y="16327"/>
                    </a:cubicBezTo>
                    <a:cubicBezTo>
                      <a:pt x="34290" y="20471"/>
                      <a:pt x="16431" y="22995"/>
                      <a:pt x="3429" y="31043"/>
                    </a:cubicBezTo>
                    <a:cubicBezTo>
                      <a:pt x="1572" y="32186"/>
                      <a:pt x="-95" y="34139"/>
                      <a:pt x="95" y="36473"/>
                    </a:cubicBezTo>
                    <a:close/>
                  </a:path>
                </a:pathLst>
              </a:custGeom>
              <a:grpFill/>
              <a:ln w="4763" cap="flat">
                <a:noFill/>
                <a:prstDash val="solid"/>
                <a:miter/>
              </a:ln>
            </p:spPr>
            <p:txBody>
              <a:bodyPr rtlCol="0" anchor="ctr"/>
              <a:lstStyle/>
              <a:p>
                <a:endParaRPr lang="en-EG"/>
              </a:p>
            </p:txBody>
          </p:sp>
          <p:sp>
            <p:nvSpPr>
              <p:cNvPr id="106" name="Freeform 105">
                <a:extLst>
                  <a:ext uri="{FF2B5EF4-FFF2-40B4-BE49-F238E27FC236}">
                    <a16:creationId xmlns:a16="http://schemas.microsoft.com/office/drawing/2014/main" id="{35A6179B-9ECD-B9D4-D5CB-95DA4CA485FB}"/>
                  </a:ext>
                </a:extLst>
              </p:cNvPr>
              <p:cNvSpPr/>
              <p:nvPr/>
            </p:nvSpPr>
            <p:spPr>
              <a:xfrm>
                <a:off x="3914277" y="5489858"/>
                <a:ext cx="207269" cy="306397"/>
              </a:xfrm>
              <a:custGeom>
                <a:avLst/>
                <a:gdLst>
                  <a:gd name="connsiteX0" fmla="*/ 134753 w 207269"/>
                  <a:gd name="connsiteY0" fmla="*/ 287673 h 306397"/>
                  <a:gd name="connsiteX1" fmla="*/ 141182 w 207269"/>
                  <a:gd name="connsiteY1" fmla="*/ 45405 h 306397"/>
                  <a:gd name="connsiteX2" fmla="*/ 203476 w 207269"/>
                  <a:gd name="connsiteY2" fmla="*/ 10353 h 306397"/>
                  <a:gd name="connsiteX3" fmla="*/ 132419 w 207269"/>
                  <a:gd name="connsiteY3" fmla="*/ 3542 h 306397"/>
                  <a:gd name="connsiteX4" fmla="*/ 13595 w 207269"/>
                  <a:gd name="connsiteY4" fmla="*/ 96983 h 306397"/>
                  <a:gd name="connsiteX5" fmla="*/ 29549 w 207269"/>
                  <a:gd name="connsiteY5" fmla="*/ 251335 h 306397"/>
                  <a:gd name="connsiteX6" fmla="*/ 134515 w 207269"/>
                  <a:gd name="connsiteY6" fmla="*/ 298817 h 306397"/>
                  <a:gd name="connsiteX7" fmla="*/ 134753 w 207269"/>
                  <a:gd name="connsiteY7" fmla="*/ 287673 h 306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269" h="306397">
                    <a:moveTo>
                      <a:pt x="134753" y="287673"/>
                    </a:moveTo>
                    <a:cubicBezTo>
                      <a:pt x="26549" y="238477"/>
                      <a:pt x="22596" y="80076"/>
                      <a:pt x="141182" y="45405"/>
                    </a:cubicBezTo>
                    <a:cubicBezTo>
                      <a:pt x="148897" y="43119"/>
                      <a:pt x="224907" y="40976"/>
                      <a:pt x="203476" y="10353"/>
                    </a:cubicBezTo>
                    <a:cubicBezTo>
                      <a:pt x="192379" y="-5554"/>
                      <a:pt x="146897" y="923"/>
                      <a:pt x="132419" y="3542"/>
                    </a:cubicBezTo>
                    <a:cubicBezTo>
                      <a:pt x="78079" y="13401"/>
                      <a:pt x="40217" y="50834"/>
                      <a:pt x="13595" y="96983"/>
                    </a:cubicBezTo>
                    <a:cubicBezTo>
                      <a:pt x="-9599" y="147751"/>
                      <a:pt x="-2360" y="204377"/>
                      <a:pt x="29549" y="251335"/>
                    </a:cubicBezTo>
                    <a:cubicBezTo>
                      <a:pt x="52028" y="284435"/>
                      <a:pt x="94224" y="323011"/>
                      <a:pt x="134515" y="298817"/>
                    </a:cubicBezTo>
                    <a:cubicBezTo>
                      <a:pt x="138134" y="296627"/>
                      <a:pt x="139611" y="289864"/>
                      <a:pt x="134753" y="287673"/>
                    </a:cubicBezTo>
                    <a:close/>
                  </a:path>
                </a:pathLst>
              </a:custGeom>
              <a:grpFill/>
              <a:ln w="4763" cap="flat">
                <a:noFill/>
                <a:prstDash val="solid"/>
                <a:miter/>
              </a:ln>
            </p:spPr>
            <p:txBody>
              <a:bodyPr rtlCol="0" anchor="ctr"/>
              <a:lstStyle/>
              <a:p>
                <a:endParaRPr lang="en-EG"/>
              </a:p>
            </p:txBody>
          </p:sp>
        </p:grpSp>
        <p:grpSp>
          <p:nvGrpSpPr>
            <p:cNvPr id="11" name="Graphic 2">
              <a:extLst>
                <a:ext uri="{FF2B5EF4-FFF2-40B4-BE49-F238E27FC236}">
                  <a16:creationId xmlns:a16="http://schemas.microsoft.com/office/drawing/2014/main" id="{74BD0FB5-E9F2-2269-6A88-A4A584E83334}"/>
                </a:ext>
              </a:extLst>
            </p:cNvPr>
            <p:cNvGrpSpPr/>
            <p:nvPr/>
          </p:nvGrpSpPr>
          <p:grpSpPr>
            <a:xfrm>
              <a:off x="6150209" y="4902145"/>
              <a:ext cx="560765" cy="777622"/>
              <a:chOff x="6150209" y="4902145"/>
              <a:chExt cx="560765" cy="777622"/>
            </a:xfrm>
            <a:grpFill/>
          </p:grpSpPr>
          <p:sp>
            <p:nvSpPr>
              <p:cNvPr id="83" name="Freeform 82">
                <a:extLst>
                  <a:ext uri="{FF2B5EF4-FFF2-40B4-BE49-F238E27FC236}">
                    <a16:creationId xmlns:a16="http://schemas.microsoft.com/office/drawing/2014/main" id="{E28CCE2F-9DBE-5838-C397-22C31674EB8A}"/>
                  </a:ext>
                </a:extLst>
              </p:cNvPr>
              <p:cNvSpPr/>
              <p:nvPr/>
            </p:nvSpPr>
            <p:spPr>
              <a:xfrm>
                <a:off x="6150209" y="4902145"/>
                <a:ext cx="560765" cy="777622"/>
              </a:xfrm>
              <a:custGeom>
                <a:avLst/>
                <a:gdLst>
                  <a:gd name="connsiteX0" fmla="*/ 281928 w 560765"/>
                  <a:gd name="connsiteY0" fmla="*/ 755705 h 777622"/>
                  <a:gd name="connsiteX1" fmla="*/ 51042 w 560765"/>
                  <a:gd name="connsiteY1" fmla="*/ 436569 h 777622"/>
                  <a:gd name="connsiteX2" fmla="*/ 107478 w 560765"/>
                  <a:gd name="connsiteY2" fmla="*/ 96765 h 777622"/>
                  <a:gd name="connsiteX3" fmla="*/ 416374 w 560765"/>
                  <a:gd name="connsiteY3" fmla="*/ 68905 h 777622"/>
                  <a:gd name="connsiteX4" fmla="*/ 521387 w 560765"/>
                  <a:gd name="connsiteY4" fmla="*/ 404042 h 777622"/>
                  <a:gd name="connsiteX5" fmla="*/ 263831 w 560765"/>
                  <a:gd name="connsiteY5" fmla="*/ 755038 h 777622"/>
                  <a:gd name="connsiteX6" fmla="*/ 281309 w 560765"/>
                  <a:gd name="connsiteY6" fmla="*/ 773802 h 777622"/>
                  <a:gd name="connsiteX7" fmla="*/ 539580 w 560765"/>
                  <a:gd name="connsiteY7" fmla="*/ 432283 h 777622"/>
                  <a:gd name="connsiteX8" fmla="*/ 460569 w 560765"/>
                  <a:gd name="connsiteY8" fmla="*/ 71047 h 777622"/>
                  <a:gd name="connsiteX9" fmla="*/ 133577 w 560765"/>
                  <a:gd name="connsiteY9" fmla="*/ 43330 h 777622"/>
                  <a:gd name="connsiteX10" fmla="*/ 6227 w 560765"/>
                  <a:gd name="connsiteY10" fmla="*/ 369847 h 777622"/>
                  <a:gd name="connsiteX11" fmla="*/ 263212 w 560765"/>
                  <a:gd name="connsiteY11" fmla="*/ 773135 h 777622"/>
                  <a:gd name="connsiteX12" fmla="*/ 281976 w 560765"/>
                  <a:gd name="connsiteY12" fmla="*/ 755657 h 77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0765" h="777622">
                    <a:moveTo>
                      <a:pt x="281928" y="755705"/>
                    </a:moveTo>
                    <a:cubicBezTo>
                      <a:pt x="194298" y="658359"/>
                      <a:pt x="96714" y="562204"/>
                      <a:pt x="51042" y="436569"/>
                    </a:cubicBezTo>
                    <a:cubicBezTo>
                      <a:pt x="8989" y="320936"/>
                      <a:pt x="14752" y="186253"/>
                      <a:pt x="107478" y="96765"/>
                    </a:cubicBezTo>
                    <a:cubicBezTo>
                      <a:pt x="192631" y="14612"/>
                      <a:pt x="318218" y="1753"/>
                      <a:pt x="416374" y="68905"/>
                    </a:cubicBezTo>
                    <a:cubicBezTo>
                      <a:pt x="526578" y="144295"/>
                      <a:pt x="556296" y="280026"/>
                      <a:pt x="521387" y="404042"/>
                    </a:cubicBezTo>
                    <a:cubicBezTo>
                      <a:pt x="479810" y="551822"/>
                      <a:pt x="366082" y="648358"/>
                      <a:pt x="263831" y="755038"/>
                    </a:cubicBezTo>
                    <a:cubicBezTo>
                      <a:pt x="252448" y="766896"/>
                      <a:pt x="269832" y="785756"/>
                      <a:pt x="281309" y="773802"/>
                    </a:cubicBezTo>
                    <a:cubicBezTo>
                      <a:pt x="381560" y="669217"/>
                      <a:pt x="492526" y="574253"/>
                      <a:pt x="539580" y="432283"/>
                    </a:cubicBezTo>
                    <a:cubicBezTo>
                      <a:pt x="581489" y="305791"/>
                      <a:pt x="564249" y="162440"/>
                      <a:pt x="460569" y="71047"/>
                    </a:cubicBezTo>
                    <a:cubicBezTo>
                      <a:pt x="368701" y="-9963"/>
                      <a:pt x="237161" y="-25107"/>
                      <a:pt x="133577" y="43330"/>
                    </a:cubicBezTo>
                    <a:cubicBezTo>
                      <a:pt x="24229" y="115529"/>
                      <a:pt x="-16919" y="243879"/>
                      <a:pt x="6227" y="369847"/>
                    </a:cubicBezTo>
                    <a:cubicBezTo>
                      <a:pt x="36421" y="534010"/>
                      <a:pt x="155912" y="653978"/>
                      <a:pt x="263212" y="773135"/>
                    </a:cubicBezTo>
                    <a:cubicBezTo>
                      <a:pt x="274260" y="785423"/>
                      <a:pt x="293025" y="767944"/>
                      <a:pt x="281976" y="755657"/>
                    </a:cubicBezTo>
                    <a:close/>
                  </a:path>
                </a:pathLst>
              </a:custGeom>
              <a:grpFill/>
              <a:ln w="4763" cap="flat">
                <a:noFill/>
                <a:prstDash val="solid"/>
                <a:miter/>
              </a:ln>
            </p:spPr>
            <p:txBody>
              <a:bodyPr rtlCol="0" anchor="ctr"/>
              <a:lstStyle/>
              <a:p>
                <a:endParaRPr lang="en-EG"/>
              </a:p>
            </p:txBody>
          </p:sp>
          <p:sp>
            <p:nvSpPr>
              <p:cNvPr id="84" name="Freeform 83">
                <a:extLst>
                  <a:ext uri="{FF2B5EF4-FFF2-40B4-BE49-F238E27FC236}">
                    <a16:creationId xmlns:a16="http://schemas.microsoft.com/office/drawing/2014/main" id="{1874B1D4-0D39-A448-59B5-D44D045DEA62}"/>
                  </a:ext>
                </a:extLst>
              </p:cNvPr>
              <p:cNvSpPr/>
              <p:nvPr/>
            </p:nvSpPr>
            <p:spPr>
              <a:xfrm>
                <a:off x="6296205" y="5030299"/>
                <a:ext cx="272354" cy="273396"/>
              </a:xfrm>
              <a:custGeom>
                <a:avLst/>
                <a:gdLst>
                  <a:gd name="connsiteX0" fmla="*/ 44444 w 272354"/>
                  <a:gd name="connsiteY0" fmla="*/ 33381 h 273396"/>
                  <a:gd name="connsiteX1" fmla="*/ 116596 w 272354"/>
                  <a:gd name="connsiteY1" fmla="*/ 271887 h 273396"/>
                  <a:gd name="connsiteX2" fmla="*/ 251280 w 272354"/>
                  <a:gd name="connsiteY2" fmla="*/ 209974 h 273396"/>
                  <a:gd name="connsiteX3" fmla="*/ 249137 w 272354"/>
                  <a:gd name="connsiteY3" fmla="*/ 59051 h 273396"/>
                  <a:gd name="connsiteX4" fmla="*/ 90021 w 272354"/>
                  <a:gd name="connsiteY4" fmla="*/ 6759 h 273396"/>
                  <a:gd name="connsiteX5" fmla="*/ 96308 w 272354"/>
                  <a:gd name="connsiteY5" fmla="*/ 33190 h 273396"/>
                  <a:gd name="connsiteX6" fmla="*/ 234611 w 272354"/>
                  <a:gd name="connsiteY6" fmla="*/ 87245 h 273396"/>
                  <a:gd name="connsiteX7" fmla="*/ 192510 w 272354"/>
                  <a:gd name="connsiteY7" fmla="*/ 231882 h 273396"/>
                  <a:gd name="connsiteX8" fmla="*/ 48874 w 272354"/>
                  <a:gd name="connsiteY8" fmla="*/ 205688 h 273396"/>
                  <a:gd name="connsiteX9" fmla="*/ 62923 w 272354"/>
                  <a:gd name="connsiteY9" fmla="*/ 53241 h 273396"/>
                  <a:gd name="connsiteX10" fmla="*/ 44397 w 272354"/>
                  <a:gd name="connsiteY10" fmla="*/ 33333 h 273396"/>
                  <a:gd name="connsiteX11" fmla="*/ 44397 w 272354"/>
                  <a:gd name="connsiteY11" fmla="*/ 33333 h 2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354" h="273396">
                    <a:moveTo>
                      <a:pt x="44444" y="33381"/>
                    </a:moveTo>
                    <a:cubicBezTo>
                      <a:pt x="-39709" y="111772"/>
                      <a:pt x="1915" y="254980"/>
                      <a:pt x="116596" y="271887"/>
                    </a:cubicBezTo>
                    <a:cubicBezTo>
                      <a:pt x="170032" y="279745"/>
                      <a:pt x="223181" y="256599"/>
                      <a:pt x="251280" y="209974"/>
                    </a:cubicBezTo>
                    <a:cubicBezTo>
                      <a:pt x="278902" y="164159"/>
                      <a:pt x="280569" y="103342"/>
                      <a:pt x="249137" y="59051"/>
                    </a:cubicBezTo>
                    <a:cubicBezTo>
                      <a:pt x="214085" y="9664"/>
                      <a:pt x="147410" y="-12148"/>
                      <a:pt x="90021" y="6759"/>
                    </a:cubicBezTo>
                    <a:cubicBezTo>
                      <a:pt x="73543" y="12188"/>
                      <a:pt x="79639" y="38715"/>
                      <a:pt x="96308" y="33190"/>
                    </a:cubicBezTo>
                    <a:cubicBezTo>
                      <a:pt x="148077" y="16141"/>
                      <a:pt x="209227" y="37572"/>
                      <a:pt x="234611" y="87245"/>
                    </a:cubicBezTo>
                    <a:cubicBezTo>
                      <a:pt x="259757" y="136442"/>
                      <a:pt x="239564" y="203545"/>
                      <a:pt x="192510" y="231882"/>
                    </a:cubicBezTo>
                    <a:cubicBezTo>
                      <a:pt x="147219" y="259124"/>
                      <a:pt x="81830" y="246837"/>
                      <a:pt x="48874" y="205688"/>
                    </a:cubicBezTo>
                    <a:cubicBezTo>
                      <a:pt x="12726" y="160540"/>
                      <a:pt x="21680" y="91674"/>
                      <a:pt x="62923" y="53241"/>
                    </a:cubicBezTo>
                    <a:cubicBezTo>
                      <a:pt x="75734" y="41287"/>
                      <a:pt x="57256" y="21427"/>
                      <a:pt x="44397" y="33333"/>
                    </a:cubicBezTo>
                    <a:lnTo>
                      <a:pt x="44397" y="33333"/>
                    </a:lnTo>
                    <a:close/>
                  </a:path>
                </a:pathLst>
              </a:custGeom>
              <a:grpFill/>
              <a:ln w="4763" cap="flat">
                <a:noFill/>
                <a:prstDash val="solid"/>
                <a:miter/>
              </a:ln>
            </p:spPr>
            <p:txBody>
              <a:bodyPr rtlCol="0" anchor="ctr"/>
              <a:lstStyle/>
              <a:p>
                <a:endParaRPr lang="en-EG"/>
              </a:p>
            </p:txBody>
          </p:sp>
          <p:sp>
            <p:nvSpPr>
              <p:cNvPr id="85" name="Freeform 84">
                <a:extLst>
                  <a:ext uri="{FF2B5EF4-FFF2-40B4-BE49-F238E27FC236}">
                    <a16:creationId xmlns:a16="http://schemas.microsoft.com/office/drawing/2014/main" id="{B414BD93-A7AA-6FC4-D027-34B4E37F72D6}"/>
                  </a:ext>
                </a:extLst>
              </p:cNvPr>
              <p:cNvSpPr/>
              <p:nvPr/>
            </p:nvSpPr>
            <p:spPr>
              <a:xfrm>
                <a:off x="6319525" y="5269031"/>
                <a:ext cx="85272" cy="57178"/>
              </a:xfrm>
              <a:custGeom>
                <a:avLst/>
                <a:gdLst>
                  <a:gd name="connsiteX0" fmla="*/ 1264 w 85272"/>
                  <a:gd name="connsiteY0" fmla="*/ 10628 h 57178"/>
                  <a:gd name="connsiteX1" fmla="*/ 79179 w 85272"/>
                  <a:gd name="connsiteY1" fmla="*/ 57110 h 57178"/>
                  <a:gd name="connsiteX2" fmla="*/ 79608 w 85272"/>
                  <a:gd name="connsiteY2" fmla="*/ 44823 h 57178"/>
                  <a:gd name="connsiteX3" fmla="*/ 10265 w 85272"/>
                  <a:gd name="connsiteY3" fmla="*/ 2293 h 57178"/>
                  <a:gd name="connsiteX4" fmla="*/ 1264 w 85272"/>
                  <a:gd name="connsiteY4" fmla="*/ 10676 h 57178"/>
                  <a:gd name="connsiteX5" fmla="*/ 1264 w 85272"/>
                  <a:gd name="connsiteY5" fmla="*/ 10676 h 5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272" h="57178">
                    <a:moveTo>
                      <a:pt x="1264" y="10628"/>
                    </a:moveTo>
                    <a:cubicBezTo>
                      <a:pt x="19933" y="36679"/>
                      <a:pt x="47556" y="52681"/>
                      <a:pt x="79179" y="57110"/>
                    </a:cubicBezTo>
                    <a:cubicBezTo>
                      <a:pt x="87037" y="58205"/>
                      <a:pt x="87418" y="45918"/>
                      <a:pt x="79608" y="44823"/>
                    </a:cubicBezTo>
                    <a:cubicBezTo>
                      <a:pt x="51128" y="40823"/>
                      <a:pt x="26982" y="25535"/>
                      <a:pt x="10265" y="2293"/>
                    </a:cubicBezTo>
                    <a:cubicBezTo>
                      <a:pt x="5646" y="-4136"/>
                      <a:pt x="-3308" y="4342"/>
                      <a:pt x="1264" y="10676"/>
                    </a:cubicBezTo>
                    <a:lnTo>
                      <a:pt x="1264" y="10676"/>
                    </a:lnTo>
                    <a:close/>
                  </a:path>
                </a:pathLst>
              </a:custGeom>
              <a:grpFill/>
              <a:ln w="4763" cap="flat">
                <a:noFill/>
                <a:prstDash val="solid"/>
                <a:miter/>
              </a:ln>
            </p:spPr>
            <p:txBody>
              <a:bodyPr rtlCol="0" anchor="ctr"/>
              <a:lstStyle/>
              <a:p>
                <a:endParaRPr lang="en-EG"/>
              </a:p>
            </p:txBody>
          </p:sp>
          <p:sp>
            <p:nvSpPr>
              <p:cNvPr id="86" name="Freeform 85">
                <a:extLst>
                  <a:ext uri="{FF2B5EF4-FFF2-40B4-BE49-F238E27FC236}">
                    <a16:creationId xmlns:a16="http://schemas.microsoft.com/office/drawing/2014/main" id="{97903C9A-0357-F43E-AF56-DC01D46AFD53}"/>
                  </a:ext>
                </a:extLst>
              </p:cNvPr>
              <p:cNvSpPr/>
              <p:nvPr/>
            </p:nvSpPr>
            <p:spPr>
              <a:xfrm>
                <a:off x="6455355" y="5313278"/>
                <a:ext cx="11904" cy="12296"/>
              </a:xfrm>
              <a:custGeom>
                <a:avLst/>
                <a:gdLst>
                  <a:gd name="connsiteX0" fmla="*/ 5738 w 11904"/>
                  <a:gd name="connsiteY0" fmla="*/ 12292 h 12296"/>
                  <a:gd name="connsiteX1" fmla="*/ 6166 w 11904"/>
                  <a:gd name="connsiteY1" fmla="*/ 5 h 12296"/>
                  <a:gd name="connsiteX2" fmla="*/ 5738 w 11904"/>
                  <a:gd name="connsiteY2" fmla="*/ 12292 h 12296"/>
                  <a:gd name="connsiteX3" fmla="*/ 5738 w 11904"/>
                  <a:gd name="connsiteY3" fmla="*/ 12292 h 12296"/>
                </a:gdLst>
                <a:ahLst/>
                <a:cxnLst>
                  <a:cxn ang="0">
                    <a:pos x="connsiteX0" y="connsiteY0"/>
                  </a:cxn>
                  <a:cxn ang="0">
                    <a:pos x="connsiteX1" y="connsiteY1"/>
                  </a:cxn>
                  <a:cxn ang="0">
                    <a:pos x="connsiteX2" y="connsiteY2"/>
                  </a:cxn>
                  <a:cxn ang="0">
                    <a:pos x="connsiteX3" y="connsiteY3"/>
                  </a:cxn>
                </a:cxnLst>
                <a:rect l="l" t="t" r="r" b="b"/>
                <a:pathLst>
                  <a:path w="11904" h="12296">
                    <a:moveTo>
                      <a:pt x="5738" y="12292"/>
                    </a:moveTo>
                    <a:cubicBezTo>
                      <a:pt x="13643" y="12578"/>
                      <a:pt x="14120" y="290"/>
                      <a:pt x="6166" y="5"/>
                    </a:cubicBezTo>
                    <a:cubicBezTo>
                      <a:pt x="-1740" y="-281"/>
                      <a:pt x="-2216" y="12007"/>
                      <a:pt x="5738" y="12292"/>
                    </a:cubicBezTo>
                    <a:lnTo>
                      <a:pt x="5738" y="12292"/>
                    </a:lnTo>
                    <a:close/>
                  </a:path>
                </a:pathLst>
              </a:custGeom>
              <a:grpFill/>
              <a:ln w="4763" cap="flat">
                <a:noFill/>
                <a:prstDash val="solid"/>
                <a:miter/>
              </a:ln>
            </p:spPr>
            <p:txBody>
              <a:bodyPr rtlCol="0" anchor="ctr"/>
              <a:lstStyle/>
              <a:p>
                <a:endParaRPr lang="en-EG"/>
              </a:p>
            </p:txBody>
          </p:sp>
          <p:sp>
            <p:nvSpPr>
              <p:cNvPr id="87" name="Freeform 86">
                <a:extLst>
                  <a:ext uri="{FF2B5EF4-FFF2-40B4-BE49-F238E27FC236}">
                    <a16:creationId xmlns:a16="http://schemas.microsoft.com/office/drawing/2014/main" id="{60F2B333-D7ED-CB2A-8531-89407B72D471}"/>
                  </a:ext>
                </a:extLst>
              </p:cNvPr>
              <p:cNvSpPr/>
              <p:nvPr/>
            </p:nvSpPr>
            <p:spPr>
              <a:xfrm>
                <a:off x="6347865" y="5082692"/>
                <a:ext cx="168618" cy="168292"/>
              </a:xfrm>
              <a:custGeom>
                <a:avLst/>
                <a:gdLst>
                  <a:gd name="connsiteX0" fmla="*/ 11929 w 168618"/>
                  <a:gd name="connsiteY0" fmla="*/ 33519 h 168292"/>
                  <a:gd name="connsiteX1" fmla="*/ 31170 w 168618"/>
                  <a:gd name="connsiteY1" fmla="*/ 149628 h 168292"/>
                  <a:gd name="connsiteX2" fmla="*/ 146898 w 168618"/>
                  <a:gd name="connsiteY2" fmla="*/ 140580 h 168292"/>
                  <a:gd name="connsiteX3" fmla="*/ 150137 w 168618"/>
                  <a:gd name="connsiteY3" fmla="*/ 30994 h 168292"/>
                  <a:gd name="connsiteX4" fmla="*/ 34884 w 168618"/>
                  <a:gd name="connsiteY4" fmla="*/ 15088 h 168292"/>
                  <a:gd name="connsiteX5" fmla="*/ 40695 w 168618"/>
                  <a:gd name="connsiteY5" fmla="*/ 25946 h 168292"/>
                  <a:gd name="connsiteX6" fmla="*/ 134373 w 168618"/>
                  <a:gd name="connsiteY6" fmla="*/ 31661 h 168292"/>
                  <a:gd name="connsiteX7" fmla="*/ 140088 w 168618"/>
                  <a:gd name="connsiteY7" fmla="*/ 129483 h 168292"/>
                  <a:gd name="connsiteX8" fmla="*/ 46171 w 168618"/>
                  <a:gd name="connsiteY8" fmla="*/ 145199 h 168292"/>
                  <a:gd name="connsiteX9" fmla="*/ 22264 w 168618"/>
                  <a:gd name="connsiteY9" fmla="*/ 40186 h 168292"/>
                  <a:gd name="connsiteX10" fmla="*/ 11882 w 168618"/>
                  <a:gd name="connsiteY10" fmla="*/ 33614 h 168292"/>
                  <a:gd name="connsiteX11" fmla="*/ 11882 w 168618"/>
                  <a:gd name="connsiteY11" fmla="*/ 33614 h 16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618" h="168292">
                    <a:moveTo>
                      <a:pt x="11929" y="33519"/>
                    </a:moveTo>
                    <a:cubicBezTo>
                      <a:pt x="-7264" y="72666"/>
                      <a:pt x="-4978" y="120910"/>
                      <a:pt x="31170" y="149628"/>
                    </a:cubicBezTo>
                    <a:cubicBezTo>
                      <a:pt x="66364" y="177632"/>
                      <a:pt x="116561" y="173726"/>
                      <a:pt x="146898" y="140580"/>
                    </a:cubicBezTo>
                    <a:cubicBezTo>
                      <a:pt x="174950" y="109909"/>
                      <a:pt x="175616" y="63522"/>
                      <a:pt x="150137" y="30994"/>
                    </a:cubicBezTo>
                    <a:cubicBezTo>
                      <a:pt x="122324" y="-4486"/>
                      <a:pt x="71461" y="-9106"/>
                      <a:pt x="34884" y="15088"/>
                    </a:cubicBezTo>
                    <a:cubicBezTo>
                      <a:pt x="28312" y="19422"/>
                      <a:pt x="34075" y="30328"/>
                      <a:pt x="40695" y="25946"/>
                    </a:cubicBezTo>
                    <a:cubicBezTo>
                      <a:pt x="69365" y="6991"/>
                      <a:pt x="108846" y="6610"/>
                      <a:pt x="134373" y="31661"/>
                    </a:cubicBezTo>
                    <a:cubicBezTo>
                      <a:pt x="161091" y="57855"/>
                      <a:pt x="163948" y="100717"/>
                      <a:pt x="140088" y="129483"/>
                    </a:cubicBezTo>
                    <a:cubicBezTo>
                      <a:pt x="116800" y="157534"/>
                      <a:pt x="77414" y="164535"/>
                      <a:pt x="46171" y="145199"/>
                    </a:cubicBezTo>
                    <a:cubicBezTo>
                      <a:pt x="9405" y="122434"/>
                      <a:pt x="4309" y="76810"/>
                      <a:pt x="22264" y="40186"/>
                    </a:cubicBezTo>
                    <a:cubicBezTo>
                      <a:pt x="25741" y="33137"/>
                      <a:pt x="15358" y="26470"/>
                      <a:pt x="11882" y="33614"/>
                    </a:cubicBezTo>
                    <a:lnTo>
                      <a:pt x="11882" y="33614"/>
                    </a:lnTo>
                    <a:close/>
                  </a:path>
                </a:pathLst>
              </a:custGeom>
              <a:grpFill/>
              <a:ln w="4763" cap="flat">
                <a:noFill/>
                <a:prstDash val="solid"/>
                <a:miter/>
              </a:ln>
            </p:spPr>
            <p:txBody>
              <a:bodyPr rtlCol="0" anchor="ctr"/>
              <a:lstStyle/>
              <a:p>
                <a:endParaRPr lang="en-EG"/>
              </a:p>
            </p:txBody>
          </p:sp>
          <p:sp>
            <p:nvSpPr>
              <p:cNvPr id="88" name="Freeform 87">
                <a:extLst>
                  <a:ext uri="{FF2B5EF4-FFF2-40B4-BE49-F238E27FC236}">
                    <a16:creationId xmlns:a16="http://schemas.microsoft.com/office/drawing/2014/main" id="{3E05980C-9E6C-3A46-827C-D9437A51B21A}"/>
                  </a:ext>
                </a:extLst>
              </p:cNvPr>
              <p:cNvSpPr/>
              <p:nvPr/>
            </p:nvSpPr>
            <p:spPr>
              <a:xfrm>
                <a:off x="6193965" y="5003622"/>
                <a:ext cx="240655" cy="619899"/>
              </a:xfrm>
              <a:custGeom>
                <a:avLst/>
                <a:gdLst>
                  <a:gd name="connsiteX0" fmla="*/ 239648 w 240655"/>
                  <a:gd name="connsiteY0" fmla="*/ 599030 h 619899"/>
                  <a:gd name="connsiteX1" fmla="*/ 87344 w 240655"/>
                  <a:gd name="connsiteY1" fmla="*/ 315995 h 619899"/>
                  <a:gd name="connsiteX2" fmla="*/ 102012 w 240655"/>
                  <a:gd name="connsiteY2" fmla="*/ 18958 h 619899"/>
                  <a:gd name="connsiteX3" fmla="*/ 83248 w 240655"/>
                  <a:gd name="connsiteY3" fmla="*/ 3336 h 619899"/>
                  <a:gd name="connsiteX4" fmla="*/ 15096 w 240655"/>
                  <a:gd name="connsiteY4" fmla="*/ 304946 h 619899"/>
                  <a:gd name="connsiteX5" fmla="*/ 218169 w 240655"/>
                  <a:gd name="connsiteY5" fmla="*/ 615842 h 619899"/>
                  <a:gd name="connsiteX6" fmla="*/ 238886 w 240655"/>
                  <a:gd name="connsiteY6" fmla="*/ 610365 h 619899"/>
                  <a:gd name="connsiteX7" fmla="*/ 239648 w 240655"/>
                  <a:gd name="connsiteY7" fmla="*/ 599078 h 619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655" h="619899">
                    <a:moveTo>
                      <a:pt x="239648" y="599030"/>
                    </a:moveTo>
                    <a:cubicBezTo>
                      <a:pt x="199358" y="499160"/>
                      <a:pt x="125968" y="416483"/>
                      <a:pt x="87344" y="315995"/>
                    </a:cubicBezTo>
                    <a:cubicBezTo>
                      <a:pt x="51387" y="222317"/>
                      <a:pt x="50624" y="107064"/>
                      <a:pt x="102012" y="18958"/>
                    </a:cubicBezTo>
                    <a:cubicBezTo>
                      <a:pt x="108965" y="7051"/>
                      <a:pt x="93725" y="-6379"/>
                      <a:pt x="83248" y="3336"/>
                    </a:cubicBezTo>
                    <a:cubicBezTo>
                      <a:pt x="-1239" y="81489"/>
                      <a:pt x="-16241" y="197932"/>
                      <a:pt x="15096" y="304946"/>
                    </a:cubicBezTo>
                    <a:cubicBezTo>
                      <a:pt x="50672" y="426390"/>
                      <a:pt x="135730" y="523306"/>
                      <a:pt x="218169" y="615842"/>
                    </a:cubicBezTo>
                    <a:cubicBezTo>
                      <a:pt x="225504" y="624081"/>
                      <a:pt x="236410" y="618509"/>
                      <a:pt x="238886" y="610365"/>
                    </a:cubicBezTo>
                    <a:cubicBezTo>
                      <a:pt x="240744" y="607222"/>
                      <a:pt x="241363" y="603269"/>
                      <a:pt x="239648" y="599078"/>
                    </a:cubicBezTo>
                    <a:close/>
                  </a:path>
                </a:pathLst>
              </a:custGeom>
              <a:grpFill/>
              <a:ln w="4763" cap="flat">
                <a:noFill/>
                <a:prstDash val="solid"/>
                <a:miter/>
              </a:ln>
            </p:spPr>
            <p:txBody>
              <a:bodyPr rtlCol="0" anchor="ctr"/>
              <a:lstStyle/>
              <a:p>
                <a:endParaRPr lang="en-EG"/>
              </a:p>
            </p:txBody>
          </p:sp>
        </p:grpSp>
        <p:sp>
          <p:nvSpPr>
            <p:cNvPr id="12" name="Freeform 11">
              <a:extLst>
                <a:ext uri="{FF2B5EF4-FFF2-40B4-BE49-F238E27FC236}">
                  <a16:creationId xmlns:a16="http://schemas.microsoft.com/office/drawing/2014/main" id="{F9F1CEE5-C580-70DF-0490-6A28BDC82035}"/>
                </a:ext>
              </a:extLst>
            </p:cNvPr>
            <p:cNvSpPr/>
            <p:nvPr/>
          </p:nvSpPr>
          <p:spPr>
            <a:xfrm>
              <a:off x="9459801" y="5602986"/>
              <a:ext cx="2213467" cy="2664761"/>
            </a:xfrm>
            <a:custGeom>
              <a:avLst/>
              <a:gdLst>
                <a:gd name="connsiteX0" fmla="*/ 2213467 w 2213467"/>
                <a:gd name="connsiteY0" fmla="*/ 2644283 h 2664761"/>
                <a:gd name="connsiteX1" fmla="*/ 2127027 w 2213467"/>
                <a:gd name="connsiteY1" fmla="*/ 2656236 h 2664761"/>
                <a:gd name="connsiteX2" fmla="*/ 2123265 w 2213467"/>
                <a:gd name="connsiteY2" fmla="*/ 2621994 h 2664761"/>
                <a:gd name="connsiteX3" fmla="*/ 2207751 w 2213467"/>
                <a:gd name="connsiteY3" fmla="*/ 2610326 h 2664761"/>
                <a:gd name="connsiteX4" fmla="*/ 2213420 w 2213467"/>
                <a:gd name="connsiteY4" fmla="*/ 2644283 h 2664761"/>
                <a:gd name="connsiteX5" fmla="*/ 1952768 w 2213467"/>
                <a:gd name="connsiteY5" fmla="*/ 2664762 h 2664761"/>
                <a:gd name="connsiteX6" fmla="*/ 1778603 w 2213467"/>
                <a:gd name="connsiteY6" fmla="*/ 2649140 h 2664761"/>
                <a:gd name="connsiteX7" fmla="*/ 1784461 w 2213467"/>
                <a:gd name="connsiteY7" fmla="*/ 2615231 h 2664761"/>
                <a:gd name="connsiteX8" fmla="*/ 1953291 w 2213467"/>
                <a:gd name="connsiteY8" fmla="*/ 2630329 h 2664761"/>
                <a:gd name="connsiteX9" fmla="*/ 1952768 w 2213467"/>
                <a:gd name="connsiteY9" fmla="*/ 2664762 h 2664761"/>
                <a:gd name="connsiteX10" fmla="*/ 1692926 w 2213467"/>
                <a:gd name="connsiteY10" fmla="*/ 2630233 h 2664761"/>
                <a:gd name="connsiteX11" fmla="*/ 1529667 w 2213467"/>
                <a:gd name="connsiteY11" fmla="*/ 2565177 h 2664761"/>
                <a:gd name="connsiteX12" fmla="*/ 1546193 w 2213467"/>
                <a:gd name="connsiteY12" fmla="*/ 2534983 h 2664761"/>
                <a:gd name="connsiteX13" fmla="*/ 1702022 w 2213467"/>
                <a:gd name="connsiteY13" fmla="*/ 2597039 h 2664761"/>
                <a:gd name="connsiteX14" fmla="*/ 1692973 w 2213467"/>
                <a:gd name="connsiteY14" fmla="*/ 2630281 h 2664761"/>
                <a:gd name="connsiteX15" fmla="*/ 1388173 w 2213467"/>
                <a:gd name="connsiteY15" fmla="*/ 2460212 h 2664761"/>
                <a:gd name="connsiteX16" fmla="*/ 1329976 w 2213467"/>
                <a:gd name="connsiteY16" fmla="*/ 2393870 h 2664761"/>
                <a:gd name="connsiteX17" fmla="*/ 1357408 w 2213467"/>
                <a:gd name="connsiteY17" fmla="*/ 2373058 h 2664761"/>
                <a:gd name="connsiteX18" fmla="*/ 1412367 w 2213467"/>
                <a:gd name="connsiteY18" fmla="*/ 2435733 h 2664761"/>
                <a:gd name="connsiteX19" fmla="*/ 1388173 w 2213467"/>
                <a:gd name="connsiteY19" fmla="*/ 2460212 h 2664761"/>
                <a:gd name="connsiteX20" fmla="*/ 1271254 w 2213467"/>
                <a:gd name="connsiteY20" fmla="*/ 2228088 h 2664761"/>
                <a:gd name="connsiteX21" fmla="*/ 1240584 w 2213467"/>
                <a:gd name="connsiteY21" fmla="*/ 2243804 h 2664761"/>
                <a:gd name="connsiteX22" fmla="*/ 1167956 w 2213467"/>
                <a:gd name="connsiteY22" fmla="*/ 2086451 h 2664761"/>
                <a:gd name="connsiteX23" fmla="*/ 1199816 w 2213467"/>
                <a:gd name="connsiteY23" fmla="*/ 2073402 h 2664761"/>
                <a:gd name="connsiteX24" fmla="*/ 1271254 w 2213467"/>
                <a:gd name="connsiteY24" fmla="*/ 2228135 h 2664761"/>
                <a:gd name="connsiteX25" fmla="*/ 1169480 w 2213467"/>
                <a:gd name="connsiteY25" fmla="*/ 1993868 h 2664761"/>
                <a:gd name="connsiteX26" fmla="*/ 1136999 w 2213467"/>
                <a:gd name="connsiteY26" fmla="*/ 2005346 h 2664761"/>
                <a:gd name="connsiteX27" fmla="*/ 1088136 w 2213467"/>
                <a:gd name="connsiteY27" fmla="*/ 1838611 h 2664761"/>
                <a:gd name="connsiteX28" fmla="*/ 1121664 w 2213467"/>
                <a:gd name="connsiteY28" fmla="*/ 1830848 h 2664761"/>
                <a:gd name="connsiteX29" fmla="*/ 1169432 w 2213467"/>
                <a:gd name="connsiteY29" fmla="*/ 1993868 h 2664761"/>
                <a:gd name="connsiteX30" fmla="*/ 1093898 w 2213467"/>
                <a:gd name="connsiteY30" fmla="*/ 1663589 h 2664761"/>
                <a:gd name="connsiteX31" fmla="*/ 1059656 w 2213467"/>
                <a:gd name="connsiteY31" fmla="*/ 1667065 h 2664761"/>
                <a:gd name="connsiteX32" fmla="*/ 1053608 w 2213467"/>
                <a:gd name="connsiteY32" fmla="*/ 1580293 h 2664761"/>
                <a:gd name="connsiteX33" fmla="*/ 1088041 w 2213467"/>
                <a:gd name="connsiteY33" fmla="*/ 1578959 h 2664761"/>
                <a:gd name="connsiteX34" fmla="*/ 1093946 w 2213467"/>
                <a:gd name="connsiteY34" fmla="*/ 1663589 h 2664761"/>
                <a:gd name="connsiteX35" fmla="*/ 1091279 w 2213467"/>
                <a:gd name="connsiteY35" fmla="*/ 1408985 h 2664761"/>
                <a:gd name="connsiteX36" fmla="*/ 1056941 w 2213467"/>
                <a:gd name="connsiteY36" fmla="*/ 1406556 h 2664761"/>
                <a:gd name="connsiteX37" fmla="*/ 1075277 w 2213467"/>
                <a:gd name="connsiteY37" fmla="*/ 1234535 h 2664761"/>
                <a:gd name="connsiteX38" fmla="*/ 1109424 w 2213467"/>
                <a:gd name="connsiteY38" fmla="*/ 1239012 h 2664761"/>
                <a:gd name="connsiteX39" fmla="*/ 1091326 w 2213467"/>
                <a:gd name="connsiteY39" fmla="*/ 1409033 h 2664761"/>
                <a:gd name="connsiteX40" fmla="*/ 1120758 w 2213467"/>
                <a:gd name="connsiteY40" fmla="*/ 1153715 h 2664761"/>
                <a:gd name="connsiteX41" fmla="*/ 1086612 w 2213467"/>
                <a:gd name="connsiteY41" fmla="*/ 1149191 h 2664761"/>
                <a:gd name="connsiteX42" fmla="*/ 1104614 w 2213467"/>
                <a:gd name="connsiteY42" fmla="*/ 979313 h 2664761"/>
                <a:gd name="connsiteX43" fmla="*/ 1138999 w 2213467"/>
                <a:gd name="connsiteY43" fmla="*/ 981503 h 2664761"/>
                <a:gd name="connsiteX44" fmla="*/ 1120758 w 2213467"/>
                <a:gd name="connsiteY44" fmla="*/ 1153668 h 2664761"/>
                <a:gd name="connsiteX45" fmla="*/ 1137475 w 2213467"/>
                <a:gd name="connsiteY45" fmla="*/ 807100 h 2664761"/>
                <a:gd name="connsiteX46" fmla="*/ 1103185 w 2213467"/>
                <a:gd name="connsiteY46" fmla="*/ 810339 h 2664761"/>
                <a:gd name="connsiteX47" fmla="*/ 1091231 w 2213467"/>
                <a:gd name="connsiteY47" fmla="*/ 727091 h 2664761"/>
                <a:gd name="connsiteX48" fmla="*/ 1125045 w 2213467"/>
                <a:gd name="connsiteY48" fmla="*/ 720518 h 2664761"/>
                <a:gd name="connsiteX49" fmla="*/ 1137475 w 2213467"/>
                <a:gd name="connsiteY49" fmla="*/ 807148 h 2664761"/>
                <a:gd name="connsiteX50" fmla="*/ 1074610 w 2213467"/>
                <a:gd name="connsiteY50" fmla="*/ 553116 h 2664761"/>
                <a:gd name="connsiteX51" fmla="*/ 1042749 w 2213467"/>
                <a:gd name="connsiteY51" fmla="*/ 566166 h 2664761"/>
                <a:gd name="connsiteX52" fmla="*/ 1000030 w 2213467"/>
                <a:gd name="connsiteY52" fmla="*/ 475487 h 2664761"/>
                <a:gd name="connsiteX53" fmla="*/ 989742 w 2213467"/>
                <a:gd name="connsiteY53" fmla="*/ 456580 h 2664761"/>
                <a:gd name="connsiteX54" fmla="*/ 965835 w 2213467"/>
                <a:gd name="connsiteY54" fmla="*/ 415814 h 2664761"/>
                <a:gd name="connsiteX55" fmla="*/ 995124 w 2213467"/>
                <a:gd name="connsiteY55" fmla="*/ 397716 h 2664761"/>
                <a:gd name="connsiteX56" fmla="*/ 1019794 w 2213467"/>
                <a:gd name="connsiteY56" fmla="*/ 439816 h 2664761"/>
                <a:gd name="connsiteX57" fmla="*/ 1030366 w 2213467"/>
                <a:gd name="connsiteY57" fmla="*/ 459295 h 2664761"/>
                <a:gd name="connsiteX58" fmla="*/ 1074562 w 2213467"/>
                <a:gd name="connsiteY58" fmla="*/ 553116 h 2664761"/>
                <a:gd name="connsiteX59" fmla="*/ 918495 w 2213467"/>
                <a:gd name="connsiteY59" fmla="*/ 346043 h 2664761"/>
                <a:gd name="connsiteX60" fmla="*/ 805053 w 2213467"/>
                <a:gd name="connsiteY60" fmla="*/ 222027 h 2664761"/>
                <a:gd name="connsiteX61" fmla="*/ 827865 w 2213467"/>
                <a:gd name="connsiteY61" fmla="*/ 196262 h 2664761"/>
                <a:gd name="connsiteX62" fmla="*/ 946070 w 2213467"/>
                <a:gd name="connsiteY62" fmla="*/ 325469 h 2664761"/>
                <a:gd name="connsiteX63" fmla="*/ 918495 w 2213467"/>
                <a:gd name="connsiteY63" fmla="*/ 346091 h 2664761"/>
                <a:gd name="connsiteX64" fmla="*/ 667798 w 2213467"/>
                <a:gd name="connsiteY64" fmla="*/ 125825 h 2664761"/>
                <a:gd name="connsiteX65" fmla="*/ 591693 w 2213467"/>
                <a:gd name="connsiteY65" fmla="*/ 90296 h 2664761"/>
                <a:gd name="connsiteX66" fmla="*/ 604456 w 2213467"/>
                <a:gd name="connsiteY66" fmla="*/ 58293 h 2664761"/>
                <a:gd name="connsiteX67" fmla="*/ 684180 w 2213467"/>
                <a:gd name="connsiteY67" fmla="*/ 95536 h 2664761"/>
                <a:gd name="connsiteX68" fmla="*/ 667845 w 2213467"/>
                <a:gd name="connsiteY68" fmla="*/ 125825 h 2664761"/>
                <a:gd name="connsiteX69" fmla="*/ 429625 w 2213467"/>
                <a:gd name="connsiteY69" fmla="*/ 45720 h 2664761"/>
                <a:gd name="connsiteX70" fmla="*/ 261175 w 2213467"/>
                <a:gd name="connsiteY70" fmla="*/ 34814 h 2664761"/>
                <a:gd name="connsiteX71" fmla="*/ 260222 w 2213467"/>
                <a:gd name="connsiteY71" fmla="*/ 381 h 2664761"/>
                <a:gd name="connsiteX72" fmla="*/ 435197 w 2213467"/>
                <a:gd name="connsiteY72" fmla="*/ 11715 h 2664761"/>
                <a:gd name="connsiteX73" fmla="*/ 429625 w 2213467"/>
                <a:gd name="connsiteY73" fmla="*/ 45720 h 2664761"/>
                <a:gd name="connsiteX74" fmla="*/ 176689 w 2213467"/>
                <a:gd name="connsiteY74" fmla="*/ 40862 h 2664761"/>
                <a:gd name="connsiteX75" fmla="*/ 11430 w 2213467"/>
                <a:gd name="connsiteY75" fmla="*/ 75200 h 2664761"/>
                <a:gd name="connsiteX76" fmla="*/ 0 w 2213467"/>
                <a:gd name="connsiteY76" fmla="*/ 42719 h 2664761"/>
                <a:gd name="connsiteX77" fmla="*/ 172735 w 2213467"/>
                <a:gd name="connsiteY77" fmla="*/ 6667 h 2664761"/>
                <a:gd name="connsiteX78" fmla="*/ 176689 w 2213467"/>
                <a:gd name="connsiteY78" fmla="*/ 40862 h 26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213467" h="2664761">
                  <a:moveTo>
                    <a:pt x="2213467" y="2644283"/>
                  </a:moveTo>
                  <a:cubicBezTo>
                    <a:pt x="2184940" y="2649045"/>
                    <a:pt x="2155841" y="2653046"/>
                    <a:pt x="2127027" y="2656236"/>
                  </a:cubicBezTo>
                  <a:lnTo>
                    <a:pt x="2123265" y="2621994"/>
                  </a:lnTo>
                  <a:cubicBezTo>
                    <a:pt x="2151460" y="2618899"/>
                    <a:pt x="2179844" y="2614994"/>
                    <a:pt x="2207751" y="2610326"/>
                  </a:cubicBezTo>
                  <a:lnTo>
                    <a:pt x="2213420" y="2644283"/>
                  </a:lnTo>
                  <a:close/>
                  <a:moveTo>
                    <a:pt x="1952768" y="2664762"/>
                  </a:moveTo>
                  <a:cubicBezTo>
                    <a:pt x="1891999" y="2663856"/>
                    <a:pt x="1833420" y="2658618"/>
                    <a:pt x="1778603" y="2649140"/>
                  </a:cubicBezTo>
                  <a:lnTo>
                    <a:pt x="1784461" y="2615231"/>
                  </a:lnTo>
                  <a:cubicBezTo>
                    <a:pt x="1837515" y="2624376"/>
                    <a:pt x="1894332" y="2629471"/>
                    <a:pt x="1953291" y="2630329"/>
                  </a:cubicBezTo>
                  <a:lnTo>
                    <a:pt x="1952768" y="2664762"/>
                  </a:lnTo>
                  <a:close/>
                  <a:moveTo>
                    <a:pt x="1692926" y="2630233"/>
                  </a:moveTo>
                  <a:cubicBezTo>
                    <a:pt x="1634061" y="2614136"/>
                    <a:pt x="1579101" y="2592229"/>
                    <a:pt x="1529667" y="2565177"/>
                  </a:cubicBezTo>
                  <a:lnTo>
                    <a:pt x="1546193" y="2534983"/>
                  </a:lnTo>
                  <a:cubicBezTo>
                    <a:pt x="1593295" y="2560796"/>
                    <a:pt x="1645730" y="2581656"/>
                    <a:pt x="1702022" y="2597039"/>
                  </a:cubicBezTo>
                  <a:lnTo>
                    <a:pt x="1692973" y="2630281"/>
                  </a:lnTo>
                  <a:close/>
                  <a:moveTo>
                    <a:pt x="1388173" y="2460212"/>
                  </a:moveTo>
                  <a:cubicBezTo>
                    <a:pt x="1367408" y="2439686"/>
                    <a:pt x="1347835" y="2417350"/>
                    <a:pt x="1329976" y="2393870"/>
                  </a:cubicBezTo>
                  <a:lnTo>
                    <a:pt x="1357408" y="2373058"/>
                  </a:lnTo>
                  <a:cubicBezTo>
                    <a:pt x="1374267" y="2395252"/>
                    <a:pt x="1392745" y="2416349"/>
                    <a:pt x="1412367" y="2435733"/>
                  </a:cubicBezTo>
                  <a:lnTo>
                    <a:pt x="1388173" y="2460212"/>
                  </a:lnTo>
                  <a:close/>
                  <a:moveTo>
                    <a:pt x="1271254" y="2228088"/>
                  </a:moveTo>
                  <a:lnTo>
                    <a:pt x="1240584" y="2243804"/>
                  </a:lnTo>
                  <a:cubicBezTo>
                    <a:pt x="1213438" y="2190750"/>
                    <a:pt x="1189005" y="2137791"/>
                    <a:pt x="1167956" y="2086451"/>
                  </a:cubicBezTo>
                  <a:lnTo>
                    <a:pt x="1199816" y="2073402"/>
                  </a:lnTo>
                  <a:cubicBezTo>
                    <a:pt x="1220486" y="2123837"/>
                    <a:pt x="1244536" y="2175891"/>
                    <a:pt x="1271254" y="2228135"/>
                  </a:cubicBezTo>
                  <a:close/>
                  <a:moveTo>
                    <a:pt x="1169480" y="1993868"/>
                  </a:moveTo>
                  <a:lnTo>
                    <a:pt x="1136999" y="2005346"/>
                  </a:lnTo>
                  <a:cubicBezTo>
                    <a:pt x="1117234" y="1949481"/>
                    <a:pt x="1100804" y="1893379"/>
                    <a:pt x="1088136" y="1838611"/>
                  </a:cubicBezTo>
                  <a:lnTo>
                    <a:pt x="1121664" y="1830848"/>
                  </a:lnTo>
                  <a:cubicBezTo>
                    <a:pt x="1134046" y="1884378"/>
                    <a:pt x="1150096" y="1939195"/>
                    <a:pt x="1169432" y="1993868"/>
                  </a:cubicBezTo>
                  <a:close/>
                  <a:moveTo>
                    <a:pt x="1093898" y="1663589"/>
                  </a:moveTo>
                  <a:lnTo>
                    <a:pt x="1059656" y="1667065"/>
                  </a:lnTo>
                  <a:cubicBezTo>
                    <a:pt x="1056751" y="1638490"/>
                    <a:pt x="1054703" y="1609296"/>
                    <a:pt x="1053608" y="1580293"/>
                  </a:cubicBezTo>
                  <a:lnTo>
                    <a:pt x="1088041" y="1578959"/>
                  </a:lnTo>
                  <a:cubicBezTo>
                    <a:pt x="1089136" y="1607296"/>
                    <a:pt x="1091088" y="1635728"/>
                    <a:pt x="1093946" y="1663589"/>
                  </a:cubicBezTo>
                  <a:close/>
                  <a:moveTo>
                    <a:pt x="1091279" y="1408985"/>
                  </a:moveTo>
                  <a:lnTo>
                    <a:pt x="1056941" y="1406556"/>
                  </a:lnTo>
                  <a:cubicBezTo>
                    <a:pt x="1061322" y="1344739"/>
                    <a:pt x="1068657" y="1284875"/>
                    <a:pt x="1075277" y="1234535"/>
                  </a:cubicBezTo>
                  <a:lnTo>
                    <a:pt x="1109424" y="1239012"/>
                  </a:lnTo>
                  <a:cubicBezTo>
                    <a:pt x="1102899" y="1288875"/>
                    <a:pt x="1095613" y="1348121"/>
                    <a:pt x="1091326" y="1409033"/>
                  </a:cubicBezTo>
                  <a:close/>
                  <a:moveTo>
                    <a:pt x="1120758" y="1153715"/>
                  </a:moveTo>
                  <a:lnTo>
                    <a:pt x="1086612" y="1149191"/>
                  </a:lnTo>
                  <a:cubicBezTo>
                    <a:pt x="1094946" y="1086183"/>
                    <a:pt x="1101185" y="1033177"/>
                    <a:pt x="1104614" y="979313"/>
                  </a:cubicBezTo>
                  <a:lnTo>
                    <a:pt x="1138999" y="981503"/>
                  </a:lnTo>
                  <a:cubicBezTo>
                    <a:pt x="1135523" y="1036320"/>
                    <a:pt x="1129188" y="1089993"/>
                    <a:pt x="1120758" y="1153668"/>
                  </a:cubicBezTo>
                  <a:close/>
                  <a:moveTo>
                    <a:pt x="1137475" y="807100"/>
                  </a:moveTo>
                  <a:lnTo>
                    <a:pt x="1103185" y="810339"/>
                  </a:lnTo>
                  <a:cubicBezTo>
                    <a:pt x="1100518" y="782145"/>
                    <a:pt x="1096518" y="754141"/>
                    <a:pt x="1091231" y="727091"/>
                  </a:cubicBezTo>
                  <a:lnTo>
                    <a:pt x="1125045" y="720518"/>
                  </a:lnTo>
                  <a:cubicBezTo>
                    <a:pt x="1130522" y="748665"/>
                    <a:pt x="1134713" y="777811"/>
                    <a:pt x="1137475" y="807148"/>
                  </a:cubicBezTo>
                  <a:close/>
                  <a:moveTo>
                    <a:pt x="1074610" y="553116"/>
                  </a:moveTo>
                  <a:lnTo>
                    <a:pt x="1042749" y="566166"/>
                  </a:lnTo>
                  <a:cubicBezTo>
                    <a:pt x="1030509" y="536257"/>
                    <a:pt x="1016126" y="505730"/>
                    <a:pt x="1000030" y="475487"/>
                  </a:cubicBezTo>
                  <a:cubicBezTo>
                    <a:pt x="996696" y="469201"/>
                    <a:pt x="993267" y="462915"/>
                    <a:pt x="989742" y="456580"/>
                  </a:cubicBezTo>
                  <a:cubicBezTo>
                    <a:pt x="981932" y="442531"/>
                    <a:pt x="973979" y="428958"/>
                    <a:pt x="965835" y="415814"/>
                  </a:cubicBezTo>
                  <a:lnTo>
                    <a:pt x="995124" y="397716"/>
                  </a:lnTo>
                  <a:cubicBezTo>
                    <a:pt x="1003506" y="411289"/>
                    <a:pt x="1011745" y="425291"/>
                    <a:pt x="1019794" y="439816"/>
                  </a:cubicBezTo>
                  <a:cubicBezTo>
                    <a:pt x="1023413" y="446341"/>
                    <a:pt x="1026937" y="452819"/>
                    <a:pt x="1030366" y="459295"/>
                  </a:cubicBezTo>
                  <a:cubicBezTo>
                    <a:pt x="1046987" y="490537"/>
                    <a:pt x="1061847" y="522113"/>
                    <a:pt x="1074562" y="553116"/>
                  </a:cubicBezTo>
                  <a:close/>
                  <a:moveTo>
                    <a:pt x="918495" y="346043"/>
                  </a:moveTo>
                  <a:cubicBezTo>
                    <a:pt x="883967" y="299799"/>
                    <a:pt x="845819" y="258080"/>
                    <a:pt x="805053" y="222027"/>
                  </a:cubicBezTo>
                  <a:lnTo>
                    <a:pt x="827865" y="196262"/>
                  </a:lnTo>
                  <a:cubicBezTo>
                    <a:pt x="870347" y="233886"/>
                    <a:pt x="910113" y="277368"/>
                    <a:pt x="946070" y="325469"/>
                  </a:cubicBezTo>
                  <a:lnTo>
                    <a:pt x="918495" y="346091"/>
                  </a:lnTo>
                  <a:close/>
                  <a:moveTo>
                    <a:pt x="667798" y="125825"/>
                  </a:moveTo>
                  <a:cubicBezTo>
                    <a:pt x="643318" y="112585"/>
                    <a:pt x="617696" y="100631"/>
                    <a:pt x="591693" y="90296"/>
                  </a:cubicBezTo>
                  <a:lnTo>
                    <a:pt x="604456" y="58293"/>
                  </a:lnTo>
                  <a:cubicBezTo>
                    <a:pt x="631698" y="69151"/>
                    <a:pt x="658511" y="81677"/>
                    <a:pt x="684180" y="95536"/>
                  </a:cubicBezTo>
                  <a:lnTo>
                    <a:pt x="667845" y="125825"/>
                  </a:lnTo>
                  <a:close/>
                  <a:moveTo>
                    <a:pt x="429625" y="45720"/>
                  </a:moveTo>
                  <a:cubicBezTo>
                    <a:pt x="375475" y="36861"/>
                    <a:pt x="318801" y="33194"/>
                    <a:pt x="261175" y="34814"/>
                  </a:cubicBezTo>
                  <a:lnTo>
                    <a:pt x="260222" y="381"/>
                  </a:lnTo>
                  <a:cubicBezTo>
                    <a:pt x="320040" y="-1286"/>
                    <a:pt x="378857" y="2524"/>
                    <a:pt x="435197" y="11715"/>
                  </a:cubicBezTo>
                  <a:lnTo>
                    <a:pt x="429625" y="45720"/>
                  </a:lnTo>
                  <a:close/>
                  <a:moveTo>
                    <a:pt x="176689" y="40862"/>
                  </a:moveTo>
                  <a:cubicBezTo>
                    <a:pt x="77914" y="52196"/>
                    <a:pt x="12096" y="74961"/>
                    <a:pt x="11430" y="75200"/>
                  </a:cubicBezTo>
                  <a:lnTo>
                    <a:pt x="0" y="42719"/>
                  </a:lnTo>
                  <a:cubicBezTo>
                    <a:pt x="2810" y="41719"/>
                    <a:pt x="69818" y="18478"/>
                    <a:pt x="172735" y="6667"/>
                  </a:cubicBezTo>
                  <a:lnTo>
                    <a:pt x="176689" y="40862"/>
                  </a:lnTo>
                  <a:close/>
                </a:path>
              </a:pathLst>
            </a:custGeom>
            <a:grpFill/>
            <a:ln w="4763" cap="flat">
              <a:noFill/>
              <a:prstDash val="solid"/>
              <a:miter/>
            </a:ln>
          </p:spPr>
          <p:txBody>
            <a:bodyPr rtlCol="0" anchor="ctr"/>
            <a:lstStyle/>
            <a:p>
              <a:endParaRPr lang="en-EG"/>
            </a:p>
          </p:txBody>
        </p:sp>
        <p:grpSp>
          <p:nvGrpSpPr>
            <p:cNvPr id="13" name="Graphic 2">
              <a:extLst>
                <a:ext uri="{FF2B5EF4-FFF2-40B4-BE49-F238E27FC236}">
                  <a16:creationId xmlns:a16="http://schemas.microsoft.com/office/drawing/2014/main" id="{BDA22B1A-EF1B-FC06-B0ED-4BCF7E0E4611}"/>
                </a:ext>
              </a:extLst>
            </p:cNvPr>
            <p:cNvGrpSpPr/>
            <p:nvPr/>
          </p:nvGrpSpPr>
          <p:grpSpPr>
            <a:xfrm>
              <a:off x="8300742" y="5437608"/>
              <a:ext cx="1051934" cy="926113"/>
              <a:chOff x="8300742" y="5437608"/>
              <a:chExt cx="1051934" cy="926113"/>
            </a:xfrm>
            <a:grpFill/>
          </p:grpSpPr>
          <p:sp>
            <p:nvSpPr>
              <p:cNvPr id="69" name="Freeform 68">
                <a:extLst>
                  <a:ext uri="{FF2B5EF4-FFF2-40B4-BE49-F238E27FC236}">
                    <a16:creationId xmlns:a16="http://schemas.microsoft.com/office/drawing/2014/main" id="{2C029618-8C98-4230-EF1E-A9C6EB473DA8}"/>
                  </a:ext>
                </a:extLst>
              </p:cNvPr>
              <p:cNvSpPr/>
              <p:nvPr/>
            </p:nvSpPr>
            <p:spPr>
              <a:xfrm>
                <a:off x="8398722" y="5531482"/>
                <a:ext cx="722926" cy="733744"/>
              </a:xfrm>
              <a:custGeom>
                <a:avLst/>
                <a:gdLst>
                  <a:gd name="connsiteX0" fmla="*/ 474577 w 722926"/>
                  <a:gd name="connsiteY0" fmla="*/ 19212 h 733744"/>
                  <a:gd name="connsiteX1" fmla="*/ 471195 w 722926"/>
                  <a:gd name="connsiteY1" fmla="*/ 17402 h 733744"/>
                  <a:gd name="connsiteX2" fmla="*/ 467290 w 722926"/>
                  <a:gd name="connsiteY2" fmla="*/ 16068 h 733744"/>
                  <a:gd name="connsiteX3" fmla="*/ 75051 w 722926"/>
                  <a:gd name="connsiteY3" fmla="*/ 146037 h 733744"/>
                  <a:gd name="connsiteX4" fmla="*/ 59287 w 722926"/>
                  <a:gd name="connsiteY4" fmla="*/ 571376 h 733744"/>
                  <a:gd name="connsiteX5" fmla="*/ 463528 w 722926"/>
                  <a:gd name="connsiteY5" fmla="*/ 719061 h 733744"/>
                  <a:gd name="connsiteX6" fmla="*/ 722846 w 722926"/>
                  <a:gd name="connsiteY6" fmla="*/ 361302 h 733744"/>
                  <a:gd name="connsiteX7" fmla="*/ 474577 w 722926"/>
                  <a:gd name="connsiteY7" fmla="*/ 19259 h 733744"/>
                  <a:gd name="connsiteX8" fmla="*/ 302793 w 722926"/>
                  <a:gd name="connsiteY8" fmla="*/ 700535 h 733744"/>
                  <a:gd name="connsiteX9" fmla="*/ 42761 w 722926"/>
                  <a:gd name="connsiteY9" fmla="*/ 272862 h 733744"/>
                  <a:gd name="connsiteX10" fmla="*/ 460385 w 722926"/>
                  <a:gd name="connsiteY10" fmla="*/ 44119 h 733744"/>
                  <a:gd name="connsiteX11" fmla="*/ 607593 w 722926"/>
                  <a:gd name="connsiteY11" fmla="*/ 145656 h 733744"/>
                  <a:gd name="connsiteX12" fmla="*/ 693271 w 722926"/>
                  <a:gd name="connsiteY12" fmla="*/ 394782 h 733744"/>
                  <a:gd name="connsiteX13" fmla="*/ 302793 w 722926"/>
                  <a:gd name="connsiteY13" fmla="*/ 700535 h 7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2926" h="733744">
                    <a:moveTo>
                      <a:pt x="474577" y="19212"/>
                    </a:moveTo>
                    <a:cubicBezTo>
                      <a:pt x="473576" y="18545"/>
                      <a:pt x="472481" y="17878"/>
                      <a:pt x="471195" y="17402"/>
                    </a:cubicBezTo>
                    <a:cubicBezTo>
                      <a:pt x="469862" y="16687"/>
                      <a:pt x="468528" y="16306"/>
                      <a:pt x="467290" y="16068"/>
                    </a:cubicBezTo>
                    <a:cubicBezTo>
                      <a:pt x="330464" y="-32414"/>
                      <a:pt x="160347" y="33975"/>
                      <a:pt x="75051" y="146037"/>
                    </a:cubicBezTo>
                    <a:cubicBezTo>
                      <a:pt x="-17485" y="267624"/>
                      <a:pt x="-26438" y="443932"/>
                      <a:pt x="59287" y="571376"/>
                    </a:cubicBezTo>
                    <a:cubicBezTo>
                      <a:pt x="146917" y="701678"/>
                      <a:pt x="312604" y="764447"/>
                      <a:pt x="463528" y="719061"/>
                    </a:cubicBezTo>
                    <a:cubicBezTo>
                      <a:pt x="619833" y="672055"/>
                      <a:pt x="726275" y="524417"/>
                      <a:pt x="722846" y="361302"/>
                    </a:cubicBezTo>
                    <a:cubicBezTo>
                      <a:pt x="719370" y="196376"/>
                      <a:pt x="610784" y="90792"/>
                      <a:pt x="474577" y="19259"/>
                    </a:cubicBezTo>
                    <a:close/>
                    <a:moveTo>
                      <a:pt x="302793" y="700535"/>
                    </a:moveTo>
                    <a:cubicBezTo>
                      <a:pt x="106959" y="664387"/>
                      <a:pt x="-13246" y="462029"/>
                      <a:pt x="42761" y="272862"/>
                    </a:cubicBezTo>
                    <a:cubicBezTo>
                      <a:pt x="91672" y="107746"/>
                      <a:pt x="289172" y="-19603"/>
                      <a:pt x="460385" y="44119"/>
                    </a:cubicBezTo>
                    <a:cubicBezTo>
                      <a:pt x="514582" y="72266"/>
                      <a:pt x="566112" y="99031"/>
                      <a:pt x="607593" y="145656"/>
                    </a:cubicBezTo>
                    <a:cubicBezTo>
                      <a:pt x="668363" y="213998"/>
                      <a:pt x="699747" y="303533"/>
                      <a:pt x="693271" y="394782"/>
                    </a:cubicBezTo>
                    <a:cubicBezTo>
                      <a:pt x="679507" y="588187"/>
                      <a:pt x="495055" y="736016"/>
                      <a:pt x="302793" y="700535"/>
                    </a:cubicBezTo>
                    <a:close/>
                  </a:path>
                </a:pathLst>
              </a:custGeom>
              <a:grpFill/>
              <a:ln w="4763" cap="flat">
                <a:noFill/>
                <a:prstDash val="solid"/>
                <a:miter/>
              </a:ln>
            </p:spPr>
            <p:txBody>
              <a:bodyPr rtlCol="0" anchor="ctr"/>
              <a:lstStyle/>
              <a:p>
                <a:endParaRPr lang="en-EG"/>
              </a:p>
            </p:txBody>
          </p:sp>
          <p:sp>
            <p:nvSpPr>
              <p:cNvPr id="70" name="Freeform 69">
                <a:extLst>
                  <a:ext uri="{FF2B5EF4-FFF2-40B4-BE49-F238E27FC236}">
                    <a16:creationId xmlns:a16="http://schemas.microsoft.com/office/drawing/2014/main" id="{3816B8D0-8E83-F9A3-FC2F-DD5CCA8E6D43}"/>
                  </a:ext>
                </a:extLst>
              </p:cNvPr>
              <p:cNvSpPr/>
              <p:nvPr/>
            </p:nvSpPr>
            <p:spPr>
              <a:xfrm>
                <a:off x="8300742" y="5437608"/>
                <a:ext cx="1051934" cy="926113"/>
              </a:xfrm>
              <a:custGeom>
                <a:avLst/>
                <a:gdLst>
                  <a:gd name="connsiteX0" fmla="*/ 919076 w 1051934"/>
                  <a:gd name="connsiteY0" fmla="*/ 453413 h 926113"/>
                  <a:gd name="connsiteX1" fmla="*/ 900312 w 1051934"/>
                  <a:gd name="connsiteY1" fmla="*/ 334684 h 926113"/>
                  <a:gd name="connsiteX2" fmla="*/ 929315 w 1051934"/>
                  <a:gd name="connsiteY2" fmla="*/ 311776 h 926113"/>
                  <a:gd name="connsiteX3" fmla="*/ 930792 w 1051934"/>
                  <a:gd name="connsiteY3" fmla="*/ 303013 h 926113"/>
                  <a:gd name="connsiteX4" fmla="*/ 1042711 w 1051934"/>
                  <a:gd name="connsiteY4" fmla="*/ 191999 h 926113"/>
                  <a:gd name="connsiteX5" fmla="*/ 991561 w 1051934"/>
                  <a:gd name="connsiteY5" fmla="*/ 148375 h 926113"/>
                  <a:gd name="connsiteX6" fmla="*/ 986799 w 1051934"/>
                  <a:gd name="connsiteY6" fmla="*/ 146851 h 926113"/>
                  <a:gd name="connsiteX7" fmla="*/ 985704 w 1051934"/>
                  <a:gd name="connsiteY7" fmla="*/ 146661 h 926113"/>
                  <a:gd name="connsiteX8" fmla="*/ 883977 w 1051934"/>
                  <a:gd name="connsiteY8" fmla="*/ 194333 h 926113"/>
                  <a:gd name="connsiteX9" fmla="*/ 872737 w 1051934"/>
                  <a:gd name="connsiteY9" fmla="*/ 184713 h 926113"/>
                  <a:gd name="connsiteX10" fmla="*/ 827350 w 1051934"/>
                  <a:gd name="connsiteY10" fmla="*/ 188666 h 926113"/>
                  <a:gd name="connsiteX11" fmla="*/ 783773 w 1051934"/>
                  <a:gd name="connsiteY11" fmla="*/ 137516 h 926113"/>
                  <a:gd name="connsiteX12" fmla="*/ 591654 w 1051934"/>
                  <a:gd name="connsiteY12" fmla="*/ 19740 h 926113"/>
                  <a:gd name="connsiteX13" fmla="*/ 587653 w 1051934"/>
                  <a:gd name="connsiteY13" fmla="*/ 18502 h 926113"/>
                  <a:gd name="connsiteX14" fmla="*/ 89163 w 1051934"/>
                  <a:gd name="connsiteY14" fmla="*/ 187523 h 926113"/>
                  <a:gd name="connsiteX15" fmla="*/ 79495 w 1051934"/>
                  <a:gd name="connsiteY15" fmla="*/ 725924 h 926113"/>
                  <a:gd name="connsiteX16" fmla="*/ 606942 w 1051934"/>
                  <a:gd name="connsiteY16" fmla="*/ 902136 h 926113"/>
                  <a:gd name="connsiteX17" fmla="*/ 919076 w 1051934"/>
                  <a:gd name="connsiteY17" fmla="*/ 453461 h 926113"/>
                  <a:gd name="connsiteX18" fmla="*/ 862879 w 1051934"/>
                  <a:gd name="connsiteY18" fmla="*/ 244387 h 926113"/>
                  <a:gd name="connsiteX19" fmla="*/ 886406 w 1051934"/>
                  <a:gd name="connsiteY19" fmla="*/ 229195 h 926113"/>
                  <a:gd name="connsiteX20" fmla="*/ 887786 w 1051934"/>
                  <a:gd name="connsiteY20" fmla="*/ 230718 h 926113"/>
                  <a:gd name="connsiteX21" fmla="*/ 896025 w 1051934"/>
                  <a:gd name="connsiteY21" fmla="*/ 248006 h 926113"/>
                  <a:gd name="connsiteX22" fmla="*/ 897740 w 1051934"/>
                  <a:gd name="connsiteY22" fmla="*/ 320349 h 926113"/>
                  <a:gd name="connsiteX23" fmla="*/ 895883 w 1051934"/>
                  <a:gd name="connsiteY23" fmla="*/ 320540 h 926113"/>
                  <a:gd name="connsiteX24" fmla="*/ 862831 w 1051934"/>
                  <a:gd name="connsiteY24" fmla="*/ 244340 h 926113"/>
                  <a:gd name="connsiteX25" fmla="*/ 975369 w 1051934"/>
                  <a:gd name="connsiteY25" fmla="*/ 198619 h 926113"/>
                  <a:gd name="connsiteX26" fmla="*/ 991371 w 1051934"/>
                  <a:gd name="connsiteY26" fmla="*/ 237101 h 926113"/>
                  <a:gd name="connsiteX27" fmla="*/ 946318 w 1051934"/>
                  <a:gd name="connsiteY27" fmla="*/ 245720 h 926113"/>
                  <a:gd name="connsiteX28" fmla="*/ 975416 w 1051934"/>
                  <a:gd name="connsiteY28" fmla="*/ 198619 h 926113"/>
                  <a:gd name="connsiteX29" fmla="*/ 1029899 w 1051934"/>
                  <a:gd name="connsiteY29" fmla="*/ 199286 h 926113"/>
                  <a:gd name="connsiteX30" fmla="*/ 928887 w 1051934"/>
                  <a:gd name="connsiteY30" fmla="*/ 286202 h 926113"/>
                  <a:gd name="connsiteX31" fmla="*/ 911647 w 1051934"/>
                  <a:gd name="connsiteY31" fmla="*/ 247197 h 926113"/>
                  <a:gd name="connsiteX32" fmla="*/ 907598 w 1051934"/>
                  <a:gd name="connsiteY32" fmla="*/ 238100 h 926113"/>
                  <a:gd name="connsiteX33" fmla="*/ 922362 w 1051934"/>
                  <a:gd name="connsiteY33" fmla="*/ 228195 h 926113"/>
                  <a:gd name="connsiteX34" fmla="*/ 944413 w 1051934"/>
                  <a:gd name="connsiteY34" fmla="*/ 261865 h 926113"/>
                  <a:gd name="connsiteX35" fmla="*/ 1004706 w 1051934"/>
                  <a:gd name="connsiteY35" fmla="*/ 242387 h 926113"/>
                  <a:gd name="connsiteX36" fmla="*/ 988180 w 1051934"/>
                  <a:gd name="connsiteY36" fmla="*/ 189904 h 926113"/>
                  <a:gd name="connsiteX37" fmla="*/ 1004515 w 1051934"/>
                  <a:gd name="connsiteY37" fmla="*/ 170711 h 926113"/>
                  <a:gd name="connsiteX38" fmla="*/ 1029804 w 1051934"/>
                  <a:gd name="connsiteY38" fmla="*/ 199191 h 926113"/>
                  <a:gd name="connsiteX39" fmla="*/ 175507 w 1051934"/>
                  <a:gd name="connsiteY39" fmla="*/ 779454 h 926113"/>
                  <a:gd name="connsiteX40" fmla="*/ 40443 w 1051934"/>
                  <a:gd name="connsiteY40" fmla="*/ 519945 h 926113"/>
                  <a:gd name="connsiteX41" fmla="*/ 744768 w 1051934"/>
                  <a:gd name="connsiteY41" fmla="*/ 154900 h 926113"/>
                  <a:gd name="connsiteX42" fmla="*/ 864355 w 1051934"/>
                  <a:gd name="connsiteY42" fmla="*/ 340161 h 926113"/>
                  <a:gd name="connsiteX43" fmla="*/ 691143 w 1051934"/>
                  <a:gd name="connsiteY43" fmla="*/ 820697 h 926113"/>
                  <a:gd name="connsiteX44" fmla="*/ 175507 w 1051934"/>
                  <a:gd name="connsiteY44" fmla="*/ 779454 h 92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934" h="926113">
                    <a:moveTo>
                      <a:pt x="919076" y="453413"/>
                    </a:moveTo>
                    <a:cubicBezTo>
                      <a:pt x="918314" y="412979"/>
                      <a:pt x="911742" y="373070"/>
                      <a:pt x="900312" y="334684"/>
                    </a:cubicBezTo>
                    <a:cubicBezTo>
                      <a:pt x="914123" y="334255"/>
                      <a:pt x="925124" y="326016"/>
                      <a:pt x="929315" y="311776"/>
                    </a:cubicBezTo>
                    <a:cubicBezTo>
                      <a:pt x="930173" y="308871"/>
                      <a:pt x="930601" y="305918"/>
                      <a:pt x="930792" y="303013"/>
                    </a:cubicBezTo>
                    <a:cubicBezTo>
                      <a:pt x="998753" y="332303"/>
                      <a:pt x="1079525" y="265676"/>
                      <a:pt x="1042711" y="191999"/>
                    </a:cubicBezTo>
                    <a:cubicBezTo>
                      <a:pt x="1031614" y="169806"/>
                      <a:pt x="1012707" y="155281"/>
                      <a:pt x="991561" y="148375"/>
                    </a:cubicBezTo>
                    <a:cubicBezTo>
                      <a:pt x="990085" y="147708"/>
                      <a:pt x="988513" y="147184"/>
                      <a:pt x="986799" y="146851"/>
                    </a:cubicBezTo>
                    <a:cubicBezTo>
                      <a:pt x="986418" y="146755"/>
                      <a:pt x="986037" y="146755"/>
                      <a:pt x="985704" y="146661"/>
                    </a:cubicBezTo>
                    <a:cubicBezTo>
                      <a:pt x="945842" y="136374"/>
                      <a:pt x="900074" y="152280"/>
                      <a:pt x="883977" y="194333"/>
                    </a:cubicBezTo>
                    <a:cubicBezTo>
                      <a:pt x="880595" y="190475"/>
                      <a:pt x="876975" y="187094"/>
                      <a:pt x="872737" y="184713"/>
                    </a:cubicBezTo>
                    <a:cubicBezTo>
                      <a:pt x="859164" y="177045"/>
                      <a:pt x="840114" y="179855"/>
                      <a:pt x="827350" y="188666"/>
                    </a:cubicBezTo>
                    <a:cubicBezTo>
                      <a:pt x="814063" y="170663"/>
                      <a:pt x="799490" y="153566"/>
                      <a:pt x="783773" y="137516"/>
                    </a:cubicBezTo>
                    <a:cubicBezTo>
                      <a:pt x="727195" y="79938"/>
                      <a:pt x="664044" y="50220"/>
                      <a:pt x="591654" y="19740"/>
                    </a:cubicBezTo>
                    <a:cubicBezTo>
                      <a:pt x="590273" y="19168"/>
                      <a:pt x="588939" y="18739"/>
                      <a:pt x="587653" y="18502"/>
                    </a:cubicBezTo>
                    <a:cubicBezTo>
                      <a:pt x="410822" y="-37934"/>
                      <a:pt x="196319" y="39361"/>
                      <a:pt x="89163" y="187523"/>
                    </a:cubicBezTo>
                    <a:cubicBezTo>
                      <a:pt x="-24232" y="344304"/>
                      <a:pt x="-31662" y="566142"/>
                      <a:pt x="79495" y="725924"/>
                    </a:cubicBezTo>
                    <a:cubicBezTo>
                      <a:pt x="196319" y="893849"/>
                      <a:pt x="412965" y="968240"/>
                      <a:pt x="606942" y="902136"/>
                    </a:cubicBezTo>
                    <a:cubicBezTo>
                      <a:pt x="796727" y="837461"/>
                      <a:pt x="922934" y="653438"/>
                      <a:pt x="919076" y="453461"/>
                    </a:cubicBezTo>
                    <a:close/>
                    <a:moveTo>
                      <a:pt x="862879" y="244387"/>
                    </a:moveTo>
                    <a:cubicBezTo>
                      <a:pt x="872642" y="243291"/>
                      <a:pt x="881833" y="237767"/>
                      <a:pt x="886406" y="229195"/>
                    </a:cubicBezTo>
                    <a:cubicBezTo>
                      <a:pt x="886834" y="229718"/>
                      <a:pt x="887310" y="230195"/>
                      <a:pt x="887786" y="230718"/>
                    </a:cubicBezTo>
                    <a:cubicBezTo>
                      <a:pt x="890977" y="237053"/>
                      <a:pt x="893739" y="243196"/>
                      <a:pt x="896025" y="248006"/>
                    </a:cubicBezTo>
                    <a:cubicBezTo>
                      <a:pt x="902312" y="261246"/>
                      <a:pt x="937364" y="323730"/>
                      <a:pt x="897740" y="320349"/>
                    </a:cubicBezTo>
                    <a:cubicBezTo>
                      <a:pt x="897074" y="320301"/>
                      <a:pt x="896502" y="320444"/>
                      <a:pt x="895883" y="320540"/>
                    </a:cubicBezTo>
                    <a:cubicBezTo>
                      <a:pt x="887120" y="294251"/>
                      <a:pt x="876071" y="268724"/>
                      <a:pt x="862831" y="244340"/>
                    </a:cubicBezTo>
                    <a:close/>
                    <a:moveTo>
                      <a:pt x="975369" y="198619"/>
                    </a:moveTo>
                    <a:cubicBezTo>
                      <a:pt x="988846" y="205382"/>
                      <a:pt x="996562" y="222384"/>
                      <a:pt x="991371" y="237101"/>
                    </a:cubicBezTo>
                    <a:cubicBezTo>
                      <a:pt x="984655" y="256103"/>
                      <a:pt x="960034" y="257865"/>
                      <a:pt x="946318" y="245720"/>
                    </a:cubicBezTo>
                    <a:cubicBezTo>
                      <a:pt x="922124" y="224337"/>
                      <a:pt x="947461" y="189380"/>
                      <a:pt x="975416" y="198619"/>
                    </a:cubicBezTo>
                    <a:close/>
                    <a:moveTo>
                      <a:pt x="1029899" y="199286"/>
                    </a:moveTo>
                    <a:cubicBezTo>
                      <a:pt x="1061570" y="265533"/>
                      <a:pt x="986180" y="317110"/>
                      <a:pt x="928887" y="286202"/>
                    </a:cubicBezTo>
                    <a:cubicBezTo>
                      <a:pt x="925220" y="272438"/>
                      <a:pt x="917267" y="259056"/>
                      <a:pt x="911647" y="247197"/>
                    </a:cubicBezTo>
                    <a:cubicBezTo>
                      <a:pt x="910313" y="244387"/>
                      <a:pt x="908980" y="241292"/>
                      <a:pt x="907598" y="238100"/>
                    </a:cubicBezTo>
                    <a:cubicBezTo>
                      <a:pt x="913409" y="237481"/>
                      <a:pt x="918886" y="234386"/>
                      <a:pt x="922362" y="228195"/>
                    </a:cubicBezTo>
                    <a:cubicBezTo>
                      <a:pt x="923886" y="241768"/>
                      <a:pt x="932221" y="254722"/>
                      <a:pt x="944413" y="261865"/>
                    </a:cubicBezTo>
                    <a:cubicBezTo>
                      <a:pt x="965939" y="274486"/>
                      <a:pt x="995514" y="266580"/>
                      <a:pt x="1004706" y="242387"/>
                    </a:cubicBezTo>
                    <a:cubicBezTo>
                      <a:pt x="1012040" y="223051"/>
                      <a:pt x="1003848" y="201810"/>
                      <a:pt x="988180" y="189904"/>
                    </a:cubicBezTo>
                    <a:cubicBezTo>
                      <a:pt x="998324" y="188999"/>
                      <a:pt x="1004039" y="180236"/>
                      <a:pt x="1004515" y="170711"/>
                    </a:cubicBezTo>
                    <a:cubicBezTo>
                      <a:pt x="1014993" y="177569"/>
                      <a:pt x="1023994" y="186951"/>
                      <a:pt x="1029804" y="199191"/>
                    </a:cubicBezTo>
                    <a:close/>
                    <a:moveTo>
                      <a:pt x="175507" y="779454"/>
                    </a:moveTo>
                    <a:cubicBezTo>
                      <a:pt x="98688" y="709826"/>
                      <a:pt x="53063" y="617386"/>
                      <a:pt x="40443" y="519945"/>
                    </a:cubicBezTo>
                    <a:cubicBezTo>
                      <a:pt x="67065" y="160758"/>
                      <a:pt x="363578" y="-58984"/>
                      <a:pt x="744768" y="154900"/>
                    </a:cubicBezTo>
                    <a:cubicBezTo>
                      <a:pt x="798537" y="202762"/>
                      <a:pt x="840257" y="262818"/>
                      <a:pt x="864355" y="340161"/>
                    </a:cubicBezTo>
                    <a:cubicBezTo>
                      <a:pt x="919648" y="517611"/>
                      <a:pt x="846591" y="719446"/>
                      <a:pt x="691143" y="820697"/>
                    </a:cubicBezTo>
                    <a:cubicBezTo>
                      <a:pt x="530075" y="925615"/>
                      <a:pt x="317953" y="908470"/>
                      <a:pt x="175507" y="779454"/>
                    </a:cubicBezTo>
                    <a:close/>
                  </a:path>
                </a:pathLst>
              </a:custGeom>
              <a:grpFill/>
              <a:ln w="4763" cap="flat">
                <a:noFill/>
                <a:prstDash val="solid"/>
                <a:miter/>
              </a:ln>
            </p:spPr>
            <p:txBody>
              <a:bodyPr rtlCol="0" anchor="ctr"/>
              <a:lstStyle/>
              <a:p>
                <a:endParaRPr lang="en-EG"/>
              </a:p>
            </p:txBody>
          </p:sp>
          <p:sp>
            <p:nvSpPr>
              <p:cNvPr id="71" name="Freeform 70">
                <a:extLst>
                  <a:ext uri="{FF2B5EF4-FFF2-40B4-BE49-F238E27FC236}">
                    <a16:creationId xmlns:a16="http://schemas.microsoft.com/office/drawing/2014/main" id="{E965CFF3-88B6-4DED-F4FC-6E651443AF12}"/>
                  </a:ext>
                </a:extLst>
              </p:cNvPr>
              <p:cNvSpPr/>
              <p:nvPr/>
            </p:nvSpPr>
            <p:spPr>
              <a:xfrm>
                <a:off x="8747061" y="5854394"/>
                <a:ext cx="171360" cy="109008"/>
              </a:xfrm>
              <a:custGeom>
                <a:avLst/>
                <a:gdLst>
                  <a:gd name="connsiteX0" fmla="*/ 318 w 171360"/>
                  <a:gd name="connsiteY0" fmla="*/ 85015 h 109008"/>
                  <a:gd name="connsiteX1" fmla="*/ 16749 w 171360"/>
                  <a:gd name="connsiteY1" fmla="*/ 100874 h 109008"/>
                  <a:gd name="connsiteX2" fmla="*/ 155670 w 171360"/>
                  <a:gd name="connsiteY2" fmla="*/ 108875 h 109008"/>
                  <a:gd name="connsiteX3" fmla="*/ 166005 w 171360"/>
                  <a:gd name="connsiteY3" fmla="*/ 83110 h 109008"/>
                  <a:gd name="connsiteX4" fmla="*/ 47705 w 171360"/>
                  <a:gd name="connsiteY4" fmla="*/ 767 h 109008"/>
                  <a:gd name="connsiteX5" fmla="*/ 318 w 171360"/>
                  <a:gd name="connsiteY5" fmla="*/ 85015 h 10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360" h="109008">
                    <a:moveTo>
                      <a:pt x="318" y="85015"/>
                    </a:moveTo>
                    <a:cubicBezTo>
                      <a:pt x="-1968" y="95111"/>
                      <a:pt x="8557" y="101017"/>
                      <a:pt x="16749" y="100874"/>
                    </a:cubicBezTo>
                    <a:cubicBezTo>
                      <a:pt x="63278" y="99922"/>
                      <a:pt x="109570" y="102779"/>
                      <a:pt x="155670" y="108875"/>
                    </a:cubicBezTo>
                    <a:cubicBezTo>
                      <a:pt x="170006" y="110780"/>
                      <a:pt x="176912" y="91730"/>
                      <a:pt x="166005" y="83110"/>
                    </a:cubicBezTo>
                    <a:cubicBezTo>
                      <a:pt x="128191" y="53296"/>
                      <a:pt x="92377" y="18768"/>
                      <a:pt x="47705" y="767"/>
                    </a:cubicBezTo>
                    <a:cubicBezTo>
                      <a:pt x="25940" y="-7997"/>
                      <a:pt x="5890" y="60774"/>
                      <a:pt x="318" y="85015"/>
                    </a:cubicBezTo>
                    <a:close/>
                  </a:path>
                </a:pathLst>
              </a:custGeom>
              <a:grpFill/>
              <a:ln w="4763" cap="flat">
                <a:noFill/>
                <a:prstDash val="solid"/>
                <a:miter/>
              </a:ln>
            </p:spPr>
            <p:txBody>
              <a:bodyPr rtlCol="0" anchor="ctr"/>
              <a:lstStyle/>
              <a:p>
                <a:endParaRPr lang="en-EG"/>
              </a:p>
            </p:txBody>
          </p:sp>
          <p:sp>
            <p:nvSpPr>
              <p:cNvPr id="72" name="Freeform 71">
                <a:extLst>
                  <a:ext uri="{FF2B5EF4-FFF2-40B4-BE49-F238E27FC236}">
                    <a16:creationId xmlns:a16="http://schemas.microsoft.com/office/drawing/2014/main" id="{D83AF0B8-CFA8-C117-AE92-6AA02F4B0855}"/>
                  </a:ext>
                </a:extLst>
              </p:cNvPr>
              <p:cNvSpPr/>
              <p:nvPr/>
            </p:nvSpPr>
            <p:spPr>
              <a:xfrm>
                <a:off x="8601918" y="5819135"/>
                <a:ext cx="165638" cy="121475"/>
              </a:xfrm>
              <a:custGeom>
                <a:avLst/>
                <a:gdLst>
                  <a:gd name="connsiteX0" fmla="*/ 134412 w 165638"/>
                  <a:gd name="connsiteY0" fmla="*/ 115844 h 121475"/>
                  <a:gd name="connsiteX1" fmla="*/ 158368 w 165638"/>
                  <a:gd name="connsiteY1" fmla="*/ 22214 h 121475"/>
                  <a:gd name="connsiteX2" fmla="*/ 15921 w 165638"/>
                  <a:gd name="connsiteY2" fmla="*/ 68 h 121475"/>
                  <a:gd name="connsiteX3" fmla="*/ 5586 w 165638"/>
                  <a:gd name="connsiteY3" fmla="*/ 25833 h 121475"/>
                  <a:gd name="connsiteX4" fmla="*/ 111552 w 165638"/>
                  <a:gd name="connsiteY4" fmla="*/ 115987 h 121475"/>
                  <a:gd name="connsiteX5" fmla="*/ 134364 w 165638"/>
                  <a:gd name="connsiteY5" fmla="*/ 115892 h 1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638" h="121475">
                    <a:moveTo>
                      <a:pt x="134412" y="115844"/>
                    </a:moveTo>
                    <a:cubicBezTo>
                      <a:pt x="147175" y="94461"/>
                      <a:pt x="180180" y="30881"/>
                      <a:pt x="158368" y="22214"/>
                    </a:cubicBezTo>
                    <a:cubicBezTo>
                      <a:pt x="113600" y="4402"/>
                      <a:pt x="63879" y="4640"/>
                      <a:pt x="15921" y="68"/>
                    </a:cubicBezTo>
                    <a:cubicBezTo>
                      <a:pt x="2062" y="-1265"/>
                      <a:pt x="-6082" y="17308"/>
                      <a:pt x="5586" y="25833"/>
                    </a:cubicBezTo>
                    <a:cubicBezTo>
                      <a:pt x="43162" y="53266"/>
                      <a:pt x="78596" y="83174"/>
                      <a:pt x="111552" y="115987"/>
                    </a:cubicBezTo>
                    <a:cubicBezTo>
                      <a:pt x="117362" y="121750"/>
                      <a:pt x="129078" y="124751"/>
                      <a:pt x="134364" y="115892"/>
                    </a:cubicBezTo>
                    <a:close/>
                  </a:path>
                </a:pathLst>
              </a:custGeom>
              <a:grpFill/>
              <a:ln w="4763" cap="flat">
                <a:noFill/>
                <a:prstDash val="solid"/>
                <a:miter/>
              </a:ln>
            </p:spPr>
            <p:txBody>
              <a:bodyPr rtlCol="0" anchor="ctr"/>
              <a:lstStyle/>
              <a:p>
                <a:endParaRPr lang="en-EG"/>
              </a:p>
            </p:txBody>
          </p:sp>
          <p:sp>
            <p:nvSpPr>
              <p:cNvPr id="73" name="Freeform 72">
                <a:extLst>
                  <a:ext uri="{FF2B5EF4-FFF2-40B4-BE49-F238E27FC236}">
                    <a16:creationId xmlns:a16="http://schemas.microsoft.com/office/drawing/2014/main" id="{579879CF-5BB1-1BB5-8677-4A285349305B}"/>
                  </a:ext>
                </a:extLst>
              </p:cNvPr>
              <p:cNvSpPr/>
              <p:nvPr/>
            </p:nvSpPr>
            <p:spPr>
              <a:xfrm>
                <a:off x="8984871" y="5754395"/>
                <a:ext cx="34507" cy="25983"/>
              </a:xfrm>
              <a:custGeom>
                <a:avLst/>
                <a:gdLst>
                  <a:gd name="connsiteX0" fmla="*/ 33970 w 34507"/>
                  <a:gd name="connsiteY0" fmla="*/ 4562 h 25983"/>
                  <a:gd name="connsiteX1" fmla="*/ 24588 w 34507"/>
                  <a:gd name="connsiteY1" fmla="*/ 657 h 25983"/>
                  <a:gd name="connsiteX2" fmla="*/ 4443 w 34507"/>
                  <a:gd name="connsiteY2" fmla="*/ 12039 h 25983"/>
                  <a:gd name="connsiteX3" fmla="*/ 537 w 34507"/>
                  <a:gd name="connsiteY3" fmla="*/ 21421 h 25983"/>
                  <a:gd name="connsiteX4" fmla="*/ 9920 w 34507"/>
                  <a:gd name="connsiteY4" fmla="*/ 25326 h 25983"/>
                  <a:gd name="connsiteX5" fmla="*/ 30065 w 34507"/>
                  <a:gd name="connsiteY5" fmla="*/ 13944 h 25983"/>
                  <a:gd name="connsiteX6" fmla="*/ 33970 w 34507"/>
                  <a:gd name="connsiteY6" fmla="*/ 4562 h 2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07" h="25983">
                    <a:moveTo>
                      <a:pt x="33970" y="4562"/>
                    </a:moveTo>
                    <a:cubicBezTo>
                      <a:pt x="32684" y="1276"/>
                      <a:pt x="27969" y="-1248"/>
                      <a:pt x="24588" y="657"/>
                    </a:cubicBezTo>
                    <a:cubicBezTo>
                      <a:pt x="17873" y="4467"/>
                      <a:pt x="11158" y="8229"/>
                      <a:pt x="4443" y="12039"/>
                    </a:cubicBezTo>
                    <a:cubicBezTo>
                      <a:pt x="1014" y="13944"/>
                      <a:pt x="-1034" y="17516"/>
                      <a:pt x="537" y="21421"/>
                    </a:cubicBezTo>
                    <a:cubicBezTo>
                      <a:pt x="1823" y="24707"/>
                      <a:pt x="6538" y="27232"/>
                      <a:pt x="9920" y="25326"/>
                    </a:cubicBezTo>
                    <a:cubicBezTo>
                      <a:pt x="16635" y="21517"/>
                      <a:pt x="23350" y="17754"/>
                      <a:pt x="30065" y="13944"/>
                    </a:cubicBezTo>
                    <a:cubicBezTo>
                      <a:pt x="33494" y="12039"/>
                      <a:pt x="35542" y="8468"/>
                      <a:pt x="33970" y="4562"/>
                    </a:cubicBezTo>
                    <a:close/>
                  </a:path>
                </a:pathLst>
              </a:custGeom>
              <a:grpFill/>
              <a:ln w="4763" cap="flat">
                <a:noFill/>
                <a:prstDash val="solid"/>
                <a:miter/>
              </a:ln>
            </p:spPr>
            <p:txBody>
              <a:bodyPr rtlCol="0" anchor="ctr"/>
              <a:lstStyle/>
              <a:p>
                <a:endParaRPr lang="en-EG"/>
              </a:p>
            </p:txBody>
          </p:sp>
          <p:sp>
            <p:nvSpPr>
              <p:cNvPr id="74" name="Freeform 73">
                <a:extLst>
                  <a:ext uri="{FF2B5EF4-FFF2-40B4-BE49-F238E27FC236}">
                    <a16:creationId xmlns:a16="http://schemas.microsoft.com/office/drawing/2014/main" id="{B95C1D69-A996-EA82-A9ED-BC5F9E5F1BFD}"/>
                  </a:ext>
                </a:extLst>
              </p:cNvPr>
              <p:cNvSpPr/>
              <p:nvPr/>
            </p:nvSpPr>
            <p:spPr>
              <a:xfrm>
                <a:off x="8825912" y="5614840"/>
                <a:ext cx="17763" cy="30440"/>
              </a:xfrm>
              <a:custGeom>
                <a:avLst/>
                <a:gdLst>
                  <a:gd name="connsiteX0" fmla="*/ 17621 w 17763"/>
                  <a:gd name="connsiteY0" fmla="*/ 7767 h 30440"/>
                  <a:gd name="connsiteX1" fmla="*/ 3334 w 17763"/>
                  <a:gd name="connsiteY1" fmla="*/ 6005 h 30440"/>
                  <a:gd name="connsiteX2" fmla="*/ 143 w 17763"/>
                  <a:gd name="connsiteY2" fmla="*/ 22674 h 30440"/>
                  <a:gd name="connsiteX3" fmla="*/ 14430 w 17763"/>
                  <a:gd name="connsiteY3" fmla="*/ 24436 h 30440"/>
                  <a:gd name="connsiteX4" fmla="*/ 17621 w 17763"/>
                  <a:gd name="connsiteY4" fmla="*/ 7767 h 3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3" h="30440">
                    <a:moveTo>
                      <a:pt x="17621" y="7767"/>
                    </a:moveTo>
                    <a:cubicBezTo>
                      <a:pt x="19336" y="-1329"/>
                      <a:pt x="5048" y="-3092"/>
                      <a:pt x="3334" y="6005"/>
                    </a:cubicBezTo>
                    <a:cubicBezTo>
                      <a:pt x="2285" y="11577"/>
                      <a:pt x="1190" y="17102"/>
                      <a:pt x="143" y="22674"/>
                    </a:cubicBezTo>
                    <a:cubicBezTo>
                      <a:pt x="-1572" y="31770"/>
                      <a:pt x="12716" y="33532"/>
                      <a:pt x="14430" y="24436"/>
                    </a:cubicBezTo>
                    <a:cubicBezTo>
                      <a:pt x="15478" y="18864"/>
                      <a:pt x="16573" y="13339"/>
                      <a:pt x="17621" y="7767"/>
                    </a:cubicBezTo>
                    <a:close/>
                  </a:path>
                </a:pathLst>
              </a:custGeom>
              <a:grpFill/>
              <a:ln w="4763" cap="flat">
                <a:noFill/>
                <a:prstDash val="solid"/>
                <a:miter/>
              </a:ln>
            </p:spPr>
            <p:txBody>
              <a:bodyPr rtlCol="0" anchor="ctr"/>
              <a:lstStyle/>
              <a:p>
                <a:endParaRPr lang="en-EG"/>
              </a:p>
            </p:txBody>
          </p:sp>
          <p:sp>
            <p:nvSpPr>
              <p:cNvPr id="75" name="Freeform 74">
                <a:extLst>
                  <a:ext uri="{FF2B5EF4-FFF2-40B4-BE49-F238E27FC236}">
                    <a16:creationId xmlns:a16="http://schemas.microsoft.com/office/drawing/2014/main" id="{C310F301-C138-1726-EA5C-5AB1C5E4A195}"/>
                  </a:ext>
                </a:extLst>
              </p:cNvPr>
              <p:cNvSpPr/>
              <p:nvPr/>
            </p:nvSpPr>
            <p:spPr>
              <a:xfrm>
                <a:off x="8616852" y="5627626"/>
                <a:ext cx="20737" cy="25871"/>
              </a:xfrm>
              <a:custGeom>
                <a:avLst/>
                <a:gdLst>
                  <a:gd name="connsiteX0" fmla="*/ 1177 w 20737"/>
                  <a:gd name="connsiteY0" fmla="*/ 11793 h 25871"/>
                  <a:gd name="connsiteX1" fmla="*/ 8083 w 20737"/>
                  <a:gd name="connsiteY1" fmla="*/ 22794 h 25871"/>
                  <a:gd name="connsiteX2" fmla="*/ 19561 w 20737"/>
                  <a:gd name="connsiteY2" fmla="*/ 14079 h 25871"/>
                  <a:gd name="connsiteX3" fmla="*/ 12655 w 20737"/>
                  <a:gd name="connsiteY3" fmla="*/ 3078 h 25871"/>
                  <a:gd name="connsiteX4" fmla="*/ 1177 w 20737"/>
                  <a:gd name="connsiteY4" fmla="*/ 11793 h 25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37" h="25871">
                    <a:moveTo>
                      <a:pt x="1177" y="11793"/>
                    </a:moveTo>
                    <a:cubicBezTo>
                      <a:pt x="3463" y="15460"/>
                      <a:pt x="5749" y="19127"/>
                      <a:pt x="8083" y="22794"/>
                    </a:cubicBezTo>
                    <a:cubicBezTo>
                      <a:pt x="12988" y="30652"/>
                      <a:pt x="24418" y="21889"/>
                      <a:pt x="19561" y="14079"/>
                    </a:cubicBezTo>
                    <a:cubicBezTo>
                      <a:pt x="17274" y="10412"/>
                      <a:pt x="14988" y="6744"/>
                      <a:pt x="12655" y="3078"/>
                    </a:cubicBezTo>
                    <a:cubicBezTo>
                      <a:pt x="7749" y="-4780"/>
                      <a:pt x="-3680" y="3982"/>
                      <a:pt x="1177" y="11793"/>
                    </a:cubicBezTo>
                    <a:close/>
                  </a:path>
                </a:pathLst>
              </a:custGeom>
              <a:grpFill/>
              <a:ln w="4763" cap="flat">
                <a:noFill/>
                <a:prstDash val="solid"/>
                <a:miter/>
              </a:ln>
            </p:spPr>
            <p:txBody>
              <a:bodyPr rtlCol="0" anchor="ctr"/>
              <a:lstStyle/>
              <a:p>
                <a:endParaRPr lang="en-EG"/>
              </a:p>
            </p:txBody>
          </p:sp>
          <p:sp>
            <p:nvSpPr>
              <p:cNvPr id="76" name="Freeform 75">
                <a:extLst>
                  <a:ext uri="{FF2B5EF4-FFF2-40B4-BE49-F238E27FC236}">
                    <a16:creationId xmlns:a16="http://schemas.microsoft.com/office/drawing/2014/main" id="{4F1BEC3B-9A1D-2479-72CF-739EADC2414F}"/>
                  </a:ext>
                </a:extLst>
              </p:cNvPr>
              <p:cNvSpPr/>
              <p:nvPr/>
            </p:nvSpPr>
            <p:spPr>
              <a:xfrm>
                <a:off x="8479613" y="5802349"/>
                <a:ext cx="34753" cy="19944"/>
              </a:xfrm>
              <a:custGeom>
                <a:avLst/>
                <a:gdLst>
                  <a:gd name="connsiteX0" fmla="*/ 30212 w 34753"/>
                  <a:gd name="connsiteY0" fmla="*/ 6282 h 19944"/>
                  <a:gd name="connsiteX1" fmla="*/ 9923 w 34753"/>
                  <a:gd name="connsiteY1" fmla="*/ 329 h 19944"/>
                  <a:gd name="connsiteX2" fmla="*/ 4542 w 34753"/>
                  <a:gd name="connsiteY2" fmla="*/ 13663 h 19944"/>
                  <a:gd name="connsiteX3" fmla="*/ 24830 w 34753"/>
                  <a:gd name="connsiteY3" fmla="*/ 19616 h 19944"/>
                  <a:gd name="connsiteX4" fmla="*/ 30212 w 34753"/>
                  <a:gd name="connsiteY4" fmla="*/ 6282 h 19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3" h="19944">
                    <a:moveTo>
                      <a:pt x="30212" y="6282"/>
                    </a:moveTo>
                    <a:cubicBezTo>
                      <a:pt x="23449" y="4281"/>
                      <a:pt x="16686" y="2329"/>
                      <a:pt x="9923" y="329"/>
                    </a:cubicBezTo>
                    <a:cubicBezTo>
                      <a:pt x="1113" y="-2243"/>
                      <a:pt x="-4364" y="11044"/>
                      <a:pt x="4542" y="13663"/>
                    </a:cubicBezTo>
                    <a:cubicBezTo>
                      <a:pt x="11305" y="15664"/>
                      <a:pt x="18068" y="17617"/>
                      <a:pt x="24830" y="19616"/>
                    </a:cubicBezTo>
                    <a:cubicBezTo>
                      <a:pt x="33641" y="22188"/>
                      <a:pt x="39118" y="8853"/>
                      <a:pt x="30212" y="6282"/>
                    </a:cubicBezTo>
                    <a:close/>
                  </a:path>
                </a:pathLst>
              </a:custGeom>
              <a:grpFill/>
              <a:ln w="4763" cap="flat">
                <a:noFill/>
                <a:prstDash val="solid"/>
                <a:miter/>
              </a:ln>
            </p:spPr>
            <p:txBody>
              <a:bodyPr rtlCol="0" anchor="ctr"/>
              <a:lstStyle/>
              <a:p>
                <a:endParaRPr lang="en-EG"/>
              </a:p>
            </p:txBody>
          </p:sp>
          <p:sp>
            <p:nvSpPr>
              <p:cNvPr id="77" name="Freeform 76">
                <a:extLst>
                  <a:ext uri="{FF2B5EF4-FFF2-40B4-BE49-F238E27FC236}">
                    <a16:creationId xmlns:a16="http://schemas.microsoft.com/office/drawing/2014/main" id="{30EA6B8F-1B64-5A6E-C6E9-5F5512B6D4EE}"/>
                  </a:ext>
                </a:extLst>
              </p:cNvPr>
              <p:cNvSpPr/>
              <p:nvPr/>
            </p:nvSpPr>
            <p:spPr>
              <a:xfrm>
                <a:off x="8477900" y="5991968"/>
                <a:ext cx="39418" cy="21718"/>
              </a:xfrm>
              <a:custGeom>
                <a:avLst/>
                <a:gdLst>
                  <a:gd name="connsiteX0" fmla="*/ 29448 w 39418"/>
                  <a:gd name="connsiteY0" fmla="*/ 399 h 21718"/>
                  <a:gd name="connsiteX1" fmla="*/ 4493 w 39418"/>
                  <a:gd name="connsiteY1" fmla="*/ 8067 h 21718"/>
                  <a:gd name="connsiteX2" fmla="*/ 9970 w 39418"/>
                  <a:gd name="connsiteY2" fmla="*/ 21354 h 21718"/>
                  <a:gd name="connsiteX3" fmla="*/ 34925 w 39418"/>
                  <a:gd name="connsiteY3" fmla="*/ 13687 h 21718"/>
                  <a:gd name="connsiteX4" fmla="*/ 29448 w 39418"/>
                  <a:gd name="connsiteY4" fmla="*/ 352 h 21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8" h="21718">
                    <a:moveTo>
                      <a:pt x="29448" y="399"/>
                    </a:moveTo>
                    <a:cubicBezTo>
                      <a:pt x="21114" y="2971"/>
                      <a:pt x="12827" y="5496"/>
                      <a:pt x="4493" y="8067"/>
                    </a:cubicBezTo>
                    <a:cubicBezTo>
                      <a:pt x="-4365" y="10782"/>
                      <a:pt x="1159" y="24069"/>
                      <a:pt x="9970" y="21354"/>
                    </a:cubicBezTo>
                    <a:cubicBezTo>
                      <a:pt x="18304" y="18783"/>
                      <a:pt x="26591" y="16258"/>
                      <a:pt x="34925" y="13687"/>
                    </a:cubicBezTo>
                    <a:cubicBezTo>
                      <a:pt x="43783" y="10972"/>
                      <a:pt x="38259" y="-2315"/>
                      <a:pt x="29448" y="352"/>
                    </a:cubicBezTo>
                    <a:close/>
                  </a:path>
                </a:pathLst>
              </a:custGeom>
              <a:grpFill/>
              <a:ln w="4763" cap="flat">
                <a:noFill/>
                <a:prstDash val="solid"/>
                <a:miter/>
              </a:ln>
            </p:spPr>
            <p:txBody>
              <a:bodyPr rtlCol="0" anchor="ctr"/>
              <a:lstStyle/>
              <a:p>
                <a:endParaRPr lang="en-EG"/>
              </a:p>
            </p:txBody>
          </p:sp>
          <p:sp>
            <p:nvSpPr>
              <p:cNvPr id="78" name="Freeform 77">
                <a:extLst>
                  <a:ext uri="{FF2B5EF4-FFF2-40B4-BE49-F238E27FC236}">
                    <a16:creationId xmlns:a16="http://schemas.microsoft.com/office/drawing/2014/main" id="{8B3FBF7C-F2F3-D70E-E625-4B960A56E3B7}"/>
                  </a:ext>
                </a:extLst>
              </p:cNvPr>
              <p:cNvSpPr/>
              <p:nvPr/>
            </p:nvSpPr>
            <p:spPr>
              <a:xfrm>
                <a:off x="8625319" y="6114621"/>
                <a:ext cx="25043" cy="46147"/>
              </a:xfrm>
              <a:custGeom>
                <a:avLst/>
                <a:gdLst>
                  <a:gd name="connsiteX0" fmla="*/ 24618 w 25043"/>
                  <a:gd name="connsiteY0" fmla="*/ 9858 h 46147"/>
                  <a:gd name="connsiteX1" fmla="*/ 11283 w 25043"/>
                  <a:gd name="connsiteY1" fmla="*/ 4476 h 46147"/>
                  <a:gd name="connsiteX2" fmla="*/ 425 w 25043"/>
                  <a:gd name="connsiteY2" fmla="*/ 36290 h 46147"/>
                  <a:gd name="connsiteX3" fmla="*/ 13760 w 25043"/>
                  <a:gd name="connsiteY3" fmla="*/ 41671 h 46147"/>
                  <a:gd name="connsiteX4" fmla="*/ 24618 w 25043"/>
                  <a:gd name="connsiteY4" fmla="*/ 9858 h 46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3" h="46147">
                    <a:moveTo>
                      <a:pt x="24618" y="9858"/>
                    </a:moveTo>
                    <a:cubicBezTo>
                      <a:pt x="27571" y="1143"/>
                      <a:pt x="14284" y="-4334"/>
                      <a:pt x="11283" y="4476"/>
                    </a:cubicBezTo>
                    <a:cubicBezTo>
                      <a:pt x="7664" y="15096"/>
                      <a:pt x="4044" y="25670"/>
                      <a:pt x="425" y="36290"/>
                    </a:cubicBezTo>
                    <a:cubicBezTo>
                      <a:pt x="-2528" y="45005"/>
                      <a:pt x="10759" y="50482"/>
                      <a:pt x="13760" y="41671"/>
                    </a:cubicBezTo>
                    <a:cubicBezTo>
                      <a:pt x="17379" y="31051"/>
                      <a:pt x="20999" y="20478"/>
                      <a:pt x="24618" y="9858"/>
                    </a:cubicBezTo>
                    <a:close/>
                  </a:path>
                </a:pathLst>
              </a:custGeom>
              <a:grpFill/>
              <a:ln w="4763" cap="flat">
                <a:noFill/>
                <a:prstDash val="solid"/>
                <a:miter/>
              </a:ln>
            </p:spPr>
            <p:txBody>
              <a:bodyPr rtlCol="0" anchor="ctr"/>
              <a:lstStyle/>
              <a:p>
                <a:endParaRPr lang="en-EG"/>
              </a:p>
            </p:txBody>
          </p:sp>
          <p:sp>
            <p:nvSpPr>
              <p:cNvPr id="79" name="Freeform 78">
                <a:extLst>
                  <a:ext uri="{FF2B5EF4-FFF2-40B4-BE49-F238E27FC236}">
                    <a16:creationId xmlns:a16="http://schemas.microsoft.com/office/drawing/2014/main" id="{87002CB3-19D4-1187-28CF-6E2051675C61}"/>
                  </a:ext>
                </a:extLst>
              </p:cNvPr>
              <p:cNvSpPr/>
              <p:nvPr/>
            </p:nvSpPr>
            <p:spPr>
              <a:xfrm>
                <a:off x="8831781" y="6126568"/>
                <a:ext cx="24218" cy="38828"/>
              </a:xfrm>
              <a:custGeom>
                <a:avLst/>
                <a:gdLst>
                  <a:gd name="connsiteX0" fmla="*/ 23659 w 24218"/>
                  <a:gd name="connsiteY0" fmla="*/ 29011 h 38828"/>
                  <a:gd name="connsiteX1" fmla="*/ 13848 w 24218"/>
                  <a:gd name="connsiteY1" fmla="*/ 4341 h 38828"/>
                  <a:gd name="connsiteX2" fmla="*/ 561 w 24218"/>
                  <a:gd name="connsiteY2" fmla="*/ 9818 h 38828"/>
                  <a:gd name="connsiteX3" fmla="*/ 10371 w 24218"/>
                  <a:gd name="connsiteY3" fmla="*/ 34488 h 38828"/>
                  <a:gd name="connsiteX4" fmla="*/ 23659 w 24218"/>
                  <a:gd name="connsiteY4" fmla="*/ 29011 h 38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8" h="38828">
                    <a:moveTo>
                      <a:pt x="23659" y="29011"/>
                    </a:moveTo>
                    <a:cubicBezTo>
                      <a:pt x="20372" y="20772"/>
                      <a:pt x="17134" y="12580"/>
                      <a:pt x="13848" y="4341"/>
                    </a:cubicBezTo>
                    <a:cubicBezTo>
                      <a:pt x="10419" y="-4279"/>
                      <a:pt x="-2869" y="1198"/>
                      <a:pt x="561" y="9818"/>
                    </a:cubicBezTo>
                    <a:cubicBezTo>
                      <a:pt x="3846" y="18057"/>
                      <a:pt x="7085" y="26248"/>
                      <a:pt x="10371" y="34488"/>
                    </a:cubicBezTo>
                    <a:cubicBezTo>
                      <a:pt x="13800" y="43107"/>
                      <a:pt x="27087" y="37630"/>
                      <a:pt x="23659" y="29011"/>
                    </a:cubicBezTo>
                    <a:close/>
                  </a:path>
                </a:pathLst>
              </a:custGeom>
              <a:grpFill/>
              <a:ln w="4763" cap="flat">
                <a:noFill/>
                <a:prstDash val="solid"/>
                <a:miter/>
              </a:ln>
            </p:spPr>
            <p:txBody>
              <a:bodyPr rtlCol="0" anchor="ctr"/>
              <a:lstStyle/>
              <a:p>
                <a:endParaRPr lang="en-EG"/>
              </a:p>
            </p:txBody>
          </p:sp>
          <p:sp>
            <p:nvSpPr>
              <p:cNvPr id="80" name="Freeform 79">
                <a:extLst>
                  <a:ext uri="{FF2B5EF4-FFF2-40B4-BE49-F238E27FC236}">
                    <a16:creationId xmlns:a16="http://schemas.microsoft.com/office/drawing/2014/main" id="{51FAAFC4-3D15-8075-0003-3B1D4A23D75B}"/>
                  </a:ext>
                </a:extLst>
              </p:cNvPr>
              <p:cNvSpPr/>
              <p:nvPr/>
            </p:nvSpPr>
            <p:spPr>
              <a:xfrm>
                <a:off x="8962248" y="5968235"/>
                <a:ext cx="51796" cy="27643"/>
              </a:xfrm>
              <a:custGeom>
                <a:avLst/>
                <a:gdLst>
                  <a:gd name="connsiteX0" fmla="*/ 47353 w 51796"/>
                  <a:gd name="connsiteY0" fmla="*/ 13845 h 27643"/>
                  <a:gd name="connsiteX1" fmla="*/ 9825 w 51796"/>
                  <a:gd name="connsiteY1" fmla="*/ 463 h 27643"/>
                  <a:gd name="connsiteX2" fmla="*/ 4443 w 51796"/>
                  <a:gd name="connsiteY2" fmla="*/ 13797 h 27643"/>
                  <a:gd name="connsiteX3" fmla="*/ 41972 w 51796"/>
                  <a:gd name="connsiteY3" fmla="*/ 27180 h 27643"/>
                  <a:gd name="connsiteX4" fmla="*/ 47353 w 51796"/>
                  <a:gd name="connsiteY4" fmla="*/ 13845 h 27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96" h="27643">
                    <a:moveTo>
                      <a:pt x="47353" y="13845"/>
                    </a:moveTo>
                    <a:cubicBezTo>
                      <a:pt x="34828" y="9369"/>
                      <a:pt x="22350" y="4939"/>
                      <a:pt x="9825" y="463"/>
                    </a:cubicBezTo>
                    <a:cubicBezTo>
                      <a:pt x="1157" y="-2633"/>
                      <a:pt x="-4320" y="10702"/>
                      <a:pt x="4443" y="13797"/>
                    </a:cubicBezTo>
                    <a:cubicBezTo>
                      <a:pt x="16969" y="18274"/>
                      <a:pt x="29446" y="22703"/>
                      <a:pt x="41972" y="27180"/>
                    </a:cubicBezTo>
                    <a:cubicBezTo>
                      <a:pt x="50639" y="30276"/>
                      <a:pt x="56116" y="16941"/>
                      <a:pt x="47353" y="13845"/>
                    </a:cubicBezTo>
                    <a:close/>
                  </a:path>
                </a:pathLst>
              </a:custGeom>
              <a:grpFill/>
              <a:ln w="4763" cap="flat">
                <a:noFill/>
                <a:prstDash val="solid"/>
                <a:miter/>
              </a:ln>
            </p:spPr>
            <p:txBody>
              <a:bodyPr rtlCol="0" anchor="ctr"/>
              <a:lstStyle/>
              <a:p>
                <a:endParaRPr lang="en-EG"/>
              </a:p>
            </p:txBody>
          </p:sp>
          <p:sp>
            <p:nvSpPr>
              <p:cNvPr id="81" name="Freeform 80">
                <a:extLst>
                  <a:ext uri="{FF2B5EF4-FFF2-40B4-BE49-F238E27FC236}">
                    <a16:creationId xmlns:a16="http://schemas.microsoft.com/office/drawing/2014/main" id="{FE49EAA5-A3FA-B091-8A5E-4E457C00A0B3}"/>
                  </a:ext>
                </a:extLst>
              </p:cNvPr>
              <p:cNvSpPr/>
              <p:nvPr/>
            </p:nvSpPr>
            <p:spPr>
              <a:xfrm>
                <a:off x="9125464" y="5781724"/>
                <a:ext cx="36634" cy="158512"/>
              </a:xfrm>
              <a:custGeom>
                <a:avLst/>
                <a:gdLst>
                  <a:gd name="connsiteX0" fmla="*/ 438 w 36634"/>
                  <a:gd name="connsiteY0" fmla="*/ 9904 h 158512"/>
                  <a:gd name="connsiteX1" fmla="*/ 22155 w 36634"/>
                  <a:gd name="connsiteY1" fmla="*/ 150636 h 158512"/>
                  <a:gd name="connsiteX2" fmla="*/ 36443 w 36634"/>
                  <a:gd name="connsiteY2" fmla="*/ 152398 h 158512"/>
                  <a:gd name="connsiteX3" fmla="*/ 13773 w 36634"/>
                  <a:gd name="connsiteY3" fmla="*/ 4427 h 158512"/>
                  <a:gd name="connsiteX4" fmla="*/ 438 w 36634"/>
                  <a:gd name="connsiteY4" fmla="*/ 9904 h 1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34" h="158512">
                    <a:moveTo>
                      <a:pt x="438" y="9904"/>
                    </a:moveTo>
                    <a:cubicBezTo>
                      <a:pt x="16250" y="55339"/>
                      <a:pt x="23584" y="102535"/>
                      <a:pt x="22155" y="150636"/>
                    </a:cubicBezTo>
                    <a:cubicBezTo>
                      <a:pt x="21869" y="159828"/>
                      <a:pt x="36157" y="161685"/>
                      <a:pt x="36443" y="152398"/>
                    </a:cubicBezTo>
                    <a:cubicBezTo>
                      <a:pt x="37967" y="101773"/>
                      <a:pt x="30394" y="52291"/>
                      <a:pt x="13773" y="4427"/>
                    </a:cubicBezTo>
                    <a:cubicBezTo>
                      <a:pt x="10725" y="-4336"/>
                      <a:pt x="-2562" y="1189"/>
                      <a:pt x="438" y="9904"/>
                    </a:cubicBezTo>
                    <a:close/>
                  </a:path>
                </a:pathLst>
              </a:custGeom>
              <a:grpFill/>
              <a:ln w="4763" cap="flat">
                <a:noFill/>
                <a:prstDash val="solid"/>
                <a:miter/>
              </a:ln>
            </p:spPr>
            <p:txBody>
              <a:bodyPr rtlCol="0" anchor="ctr"/>
              <a:lstStyle/>
              <a:p>
                <a:endParaRPr lang="en-EG"/>
              </a:p>
            </p:txBody>
          </p:sp>
          <p:sp>
            <p:nvSpPr>
              <p:cNvPr id="82" name="Freeform 81">
                <a:extLst>
                  <a:ext uri="{FF2B5EF4-FFF2-40B4-BE49-F238E27FC236}">
                    <a16:creationId xmlns:a16="http://schemas.microsoft.com/office/drawing/2014/main" id="{0E7556AB-A6F6-70F6-B62E-9E13A775A753}"/>
                  </a:ext>
                </a:extLst>
              </p:cNvPr>
              <p:cNvSpPr/>
              <p:nvPr/>
            </p:nvSpPr>
            <p:spPr>
              <a:xfrm>
                <a:off x="8353884" y="5924278"/>
                <a:ext cx="106728" cy="221287"/>
              </a:xfrm>
              <a:custGeom>
                <a:avLst/>
                <a:gdLst>
                  <a:gd name="connsiteX0" fmla="*/ 104792 w 106728"/>
                  <a:gd name="connsiteY0" fmla="*/ 210250 h 221287"/>
                  <a:gd name="connsiteX1" fmla="*/ 14257 w 106728"/>
                  <a:gd name="connsiteY1" fmla="*/ 6034 h 221287"/>
                  <a:gd name="connsiteX2" fmla="*/ 17 w 106728"/>
                  <a:gd name="connsiteY2" fmla="*/ 7939 h 221287"/>
                  <a:gd name="connsiteX3" fmla="*/ 93362 w 106728"/>
                  <a:gd name="connsiteY3" fmla="*/ 218966 h 221287"/>
                  <a:gd name="connsiteX4" fmla="*/ 104839 w 106728"/>
                  <a:gd name="connsiteY4" fmla="*/ 210250 h 221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28" h="221287">
                    <a:moveTo>
                      <a:pt x="104792" y="210250"/>
                    </a:moveTo>
                    <a:cubicBezTo>
                      <a:pt x="50214" y="154481"/>
                      <a:pt x="18877" y="83948"/>
                      <a:pt x="14257" y="6034"/>
                    </a:cubicBezTo>
                    <a:cubicBezTo>
                      <a:pt x="13685" y="-3205"/>
                      <a:pt x="-555" y="-1252"/>
                      <a:pt x="17" y="7939"/>
                    </a:cubicBezTo>
                    <a:cubicBezTo>
                      <a:pt x="4779" y="88187"/>
                      <a:pt x="37117" y="161482"/>
                      <a:pt x="93362" y="218966"/>
                    </a:cubicBezTo>
                    <a:cubicBezTo>
                      <a:pt x="99744" y="225490"/>
                      <a:pt x="111269" y="216870"/>
                      <a:pt x="104839" y="210250"/>
                    </a:cubicBezTo>
                    <a:close/>
                  </a:path>
                </a:pathLst>
              </a:custGeom>
              <a:grpFill/>
              <a:ln w="4763" cap="flat">
                <a:noFill/>
                <a:prstDash val="solid"/>
                <a:miter/>
              </a:ln>
            </p:spPr>
            <p:txBody>
              <a:bodyPr rtlCol="0" anchor="ctr"/>
              <a:lstStyle/>
              <a:p>
                <a:endParaRPr lang="en-EG"/>
              </a:p>
            </p:txBody>
          </p:sp>
        </p:grpSp>
        <p:sp>
          <p:nvSpPr>
            <p:cNvPr id="14" name="Freeform 13">
              <a:extLst>
                <a:ext uri="{FF2B5EF4-FFF2-40B4-BE49-F238E27FC236}">
                  <a16:creationId xmlns:a16="http://schemas.microsoft.com/office/drawing/2014/main" id="{2C43A71F-D555-2BD0-52F1-D89A190DF2EC}"/>
                </a:ext>
              </a:extLst>
            </p:cNvPr>
            <p:cNvSpPr/>
            <p:nvPr/>
          </p:nvSpPr>
          <p:spPr>
            <a:xfrm>
              <a:off x="10347103" y="2509170"/>
              <a:ext cx="3422474" cy="1565767"/>
            </a:xfrm>
            <a:custGeom>
              <a:avLst/>
              <a:gdLst>
                <a:gd name="connsiteX0" fmla="*/ 0 w 3422474"/>
                <a:gd name="connsiteY0" fmla="*/ 1220772 h 1565767"/>
                <a:gd name="connsiteX1" fmla="*/ 65341 w 3422474"/>
                <a:gd name="connsiteY1" fmla="*/ 1282780 h 1565767"/>
                <a:gd name="connsiteX2" fmla="*/ 89059 w 3422474"/>
                <a:gd name="connsiteY2" fmla="*/ 1256300 h 1565767"/>
                <a:gd name="connsiteX3" fmla="*/ 25193 w 3422474"/>
                <a:gd name="connsiteY3" fmla="*/ 1195673 h 1565767"/>
                <a:gd name="connsiteX4" fmla="*/ 0 w 3422474"/>
                <a:gd name="connsiteY4" fmla="*/ 1220772 h 1565767"/>
                <a:gd name="connsiteX5" fmla="*/ 206406 w 3422474"/>
                <a:gd name="connsiteY5" fmla="*/ 1394793 h 1565767"/>
                <a:gd name="connsiteX6" fmla="*/ 361950 w 3422474"/>
                <a:gd name="connsiteY6" fmla="*/ 1486472 h 1565767"/>
                <a:gd name="connsiteX7" fmla="*/ 377428 w 3422474"/>
                <a:gd name="connsiteY7" fmla="*/ 1454468 h 1565767"/>
                <a:gd name="connsiteX8" fmla="*/ 226647 w 3422474"/>
                <a:gd name="connsiteY8" fmla="*/ 1365599 h 1565767"/>
                <a:gd name="connsiteX9" fmla="*/ 206358 w 3422474"/>
                <a:gd name="connsiteY9" fmla="*/ 1394793 h 1565767"/>
                <a:gd name="connsiteX10" fmla="*/ 445246 w 3422474"/>
                <a:gd name="connsiteY10" fmla="*/ 1522143 h 1565767"/>
                <a:gd name="connsiteX11" fmla="*/ 621411 w 3422474"/>
                <a:gd name="connsiteY11" fmla="*/ 1565767 h 1565767"/>
                <a:gd name="connsiteX12" fmla="*/ 625697 w 3422474"/>
                <a:gd name="connsiteY12" fmla="*/ 1530477 h 1565767"/>
                <a:gd name="connsiteX13" fmla="*/ 457628 w 3422474"/>
                <a:gd name="connsiteY13" fmla="*/ 1488805 h 1565767"/>
                <a:gd name="connsiteX14" fmla="*/ 445246 w 3422474"/>
                <a:gd name="connsiteY14" fmla="*/ 1522143 h 1565767"/>
                <a:gd name="connsiteX15" fmla="*/ 803243 w 3422474"/>
                <a:gd name="connsiteY15" fmla="*/ 1562815 h 1565767"/>
                <a:gd name="connsiteX16" fmla="*/ 891968 w 3422474"/>
                <a:gd name="connsiteY16" fmla="*/ 1542145 h 1565767"/>
                <a:gd name="connsiteX17" fmla="*/ 881490 w 3422474"/>
                <a:gd name="connsiteY17" fmla="*/ 1508141 h 1565767"/>
                <a:gd name="connsiteX18" fmla="*/ 797671 w 3422474"/>
                <a:gd name="connsiteY18" fmla="*/ 1527667 h 1565767"/>
                <a:gd name="connsiteX19" fmla="*/ 803243 w 3422474"/>
                <a:gd name="connsiteY19" fmla="*/ 1562767 h 1565767"/>
                <a:gd name="connsiteX20" fmla="*/ 1041034 w 3422474"/>
                <a:gd name="connsiteY20" fmla="*/ 1438370 h 1565767"/>
                <a:gd name="connsiteX21" fmla="*/ 1057322 w 3422474"/>
                <a:gd name="connsiteY21" fmla="*/ 1469993 h 1565767"/>
                <a:gd name="connsiteX22" fmla="*/ 1212913 w 3422474"/>
                <a:gd name="connsiteY22" fmla="*/ 1381649 h 1565767"/>
                <a:gd name="connsiteX23" fmla="*/ 1194054 w 3422474"/>
                <a:gd name="connsiteY23" fmla="*/ 1351502 h 1565767"/>
                <a:gd name="connsiteX24" fmla="*/ 1041034 w 3422474"/>
                <a:gd name="connsiteY24" fmla="*/ 1438370 h 1565767"/>
                <a:gd name="connsiteX25" fmla="*/ 1267348 w 3422474"/>
                <a:gd name="connsiteY25" fmla="*/ 1303068 h 1565767"/>
                <a:gd name="connsiteX26" fmla="*/ 1287684 w 3422474"/>
                <a:gd name="connsiteY26" fmla="*/ 1332214 h 1565767"/>
                <a:gd name="connsiteX27" fmla="*/ 1428987 w 3422474"/>
                <a:gd name="connsiteY27" fmla="*/ 1221677 h 1565767"/>
                <a:gd name="connsiteX28" fmla="*/ 1405508 w 3422474"/>
                <a:gd name="connsiteY28" fmla="*/ 1195007 h 1565767"/>
                <a:gd name="connsiteX29" fmla="*/ 1267348 w 3422474"/>
                <a:gd name="connsiteY29" fmla="*/ 1303068 h 1565767"/>
                <a:gd name="connsiteX30" fmla="*/ 1529476 w 3422474"/>
                <a:gd name="connsiteY30" fmla="*/ 1071372 h 1565767"/>
                <a:gd name="connsiteX31" fmla="*/ 1556147 w 3422474"/>
                <a:gd name="connsiteY31" fmla="*/ 1094899 h 1565767"/>
                <a:gd name="connsiteX32" fmla="*/ 1613439 w 3422474"/>
                <a:gd name="connsiteY32" fmla="*/ 1025700 h 1565767"/>
                <a:gd name="connsiteX33" fmla="*/ 1585341 w 3422474"/>
                <a:gd name="connsiteY33" fmla="*/ 1003888 h 1565767"/>
                <a:gd name="connsiteX34" fmla="*/ 1529476 w 3422474"/>
                <a:gd name="connsiteY34" fmla="*/ 1071372 h 1565767"/>
                <a:gd name="connsiteX35" fmla="*/ 1684829 w 3422474"/>
                <a:gd name="connsiteY35" fmla="*/ 859298 h 1565767"/>
                <a:gd name="connsiteX36" fmla="*/ 1715119 w 3422474"/>
                <a:gd name="connsiteY36" fmla="*/ 877919 h 1565767"/>
                <a:gd name="connsiteX37" fmla="*/ 1803225 w 3422474"/>
                <a:gd name="connsiteY37" fmla="*/ 722519 h 1565767"/>
                <a:gd name="connsiteX38" fmla="*/ 1771887 w 3422474"/>
                <a:gd name="connsiteY38" fmla="*/ 705707 h 1565767"/>
                <a:gd name="connsiteX39" fmla="*/ 1684829 w 3422474"/>
                <a:gd name="connsiteY39" fmla="*/ 859250 h 1565767"/>
                <a:gd name="connsiteX40" fmla="*/ 1813654 w 3422474"/>
                <a:gd name="connsiteY40" fmla="*/ 627364 h 1565767"/>
                <a:gd name="connsiteX41" fmla="*/ 1844992 w 3422474"/>
                <a:gd name="connsiteY41" fmla="*/ 644128 h 1565767"/>
                <a:gd name="connsiteX42" fmla="*/ 1932051 w 3422474"/>
                <a:gd name="connsiteY42" fmla="*/ 490728 h 1565767"/>
                <a:gd name="connsiteX43" fmla="*/ 1901904 w 3422474"/>
                <a:gd name="connsiteY43" fmla="*/ 471916 h 1565767"/>
                <a:gd name="connsiteX44" fmla="*/ 1813654 w 3422474"/>
                <a:gd name="connsiteY44" fmla="*/ 627364 h 1565767"/>
                <a:gd name="connsiteX45" fmla="*/ 2008108 w 3422474"/>
                <a:gd name="connsiteY45" fmla="*/ 326422 h 1565767"/>
                <a:gd name="connsiteX46" fmla="*/ 2034920 w 3422474"/>
                <a:gd name="connsiteY46" fmla="*/ 349758 h 1565767"/>
                <a:gd name="connsiteX47" fmla="*/ 2095071 w 3422474"/>
                <a:gd name="connsiteY47" fmla="*/ 287084 h 1565767"/>
                <a:gd name="connsiteX48" fmla="*/ 2070686 w 3422474"/>
                <a:gd name="connsiteY48" fmla="*/ 261223 h 1565767"/>
                <a:gd name="connsiteX49" fmla="*/ 2008155 w 3422474"/>
                <a:gd name="connsiteY49" fmla="*/ 326469 h 1565767"/>
                <a:gd name="connsiteX50" fmla="*/ 2213657 w 3422474"/>
                <a:gd name="connsiteY50" fmla="*/ 151067 h 1565767"/>
                <a:gd name="connsiteX51" fmla="*/ 2232516 w 3422474"/>
                <a:gd name="connsiteY51" fmla="*/ 181213 h 1565767"/>
                <a:gd name="connsiteX52" fmla="*/ 2322910 w 3422474"/>
                <a:gd name="connsiteY52" fmla="*/ 130826 h 1565767"/>
                <a:gd name="connsiteX53" fmla="*/ 2342912 w 3422474"/>
                <a:gd name="connsiteY53" fmla="*/ 121158 h 1565767"/>
                <a:gd name="connsiteX54" fmla="*/ 2387488 w 3422474"/>
                <a:gd name="connsiteY54" fmla="*/ 101346 h 1565767"/>
                <a:gd name="connsiteX55" fmla="*/ 2373773 w 3422474"/>
                <a:gd name="connsiteY55" fmla="*/ 68532 h 1565767"/>
                <a:gd name="connsiteX56" fmla="*/ 2327766 w 3422474"/>
                <a:gd name="connsiteY56" fmla="*/ 89011 h 1565767"/>
                <a:gd name="connsiteX57" fmla="*/ 2307145 w 3422474"/>
                <a:gd name="connsiteY57" fmla="*/ 98965 h 1565767"/>
                <a:gd name="connsiteX58" fmla="*/ 2213657 w 3422474"/>
                <a:gd name="connsiteY58" fmla="*/ 151114 h 1565767"/>
                <a:gd name="connsiteX59" fmla="*/ 2469261 w 3422474"/>
                <a:gd name="connsiteY59" fmla="*/ 71247 h 1565767"/>
                <a:gd name="connsiteX60" fmla="*/ 2639091 w 3422474"/>
                <a:gd name="connsiteY60" fmla="*/ 35385 h 1565767"/>
                <a:gd name="connsiteX61" fmla="*/ 2635424 w 3422474"/>
                <a:gd name="connsiteY61" fmla="*/ 0 h 1565767"/>
                <a:gd name="connsiteX62" fmla="*/ 2458498 w 3422474"/>
                <a:gd name="connsiteY62" fmla="*/ 37338 h 1565767"/>
                <a:gd name="connsiteX63" fmla="*/ 2469261 w 3422474"/>
                <a:gd name="connsiteY63" fmla="*/ 71247 h 1565767"/>
                <a:gd name="connsiteX64" fmla="*/ 2812113 w 3422474"/>
                <a:gd name="connsiteY64" fmla="*/ 37290 h 1565767"/>
                <a:gd name="connsiteX65" fmla="*/ 2897362 w 3422474"/>
                <a:gd name="connsiteY65" fmla="*/ 53245 h 1565767"/>
                <a:gd name="connsiteX66" fmla="*/ 2905887 w 3422474"/>
                <a:gd name="connsiteY66" fmla="*/ 18717 h 1565767"/>
                <a:gd name="connsiteX67" fmla="*/ 2816590 w 3422474"/>
                <a:gd name="connsiteY67" fmla="*/ 2000 h 1565767"/>
                <a:gd name="connsiteX68" fmla="*/ 2812113 w 3422474"/>
                <a:gd name="connsiteY68" fmla="*/ 37243 h 1565767"/>
                <a:gd name="connsiteX69" fmla="*/ 3060191 w 3422474"/>
                <a:gd name="connsiteY69" fmla="*/ 113347 h 1565767"/>
                <a:gd name="connsiteX70" fmla="*/ 3208115 w 3422474"/>
                <a:gd name="connsiteY70" fmla="*/ 205502 h 1565767"/>
                <a:gd name="connsiteX71" fmla="*/ 3229641 w 3422474"/>
                <a:gd name="connsiteY71" fmla="*/ 177213 h 1565767"/>
                <a:gd name="connsiteX72" fmla="*/ 3076003 w 3422474"/>
                <a:gd name="connsiteY72" fmla="*/ 81486 h 1565767"/>
                <a:gd name="connsiteX73" fmla="*/ 3060239 w 3422474"/>
                <a:gd name="connsiteY73" fmla="*/ 113347 h 1565767"/>
                <a:gd name="connsiteX74" fmla="*/ 3275362 w 3422474"/>
                <a:gd name="connsiteY74" fmla="*/ 261414 h 1565767"/>
                <a:gd name="connsiteX75" fmla="*/ 3393376 w 3422474"/>
                <a:gd name="connsiteY75" fmla="*/ 389620 h 1565767"/>
                <a:gd name="connsiteX76" fmla="*/ 3422475 w 3422474"/>
                <a:gd name="connsiteY76" fmla="*/ 369189 h 1565767"/>
                <a:gd name="connsiteX77" fmla="*/ 3299222 w 3422474"/>
                <a:gd name="connsiteY77" fmla="*/ 235030 h 1565767"/>
                <a:gd name="connsiteX78" fmla="*/ 3275362 w 3422474"/>
                <a:gd name="connsiteY78" fmla="*/ 261366 h 1565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422474" h="1565767">
                  <a:moveTo>
                    <a:pt x="0" y="1220772"/>
                  </a:moveTo>
                  <a:cubicBezTo>
                    <a:pt x="21050" y="1241917"/>
                    <a:pt x="43052" y="1262777"/>
                    <a:pt x="65341" y="1282780"/>
                  </a:cubicBezTo>
                  <a:lnTo>
                    <a:pt x="89059" y="1256300"/>
                  </a:lnTo>
                  <a:cubicBezTo>
                    <a:pt x="67294" y="1236774"/>
                    <a:pt x="45767" y="1216343"/>
                    <a:pt x="25193" y="1195673"/>
                  </a:cubicBezTo>
                  <a:lnTo>
                    <a:pt x="0" y="1220772"/>
                  </a:lnTo>
                  <a:close/>
                  <a:moveTo>
                    <a:pt x="206406" y="1394793"/>
                  </a:moveTo>
                  <a:cubicBezTo>
                    <a:pt x="257937" y="1430608"/>
                    <a:pt x="310276" y="1461468"/>
                    <a:pt x="361950" y="1486472"/>
                  </a:cubicBezTo>
                  <a:lnTo>
                    <a:pt x="377428" y="1454468"/>
                  </a:lnTo>
                  <a:cubicBezTo>
                    <a:pt x="327422" y="1430226"/>
                    <a:pt x="276701" y="1400318"/>
                    <a:pt x="226647" y="1365599"/>
                  </a:cubicBezTo>
                  <a:lnTo>
                    <a:pt x="206358" y="1394793"/>
                  </a:lnTo>
                  <a:close/>
                  <a:moveTo>
                    <a:pt x="445246" y="1522143"/>
                  </a:moveTo>
                  <a:cubicBezTo>
                    <a:pt x="504348" y="1544050"/>
                    <a:pt x="563594" y="1558719"/>
                    <a:pt x="621411" y="1565767"/>
                  </a:cubicBezTo>
                  <a:lnTo>
                    <a:pt x="625697" y="1530477"/>
                  </a:lnTo>
                  <a:cubicBezTo>
                    <a:pt x="570642" y="1523762"/>
                    <a:pt x="514112" y="1509760"/>
                    <a:pt x="457628" y="1488805"/>
                  </a:cubicBezTo>
                  <a:lnTo>
                    <a:pt x="445246" y="1522143"/>
                  </a:lnTo>
                  <a:close/>
                  <a:moveTo>
                    <a:pt x="803243" y="1562815"/>
                  </a:moveTo>
                  <a:cubicBezTo>
                    <a:pt x="833008" y="1558100"/>
                    <a:pt x="862869" y="1551099"/>
                    <a:pt x="891968" y="1542145"/>
                  </a:cubicBezTo>
                  <a:lnTo>
                    <a:pt x="881490" y="1508141"/>
                  </a:lnTo>
                  <a:cubicBezTo>
                    <a:pt x="853963" y="1516618"/>
                    <a:pt x="825769" y="1523191"/>
                    <a:pt x="797671" y="1527667"/>
                  </a:cubicBezTo>
                  <a:lnTo>
                    <a:pt x="803243" y="1562767"/>
                  </a:lnTo>
                  <a:close/>
                  <a:moveTo>
                    <a:pt x="1041034" y="1438370"/>
                  </a:moveTo>
                  <a:lnTo>
                    <a:pt x="1057322" y="1469993"/>
                  </a:lnTo>
                  <a:cubicBezTo>
                    <a:pt x="1112044" y="1441799"/>
                    <a:pt x="1164384" y="1412081"/>
                    <a:pt x="1212913" y="1381649"/>
                  </a:cubicBezTo>
                  <a:lnTo>
                    <a:pt x="1194054" y="1351502"/>
                  </a:lnTo>
                  <a:cubicBezTo>
                    <a:pt x="1146334" y="1381411"/>
                    <a:pt x="1094851" y="1410605"/>
                    <a:pt x="1041034" y="1438370"/>
                  </a:cubicBezTo>
                  <a:close/>
                  <a:moveTo>
                    <a:pt x="1267348" y="1303068"/>
                  </a:moveTo>
                  <a:lnTo>
                    <a:pt x="1287684" y="1332214"/>
                  </a:lnTo>
                  <a:cubicBezTo>
                    <a:pt x="1337881" y="1297210"/>
                    <a:pt x="1385411" y="1260015"/>
                    <a:pt x="1428987" y="1221677"/>
                  </a:cubicBezTo>
                  <a:lnTo>
                    <a:pt x="1405508" y="1195007"/>
                  </a:lnTo>
                  <a:cubicBezTo>
                    <a:pt x="1362932" y="1232440"/>
                    <a:pt x="1316450" y="1268826"/>
                    <a:pt x="1267348" y="1303068"/>
                  </a:cubicBezTo>
                  <a:close/>
                  <a:moveTo>
                    <a:pt x="1529476" y="1071372"/>
                  </a:moveTo>
                  <a:lnTo>
                    <a:pt x="1556147" y="1094899"/>
                  </a:lnTo>
                  <a:cubicBezTo>
                    <a:pt x="1575768" y="1072706"/>
                    <a:pt x="1595056" y="1049417"/>
                    <a:pt x="1613439" y="1025700"/>
                  </a:cubicBezTo>
                  <a:lnTo>
                    <a:pt x="1585341" y="1003888"/>
                  </a:lnTo>
                  <a:cubicBezTo>
                    <a:pt x="1567386" y="1026986"/>
                    <a:pt x="1548622" y="1049703"/>
                    <a:pt x="1529476" y="1071372"/>
                  </a:cubicBezTo>
                  <a:close/>
                  <a:moveTo>
                    <a:pt x="1684829" y="859298"/>
                  </a:moveTo>
                  <a:lnTo>
                    <a:pt x="1715119" y="877919"/>
                  </a:lnTo>
                  <a:cubicBezTo>
                    <a:pt x="1748599" y="823389"/>
                    <a:pt x="1778460" y="768763"/>
                    <a:pt x="1803225" y="722519"/>
                  </a:cubicBezTo>
                  <a:lnTo>
                    <a:pt x="1771887" y="705707"/>
                  </a:lnTo>
                  <a:cubicBezTo>
                    <a:pt x="1747361" y="751475"/>
                    <a:pt x="1717834" y="805529"/>
                    <a:pt x="1684829" y="859250"/>
                  </a:cubicBezTo>
                  <a:close/>
                  <a:moveTo>
                    <a:pt x="1813654" y="627364"/>
                  </a:moveTo>
                  <a:lnTo>
                    <a:pt x="1844992" y="644128"/>
                  </a:lnTo>
                  <a:cubicBezTo>
                    <a:pt x="1875901" y="586264"/>
                    <a:pt x="1902523" y="538020"/>
                    <a:pt x="1932051" y="490728"/>
                  </a:cubicBezTo>
                  <a:lnTo>
                    <a:pt x="1901904" y="471916"/>
                  </a:lnTo>
                  <a:cubicBezTo>
                    <a:pt x="1871852" y="520017"/>
                    <a:pt x="1844897" y="568833"/>
                    <a:pt x="1813654" y="627364"/>
                  </a:cubicBezTo>
                  <a:close/>
                  <a:moveTo>
                    <a:pt x="2008108" y="326422"/>
                  </a:moveTo>
                  <a:lnTo>
                    <a:pt x="2034920" y="349758"/>
                  </a:lnTo>
                  <a:cubicBezTo>
                    <a:pt x="2054113" y="327708"/>
                    <a:pt x="2074354" y="306610"/>
                    <a:pt x="2095071" y="287084"/>
                  </a:cubicBezTo>
                  <a:lnTo>
                    <a:pt x="2070686" y="261223"/>
                  </a:lnTo>
                  <a:cubicBezTo>
                    <a:pt x="2049160" y="281559"/>
                    <a:pt x="2028110" y="303514"/>
                    <a:pt x="2008155" y="326469"/>
                  </a:cubicBezTo>
                  <a:close/>
                  <a:moveTo>
                    <a:pt x="2213657" y="151067"/>
                  </a:moveTo>
                  <a:lnTo>
                    <a:pt x="2232516" y="181213"/>
                  </a:lnTo>
                  <a:cubicBezTo>
                    <a:pt x="2260806" y="163449"/>
                    <a:pt x="2291238" y="146495"/>
                    <a:pt x="2322910" y="130826"/>
                  </a:cubicBezTo>
                  <a:cubicBezTo>
                    <a:pt x="2329481" y="127588"/>
                    <a:pt x="2336148" y="124349"/>
                    <a:pt x="2342912" y="121158"/>
                  </a:cubicBezTo>
                  <a:cubicBezTo>
                    <a:pt x="2357913" y="114062"/>
                    <a:pt x="2372773" y="107490"/>
                    <a:pt x="2387488" y="101346"/>
                  </a:cubicBezTo>
                  <a:lnTo>
                    <a:pt x="2373773" y="68532"/>
                  </a:lnTo>
                  <a:cubicBezTo>
                    <a:pt x="2358581" y="74867"/>
                    <a:pt x="2343244" y="81677"/>
                    <a:pt x="2327766" y="89011"/>
                  </a:cubicBezTo>
                  <a:cubicBezTo>
                    <a:pt x="2320813" y="92297"/>
                    <a:pt x="2313908" y="95631"/>
                    <a:pt x="2307145" y="98965"/>
                  </a:cubicBezTo>
                  <a:cubicBezTo>
                    <a:pt x="2274379" y="115205"/>
                    <a:pt x="2242947" y="132731"/>
                    <a:pt x="2213657" y="151114"/>
                  </a:cubicBezTo>
                  <a:close/>
                  <a:moveTo>
                    <a:pt x="2469261" y="71247"/>
                  </a:moveTo>
                  <a:cubicBezTo>
                    <a:pt x="2526030" y="53245"/>
                    <a:pt x="2583180" y="41148"/>
                    <a:pt x="2639091" y="35385"/>
                  </a:cubicBezTo>
                  <a:lnTo>
                    <a:pt x="2635424" y="0"/>
                  </a:lnTo>
                  <a:cubicBezTo>
                    <a:pt x="2577131" y="6001"/>
                    <a:pt x="2517600" y="18574"/>
                    <a:pt x="2458498" y="37338"/>
                  </a:cubicBezTo>
                  <a:lnTo>
                    <a:pt x="2469261" y="71247"/>
                  </a:lnTo>
                  <a:close/>
                  <a:moveTo>
                    <a:pt x="2812113" y="37290"/>
                  </a:moveTo>
                  <a:cubicBezTo>
                    <a:pt x="2840641" y="40958"/>
                    <a:pt x="2869311" y="46292"/>
                    <a:pt x="2897362" y="53245"/>
                  </a:cubicBezTo>
                  <a:lnTo>
                    <a:pt x="2905887" y="18717"/>
                  </a:lnTo>
                  <a:cubicBezTo>
                    <a:pt x="2876502" y="11430"/>
                    <a:pt x="2846451" y="5810"/>
                    <a:pt x="2816590" y="2000"/>
                  </a:cubicBezTo>
                  <a:lnTo>
                    <a:pt x="2812113" y="37243"/>
                  </a:lnTo>
                  <a:close/>
                  <a:moveTo>
                    <a:pt x="3060191" y="113347"/>
                  </a:moveTo>
                  <a:cubicBezTo>
                    <a:pt x="3110960" y="138494"/>
                    <a:pt x="3160728" y="169498"/>
                    <a:pt x="3208115" y="205502"/>
                  </a:cubicBezTo>
                  <a:lnTo>
                    <a:pt x="3229641" y="177213"/>
                  </a:lnTo>
                  <a:cubicBezTo>
                    <a:pt x="3180444" y="139827"/>
                    <a:pt x="3128772" y="107633"/>
                    <a:pt x="3076003" y="81486"/>
                  </a:cubicBezTo>
                  <a:lnTo>
                    <a:pt x="3060239" y="113347"/>
                  </a:lnTo>
                  <a:close/>
                  <a:moveTo>
                    <a:pt x="3275362" y="261414"/>
                  </a:moveTo>
                  <a:cubicBezTo>
                    <a:pt x="3351419" y="330375"/>
                    <a:pt x="3392995" y="389049"/>
                    <a:pt x="3393376" y="389620"/>
                  </a:cubicBezTo>
                  <a:lnTo>
                    <a:pt x="3422475" y="369189"/>
                  </a:lnTo>
                  <a:cubicBezTo>
                    <a:pt x="3420712" y="366665"/>
                    <a:pt x="3378469" y="306848"/>
                    <a:pt x="3299222" y="235030"/>
                  </a:cubicBezTo>
                  <a:lnTo>
                    <a:pt x="3275362" y="261366"/>
                  </a:lnTo>
                  <a:close/>
                </a:path>
              </a:pathLst>
            </a:custGeom>
            <a:grpFill/>
            <a:ln w="4763" cap="flat">
              <a:noFill/>
              <a:prstDash val="solid"/>
              <a:miter/>
            </a:ln>
          </p:spPr>
          <p:txBody>
            <a:bodyPr rtlCol="0" anchor="ctr"/>
            <a:lstStyle/>
            <a:p>
              <a:endParaRPr lang="en-EG"/>
            </a:p>
          </p:txBody>
        </p:sp>
        <p:grpSp>
          <p:nvGrpSpPr>
            <p:cNvPr id="15" name="Graphic 2">
              <a:extLst>
                <a:ext uri="{FF2B5EF4-FFF2-40B4-BE49-F238E27FC236}">
                  <a16:creationId xmlns:a16="http://schemas.microsoft.com/office/drawing/2014/main" id="{2B5EBFEB-F004-A699-0CF4-B84963FE71FF}"/>
                </a:ext>
              </a:extLst>
            </p:cNvPr>
            <p:cNvGrpSpPr/>
            <p:nvPr/>
          </p:nvGrpSpPr>
          <p:grpSpPr>
            <a:xfrm>
              <a:off x="8254351" y="2726478"/>
              <a:ext cx="2172909" cy="1727697"/>
              <a:chOff x="8254351" y="2726478"/>
              <a:chExt cx="2172909" cy="1727697"/>
            </a:xfrm>
            <a:grpFill/>
          </p:grpSpPr>
          <p:sp>
            <p:nvSpPr>
              <p:cNvPr id="56" name="Freeform 55">
                <a:extLst>
                  <a:ext uri="{FF2B5EF4-FFF2-40B4-BE49-F238E27FC236}">
                    <a16:creationId xmlns:a16="http://schemas.microsoft.com/office/drawing/2014/main" id="{47DB488B-7D89-BC67-1D89-9E65299C2B42}"/>
                  </a:ext>
                </a:extLst>
              </p:cNvPr>
              <p:cNvSpPr/>
              <p:nvPr/>
            </p:nvSpPr>
            <p:spPr>
              <a:xfrm>
                <a:off x="8254351" y="2726478"/>
                <a:ext cx="2172909" cy="1727697"/>
              </a:xfrm>
              <a:custGeom>
                <a:avLst/>
                <a:gdLst>
                  <a:gd name="connsiteX0" fmla="*/ 6538 w 2172909"/>
                  <a:gd name="connsiteY0" fmla="*/ 611082 h 1727697"/>
                  <a:gd name="connsiteX1" fmla="*/ 166939 w 2172909"/>
                  <a:gd name="connsiteY1" fmla="*/ 541406 h 1727697"/>
                  <a:gd name="connsiteX2" fmla="*/ 427210 w 2172909"/>
                  <a:gd name="connsiteY2" fmla="*/ 462349 h 1727697"/>
                  <a:gd name="connsiteX3" fmla="*/ 734296 w 2172909"/>
                  <a:gd name="connsiteY3" fmla="*/ 515498 h 1727697"/>
                  <a:gd name="connsiteX4" fmla="*/ 1428002 w 2172909"/>
                  <a:gd name="connsiteY4" fmla="*/ 1624 h 1727697"/>
                  <a:gd name="connsiteX5" fmla="*/ 1439765 w 2172909"/>
                  <a:gd name="connsiteY5" fmla="*/ 1577 h 1727697"/>
                  <a:gd name="connsiteX6" fmla="*/ 1450100 w 2172909"/>
                  <a:gd name="connsiteY6" fmla="*/ 83492 h 1727697"/>
                  <a:gd name="connsiteX7" fmla="*/ 1359279 w 2172909"/>
                  <a:gd name="connsiteY7" fmla="*/ 233558 h 1727697"/>
                  <a:gd name="connsiteX8" fmla="*/ 1136060 w 2172909"/>
                  <a:gd name="connsiteY8" fmla="*/ 589317 h 1727697"/>
                  <a:gd name="connsiteX9" fmla="*/ 1719419 w 2172909"/>
                  <a:gd name="connsiteY9" fmla="*/ 694759 h 1727697"/>
                  <a:gd name="connsiteX10" fmla="*/ 1804335 w 2172909"/>
                  <a:gd name="connsiteY10" fmla="*/ 644657 h 1727697"/>
                  <a:gd name="connsiteX11" fmla="*/ 2169618 w 2172909"/>
                  <a:gd name="connsiteY11" fmla="*/ 613177 h 1727697"/>
                  <a:gd name="connsiteX12" fmla="*/ 2169666 w 2172909"/>
                  <a:gd name="connsiteY12" fmla="*/ 629608 h 1727697"/>
                  <a:gd name="connsiteX13" fmla="*/ 1978641 w 2172909"/>
                  <a:gd name="connsiteY13" fmla="*/ 824299 h 1727697"/>
                  <a:gd name="connsiteX14" fmla="*/ 2085560 w 2172909"/>
                  <a:gd name="connsiteY14" fmla="*/ 946124 h 1727697"/>
                  <a:gd name="connsiteX15" fmla="*/ 1993310 w 2172909"/>
                  <a:gd name="connsiteY15" fmla="*/ 986462 h 1727697"/>
                  <a:gd name="connsiteX16" fmla="*/ 1912968 w 2172909"/>
                  <a:gd name="connsiteY16" fmla="*/ 1000797 h 1727697"/>
                  <a:gd name="connsiteX17" fmla="*/ 2006789 w 2172909"/>
                  <a:gd name="connsiteY17" fmla="*/ 1163246 h 1727697"/>
                  <a:gd name="connsiteX18" fmla="*/ 1990786 w 2172909"/>
                  <a:gd name="connsiteY18" fmla="*/ 1270450 h 1727697"/>
                  <a:gd name="connsiteX19" fmla="*/ 1909967 w 2172909"/>
                  <a:gd name="connsiteY19" fmla="*/ 1220110 h 1727697"/>
                  <a:gd name="connsiteX20" fmla="*/ 1804573 w 2172909"/>
                  <a:gd name="connsiteY20" fmla="*/ 1132528 h 1727697"/>
                  <a:gd name="connsiteX21" fmla="*/ 1667127 w 2172909"/>
                  <a:gd name="connsiteY21" fmla="*/ 1014180 h 1727697"/>
                  <a:gd name="connsiteX22" fmla="*/ 1130726 w 2172909"/>
                  <a:gd name="connsiteY22" fmla="*/ 943314 h 1727697"/>
                  <a:gd name="connsiteX23" fmla="*/ 1269839 w 2172909"/>
                  <a:gd name="connsiteY23" fmla="*/ 1469379 h 1727697"/>
                  <a:gd name="connsiteX24" fmla="*/ 1311558 w 2172909"/>
                  <a:gd name="connsiteY24" fmla="*/ 1670024 h 1727697"/>
                  <a:gd name="connsiteX25" fmla="*/ 1315512 w 2172909"/>
                  <a:gd name="connsiteY25" fmla="*/ 1703647 h 1727697"/>
                  <a:gd name="connsiteX26" fmla="*/ 1241978 w 2172909"/>
                  <a:gd name="connsiteY26" fmla="*/ 1727697 h 1727697"/>
                  <a:gd name="connsiteX27" fmla="*/ 1192925 w 2172909"/>
                  <a:gd name="connsiteY27" fmla="*/ 1685502 h 1727697"/>
                  <a:gd name="connsiteX28" fmla="*/ 1106723 w 2172909"/>
                  <a:gd name="connsiteY28" fmla="*/ 1551151 h 1727697"/>
                  <a:gd name="connsiteX29" fmla="*/ 861074 w 2172909"/>
                  <a:gd name="connsiteY29" fmla="*/ 1158769 h 1727697"/>
                  <a:gd name="connsiteX30" fmla="*/ 699768 w 2172909"/>
                  <a:gd name="connsiteY30" fmla="*/ 898737 h 1727697"/>
                  <a:gd name="connsiteX31" fmla="*/ 129125 w 2172909"/>
                  <a:gd name="connsiteY31" fmla="*/ 755290 h 1727697"/>
                  <a:gd name="connsiteX32" fmla="*/ 6538 w 2172909"/>
                  <a:gd name="connsiteY32" fmla="*/ 610986 h 1727697"/>
                  <a:gd name="connsiteX33" fmla="*/ 1310225 w 2172909"/>
                  <a:gd name="connsiteY33" fmla="*/ 267943 h 1727697"/>
                  <a:gd name="connsiteX34" fmla="*/ 1399760 w 2172909"/>
                  <a:gd name="connsiteY34" fmla="*/ 125068 h 1727697"/>
                  <a:gd name="connsiteX35" fmla="*/ 1436241 w 2172909"/>
                  <a:gd name="connsiteY35" fmla="*/ 54107 h 1727697"/>
                  <a:gd name="connsiteX36" fmla="*/ 1368756 w 2172909"/>
                  <a:gd name="connsiteY36" fmla="*/ 59965 h 1727697"/>
                  <a:gd name="connsiteX37" fmla="*/ 761823 w 2172909"/>
                  <a:gd name="connsiteY37" fmla="*/ 520832 h 1727697"/>
                  <a:gd name="connsiteX38" fmla="*/ 850501 w 2172909"/>
                  <a:gd name="connsiteY38" fmla="*/ 537501 h 1727697"/>
                  <a:gd name="connsiteX39" fmla="*/ 1060336 w 2172909"/>
                  <a:gd name="connsiteY39" fmla="*/ 575601 h 1727697"/>
                  <a:gd name="connsiteX40" fmla="*/ 1060575 w 2172909"/>
                  <a:gd name="connsiteY40" fmla="*/ 575125 h 1727697"/>
                  <a:gd name="connsiteX41" fmla="*/ 1355374 w 2172909"/>
                  <a:gd name="connsiteY41" fmla="*/ 142261 h 1727697"/>
                  <a:gd name="connsiteX42" fmla="*/ 1365422 w 2172909"/>
                  <a:gd name="connsiteY42" fmla="*/ 148071 h 1727697"/>
                  <a:gd name="connsiteX43" fmla="*/ 1072910 w 2172909"/>
                  <a:gd name="connsiteY43" fmla="*/ 577887 h 1727697"/>
                  <a:gd name="connsiteX44" fmla="*/ 1111343 w 2172909"/>
                  <a:gd name="connsiteY44" fmla="*/ 584840 h 1727697"/>
                  <a:gd name="connsiteX45" fmla="*/ 1310178 w 2172909"/>
                  <a:gd name="connsiteY45" fmla="*/ 267991 h 1727697"/>
                  <a:gd name="connsiteX46" fmla="*/ 1798952 w 2172909"/>
                  <a:gd name="connsiteY46" fmla="*/ 676185 h 1727697"/>
                  <a:gd name="connsiteX47" fmla="*/ 1647505 w 2172909"/>
                  <a:gd name="connsiteY47" fmla="*/ 759005 h 1727697"/>
                  <a:gd name="connsiteX48" fmla="*/ 1950734 w 2172909"/>
                  <a:gd name="connsiteY48" fmla="*/ 817488 h 1727697"/>
                  <a:gd name="connsiteX49" fmla="*/ 2145758 w 2172909"/>
                  <a:gd name="connsiteY49" fmla="*/ 621845 h 1727697"/>
                  <a:gd name="connsiteX50" fmla="*/ 1798952 w 2172909"/>
                  <a:gd name="connsiteY50" fmla="*/ 676185 h 1727697"/>
                  <a:gd name="connsiteX51" fmla="*/ 1937637 w 2172909"/>
                  <a:gd name="connsiteY51" fmla="*/ 1212681 h 1727697"/>
                  <a:gd name="connsiteX52" fmla="*/ 1973689 w 2172909"/>
                  <a:gd name="connsiteY52" fmla="*/ 1239398 h 1727697"/>
                  <a:gd name="connsiteX53" fmla="*/ 2015932 w 2172909"/>
                  <a:gd name="connsiteY53" fmla="*/ 1228683 h 1727697"/>
                  <a:gd name="connsiteX54" fmla="*/ 2003502 w 2172909"/>
                  <a:gd name="connsiteY54" fmla="*/ 1201632 h 1727697"/>
                  <a:gd name="connsiteX55" fmla="*/ 1962068 w 2172909"/>
                  <a:gd name="connsiteY55" fmla="*/ 1133147 h 1727697"/>
                  <a:gd name="connsiteX56" fmla="*/ 1887917 w 2172909"/>
                  <a:gd name="connsiteY56" fmla="*/ 1003654 h 1727697"/>
                  <a:gd name="connsiteX57" fmla="*/ 1701417 w 2172909"/>
                  <a:gd name="connsiteY57" fmla="*/ 1013370 h 1727697"/>
                  <a:gd name="connsiteX58" fmla="*/ 1937637 w 2172909"/>
                  <a:gd name="connsiteY58" fmla="*/ 1212681 h 1727697"/>
                  <a:gd name="connsiteX59" fmla="*/ 1064623 w 2172909"/>
                  <a:gd name="connsiteY59" fmla="*/ 1440947 h 1727697"/>
                  <a:gd name="connsiteX60" fmla="*/ 1165350 w 2172909"/>
                  <a:gd name="connsiteY60" fmla="*/ 1600205 h 1727697"/>
                  <a:gd name="connsiteX61" fmla="*/ 1228405 w 2172909"/>
                  <a:gd name="connsiteY61" fmla="*/ 1696789 h 1727697"/>
                  <a:gd name="connsiteX62" fmla="*/ 1250789 w 2172909"/>
                  <a:gd name="connsiteY62" fmla="*/ 1703980 h 1727697"/>
                  <a:gd name="connsiteX63" fmla="*/ 1289842 w 2172909"/>
                  <a:gd name="connsiteY63" fmla="*/ 1680549 h 1727697"/>
                  <a:gd name="connsiteX64" fmla="*/ 1254028 w 2172909"/>
                  <a:gd name="connsiteY64" fmla="*/ 1505717 h 1727697"/>
                  <a:gd name="connsiteX65" fmla="*/ 1104913 w 2172909"/>
                  <a:gd name="connsiteY65" fmla="*/ 940265 h 1727697"/>
                  <a:gd name="connsiteX66" fmla="*/ 1075148 w 2172909"/>
                  <a:gd name="connsiteY66" fmla="*/ 936741 h 1727697"/>
                  <a:gd name="connsiteX67" fmla="*/ 729153 w 2172909"/>
                  <a:gd name="connsiteY67" fmla="*/ 902118 h 1727697"/>
                  <a:gd name="connsiteX68" fmla="*/ 1064623 w 2172909"/>
                  <a:gd name="connsiteY68" fmla="*/ 1440947 h 1727697"/>
                  <a:gd name="connsiteX69" fmla="*/ 251331 w 2172909"/>
                  <a:gd name="connsiteY69" fmla="*/ 780912 h 1727697"/>
                  <a:gd name="connsiteX70" fmla="*/ 471549 w 2172909"/>
                  <a:gd name="connsiteY70" fmla="*/ 841968 h 1727697"/>
                  <a:gd name="connsiteX71" fmla="*/ 477025 w 2172909"/>
                  <a:gd name="connsiteY71" fmla="*/ 835348 h 1727697"/>
                  <a:gd name="connsiteX72" fmla="*/ 481883 w 2172909"/>
                  <a:gd name="connsiteY72" fmla="*/ 844063 h 1727697"/>
                  <a:gd name="connsiteX73" fmla="*/ 755346 w 2172909"/>
                  <a:gd name="connsiteY73" fmla="*/ 883259 h 1727697"/>
                  <a:gd name="connsiteX74" fmla="*/ 1473388 w 2172909"/>
                  <a:gd name="connsiteY74" fmla="*/ 963840 h 1727697"/>
                  <a:gd name="connsiteX75" fmla="*/ 1672318 w 2172909"/>
                  <a:gd name="connsiteY75" fmla="*/ 991605 h 1727697"/>
                  <a:gd name="connsiteX76" fmla="*/ 1894441 w 2172909"/>
                  <a:gd name="connsiteY76" fmla="*/ 979985 h 1727697"/>
                  <a:gd name="connsiteX77" fmla="*/ 1961877 w 2172909"/>
                  <a:gd name="connsiteY77" fmla="*/ 969126 h 1727697"/>
                  <a:gd name="connsiteX78" fmla="*/ 2057033 w 2172909"/>
                  <a:gd name="connsiteY78" fmla="*/ 942028 h 1727697"/>
                  <a:gd name="connsiteX79" fmla="*/ 1951638 w 2172909"/>
                  <a:gd name="connsiteY79" fmla="*/ 840777 h 1727697"/>
                  <a:gd name="connsiteX80" fmla="*/ 1612072 w 2172909"/>
                  <a:gd name="connsiteY80" fmla="*/ 774388 h 1727697"/>
                  <a:gd name="connsiteX81" fmla="*/ 1609215 w 2172909"/>
                  <a:gd name="connsiteY81" fmla="*/ 753147 h 1727697"/>
                  <a:gd name="connsiteX82" fmla="*/ 1686463 w 2172909"/>
                  <a:gd name="connsiteY82" fmla="*/ 712285 h 1727697"/>
                  <a:gd name="connsiteX83" fmla="*/ 932892 w 2172909"/>
                  <a:gd name="connsiteY83" fmla="*/ 575934 h 1727697"/>
                  <a:gd name="connsiteX84" fmla="*/ 737963 w 2172909"/>
                  <a:gd name="connsiteY84" fmla="*/ 540740 h 1727697"/>
                  <a:gd name="connsiteX85" fmla="*/ 733677 w 2172909"/>
                  <a:gd name="connsiteY85" fmla="*/ 539977 h 1727697"/>
                  <a:gd name="connsiteX86" fmla="*/ 546844 w 2172909"/>
                  <a:gd name="connsiteY86" fmla="*/ 506211 h 1727697"/>
                  <a:gd name="connsiteX87" fmla="*/ 224661 w 2172909"/>
                  <a:gd name="connsiteY87" fmla="*/ 515641 h 1727697"/>
                  <a:gd name="connsiteX88" fmla="*/ 415780 w 2172909"/>
                  <a:gd name="connsiteY88" fmla="*/ 611748 h 1727697"/>
                  <a:gd name="connsiteX89" fmla="*/ 418209 w 2172909"/>
                  <a:gd name="connsiteY89" fmla="*/ 629989 h 1727697"/>
                  <a:gd name="connsiteX90" fmla="*/ 356487 w 2172909"/>
                  <a:gd name="connsiteY90" fmla="*/ 680185 h 1727697"/>
                  <a:gd name="connsiteX91" fmla="*/ 342390 w 2172909"/>
                  <a:gd name="connsiteY91" fmla="*/ 682043 h 1727697"/>
                  <a:gd name="connsiteX92" fmla="*/ 171940 w 2172909"/>
                  <a:gd name="connsiteY92" fmla="*/ 565552 h 1727697"/>
                  <a:gd name="connsiteX93" fmla="*/ 41495 w 2172909"/>
                  <a:gd name="connsiteY93" fmla="*/ 605843 h 1727697"/>
                  <a:gd name="connsiteX94" fmla="*/ 251426 w 2172909"/>
                  <a:gd name="connsiteY94" fmla="*/ 780912 h 172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172909" h="1727697">
                    <a:moveTo>
                      <a:pt x="6538" y="611082"/>
                    </a:moveTo>
                    <a:cubicBezTo>
                      <a:pt x="33589" y="551598"/>
                      <a:pt x="122934" y="577411"/>
                      <a:pt x="166939" y="541406"/>
                    </a:cubicBezTo>
                    <a:cubicBezTo>
                      <a:pt x="223946" y="461063"/>
                      <a:pt x="337294" y="450633"/>
                      <a:pt x="427210" y="462349"/>
                    </a:cubicBezTo>
                    <a:cubicBezTo>
                      <a:pt x="529889" y="475731"/>
                      <a:pt x="632235" y="495782"/>
                      <a:pt x="734296" y="515498"/>
                    </a:cubicBezTo>
                    <a:cubicBezTo>
                      <a:pt x="937560" y="309282"/>
                      <a:pt x="1171398" y="135927"/>
                      <a:pt x="1428002" y="1624"/>
                    </a:cubicBezTo>
                    <a:cubicBezTo>
                      <a:pt x="1431431" y="-185"/>
                      <a:pt x="1436336" y="-852"/>
                      <a:pt x="1439765" y="1577"/>
                    </a:cubicBezTo>
                    <a:cubicBezTo>
                      <a:pt x="1469055" y="22627"/>
                      <a:pt x="1463292" y="53393"/>
                      <a:pt x="1450100" y="83492"/>
                    </a:cubicBezTo>
                    <a:cubicBezTo>
                      <a:pt x="1427001" y="136070"/>
                      <a:pt x="1389616" y="185028"/>
                      <a:pt x="1359279" y="233558"/>
                    </a:cubicBezTo>
                    <a:cubicBezTo>
                      <a:pt x="1285079" y="352287"/>
                      <a:pt x="1209831" y="470302"/>
                      <a:pt x="1136060" y="589317"/>
                    </a:cubicBezTo>
                    <a:cubicBezTo>
                      <a:pt x="1330466" y="624607"/>
                      <a:pt x="1524918" y="659897"/>
                      <a:pt x="1719419" y="694759"/>
                    </a:cubicBezTo>
                    <a:cubicBezTo>
                      <a:pt x="1748423" y="679042"/>
                      <a:pt x="1776998" y="662707"/>
                      <a:pt x="1804335" y="644657"/>
                    </a:cubicBezTo>
                    <a:cubicBezTo>
                      <a:pt x="1909681" y="575077"/>
                      <a:pt x="2065368" y="494972"/>
                      <a:pt x="2169618" y="613177"/>
                    </a:cubicBezTo>
                    <a:cubicBezTo>
                      <a:pt x="2174047" y="618225"/>
                      <a:pt x="2173952" y="624512"/>
                      <a:pt x="2169666" y="629608"/>
                    </a:cubicBezTo>
                    <a:cubicBezTo>
                      <a:pt x="2111468" y="699569"/>
                      <a:pt x="2047984" y="765339"/>
                      <a:pt x="1978641" y="824299"/>
                    </a:cubicBezTo>
                    <a:cubicBezTo>
                      <a:pt x="2036077" y="841301"/>
                      <a:pt x="2129423" y="877496"/>
                      <a:pt x="2085560" y="946124"/>
                    </a:cubicBezTo>
                    <a:cubicBezTo>
                      <a:pt x="2067891" y="973794"/>
                      <a:pt x="2022647" y="979985"/>
                      <a:pt x="1993310" y="986462"/>
                    </a:cubicBezTo>
                    <a:cubicBezTo>
                      <a:pt x="1966783" y="992320"/>
                      <a:pt x="1939923" y="996939"/>
                      <a:pt x="1912968" y="1000797"/>
                    </a:cubicBezTo>
                    <a:cubicBezTo>
                      <a:pt x="1943638" y="1055232"/>
                      <a:pt x="1974022" y="1110049"/>
                      <a:pt x="2006789" y="1163246"/>
                    </a:cubicBezTo>
                    <a:cubicBezTo>
                      <a:pt x="2026648" y="1195440"/>
                      <a:pt x="2070653" y="1282737"/>
                      <a:pt x="1990786" y="1270450"/>
                    </a:cubicBezTo>
                    <a:cubicBezTo>
                      <a:pt x="1959734" y="1265687"/>
                      <a:pt x="1933541" y="1239065"/>
                      <a:pt x="1909967" y="1220110"/>
                    </a:cubicBezTo>
                    <a:cubicBezTo>
                      <a:pt x="1874343" y="1191487"/>
                      <a:pt x="1839386" y="1162103"/>
                      <a:pt x="1804573" y="1132528"/>
                    </a:cubicBezTo>
                    <a:cubicBezTo>
                      <a:pt x="1758471" y="1093428"/>
                      <a:pt x="1712657" y="1053994"/>
                      <a:pt x="1667127" y="1014180"/>
                    </a:cubicBezTo>
                    <a:cubicBezTo>
                      <a:pt x="1488676" y="988272"/>
                      <a:pt x="1309844" y="964316"/>
                      <a:pt x="1130726" y="943314"/>
                    </a:cubicBezTo>
                    <a:cubicBezTo>
                      <a:pt x="1191544" y="1113716"/>
                      <a:pt x="1230596" y="1293167"/>
                      <a:pt x="1269839" y="1469379"/>
                    </a:cubicBezTo>
                    <a:cubicBezTo>
                      <a:pt x="1284698" y="1536007"/>
                      <a:pt x="1299700" y="1602777"/>
                      <a:pt x="1311558" y="1670024"/>
                    </a:cubicBezTo>
                    <a:cubicBezTo>
                      <a:pt x="1313178" y="1679215"/>
                      <a:pt x="1318750" y="1694265"/>
                      <a:pt x="1315512" y="1703647"/>
                    </a:cubicBezTo>
                    <a:cubicBezTo>
                      <a:pt x="1307415" y="1727554"/>
                      <a:pt x="1261981" y="1727697"/>
                      <a:pt x="1241978" y="1727697"/>
                    </a:cubicBezTo>
                    <a:cubicBezTo>
                      <a:pt x="1214070" y="1727697"/>
                      <a:pt x="1207450" y="1707457"/>
                      <a:pt x="1192925" y="1685502"/>
                    </a:cubicBezTo>
                    <a:cubicBezTo>
                      <a:pt x="1163588" y="1641115"/>
                      <a:pt x="1135203" y="1596109"/>
                      <a:pt x="1106723" y="1551151"/>
                    </a:cubicBezTo>
                    <a:cubicBezTo>
                      <a:pt x="1024189" y="1420754"/>
                      <a:pt x="942608" y="1289785"/>
                      <a:pt x="861074" y="1158769"/>
                    </a:cubicBezTo>
                    <a:cubicBezTo>
                      <a:pt x="807209" y="1072139"/>
                      <a:pt x="753394" y="985462"/>
                      <a:pt x="699768" y="898737"/>
                    </a:cubicBezTo>
                    <a:cubicBezTo>
                      <a:pt x="503934" y="876115"/>
                      <a:pt x="310719" y="841015"/>
                      <a:pt x="129125" y="755290"/>
                    </a:cubicBezTo>
                    <a:cubicBezTo>
                      <a:pt x="79833" y="732049"/>
                      <a:pt x="-27466" y="685757"/>
                      <a:pt x="6538" y="610986"/>
                    </a:cubicBezTo>
                    <a:close/>
                    <a:moveTo>
                      <a:pt x="1310225" y="267943"/>
                    </a:moveTo>
                    <a:cubicBezTo>
                      <a:pt x="1340133" y="220318"/>
                      <a:pt x="1369757" y="172598"/>
                      <a:pt x="1399760" y="125068"/>
                    </a:cubicBezTo>
                    <a:cubicBezTo>
                      <a:pt x="1412761" y="104494"/>
                      <a:pt x="1433240" y="78682"/>
                      <a:pt x="1436241" y="54107"/>
                    </a:cubicBezTo>
                    <a:cubicBezTo>
                      <a:pt x="1441956" y="7244"/>
                      <a:pt x="1389378" y="48440"/>
                      <a:pt x="1368756" y="59965"/>
                    </a:cubicBezTo>
                    <a:cubicBezTo>
                      <a:pt x="1145824" y="184314"/>
                      <a:pt x="941893" y="340143"/>
                      <a:pt x="761823" y="520832"/>
                    </a:cubicBezTo>
                    <a:cubicBezTo>
                      <a:pt x="791398" y="526499"/>
                      <a:pt x="820973" y="532119"/>
                      <a:pt x="850501" y="537501"/>
                    </a:cubicBezTo>
                    <a:cubicBezTo>
                      <a:pt x="920462" y="550169"/>
                      <a:pt x="990376" y="562885"/>
                      <a:pt x="1060336" y="575601"/>
                    </a:cubicBezTo>
                    <a:cubicBezTo>
                      <a:pt x="1060432" y="575458"/>
                      <a:pt x="1060432" y="575315"/>
                      <a:pt x="1060575" y="575125"/>
                    </a:cubicBezTo>
                    <a:cubicBezTo>
                      <a:pt x="1166826" y="436345"/>
                      <a:pt x="1265124" y="291946"/>
                      <a:pt x="1355374" y="142261"/>
                    </a:cubicBezTo>
                    <a:cubicBezTo>
                      <a:pt x="1359231" y="135879"/>
                      <a:pt x="1369327" y="141642"/>
                      <a:pt x="1365422" y="148071"/>
                    </a:cubicBezTo>
                    <a:cubicBezTo>
                      <a:pt x="1275840" y="296661"/>
                      <a:pt x="1178256" y="440013"/>
                      <a:pt x="1072910" y="577887"/>
                    </a:cubicBezTo>
                    <a:cubicBezTo>
                      <a:pt x="1085721" y="580221"/>
                      <a:pt x="1098532" y="582554"/>
                      <a:pt x="1111343" y="584840"/>
                    </a:cubicBezTo>
                    <a:cubicBezTo>
                      <a:pt x="1176970" y="478827"/>
                      <a:pt x="1243836" y="373576"/>
                      <a:pt x="1310178" y="267991"/>
                    </a:cubicBezTo>
                    <a:close/>
                    <a:moveTo>
                      <a:pt x="1798952" y="676185"/>
                    </a:moveTo>
                    <a:cubicBezTo>
                      <a:pt x="1749994" y="705998"/>
                      <a:pt x="1698274" y="732049"/>
                      <a:pt x="1647505" y="759005"/>
                    </a:cubicBezTo>
                    <a:cubicBezTo>
                      <a:pt x="1747375" y="782913"/>
                      <a:pt x="1848816" y="806773"/>
                      <a:pt x="1950734" y="817488"/>
                    </a:cubicBezTo>
                    <a:cubicBezTo>
                      <a:pt x="2021599" y="758529"/>
                      <a:pt x="2086370" y="692330"/>
                      <a:pt x="2145758" y="621845"/>
                    </a:cubicBezTo>
                    <a:cubicBezTo>
                      <a:pt x="2040840" y="514832"/>
                      <a:pt x="1899156" y="615177"/>
                      <a:pt x="1798952" y="676185"/>
                    </a:cubicBezTo>
                    <a:close/>
                    <a:moveTo>
                      <a:pt x="1937637" y="1212681"/>
                    </a:moveTo>
                    <a:cubicBezTo>
                      <a:pt x="1949210" y="1221920"/>
                      <a:pt x="1960687" y="1232254"/>
                      <a:pt x="1973689" y="1239398"/>
                    </a:cubicBezTo>
                    <a:cubicBezTo>
                      <a:pt x="1985262" y="1245732"/>
                      <a:pt x="2012599" y="1247828"/>
                      <a:pt x="2015932" y="1228683"/>
                    </a:cubicBezTo>
                    <a:cubicBezTo>
                      <a:pt x="2017027" y="1222301"/>
                      <a:pt x="2007169" y="1208061"/>
                      <a:pt x="2003502" y="1201632"/>
                    </a:cubicBezTo>
                    <a:cubicBezTo>
                      <a:pt x="1990310" y="1178534"/>
                      <a:pt x="1975451" y="1156197"/>
                      <a:pt x="1962068" y="1133147"/>
                    </a:cubicBezTo>
                    <a:cubicBezTo>
                      <a:pt x="1937065" y="1090142"/>
                      <a:pt x="1912443" y="1046946"/>
                      <a:pt x="1887917" y="1003654"/>
                    </a:cubicBezTo>
                    <a:cubicBezTo>
                      <a:pt x="1825766" y="1006893"/>
                      <a:pt x="1763567" y="1010132"/>
                      <a:pt x="1701417" y="1013370"/>
                    </a:cubicBezTo>
                    <a:cubicBezTo>
                      <a:pt x="1778998" y="1081140"/>
                      <a:pt x="1857102" y="1148482"/>
                      <a:pt x="1937637" y="1212681"/>
                    </a:cubicBezTo>
                    <a:close/>
                    <a:moveTo>
                      <a:pt x="1064623" y="1440947"/>
                    </a:moveTo>
                    <a:cubicBezTo>
                      <a:pt x="1098056" y="1494144"/>
                      <a:pt x="1131536" y="1547294"/>
                      <a:pt x="1165350" y="1600205"/>
                    </a:cubicBezTo>
                    <a:cubicBezTo>
                      <a:pt x="1185304" y="1631447"/>
                      <a:pt x="1203688" y="1668928"/>
                      <a:pt x="1228405" y="1696789"/>
                    </a:cubicBezTo>
                    <a:cubicBezTo>
                      <a:pt x="1239835" y="1709695"/>
                      <a:pt x="1231263" y="1707838"/>
                      <a:pt x="1250789" y="1703980"/>
                    </a:cubicBezTo>
                    <a:cubicBezTo>
                      <a:pt x="1281412" y="1697932"/>
                      <a:pt x="1294842" y="1710505"/>
                      <a:pt x="1289842" y="1680549"/>
                    </a:cubicBezTo>
                    <a:cubicBezTo>
                      <a:pt x="1280078" y="1621922"/>
                      <a:pt x="1266744" y="1563772"/>
                      <a:pt x="1254028" y="1505717"/>
                    </a:cubicBezTo>
                    <a:cubicBezTo>
                      <a:pt x="1212499" y="1316313"/>
                      <a:pt x="1171160" y="1122908"/>
                      <a:pt x="1104913" y="940265"/>
                    </a:cubicBezTo>
                    <a:cubicBezTo>
                      <a:pt x="1095008" y="939123"/>
                      <a:pt x="1085102" y="937884"/>
                      <a:pt x="1075148" y="936741"/>
                    </a:cubicBezTo>
                    <a:cubicBezTo>
                      <a:pt x="960229" y="923692"/>
                      <a:pt x="844309" y="914739"/>
                      <a:pt x="729153" y="902118"/>
                    </a:cubicBezTo>
                    <a:cubicBezTo>
                      <a:pt x="840452" y="1082045"/>
                      <a:pt x="952085" y="1261782"/>
                      <a:pt x="1064623" y="1440947"/>
                    </a:cubicBezTo>
                    <a:close/>
                    <a:moveTo>
                      <a:pt x="251331" y="780912"/>
                    </a:moveTo>
                    <a:cubicBezTo>
                      <a:pt x="323197" y="806773"/>
                      <a:pt x="396873" y="826537"/>
                      <a:pt x="471549" y="841968"/>
                    </a:cubicBezTo>
                    <a:cubicBezTo>
                      <a:pt x="471168" y="838824"/>
                      <a:pt x="472930" y="835348"/>
                      <a:pt x="477025" y="835348"/>
                    </a:cubicBezTo>
                    <a:cubicBezTo>
                      <a:pt x="482074" y="835348"/>
                      <a:pt x="483645" y="840586"/>
                      <a:pt x="481883" y="844063"/>
                    </a:cubicBezTo>
                    <a:cubicBezTo>
                      <a:pt x="572180" y="862256"/>
                      <a:pt x="663858" y="874353"/>
                      <a:pt x="755346" y="883259"/>
                    </a:cubicBezTo>
                    <a:cubicBezTo>
                      <a:pt x="995328" y="906690"/>
                      <a:pt x="1234358" y="931407"/>
                      <a:pt x="1473388" y="963840"/>
                    </a:cubicBezTo>
                    <a:cubicBezTo>
                      <a:pt x="1539730" y="972841"/>
                      <a:pt x="1606071" y="982033"/>
                      <a:pt x="1672318" y="991605"/>
                    </a:cubicBezTo>
                    <a:cubicBezTo>
                      <a:pt x="1746374" y="987748"/>
                      <a:pt x="1820384" y="983890"/>
                      <a:pt x="1894441" y="979985"/>
                    </a:cubicBezTo>
                    <a:cubicBezTo>
                      <a:pt x="1917015" y="977080"/>
                      <a:pt x="1939542" y="973365"/>
                      <a:pt x="1961877" y="969126"/>
                    </a:cubicBezTo>
                    <a:cubicBezTo>
                      <a:pt x="1990786" y="963602"/>
                      <a:pt x="2032744" y="959744"/>
                      <a:pt x="2057033" y="942028"/>
                    </a:cubicBezTo>
                    <a:cubicBezTo>
                      <a:pt x="2125994" y="891783"/>
                      <a:pt x="1977308" y="847778"/>
                      <a:pt x="1951638" y="840777"/>
                    </a:cubicBezTo>
                    <a:cubicBezTo>
                      <a:pt x="1837338" y="828871"/>
                      <a:pt x="1723705" y="801010"/>
                      <a:pt x="1612072" y="774388"/>
                    </a:cubicBezTo>
                    <a:cubicBezTo>
                      <a:pt x="1602499" y="772102"/>
                      <a:pt x="1600499" y="757909"/>
                      <a:pt x="1609215" y="753147"/>
                    </a:cubicBezTo>
                    <a:cubicBezTo>
                      <a:pt x="1634694" y="739288"/>
                      <a:pt x="1660602" y="725858"/>
                      <a:pt x="1686463" y="712285"/>
                    </a:cubicBezTo>
                    <a:cubicBezTo>
                      <a:pt x="1435193" y="667232"/>
                      <a:pt x="1184066" y="621464"/>
                      <a:pt x="932892" y="575934"/>
                    </a:cubicBezTo>
                    <a:cubicBezTo>
                      <a:pt x="867931" y="564171"/>
                      <a:pt x="802924" y="552455"/>
                      <a:pt x="737963" y="540740"/>
                    </a:cubicBezTo>
                    <a:cubicBezTo>
                      <a:pt x="736486" y="540740"/>
                      <a:pt x="735058" y="540501"/>
                      <a:pt x="733677" y="539977"/>
                    </a:cubicBezTo>
                    <a:cubicBezTo>
                      <a:pt x="671431" y="528738"/>
                      <a:pt x="609137" y="517403"/>
                      <a:pt x="546844" y="506211"/>
                    </a:cubicBezTo>
                    <a:cubicBezTo>
                      <a:pt x="452546" y="489257"/>
                      <a:pt x="311909" y="454348"/>
                      <a:pt x="224661" y="515641"/>
                    </a:cubicBezTo>
                    <a:cubicBezTo>
                      <a:pt x="285002" y="552836"/>
                      <a:pt x="351867" y="581507"/>
                      <a:pt x="415780" y="611748"/>
                    </a:cubicBezTo>
                    <a:cubicBezTo>
                      <a:pt x="422114" y="614749"/>
                      <a:pt x="423781" y="625464"/>
                      <a:pt x="418209" y="629989"/>
                    </a:cubicBezTo>
                    <a:cubicBezTo>
                      <a:pt x="397634" y="646705"/>
                      <a:pt x="377061" y="663469"/>
                      <a:pt x="356487" y="680185"/>
                    </a:cubicBezTo>
                    <a:cubicBezTo>
                      <a:pt x="352153" y="683710"/>
                      <a:pt x="347486" y="684519"/>
                      <a:pt x="342390" y="682043"/>
                    </a:cubicBezTo>
                    <a:cubicBezTo>
                      <a:pt x="285669" y="654944"/>
                      <a:pt x="209373" y="619892"/>
                      <a:pt x="171940" y="565552"/>
                    </a:cubicBezTo>
                    <a:cubicBezTo>
                      <a:pt x="131554" y="588650"/>
                      <a:pt x="77499" y="577554"/>
                      <a:pt x="41495" y="605843"/>
                    </a:cubicBezTo>
                    <a:cubicBezTo>
                      <a:pt x="-45421" y="673994"/>
                      <a:pt x="215422" y="767958"/>
                      <a:pt x="251426" y="780912"/>
                    </a:cubicBezTo>
                    <a:close/>
                  </a:path>
                </a:pathLst>
              </a:custGeom>
              <a:grpFill/>
              <a:ln w="4763" cap="flat">
                <a:noFill/>
                <a:prstDash val="solid"/>
                <a:miter/>
              </a:ln>
            </p:spPr>
            <p:txBody>
              <a:bodyPr rtlCol="0" anchor="ctr"/>
              <a:lstStyle/>
              <a:p>
                <a:endParaRPr lang="en-EG"/>
              </a:p>
            </p:txBody>
          </p:sp>
          <p:sp>
            <p:nvSpPr>
              <p:cNvPr id="57" name="Freeform 56">
                <a:extLst>
                  <a:ext uri="{FF2B5EF4-FFF2-40B4-BE49-F238E27FC236}">
                    <a16:creationId xmlns:a16="http://schemas.microsoft.com/office/drawing/2014/main" id="{5D30290E-88EE-DD6C-8A31-30D9C7E0E919}"/>
                  </a:ext>
                </a:extLst>
              </p:cNvPr>
              <p:cNvSpPr/>
              <p:nvPr/>
            </p:nvSpPr>
            <p:spPr>
              <a:xfrm>
                <a:off x="9947822" y="3319725"/>
                <a:ext cx="409983" cy="165498"/>
              </a:xfrm>
              <a:custGeom>
                <a:avLst/>
                <a:gdLst>
                  <a:gd name="connsiteX0" fmla="*/ 401519 w 409983"/>
                  <a:gd name="connsiteY0" fmla="*/ 30550 h 165498"/>
                  <a:gd name="connsiteX1" fmla="*/ 186253 w 409983"/>
                  <a:gd name="connsiteY1" fmla="*/ 70413 h 165498"/>
                  <a:gd name="connsiteX2" fmla="*/ 8802 w 409983"/>
                  <a:gd name="connsiteY2" fmla="*/ 164758 h 165498"/>
                  <a:gd name="connsiteX3" fmla="*/ 2897 w 409983"/>
                  <a:gd name="connsiteY3" fmla="*/ 154756 h 165498"/>
                  <a:gd name="connsiteX4" fmla="*/ 240594 w 409983"/>
                  <a:gd name="connsiteY4" fmla="*/ 28598 h 165498"/>
                  <a:gd name="connsiteX5" fmla="*/ 407329 w 409983"/>
                  <a:gd name="connsiteY5" fmla="*/ 20454 h 165498"/>
                  <a:gd name="connsiteX6" fmla="*/ 401519 w 409983"/>
                  <a:gd name="connsiteY6" fmla="*/ 30503 h 16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983" h="165498">
                    <a:moveTo>
                      <a:pt x="401519" y="30550"/>
                    </a:moveTo>
                    <a:cubicBezTo>
                      <a:pt x="330082" y="-17408"/>
                      <a:pt x="250881" y="36075"/>
                      <a:pt x="186253" y="70413"/>
                    </a:cubicBezTo>
                    <a:cubicBezTo>
                      <a:pt x="127103" y="101845"/>
                      <a:pt x="67953" y="133325"/>
                      <a:pt x="8802" y="164758"/>
                    </a:cubicBezTo>
                    <a:cubicBezTo>
                      <a:pt x="2183" y="168282"/>
                      <a:pt x="-3722" y="158281"/>
                      <a:pt x="2897" y="154756"/>
                    </a:cubicBezTo>
                    <a:cubicBezTo>
                      <a:pt x="82050" y="112703"/>
                      <a:pt x="160441" y="68746"/>
                      <a:pt x="240594" y="28598"/>
                    </a:cubicBezTo>
                    <a:cubicBezTo>
                      <a:pt x="294411" y="1642"/>
                      <a:pt x="353703" y="-15551"/>
                      <a:pt x="407329" y="20454"/>
                    </a:cubicBezTo>
                    <a:cubicBezTo>
                      <a:pt x="413521" y="24597"/>
                      <a:pt x="407757" y="34694"/>
                      <a:pt x="401519" y="30503"/>
                    </a:cubicBezTo>
                    <a:close/>
                  </a:path>
                </a:pathLst>
              </a:custGeom>
              <a:grpFill/>
              <a:ln w="4763" cap="flat">
                <a:noFill/>
                <a:prstDash val="solid"/>
                <a:miter/>
              </a:ln>
            </p:spPr>
            <p:txBody>
              <a:bodyPr rtlCol="0" anchor="ctr"/>
              <a:lstStyle/>
              <a:p>
                <a:endParaRPr lang="en-EG"/>
              </a:p>
            </p:txBody>
          </p:sp>
          <p:sp>
            <p:nvSpPr>
              <p:cNvPr id="58" name="Freeform 57">
                <a:extLst>
                  <a:ext uri="{FF2B5EF4-FFF2-40B4-BE49-F238E27FC236}">
                    <a16:creationId xmlns:a16="http://schemas.microsoft.com/office/drawing/2014/main" id="{F4918B73-203B-35C6-4821-E0D09FEECC4A}"/>
                  </a:ext>
                </a:extLst>
              </p:cNvPr>
              <p:cNvSpPr/>
              <p:nvPr/>
            </p:nvSpPr>
            <p:spPr>
              <a:xfrm>
                <a:off x="10018561" y="3748341"/>
                <a:ext cx="95749" cy="19541"/>
              </a:xfrm>
              <a:custGeom>
                <a:avLst/>
                <a:gdLst>
                  <a:gd name="connsiteX0" fmla="*/ 5549 w 95749"/>
                  <a:gd name="connsiteY0" fmla="*/ 7890 h 19541"/>
                  <a:gd name="connsiteX1" fmla="*/ 90178 w 95749"/>
                  <a:gd name="connsiteY1" fmla="*/ 32 h 19541"/>
                  <a:gd name="connsiteX2" fmla="*/ 90178 w 95749"/>
                  <a:gd name="connsiteY2" fmla="*/ 11652 h 19541"/>
                  <a:gd name="connsiteX3" fmla="*/ 5596 w 95749"/>
                  <a:gd name="connsiteY3" fmla="*/ 19510 h 19541"/>
                  <a:gd name="connsiteX4" fmla="*/ 5549 w 95749"/>
                  <a:gd name="connsiteY4" fmla="*/ 7890 h 19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49" h="19541">
                    <a:moveTo>
                      <a:pt x="5549" y="7890"/>
                    </a:moveTo>
                    <a:cubicBezTo>
                      <a:pt x="33742" y="5270"/>
                      <a:pt x="61936" y="2651"/>
                      <a:pt x="90178" y="32"/>
                    </a:cubicBezTo>
                    <a:cubicBezTo>
                      <a:pt x="97607" y="-683"/>
                      <a:pt x="97607" y="10985"/>
                      <a:pt x="90178" y="11652"/>
                    </a:cubicBezTo>
                    <a:cubicBezTo>
                      <a:pt x="61983" y="14271"/>
                      <a:pt x="33790" y="16891"/>
                      <a:pt x="5596" y="19510"/>
                    </a:cubicBezTo>
                    <a:cubicBezTo>
                      <a:pt x="-1834" y="20224"/>
                      <a:pt x="-1881" y="8556"/>
                      <a:pt x="5549" y="7890"/>
                    </a:cubicBezTo>
                    <a:close/>
                  </a:path>
                </a:pathLst>
              </a:custGeom>
              <a:grpFill/>
              <a:ln w="4763" cap="flat">
                <a:noFill/>
                <a:prstDash val="solid"/>
                <a:miter/>
              </a:ln>
            </p:spPr>
            <p:txBody>
              <a:bodyPr rtlCol="0" anchor="ctr"/>
              <a:lstStyle/>
              <a:p>
                <a:endParaRPr lang="en-EG"/>
              </a:p>
            </p:txBody>
          </p:sp>
          <p:sp>
            <p:nvSpPr>
              <p:cNvPr id="59" name="Freeform 58">
                <a:extLst>
                  <a:ext uri="{FF2B5EF4-FFF2-40B4-BE49-F238E27FC236}">
                    <a16:creationId xmlns:a16="http://schemas.microsoft.com/office/drawing/2014/main" id="{8CA98A7C-4DCC-8D90-9E1C-B2B58FF66A8D}"/>
                  </a:ext>
                </a:extLst>
              </p:cNvPr>
              <p:cNvSpPr/>
              <p:nvPr/>
            </p:nvSpPr>
            <p:spPr>
              <a:xfrm>
                <a:off x="10070008" y="3769756"/>
                <a:ext cx="11215" cy="11620"/>
              </a:xfrm>
              <a:custGeom>
                <a:avLst/>
                <a:gdLst>
                  <a:gd name="connsiteX0" fmla="*/ 5584 w 11215"/>
                  <a:gd name="connsiteY0" fmla="*/ 0 h 11620"/>
                  <a:gd name="connsiteX1" fmla="*/ 5632 w 11215"/>
                  <a:gd name="connsiteY1" fmla="*/ 11621 h 11620"/>
                  <a:gd name="connsiteX2" fmla="*/ 5584 w 11215"/>
                  <a:gd name="connsiteY2" fmla="*/ 0 h 11620"/>
                </a:gdLst>
                <a:ahLst/>
                <a:cxnLst>
                  <a:cxn ang="0">
                    <a:pos x="connsiteX0" y="connsiteY0"/>
                  </a:cxn>
                  <a:cxn ang="0">
                    <a:pos x="connsiteX1" y="connsiteY1"/>
                  </a:cxn>
                  <a:cxn ang="0">
                    <a:pos x="connsiteX2" y="connsiteY2"/>
                  </a:cxn>
                </a:cxnLst>
                <a:rect l="l" t="t" r="r" b="b"/>
                <a:pathLst>
                  <a:path w="11215" h="11620">
                    <a:moveTo>
                      <a:pt x="5584" y="0"/>
                    </a:moveTo>
                    <a:cubicBezTo>
                      <a:pt x="13061" y="0"/>
                      <a:pt x="13108" y="11621"/>
                      <a:pt x="5632" y="11621"/>
                    </a:cubicBezTo>
                    <a:cubicBezTo>
                      <a:pt x="-1845" y="11621"/>
                      <a:pt x="-1893" y="0"/>
                      <a:pt x="5584" y="0"/>
                    </a:cubicBezTo>
                    <a:close/>
                  </a:path>
                </a:pathLst>
              </a:custGeom>
              <a:grpFill/>
              <a:ln w="4763" cap="flat">
                <a:noFill/>
                <a:prstDash val="solid"/>
                <a:miter/>
              </a:ln>
            </p:spPr>
            <p:txBody>
              <a:bodyPr rtlCol="0" anchor="ctr"/>
              <a:lstStyle/>
              <a:p>
                <a:endParaRPr lang="en-EG"/>
              </a:p>
            </p:txBody>
          </p:sp>
          <p:sp>
            <p:nvSpPr>
              <p:cNvPr id="60" name="Freeform 59">
                <a:extLst>
                  <a:ext uri="{FF2B5EF4-FFF2-40B4-BE49-F238E27FC236}">
                    <a16:creationId xmlns:a16="http://schemas.microsoft.com/office/drawing/2014/main" id="{8561836A-3EC7-D68A-0EF6-C83871B2974B}"/>
                  </a:ext>
                </a:extLst>
              </p:cNvPr>
              <p:cNvSpPr/>
              <p:nvPr/>
            </p:nvSpPr>
            <p:spPr>
              <a:xfrm>
                <a:off x="8407464" y="3302199"/>
                <a:ext cx="174501" cy="124224"/>
              </a:xfrm>
              <a:custGeom>
                <a:avLst/>
                <a:gdLst>
                  <a:gd name="connsiteX0" fmla="*/ 9540 w 174501"/>
                  <a:gd name="connsiteY0" fmla="*/ 1975 h 124224"/>
                  <a:gd name="connsiteX1" fmla="*/ 170417 w 174501"/>
                  <a:gd name="connsiteY1" fmla="*/ 112704 h 124224"/>
                  <a:gd name="connsiteX2" fmla="*/ 167369 w 174501"/>
                  <a:gd name="connsiteY2" fmla="*/ 123943 h 124224"/>
                  <a:gd name="connsiteX3" fmla="*/ 1349 w 174501"/>
                  <a:gd name="connsiteY3" fmla="*/ 10262 h 124224"/>
                  <a:gd name="connsiteX4" fmla="*/ 9540 w 174501"/>
                  <a:gd name="connsiteY4" fmla="*/ 2023 h 124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501" h="124224">
                    <a:moveTo>
                      <a:pt x="9540" y="1975"/>
                    </a:moveTo>
                    <a:cubicBezTo>
                      <a:pt x="51260" y="54934"/>
                      <a:pt x="105981" y="92796"/>
                      <a:pt x="170417" y="112704"/>
                    </a:cubicBezTo>
                    <a:cubicBezTo>
                      <a:pt x="177561" y="114894"/>
                      <a:pt x="174561" y="126134"/>
                      <a:pt x="167369" y="123943"/>
                    </a:cubicBezTo>
                    <a:cubicBezTo>
                      <a:pt x="101075" y="103464"/>
                      <a:pt x="44259" y="64745"/>
                      <a:pt x="1349" y="10262"/>
                    </a:cubicBezTo>
                    <a:cubicBezTo>
                      <a:pt x="-3223" y="4452"/>
                      <a:pt x="4920" y="-3882"/>
                      <a:pt x="9540" y="2023"/>
                    </a:cubicBezTo>
                    <a:close/>
                  </a:path>
                </a:pathLst>
              </a:custGeom>
              <a:grpFill/>
              <a:ln w="4763" cap="flat">
                <a:noFill/>
                <a:prstDash val="solid"/>
                <a:miter/>
              </a:ln>
            </p:spPr>
            <p:txBody>
              <a:bodyPr rtlCol="0" anchor="ctr"/>
              <a:lstStyle/>
              <a:p>
                <a:endParaRPr lang="en-EG"/>
              </a:p>
            </p:txBody>
          </p:sp>
          <p:sp>
            <p:nvSpPr>
              <p:cNvPr id="61" name="Freeform 60">
                <a:extLst>
                  <a:ext uri="{FF2B5EF4-FFF2-40B4-BE49-F238E27FC236}">
                    <a16:creationId xmlns:a16="http://schemas.microsoft.com/office/drawing/2014/main" id="{73A89CF7-AFF8-7E6C-CE15-80719E47F57C}"/>
                  </a:ext>
                </a:extLst>
              </p:cNvPr>
              <p:cNvSpPr/>
              <p:nvPr/>
            </p:nvSpPr>
            <p:spPr>
              <a:xfrm>
                <a:off x="8639049" y="3416344"/>
                <a:ext cx="1634854" cy="277193"/>
              </a:xfrm>
              <a:custGeom>
                <a:avLst/>
                <a:gdLst>
                  <a:gd name="connsiteX0" fmla="*/ 7269 w 1634854"/>
                  <a:gd name="connsiteY0" fmla="*/ 177 h 277193"/>
                  <a:gd name="connsiteX1" fmla="*/ 155907 w 1634854"/>
                  <a:gd name="connsiteY1" fmla="*/ 33753 h 277193"/>
                  <a:gd name="connsiteX2" fmla="*/ 156764 w 1634854"/>
                  <a:gd name="connsiteY2" fmla="*/ 23418 h 277193"/>
                  <a:gd name="connsiteX3" fmla="*/ 168384 w 1634854"/>
                  <a:gd name="connsiteY3" fmla="*/ 23371 h 277193"/>
                  <a:gd name="connsiteX4" fmla="*/ 167289 w 1634854"/>
                  <a:gd name="connsiteY4" fmla="*/ 36229 h 277193"/>
                  <a:gd name="connsiteX5" fmla="*/ 986058 w 1634854"/>
                  <a:gd name="connsiteY5" fmla="*/ 174913 h 277193"/>
                  <a:gd name="connsiteX6" fmla="*/ 1623520 w 1634854"/>
                  <a:gd name="connsiteY6" fmla="*/ 224158 h 277193"/>
                  <a:gd name="connsiteX7" fmla="*/ 1623661 w 1634854"/>
                  <a:gd name="connsiteY7" fmla="*/ 224158 h 277193"/>
                  <a:gd name="connsiteX8" fmla="*/ 1634187 w 1634854"/>
                  <a:gd name="connsiteY8" fmla="*/ 240303 h 277193"/>
                  <a:gd name="connsiteX9" fmla="*/ 1624852 w 1634854"/>
                  <a:gd name="connsiteY9" fmla="*/ 247399 h 277193"/>
                  <a:gd name="connsiteX10" fmla="*/ 1195179 w 1634854"/>
                  <a:gd name="connsiteY10" fmla="*/ 256924 h 277193"/>
                  <a:gd name="connsiteX11" fmla="*/ 929718 w 1634854"/>
                  <a:gd name="connsiteY11" fmla="*/ 194916 h 277193"/>
                  <a:gd name="connsiteX12" fmla="*/ 922479 w 1634854"/>
                  <a:gd name="connsiteY12" fmla="*/ 178628 h 277193"/>
                  <a:gd name="connsiteX13" fmla="*/ 165527 w 1634854"/>
                  <a:gd name="connsiteY13" fmla="*/ 47755 h 277193"/>
                  <a:gd name="connsiteX14" fmla="*/ 128475 w 1634854"/>
                  <a:gd name="connsiteY14" fmla="*/ 130956 h 277193"/>
                  <a:gd name="connsiteX15" fmla="*/ 120236 w 1634854"/>
                  <a:gd name="connsiteY15" fmla="*/ 122764 h 277193"/>
                  <a:gd name="connsiteX16" fmla="*/ 154288 w 1634854"/>
                  <a:gd name="connsiteY16" fmla="*/ 45326 h 277193"/>
                  <a:gd name="connsiteX17" fmla="*/ 4174 w 1634854"/>
                  <a:gd name="connsiteY17" fmla="*/ 11417 h 277193"/>
                  <a:gd name="connsiteX18" fmla="*/ 7222 w 1634854"/>
                  <a:gd name="connsiteY18" fmla="*/ 177 h 277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34854" h="277193">
                    <a:moveTo>
                      <a:pt x="7269" y="177"/>
                    </a:moveTo>
                    <a:cubicBezTo>
                      <a:pt x="56704" y="11846"/>
                      <a:pt x="106282" y="22942"/>
                      <a:pt x="155907" y="33753"/>
                    </a:cubicBezTo>
                    <a:cubicBezTo>
                      <a:pt x="156240" y="30324"/>
                      <a:pt x="156621" y="26895"/>
                      <a:pt x="156764" y="23418"/>
                    </a:cubicBezTo>
                    <a:cubicBezTo>
                      <a:pt x="157097" y="15989"/>
                      <a:pt x="168718" y="15894"/>
                      <a:pt x="168384" y="23371"/>
                    </a:cubicBezTo>
                    <a:cubicBezTo>
                      <a:pt x="168194" y="27704"/>
                      <a:pt x="167765" y="31991"/>
                      <a:pt x="167289" y="36229"/>
                    </a:cubicBezTo>
                    <a:cubicBezTo>
                      <a:pt x="438037" y="94904"/>
                      <a:pt x="711262" y="141195"/>
                      <a:pt x="986058" y="174913"/>
                    </a:cubicBezTo>
                    <a:cubicBezTo>
                      <a:pt x="1198751" y="186201"/>
                      <a:pt x="1412159" y="198678"/>
                      <a:pt x="1623520" y="224158"/>
                    </a:cubicBezTo>
                    <a:cubicBezTo>
                      <a:pt x="1623566" y="224158"/>
                      <a:pt x="1623614" y="224158"/>
                      <a:pt x="1623661" y="224158"/>
                    </a:cubicBezTo>
                    <a:cubicBezTo>
                      <a:pt x="1632043" y="224158"/>
                      <a:pt x="1636663" y="233444"/>
                      <a:pt x="1634187" y="240303"/>
                    </a:cubicBezTo>
                    <a:cubicBezTo>
                      <a:pt x="1633186" y="244398"/>
                      <a:pt x="1630091" y="247542"/>
                      <a:pt x="1624852" y="247399"/>
                    </a:cubicBezTo>
                    <a:cubicBezTo>
                      <a:pt x="1482740" y="284879"/>
                      <a:pt x="1338769" y="285784"/>
                      <a:pt x="1195179" y="256924"/>
                    </a:cubicBezTo>
                    <a:cubicBezTo>
                      <a:pt x="1106121" y="239017"/>
                      <a:pt x="1017681" y="217586"/>
                      <a:pt x="929718" y="194916"/>
                    </a:cubicBezTo>
                    <a:cubicBezTo>
                      <a:pt x="922145" y="192963"/>
                      <a:pt x="920003" y="184629"/>
                      <a:pt x="922479" y="178628"/>
                    </a:cubicBezTo>
                    <a:cubicBezTo>
                      <a:pt x="668495" y="145719"/>
                      <a:pt x="415987" y="102000"/>
                      <a:pt x="165527" y="47755"/>
                    </a:cubicBezTo>
                    <a:cubicBezTo>
                      <a:pt x="160241" y="78092"/>
                      <a:pt x="147811" y="106048"/>
                      <a:pt x="128475" y="130956"/>
                    </a:cubicBezTo>
                    <a:cubicBezTo>
                      <a:pt x="123903" y="136861"/>
                      <a:pt x="115664" y="128622"/>
                      <a:pt x="120236" y="122764"/>
                    </a:cubicBezTo>
                    <a:cubicBezTo>
                      <a:pt x="138143" y="99714"/>
                      <a:pt x="149525" y="73472"/>
                      <a:pt x="154288" y="45326"/>
                    </a:cubicBezTo>
                    <a:cubicBezTo>
                      <a:pt x="104186" y="34420"/>
                      <a:pt x="54132" y="23180"/>
                      <a:pt x="4174" y="11417"/>
                    </a:cubicBezTo>
                    <a:cubicBezTo>
                      <a:pt x="-3113" y="9702"/>
                      <a:pt x="-65" y="-1537"/>
                      <a:pt x="7222" y="177"/>
                    </a:cubicBezTo>
                    <a:close/>
                  </a:path>
                </a:pathLst>
              </a:custGeom>
              <a:grpFill/>
              <a:ln w="4763" cap="flat">
                <a:noFill/>
                <a:prstDash val="solid"/>
                <a:miter/>
              </a:ln>
            </p:spPr>
            <p:txBody>
              <a:bodyPr rtlCol="0" anchor="ctr"/>
              <a:lstStyle/>
              <a:p>
                <a:endParaRPr lang="en-EG"/>
              </a:p>
            </p:txBody>
          </p:sp>
          <p:sp>
            <p:nvSpPr>
              <p:cNvPr id="62" name="Freeform 61">
                <a:extLst>
                  <a:ext uri="{FF2B5EF4-FFF2-40B4-BE49-F238E27FC236}">
                    <a16:creationId xmlns:a16="http://schemas.microsoft.com/office/drawing/2014/main" id="{D4665FA8-8224-7141-1F42-6FA020B9F026}"/>
                  </a:ext>
                </a:extLst>
              </p:cNvPr>
              <p:cNvSpPr/>
              <p:nvPr/>
            </p:nvSpPr>
            <p:spPr>
              <a:xfrm>
                <a:off x="9334500" y="3714739"/>
                <a:ext cx="174925" cy="607239"/>
              </a:xfrm>
              <a:custGeom>
                <a:avLst/>
                <a:gdLst>
                  <a:gd name="connsiteX0" fmla="*/ 11429 w 174925"/>
                  <a:gd name="connsiteY0" fmla="*/ 4106 h 607239"/>
                  <a:gd name="connsiteX1" fmla="*/ 174688 w 174925"/>
                  <a:gd name="connsiteY1" fmla="*/ 599990 h 607239"/>
                  <a:gd name="connsiteX2" fmla="*/ 163496 w 174925"/>
                  <a:gd name="connsiteY2" fmla="*/ 603133 h 607239"/>
                  <a:gd name="connsiteX3" fmla="*/ 237 w 174925"/>
                  <a:gd name="connsiteY3" fmla="*/ 7249 h 607239"/>
                  <a:gd name="connsiteX4" fmla="*/ 11429 w 174925"/>
                  <a:gd name="connsiteY4" fmla="*/ 4106 h 60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25" h="607239">
                    <a:moveTo>
                      <a:pt x="11429" y="4106"/>
                    </a:moveTo>
                    <a:cubicBezTo>
                      <a:pt x="65864" y="202750"/>
                      <a:pt x="120252" y="401346"/>
                      <a:pt x="174688" y="599990"/>
                    </a:cubicBezTo>
                    <a:cubicBezTo>
                      <a:pt x="176688" y="607229"/>
                      <a:pt x="165448" y="610372"/>
                      <a:pt x="163496" y="603133"/>
                    </a:cubicBezTo>
                    <a:cubicBezTo>
                      <a:pt x="109060" y="404489"/>
                      <a:pt x="54673" y="205893"/>
                      <a:pt x="237" y="7249"/>
                    </a:cubicBezTo>
                    <a:cubicBezTo>
                      <a:pt x="-1763" y="10"/>
                      <a:pt x="9476" y="-3133"/>
                      <a:pt x="11429" y="4106"/>
                    </a:cubicBezTo>
                    <a:close/>
                  </a:path>
                </a:pathLst>
              </a:custGeom>
              <a:grpFill/>
              <a:ln w="4763" cap="flat">
                <a:noFill/>
                <a:prstDash val="solid"/>
                <a:miter/>
              </a:ln>
            </p:spPr>
            <p:txBody>
              <a:bodyPr rtlCol="0" anchor="ctr"/>
              <a:lstStyle/>
              <a:p>
                <a:endParaRPr lang="en-EG"/>
              </a:p>
            </p:txBody>
          </p:sp>
          <p:sp>
            <p:nvSpPr>
              <p:cNvPr id="63" name="Freeform 62">
                <a:extLst>
                  <a:ext uri="{FF2B5EF4-FFF2-40B4-BE49-F238E27FC236}">
                    <a16:creationId xmlns:a16="http://schemas.microsoft.com/office/drawing/2014/main" id="{EB9778A1-8230-1FA8-8A9F-2B03CD687746}"/>
                  </a:ext>
                </a:extLst>
              </p:cNvPr>
              <p:cNvSpPr/>
              <p:nvPr/>
            </p:nvSpPr>
            <p:spPr>
              <a:xfrm>
                <a:off x="8784905" y="3233425"/>
                <a:ext cx="38554" cy="118832"/>
              </a:xfrm>
              <a:custGeom>
                <a:avLst/>
                <a:gdLst>
                  <a:gd name="connsiteX0" fmla="*/ 23766 w 38554"/>
                  <a:gd name="connsiteY0" fmla="*/ 111611 h 118832"/>
                  <a:gd name="connsiteX1" fmla="*/ 1144 w 38554"/>
                  <a:gd name="connsiteY1" fmla="*/ 8360 h 118832"/>
                  <a:gd name="connsiteX2" fmla="*/ 11145 w 38554"/>
                  <a:gd name="connsiteY2" fmla="*/ 2455 h 118832"/>
                  <a:gd name="connsiteX3" fmla="*/ 34958 w 38554"/>
                  <a:gd name="connsiteY3" fmla="*/ 114659 h 118832"/>
                  <a:gd name="connsiteX4" fmla="*/ 23719 w 38554"/>
                  <a:gd name="connsiteY4" fmla="*/ 111611 h 11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54" h="118832">
                    <a:moveTo>
                      <a:pt x="23766" y="111611"/>
                    </a:moveTo>
                    <a:cubicBezTo>
                      <a:pt x="32196" y="74702"/>
                      <a:pt x="24005" y="38459"/>
                      <a:pt x="1144" y="8360"/>
                    </a:cubicBezTo>
                    <a:cubicBezTo>
                      <a:pt x="-3380" y="2407"/>
                      <a:pt x="6669" y="-3451"/>
                      <a:pt x="11145" y="2455"/>
                    </a:cubicBezTo>
                    <a:cubicBezTo>
                      <a:pt x="35816" y="34983"/>
                      <a:pt x="44055" y="74940"/>
                      <a:pt x="34958" y="114659"/>
                    </a:cubicBezTo>
                    <a:cubicBezTo>
                      <a:pt x="33291" y="121946"/>
                      <a:pt x="22052" y="118898"/>
                      <a:pt x="23719" y="111611"/>
                    </a:cubicBezTo>
                    <a:close/>
                  </a:path>
                </a:pathLst>
              </a:custGeom>
              <a:grpFill/>
              <a:ln w="4763" cap="flat">
                <a:noFill/>
                <a:prstDash val="solid"/>
                <a:miter/>
              </a:ln>
            </p:spPr>
            <p:txBody>
              <a:bodyPr rtlCol="0" anchor="ctr"/>
              <a:lstStyle/>
              <a:p>
                <a:endParaRPr lang="en-EG"/>
              </a:p>
            </p:txBody>
          </p:sp>
          <p:sp>
            <p:nvSpPr>
              <p:cNvPr id="64" name="Freeform 63">
                <a:extLst>
                  <a:ext uri="{FF2B5EF4-FFF2-40B4-BE49-F238E27FC236}">
                    <a16:creationId xmlns:a16="http://schemas.microsoft.com/office/drawing/2014/main" id="{2EF56569-B85B-CEF4-17B3-CCD3CCCC37E5}"/>
                  </a:ext>
                </a:extLst>
              </p:cNvPr>
              <p:cNvSpPr/>
              <p:nvPr/>
            </p:nvSpPr>
            <p:spPr>
              <a:xfrm>
                <a:off x="8803564" y="3379946"/>
                <a:ext cx="11215" cy="11620"/>
              </a:xfrm>
              <a:custGeom>
                <a:avLst/>
                <a:gdLst>
                  <a:gd name="connsiteX0" fmla="*/ 5632 w 11215"/>
                  <a:gd name="connsiteY0" fmla="*/ 11621 h 11620"/>
                  <a:gd name="connsiteX1" fmla="*/ 5584 w 11215"/>
                  <a:gd name="connsiteY1" fmla="*/ 0 h 11620"/>
                  <a:gd name="connsiteX2" fmla="*/ 5632 w 11215"/>
                  <a:gd name="connsiteY2" fmla="*/ 11621 h 11620"/>
                </a:gdLst>
                <a:ahLst/>
                <a:cxnLst>
                  <a:cxn ang="0">
                    <a:pos x="connsiteX0" y="connsiteY0"/>
                  </a:cxn>
                  <a:cxn ang="0">
                    <a:pos x="connsiteX1" y="connsiteY1"/>
                  </a:cxn>
                  <a:cxn ang="0">
                    <a:pos x="connsiteX2" y="connsiteY2"/>
                  </a:cxn>
                </a:cxnLst>
                <a:rect l="l" t="t" r="r" b="b"/>
                <a:pathLst>
                  <a:path w="11215" h="11620">
                    <a:moveTo>
                      <a:pt x="5632" y="11621"/>
                    </a:moveTo>
                    <a:cubicBezTo>
                      <a:pt x="-1845" y="11621"/>
                      <a:pt x="-1893" y="0"/>
                      <a:pt x="5584" y="0"/>
                    </a:cubicBezTo>
                    <a:cubicBezTo>
                      <a:pt x="13061" y="0"/>
                      <a:pt x="13109" y="11621"/>
                      <a:pt x="5632" y="11621"/>
                    </a:cubicBezTo>
                    <a:close/>
                  </a:path>
                </a:pathLst>
              </a:custGeom>
              <a:grpFill/>
              <a:ln w="4763" cap="flat">
                <a:noFill/>
                <a:prstDash val="solid"/>
                <a:miter/>
              </a:ln>
            </p:spPr>
            <p:txBody>
              <a:bodyPr rtlCol="0" anchor="ctr"/>
              <a:lstStyle/>
              <a:p>
                <a:endParaRPr lang="en-EG"/>
              </a:p>
            </p:txBody>
          </p:sp>
          <p:sp>
            <p:nvSpPr>
              <p:cNvPr id="65" name="Freeform 64">
                <a:extLst>
                  <a:ext uri="{FF2B5EF4-FFF2-40B4-BE49-F238E27FC236}">
                    <a16:creationId xmlns:a16="http://schemas.microsoft.com/office/drawing/2014/main" id="{D230E8E4-B1D0-1829-8A15-25367E1B365C}"/>
                  </a:ext>
                </a:extLst>
              </p:cNvPr>
              <p:cNvSpPr/>
              <p:nvPr/>
            </p:nvSpPr>
            <p:spPr>
              <a:xfrm>
                <a:off x="9712265" y="3427791"/>
                <a:ext cx="18803" cy="124396"/>
              </a:xfrm>
              <a:custGeom>
                <a:avLst/>
                <a:gdLst>
                  <a:gd name="connsiteX0" fmla="*/ 187 w 18803"/>
                  <a:gd name="connsiteY0" fmla="*/ 117175 h 124396"/>
                  <a:gd name="connsiteX1" fmla="*/ 1663 w 18803"/>
                  <a:gd name="connsiteY1" fmla="*/ 7304 h 124396"/>
                  <a:gd name="connsiteX2" fmla="*/ 12855 w 18803"/>
                  <a:gd name="connsiteY2" fmla="*/ 4161 h 124396"/>
                  <a:gd name="connsiteX3" fmla="*/ 11426 w 18803"/>
                  <a:gd name="connsiteY3" fmla="*/ 120223 h 124396"/>
                  <a:gd name="connsiteX4" fmla="*/ 187 w 18803"/>
                  <a:gd name="connsiteY4" fmla="*/ 117175 h 12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03" h="124396">
                    <a:moveTo>
                      <a:pt x="187" y="117175"/>
                    </a:moveTo>
                    <a:cubicBezTo>
                      <a:pt x="9093" y="80551"/>
                      <a:pt x="9569" y="44166"/>
                      <a:pt x="1663" y="7304"/>
                    </a:cubicBezTo>
                    <a:cubicBezTo>
                      <a:pt x="91" y="17"/>
                      <a:pt x="11283" y="-3173"/>
                      <a:pt x="12855" y="4161"/>
                    </a:cubicBezTo>
                    <a:cubicBezTo>
                      <a:pt x="21237" y="42975"/>
                      <a:pt x="20761" y="81599"/>
                      <a:pt x="11426" y="120223"/>
                    </a:cubicBezTo>
                    <a:cubicBezTo>
                      <a:pt x="9664" y="127510"/>
                      <a:pt x="-1575" y="124462"/>
                      <a:pt x="187" y="117175"/>
                    </a:cubicBezTo>
                    <a:close/>
                  </a:path>
                </a:pathLst>
              </a:custGeom>
              <a:grpFill/>
              <a:ln w="4763" cap="flat">
                <a:noFill/>
                <a:prstDash val="solid"/>
                <a:miter/>
              </a:ln>
            </p:spPr>
            <p:txBody>
              <a:bodyPr rtlCol="0" anchor="ctr"/>
              <a:lstStyle/>
              <a:p>
                <a:endParaRPr lang="en-EG"/>
              </a:p>
            </p:txBody>
          </p:sp>
          <p:sp>
            <p:nvSpPr>
              <p:cNvPr id="66" name="Freeform 65">
                <a:extLst>
                  <a:ext uri="{FF2B5EF4-FFF2-40B4-BE49-F238E27FC236}">
                    <a16:creationId xmlns:a16="http://schemas.microsoft.com/office/drawing/2014/main" id="{44CFE639-2D73-E869-DD96-2D40EB85EAC3}"/>
                  </a:ext>
                </a:extLst>
              </p:cNvPr>
              <p:cNvSpPr/>
              <p:nvPr/>
            </p:nvSpPr>
            <p:spPr>
              <a:xfrm>
                <a:off x="10138934" y="3812424"/>
                <a:ext cx="109843" cy="134858"/>
              </a:xfrm>
              <a:custGeom>
                <a:avLst/>
                <a:gdLst>
                  <a:gd name="connsiteX0" fmla="*/ 22336 w 109843"/>
                  <a:gd name="connsiteY0" fmla="*/ 4957 h 134858"/>
                  <a:gd name="connsiteX1" fmla="*/ 107775 w 109843"/>
                  <a:gd name="connsiteY1" fmla="*/ 117495 h 134858"/>
                  <a:gd name="connsiteX2" fmla="*/ 91915 w 109843"/>
                  <a:gd name="connsiteY2" fmla="*/ 133450 h 134858"/>
                  <a:gd name="connsiteX3" fmla="*/ 7429 w 109843"/>
                  <a:gd name="connsiteY3" fmla="*/ 27246 h 134858"/>
                  <a:gd name="connsiteX4" fmla="*/ 6095 w 109843"/>
                  <a:gd name="connsiteY4" fmla="*/ 21721 h 134858"/>
                  <a:gd name="connsiteX5" fmla="*/ 2285 w 109843"/>
                  <a:gd name="connsiteY5" fmla="*/ 16721 h 134858"/>
                  <a:gd name="connsiteX6" fmla="*/ 22336 w 109843"/>
                  <a:gd name="connsiteY6" fmla="*/ 4910 h 13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843" h="134858">
                    <a:moveTo>
                      <a:pt x="22336" y="4957"/>
                    </a:moveTo>
                    <a:cubicBezTo>
                      <a:pt x="50816" y="42486"/>
                      <a:pt x="79295" y="80014"/>
                      <a:pt x="107775" y="117495"/>
                    </a:cubicBezTo>
                    <a:cubicBezTo>
                      <a:pt x="115109" y="127115"/>
                      <a:pt x="101297" y="138974"/>
                      <a:pt x="91915" y="133450"/>
                    </a:cubicBezTo>
                    <a:cubicBezTo>
                      <a:pt x="50959" y="109399"/>
                      <a:pt x="28194" y="68441"/>
                      <a:pt x="7429" y="27246"/>
                    </a:cubicBezTo>
                    <a:cubicBezTo>
                      <a:pt x="6476" y="25341"/>
                      <a:pt x="6095" y="23483"/>
                      <a:pt x="6095" y="21721"/>
                    </a:cubicBezTo>
                    <a:cubicBezTo>
                      <a:pt x="4809" y="20054"/>
                      <a:pt x="3571" y="18388"/>
                      <a:pt x="2285" y="16721"/>
                    </a:cubicBezTo>
                    <a:cubicBezTo>
                      <a:pt x="-6764" y="4815"/>
                      <a:pt x="13382" y="-6901"/>
                      <a:pt x="22336" y="4910"/>
                    </a:cubicBezTo>
                    <a:close/>
                  </a:path>
                </a:pathLst>
              </a:custGeom>
              <a:grpFill/>
              <a:ln w="4763" cap="flat">
                <a:noFill/>
                <a:prstDash val="solid"/>
                <a:miter/>
              </a:ln>
            </p:spPr>
            <p:txBody>
              <a:bodyPr rtlCol="0" anchor="ctr"/>
              <a:lstStyle/>
              <a:p>
                <a:endParaRPr lang="en-EG"/>
              </a:p>
            </p:txBody>
          </p:sp>
          <p:sp>
            <p:nvSpPr>
              <p:cNvPr id="67" name="Freeform 66">
                <a:extLst>
                  <a:ext uri="{FF2B5EF4-FFF2-40B4-BE49-F238E27FC236}">
                    <a16:creationId xmlns:a16="http://schemas.microsoft.com/office/drawing/2014/main" id="{C2C9B047-6707-0141-1B51-24153B554B70}"/>
                  </a:ext>
                </a:extLst>
              </p:cNvPr>
              <p:cNvSpPr/>
              <p:nvPr/>
            </p:nvSpPr>
            <p:spPr>
              <a:xfrm>
                <a:off x="10017337" y="3387031"/>
                <a:ext cx="310453" cy="129069"/>
              </a:xfrm>
              <a:custGeom>
                <a:avLst/>
                <a:gdLst>
                  <a:gd name="connsiteX0" fmla="*/ 4105 w 310453"/>
                  <a:gd name="connsiteY0" fmla="*/ 96118 h 129069"/>
                  <a:gd name="connsiteX1" fmla="*/ 302857 w 310453"/>
                  <a:gd name="connsiteY1" fmla="*/ 297 h 129069"/>
                  <a:gd name="connsiteX2" fmla="*/ 308905 w 310453"/>
                  <a:gd name="connsiteY2" fmla="*/ 2345 h 129069"/>
                  <a:gd name="connsiteX3" fmla="*/ 309429 w 310453"/>
                  <a:gd name="connsiteY3" fmla="*/ 8774 h 129069"/>
                  <a:gd name="connsiteX4" fmla="*/ 195700 w 310453"/>
                  <a:gd name="connsiteY4" fmla="*/ 122026 h 129069"/>
                  <a:gd name="connsiteX5" fmla="*/ 99355 w 310453"/>
                  <a:gd name="connsiteY5" fmla="*/ 121265 h 129069"/>
                  <a:gd name="connsiteX6" fmla="*/ 4153 w 310453"/>
                  <a:gd name="connsiteY6" fmla="*/ 107358 h 129069"/>
                  <a:gd name="connsiteX7" fmla="*/ 4153 w 310453"/>
                  <a:gd name="connsiteY7" fmla="*/ 96166 h 12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453" h="129069">
                    <a:moveTo>
                      <a:pt x="4105" y="96118"/>
                    </a:moveTo>
                    <a:cubicBezTo>
                      <a:pt x="103689" y="64162"/>
                      <a:pt x="203273" y="32253"/>
                      <a:pt x="302857" y="297"/>
                    </a:cubicBezTo>
                    <a:cubicBezTo>
                      <a:pt x="305619" y="-560"/>
                      <a:pt x="307714" y="535"/>
                      <a:pt x="308905" y="2345"/>
                    </a:cubicBezTo>
                    <a:cubicBezTo>
                      <a:pt x="310525" y="3964"/>
                      <a:pt x="311143" y="6298"/>
                      <a:pt x="309429" y="8774"/>
                    </a:cubicBezTo>
                    <a:cubicBezTo>
                      <a:pt x="280568" y="50589"/>
                      <a:pt x="243182" y="100786"/>
                      <a:pt x="195700" y="122026"/>
                    </a:cubicBezTo>
                    <a:cubicBezTo>
                      <a:pt x="165030" y="135742"/>
                      <a:pt x="131073" y="126027"/>
                      <a:pt x="99355" y="121265"/>
                    </a:cubicBezTo>
                    <a:cubicBezTo>
                      <a:pt x="67637" y="116502"/>
                      <a:pt x="35871" y="111882"/>
                      <a:pt x="4153" y="107358"/>
                    </a:cubicBezTo>
                    <a:cubicBezTo>
                      <a:pt x="-1896" y="106501"/>
                      <a:pt x="-848" y="97738"/>
                      <a:pt x="4153" y="96166"/>
                    </a:cubicBezTo>
                    <a:close/>
                  </a:path>
                </a:pathLst>
              </a:custGeom>
              <a:grpFill/>
              <a:ln w="4763" cap="flat">
                <a:noFill/>
                <a:prstDash val="solid"/>
                <a:miter/>
              </a:ln>
            </p:spPr>
            <p:txBody>
              <a:bodyPr rtlCol="0" anchor="ctr"/>
              <a:lstStyle/>
              <a:p>
                <a:endParaRPr lang="en-EG"/>
              </a:p>
            </p:txBody>
          </p:sp>
          <p:sp>
            <p:nvSpPr>
              <p:cNvPr id="68" name="Freeform 67">
                <a:extLst>
                  <a:ext uri="{FF2B5EF4-FFF2-40B4-BE49-F238E27FC236}">
                    <a16:creationId xmlns:a16="http://schemas.microsoft.com/office/drawing/2014/main" id="{2BC67C95-A73F-3AEE-2FB7-B45A53D842B2}"/>
                  </a:ext>
                </a:extLst>
              </p:cNvPr>
              <p:cNvSpPr/>
              <p:nvPr/>
            </p:nvSpPr>
            <p:spPr>
              <a:xfrm>
                <a:off x="9045442" y="3656325"/>
                <a:ext cx="461152" cy="744302"/>
              </a:xfrm>
              <a:custGeom>
                <a:avLst/>
                <a:gdLst>
                  <a:gd name="connsiteX0" fmla="*/ 459984 w 461152"/>
                  <a:gd name="connsiteY0" fmla="*/ 726699 h 744302"/>
                  <a:gd name="connsiteX1" fmla="*/ 439934 w 461152"/>
                  <a:gd name="connsiteY1" fmla="*/ 738510 h 744302"/>
                  <a:gd name="connsiteX2" fmla="*/ 1689 w 461152"/>
                  <a:gd name="connsiteY2" fmla="*/ 17562 h 744302"/>
                  <a:gd name="connsiteX3" fmla="*/ 11642 w 461152"/>
                  <a:gd name="connsiteY3" fmla="*/ 36 h 744302"/>
                  <a:gd name="connsiteX4" fmla="*/ 132895 w 461152"/>
                  <a:gd name="connsiteY4" fmla="*/ 10752 h 744302"/>
                  <a:gd name="connsiteX5" fmla="*/ 144040 w 461152"/>
                  <a:gd name="connsiteY5" fmla="*/ 22658 h 744302"/>
                  <a:gd name="connsiteX6" fmla="*/ 459984 w 461152"/>
                  <a:gd name="connsiteY6" fmla="*/ 726746 h 74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52" h="744302">
                    <a:moveTo>
                      <a:pt x="459984" y="726699"/>
                    </a:moveTo>
                    <a:cubicBezTo>
                      <a:pt x="465890" y="740034"/>
                      <a:pt x="447887" y="751702"/>
                      <a:pt x="439934" y="738510"/>
                    </a:cubicBezTo>
                    <a:cubicBezTo>
                      <a:pt x="295154" y="498527"/>
                      <a:pt x="163518" y="246686"/>
                      <a:pt x="1689" y="17562"/>
                    </a:cubicBezTo>
                    <a:cubicBezTo>
                      <a:pt x="-3169" y="10657"/>
                      <a:pt x="3165" y="-725"/>
                      <a:pt x="11642" y="36"/>
                    </a:cubicBezTo>
                    <a:cubicBezTo>
                      <a:pt x="52076" y="3608"/>
                      <a:pt x="92462" y="7180"/>
                      <a:pt x="132895" y="10752"/>
                    </a:cubicBezTo>
                    <a:cubicBezTo>
                      <a:pt x="139991" y="11371"/>
                      <a:pt x="143706" y="17039"/>
                      <a:pt x="144040" y="22658"/>
                    </a:cubicBezTo>
                    <a:cubicBezTo>
                      <a:pt x="240147" y="261117"/>
                      <a:pt x="356161" y="491622"/>
                      <a:pt x="459984" y="726746"/>
                    </a:cubicBezTo>
                    <a:close/>
                  </a:path>
                </a:pathLst>
              </a:custGeom>
              <a:grpFill/>
              <a:ln w="4763" cap="flat">
                <a:noFill/>
                <a:prstDash val="solid"/>
                <a:miter/>
              </a:ln>
            </p:spPr>
            <p:txBody>
              <a:bodyPr rtlCol="0" anchor="ctr"/>
              <a:lstStyle/>
              <a:p>
                <a:endParaRPr lang="en-EG"/>
              </a:p>
            </p:txBody>
          </p:sp>
        </p:grpSp>
        <p:sp>
          <p:nvSpPr>
            <p:cNvPr id="16" name="Freeform 15">
              <a:extLst>
                <a:ext uri="{FF2B5EF4-FFF2-40B4-BE49-F238E27FC236}">
                  <a16:creationId xmlns:a16="http://schemas.microsoft.com/office/drawing/2014/main" id="{9C73CD23-87AC-53DB-FBA9-A36134F659B4}"/>
                </a:ext>
              </a:extLst>
            </p:cNvPr>
            <p:cNvSpPr/>
            <p:nvPr/>
          </p:nvSpPr>
          <p:spPr>
            <a:xfrm>
              <a:off x="-245459" y="-844036"/>
              <a:ext cx="2301811" cy="2199243"/>
            </a:xfrm>
            <a:custGeom>
              <a:avLst/>
              <a:gdLst>
                <a:gd name="connsiteX0" fmla="*/ 0 w 2301811"/>
                <a:gd name="connsiteY0" fmla="*/ 58177 h 2199243"/>
                <a:gd name="connsiteX1" fmla="*/ 75962 w 2301811"/>
                <a:gd name="connsiteY1" fmla="*/ 36888 h 2199243"/>
                <a:gd name="connsiteX2" fmla="*/ 83534 w 2301811"/>
                <a:gd name="connsiteY2" fmla="*/ 67082 h 2199243"/>
                <a:gd name="connsiteX3" fmla="*/ 9239 w 2301811"/>
                <a:gd name="connsiteY3" fmla="*/ 87895 h 2199243"/>
                <a:gd name="connsiteX4" fmla="*/ 0 w 2301811"/>
                <a:gd name="connsiteY4" fmla="*/ 58177 h 2199243"/>
                <a:gd name="connsiteX5" fmla="*/ 231029 w 2301811"/>
                <a:gd name="connsiteY5" fmla="*/ 7884 h 2199243"/>
                <a:gd name="connsiteX6" fmla="*/ 389001 w 2301811"/>
                <a:gd name="connsiteY6" fmla="*/ 550 h 2199243"/>
                <a:gd name="connsiteX7" fmla="*/ 387906 w 2301811"/>
                <a:gd name="connsiteY7" fmla="*/ 31649 h 2199243"/>
                <a:gd name="connsiteX8" fmla="*/ 234791 w 2301811"/>
                <a:gd name="connsiteY8" fmla="*/ 38793 h 2199243"/>
                <a:gd name="connsiteX9" fmla="*/ 231029 w 2301811"/>
                <a:gd name="connsiteY9" fmla="*/ 7884 h 2199243"/>
                <a:gd name="connsiteX10" fmla="*/ 468059 w 2301811"/>
                <a:gd name="connsiteY10" fmla="*/ 7027 h 2199243"/>
                <a:gd name="connsiteX11" fmla="*/ 622316 w 2301811"/>
                <a:gd name="connsiteY11" fmla="*/ 45318 h 2199243"/>
                <a:gd name="connsiteX12" fmla="*/ 611172 w 2301811"/>
                <a:gd name="connsiteY12" fmla="*/ 74417 h 2199243"/>
                <a:gd name="connsiteX13" fmla="*/ 463963 w 2301811"/>
                <a:gd name="connsiteY13" fmla="*/ 37888 h 2199243"/>
                <a:gd name="connsiteX14" fmla="*/ 468011 w 2301811"/>
                <a:gd name="connsiteY14" fmla="*/ 7027 h 2199243"/>
                <a:gd name="connsiteX15" fmla="*/ 761905 w 2301811"/>
                <a:gd name="connsiteY15" fmla="*/ 122042 h 2199243"/>
                <a:gd name="connsiteX16" fmla="*/ 822150 w 2301811"/>
                <a:gd name="connsiteY16" fmla="*/ 174334 h 2199243"/>
                <a:gd name="connsiteX17" fmla="*/ 800148 w 2301811"/>
                <a:gd name="connsiteY17" fmla="*/ 196337 h 2199243"/>
                <a:gd name="connsiteX18" fmla="*/ 743236 w 2301811"/>
                <a:gd name="connsiteY18" fmla="*/ 146902 h 2199243"/>
                <a:gd name="connsiteX19" fmla="*/ 761905 w 2301811"/>
                <a:gd name="connsiteY19" fmla="*/ 121994 h 2199243"/>
                <a:gd name="connsiteX20" fmla="*/ 895112 w 2301811"/>
                <a:gd name="connsiteY20" fmla="*/ 315685 h 2199243"/>
                <a:gd name="connsiteX21" fmla="*/ 920639 w 2301811"/>
                <a:gd name="connsiteY21" fmla="*/ 297873 h 2199243"/>
                <a:gd name="connsiteX22" fmla="*/ 1004983 w 2301811"/>
                <a:gd name="connsiteY22" fmla="*/ 429937 h 2199243"/>
                <a:gd name="connsiteX23" fmla="*/ 978027 w 2301811"/>
                <a:gd name="connsiteY23" fmla="*/ 445558 h 2199243"/>
                <a:gd name="connsiteX24" fmla="*/ 895112 w 2301811"/>
                <a:gd name="connsiteY24" fmla="*/ 315685 h 2199243"/>
                <a:gd name="connsiteX25" fmla="*/ 1014984 w 2301811"/>
                <a:gd name="connsiteY25" fmla="*/ 513043 h 2199243"/>
                <a:gd name="connsiteX26" fmla="*/ 1042654 w 2301811"/>
                <a:gd name="connsiteY26" fmla="*/ 498803 h 2199243"/>
                <a:gd name="connsiteX27" fmla="*/ 1106853 w 2301811"/>
                <a:gd name="connsiteY27" fmla="*/ 642202 h 2199243"/>
                <a:gd name="connsiteX28" fmla="*/ 1077754 w 2301811"/>
                <a:gd name="connsiteY28" fmla="*/ 653251 h 2199243"/>
                <a:gd name="connsiteX29" fmla="*/ 1014984 w 2301811"/>
                <a:gd name="connsiteY29" fmla="*/ 513043 h 2199243"/>
                <a:gd name="connsiteX30" fmla="*/ 1123188 w 2301811"/>
                <a:gd name="connsiteY30" fmla="*/ 799698 h 2199243"/>
                <a:gd name="connsiteX31" fmla="*/ 1153478 w 2301811"/>
                <a:gd name="connsiteY31" fmla="*/ 792364 h 2199243"/>
                <a:gd name="connsiteX32" fmla="*/ 1169527 w 2301811"/>
                <a:gd name="connsiteY32" fmla="*/ 869373 h 2199243"/>
                <a:gd name="connsiteX33" fmla="*/ 1138857 w 2301811"/>
                <a:gd name="connsiteY33" fmla="*/ 874755 h 2199243"/>
                <a:gd name="connsiteX34" fmla="*/ 1123236 w 2301811"/>
                <a:gd name="connsiteY34" fmla="*/ 799650 h 2199243"/>
                <a:gd name="connsiteX35" fmla="*/ 1156716 w 2301811"/>
                <a:gd name="connsiteY35" fmla="*/ 1027488 h 2199243"/>
                <a:gd name="connsiteX36" fmla="*/ 1187815 w 2301811"/>
                <a:gd name="connsiteY36" fmla="*/ 1025440 h 2199243"/>
                <a:gd name="connsiteX37" fmla="*/ 1192482 w 2301811"/>
                <a:gd name="connsiteY37" fmla="*/ 1181841 h 2199243"/>
                <a:gd name="connsiteX38" fmla="*/ 1161336 w 2301811"/>
                <a:gd name="connsiteY38" fmla="*/ 1182031 h 2199243"/>
                <a:gd name="connsiteX39" fmla="*/ 1156764 w 2301811"/>
                <a:gd name="connsiteY39" fmla="*/ 1027488 h 2199243"/>
                <a:gd name="connsiteX40" fmla="*/ 1161574 w 2301811"/>
                <a:gd name="connsiteY40" fmla="*/ 1259803 h 2199243"/>
                <a:gd name="connsiteX41" fmla="*/ 1192721 w 2301811"/>
                <a:gd name="connsiteY41" fmla="*/ 1259660 h 2199243"/>
                <a:gd name="connsiteX42" fmla="*/ 1197388 w 2301811"/>
                <a:gd name="connsiteY42" fmla="*/ 1414060 h 2199243"/>
                <a:gd name="connsiteX43" fmla="*/ 1166336 w 2301811"/>
                <a:gd name="connsiteY43" fmla="*/ 1416299 h 2199243"/>
                <a:gd name="connsiteX44" fmla="*/ 1161574 w 2301811"/>
                <a:gd name="connsiteY44" fmla="*/ 1259803 h 2199243"/>
                <a:gd name="connsiteX45" fmla="*/ 1189053 w 2301811"/>
                <a:gd name="connsiteY45" fmla="*/ 1572366 h 2199243"/>
                <a:gd name="connsiteX46" fmla="*/ 1219391 w 2301811"/>
                <a:gd name="connsiteY46" fmla="*/ 1565270 h 2199243"/>
                <a:gd name="connsiteX47" fmla="*/ 1240298 w 2301811"/>
                <a:gd name="connsiteY47" fmla="*/ 1638422 h 2199243"/>
                <a:gd name="connsiteX48" fmla="*/ 1210818 w 2301811"/>
                <a:gd name="connsiteY48" fmla="*/ 1648471 h 2199243"/>
                <a:gd name="connsiteX49" fmla="*/ 1189053 w 2301811"/>
                <a:gd name="connsiteY49" fmla="*/ 1572366 h 2199243"/>
                <a:gd name="connsiteX50" fmla="*/ 1276493 w 2301811"/>
                <a:gd name="connsiteY50" fmla="*/ 1792250 h 2199243"/>
                <a:gd name="connsiteX51" fmla="*/ 1303449 w 2301811"/>
                <a:gd name="connsiteY51" fmla="*/ 1776630 h 2199243"/>
                <a:gd name="connsiteX52" fmla="*/ 1352836 w 2301811"/>
                <a:gd name="connsiteY52" fmla="*/ 1852639 h 2199243"/>
                <a:gd name="connsiteX53" fmla="*/ 1364361 w 2301811"/>
                <a:gd name="connsiteY53" fmla="*/ 1868308 h 2199243"/>
                <a:gd name="connsiteX54" fmla="*/ 1390745 w 2301811"/>
                <a:gd name="connsiteY54" fmla="*/ 1901883 h 2199243"/>
                <a:gd name="connsiteX55" fmla="*/ 1366695 w 2301811"/>
                <a:gd name="connsiteY55" fmla="*/ 1921695 h 2199243"/>
                <a:gd name="connsiteX56" fmla="*/ 1339453 w 2301811"/>
                <a:gd name="connsiteY56" fmla="*/ 1887024 h 2199243"/>
                <a:gd name="connsiteX57" fmla="*/ 1327595 w 2301811"/>
                <a:gd name="connsiteY57" fmla="*/ 1870879 h 2199243"/>
                <a:gd name="connsiteX58" fmla="*/ 1276541 w 2301811"/>
                <a:gd name="connsiteY58" fmla="*/ 1792250 h 2199243"/>
                <a:gd name="connsiteX59" fmla="*/ 1441752 w 2301811"/>
                <a:gd name="connsiteY59" fmla="*/ 1958652 h 2199243"/>
                <a:gd name="connsiteX60" fmla="*/ 1558576 w 2301811"/>
                <a:gd name="connsiteY60" fmla="*/ 2055903 h 2199243"/>
                <a:gd name="connsiteX61" fmla="*/ 1541288 w 2301811"/>
                <a:gd name="connsiteY61" fmla="*/ 2081810 h 2199243"/>
                <a:gd name="connsiteX62" fmla="*/ 1419558 w 2301811"/>
                <a:gd name="connsiteY62" fmla="*/ 1980512 h 2199243"/>
                <a:gd name="connsiteX63" fmla="*/ 1441752 w 2301811"/>
                <a:gd name="connsiteY63" fmla="*/ 1958652 h 2199243"/>
                <a:gd name="connsiteX64" fmla="*/ 1693355 w 2301811"/>
                <a:gd name="connsiteY64" fmla="*/ 2125244 h 2199243"/>
                <a:gd name="connsiteX65" fmla="*/ 1765887 w 2301811"/>
                <a:gd name="connsiteY65" fmla="*/ 2147771 h 2199243"/>
                <a:gd name="connsiteX66" fmla="*/ 1758363 w 2301811"/>
                <a:gd name="connsiteY66" fmla="*/ 2178013 h 2199243"/>
                <a:gd name="connsiteX67" fmla="*/ 1682401 w 2301811"/>
                <a:gd name="connsiteY67" fmla="*/ 2154391 h 2199243"/>
                <a:gd name="connsiteX68" fmla="*/ 1693355 w 2301811"/>
                <a:gd name="connsiteY68" fmla="*/ 2125244 h 2199243"/>
                <a:gd name="connsiteX69" fmla="*/ 1916573 w 2301811"/>
                <a:gd name="connsiteY69" fmla="*/ 2167869 h 2199243"/>
                <a:gd name="connsiteX70" fmla="*/ 2068830 w 2301811"/>
                <a:gd name="connsiteY70" fmla="*/ 2157010 h 2199243"/>
                <a:gd name="connsiteX71" fmla="*/ 2073878 w 2301811"/>
                <a:gd name="connsiteY71" fmla="*/ 2187729 h 2199243"/>
                <a:gd name="connsiteX72" fmla="*/ 1915716 w 2301811"/>
                <a:gd name="connsiteY72" fmla="*/ 2198968 h 2199243"/>
                <a:gd name="connsiteX73" fmla="*/ 1916525 w 2301811"/>
                <a:gd name="connsiteY73" fmla="*/ 2167821 h 2199243"/>
                <a:gd name="connsiteX74" fmla="*/ 2143792 w 2301811"/>
                <a:gd name="connsiteY74" fmla="*/ 2141247 h 2199243"/>
                <a:gd name="connsiteX75" fmla="*/ 2287619 w 2301811"/>
                <a:gd name="connsiteY75" fmla="*/ 2090240 h 2199243"/>
                <a:gd name="connsiteX76" fmla="*/ 2301812 w 2301811"/>
                <a:gd name="connsiteY76" fmla="*/ 2117958 h 2199243"/>
                <a:gd name="connsiteX77" fmla="*/ 2151459 w 2301811"/>
                <a:gd name="connsiteY77" fmla="*/ 2171393 h 2199243"/>
                <a:gd name="connsiteX78" fmla="*/ 2143744 w 2301811"/>
                <a:gd name="connsiteY78" fmla="*/ 2141247 h 219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301811" h="2199243">
                  <a:moveTo>
                    <a:pt x="0" y="58177"/>
                  </a:moveTo>
                  <a:cubicBezTo>
                    <a:pt x="24956" y="50414"/>
                    <a:pt x="50530" y="43270"/>
                    <a:pt x="75962" y="36888"/>
                  </a:cubicBezTo>
                  <a:lnTo>
                    <a:pt x="83534" y="67082"/>
                  </a:lnTo>
                  <a:cubicBezTo>
                    <a:pt x="58674" y="73321"/>
                    <a:pt x="33671" y="80322"/>
                    <a:pt x="9239" y="87895"/>
                  </a:cubicBezTo>
                  <a:lnTo>
                    <a:pt x="0" y="58177"/>
                  </a:lnTo>
                  <a:close/>
                  <a:moveTo>
                    <a:pt x="231029" y="7884"/>
                  </a:moveTo>
                  <a:cubicBezTo>
                    <a:pt x="285607" y="1265"/>
                    <a:pt x="338709" y="-1212"/>
                    <a:pt x="389001" y="550"/>
                  </a:cubicBezTo>
                  <a:lnTo>
                    <a:pt x="387906" y="31649"/>
                  </a:lnTo>
                  <a:cubicBezTo>
                    <a:pt x="339233" y="29935"/>
                    <a:pt x="287750" y="32364"/>
                    <a:pt x="234791" y="38793"/>
                  </a:cubicBezTo>
                  <a:lnTo>
                    <a:pt x="231029" y="7884"/>
                  </a:lnTo>
                  <a:close/>
                  <a:moveTo>
                    <a:pt x="468059" y="7027"/>
                  </a:moveTo>
                  <a:cubicBezTo>
                    <a:pt x="522780" y="14219"/>
                    <a:pt x="574691" y="27125"/>
                    <a:pt x="622316" y="45318"/>
                  </a:cubicBezTo>
                  <a:lnTo>
                    <a:pt x="611172" y="74417"/>
                  </a:lnTo>
                  <a:cubicBezTo>
                    <a:pt x="565785" y="57081"/>
                    <a:pt x="516303" y="44794"/>
                    <a:pt x="463963" y="37888"/>
                  </a:cubicBezTo>
                  <a:lnTo>
                    <a:pt x="468011" y="7027"/>
                  </a:lnTo>
                  <a:close/>
                  <a:moveTo>
                    <a:pt x="761905" y="122042"/>
                  </a:moveTo>
                  <a:cubicBezTo>
                    <a:pt x="783003" y="137901"/>
                    <a:pt x="803291" y="155474"/>
                    <a:pt x="822150" y="174334"/>
                  </a:cubicBezTo>
                  <a:lnTo>
                    <a:pt x="800148" y="196337"/>
                  </a:lnTo>
                  <a:cubicBezTo>
                    <a:pt x="782336" y="178525"/>
                    <a:pt x="763143" y="161856"/>
                    <a:pt x="743236" y="146902"/>
                  </a:cubicBezTo>
                  <a:lnTo>
                    <a:pt x="761905" y="121994"/>
                  </a:lnTo>
                  <a:close/>
                  <a:moveTo>
                    <a:pt x="895112" y="315685"/>
                  </a:moveTo>
                  <a:lnTo>
                    <a:pt x="920639" y="297873"/>
                  </a:lnTo>
                  <a:cubicBezTo>
                    <a:pt x="951452" y="342117"/>
                    <a:pt x="979837" y="386551"/>
                    <a:pt x="1004983" y="429937"/>
                  </a:cubicBezTo>
                  <a:lnTo>
                    <a:pt x="978027" y="445558"/>
                  </a:lnTo>
                  <a:cubicBezTo>
                    <a:pt x="953310" y="402886"/>
                    <a:pt x="925401" y="359214"/>
                    <a:pt x="895112" y="315685"/>
                  </a:cubicBezTo>
                  <a:close/>
                  <a:moveTo>
                    <a:pt x="1014984" y="513043"/>
                  </a:moveTo>
                  <a:lnTo>
                    <a:pt x="1042654" y="498803"/>
                  </a:lnTo>
                  <a:cubicBezTo>
                    <a:pt x="1067181" y="546428"/>
                    <a:pt x="1088755" y="594672"/>
                    <a:pt x="1106853" y="642202"/>
                  </a:cubicBezTo>
                  <a:lnTo>
                    <a:pt x="1077754" y="653251"/>
                  </a:lnTo>
                  <a:cubicBezTo>
                    <a:pt x="1060085" y="606817"/>
                    <a:pt x="1038987" y="559668"/>
                    <a:pt x="1014984" y="513043"/>
                  </a:cubicBezTo>
                  <a:close/>
                  <a:moveTo>
                    <a:pt x="1123188" y="799698"/>
                  </a:moveTo>
                  <a:lnTo>
                    <a:pt x="1153478" y="792364"/>
                  </a:lnTo>
                  <a:cubicBezTo>
                    <a:pt x="1159574" y="817605"/>
                    <a:pt x="1164955" y="843513"/>
                    <a:pt x="1169527" y="869373"/>
                  </a:cubicBezTo>
                  <a:lnTo>
                    <a:pt x="1138857" y="874755"/>
                  </a:lnTo>
                  <a:cubicBezTo>
                    <a:pt x="1134428" y="849514"/>
                    <a:pt x="1129141" y="824272"/>
                    <a:pt x="1123236" y="799650"/>
                  </a:cubicBezTo>
                  <a:close/>
                  <a:moveTo>
                    <a:pt x="1156716" y="1027488"/>
                  </a:moveTo>
                  <a:lnTo>
                    <a:pt x="1187815" y="1025440"/>
                  </a:lnTo>
                  <a:cubicBezTo>
                    <a:pt x="1191435" y="1081352"/>
                    <a:pt x="1192197" y="1135883"/>
                    <a:pt x="1192482" y="1181841"/>
                  </a:cubicBezTo>
                  <a:lnTo>
                    <a:pt x="1161336" y="1182031"/>
                  </a:lnTo>
                  <a:cubicBezTo>
                    <a:pt x="1161098" y="1136549"/>
                    <a:pt x="1160336" y="1082590"/>
                    <a:pt x="1156764" y="1027488"/>
                  </a:cubicBezTo>
                  <a:close/>
                  <a:moveTo>
                    <a:pt x="1161574" y="1259803"/>
                  </a:moveTo>
                  <a:lnTo>
                    <a:pt x="1192721" y="1259660"/>
                  </a:lnTo>
                  <a:cubicBezTo>
                    <a:pt x="1192959" y="1317143"/>
                    <a:pt x="1193864" y="1365388"/>
                    <a:pt x="1197388" y="1414060"/>
                  </a:cubicBezTo>
                  <a:lnTo>
                    <a:pt x="1166336" y="1416299"/>
                  </a:lnTo>
                  <a:cubicBezTo>
                    <a:pt x="1162764" y="1366769"/>
                    <a:pt x="1161860" y="1317905"/>
                    <a:pt x="1161574" y="1259803"/>
                  </a:cubicBezTo>
                  <a:close/>
                  <a:moveTo>
                    <a:pt x="1189053" y="1572366"/>
                  </a:moveTo>
                  <a:lnTo>
                    <a:pt x="1219391" y="1565270"/>
                  </a:lnTo>
                  <a:cubicBezTo>
                    <a:pt x="1225201" y="1590225"/>
                    <a:pt x="1232249" y="1614800"/>
                    <a:pt x="1240298" y="1638422"/>
                  </a:cubicBezTo>
                  <a:lnTo>
                    <a:pt x="1210818" y="1648471"/>
                  </a:lnTo>
                  <a:cubicBezTo>
                    <a:pt x="1202436" y="1623896"/>
                    <a:pt x="1195149" y="1598321"/>
                    <a:pt x="1189053" y="1572366"/>
                  </a:cubicBezTo>
                  <a:close/>
                  <a:moveTo>
                    <a:pt x="1276493" y="1792250"/>
                  </a:moveTo>
                  <a:lnTo>
                    <a:pt x="1303449" y="1776630"/>
                  </a:lnTo>
                  <a:cubicBezTo>
                    <a:pt x="1318117" y="1801966"/>
                    <a:pt x="1334691" y="1827541"/>
                    <a:pt x="1352836" y="1852639"/>
                  </a:cubicBezTo>
                  <a:cubicBezTo>
                    <a:pt x="1356598" y="1857830"/>
                    <a:pt x="1360408" y="1863069"/>
                    <a:pt x="1364361" y="1868308"/>
                  </a:cubicBezTo>
                  <a:cubicBezTo>
                    <a:pt x="1373076" y="1879928"/>
                    <a:pt x="1381887" y="1891120"/>
                    <a:pt x="1390745" y="1901883"/>
                  </a:cubicBezTo>
                  <a:lnTo>
                    <a:pt x="1366695" y="1921695"/>
                  </a:lnTo>
                  <a:cubicBezTo>
                    <a:pt x="1357503" y="1910551"/>
                    <a:pt x="1348454" y="1899026"/>
                    <a:pt x="1339453" y="1887024"/>
                  </a:cubicBezTo>
                  <a:cubicBezTo>
                    <a:pt x="1335405" y="1881643"/>
                    <a:pt x="1331452" y="1876261"/>
                    <a:pt x="1327595" y="1870879"/>
                  </a:cubicBezTo>
                  <a:cubicBezTo>
                    <a:pt x="1308878" y="1844924"/>
                    <a:pt x="1291685" y="1818444"/>
                    <a:pt x="1276541" y="1792250"/>
                  </a:cubicBezTo>
                  <a:close/>
                  <a:moveTo>
                    <a:pt x="1441752" y="1958652"/>
                  </a:moveTo>
                  <a:cubicBezTo>
                    <a:pt x="1478328" y="1995847"/>
                    <a:pt x="1517666" y="2028566"/>
                    <a:pt x="1558576" y="2055903"/>
                  </a:cubicBezTo>
                  <a:lnTo>
                    <a:pt x="1541288" y="2081810"/>
                  </a:lnTo>
                  <a:cubicBezTo>
                    <a:pt x="1498616" y="2053283"/>
                    <a:pt x="1457658" y="2019231"/>
                    <a:pt x="1419558" y="1980512"/>
                  </a:cubicBezTo>
                  <a:lnTo>
                    <a:pt x="1441752" y="1958652"/>
                  </a:lnTo>
                  <a:close/>
                  <a:moveTo>
                    <a:pt x="1693355" y="2125244"/>
                  </a:moveTo>
                  <a:cubicBezTo>
                    <a:pt x="1716929" y="2134103"/>
                    <a:pt x="1741313" y="2141675"/>
                    <a:pt x="1765887" y="2147771"/>
                  </a:cubicBezTo>
                  <a:lnTo>
                    <a:pt x="1758363" y="2178013"/>
                  </a:lnTo>
                  <a:cubicBezTo>
                    <a:pt x="1732645" y="2171631"/>
                    <a:pt x="1707071" y="2163678"/>
                    <a:pt x="1682401" y="2154391"/>
                  </a:cubicBezTo>
                  <a:lnTo>
                    <a:pt x="1693355" y="2125244"/>
                  </a:lnTo>
                  <a:close/>
                  <a:moveTo>
                    <a:pt x="1916573" y="2167869"/>
                  </a:moveTo>
                  <a:cubicBezTo>
                    <a:pt x="1966151" y="2169155"/>
                    <a:pt x="2017395" y="2165535"/>
                    <a:pt x="2068830" y="2157010"/>
                  </a:cubicBezTo>
                  <a:lnTo>
                    <a:pt x="2073878" y="2187729"/>
                  </a:lnTo>
                  <a:cubicBezTo>
                    <a:pt x="2020491" y="2196539"/>
                    <a:pt x="1967294" y="2200349"/>
                    <a:pt x="1915716" y="2198968"/>
                  </a:cubicBezTo>
                  <a:lnTo>
                    <a:pt x="1916525" y="2167821"/>
                  </a:lnTo>
                  <a:close/>
                  <a:moveTo>
                    <a:pt x="2143792" y="2141247"/>
                  </a:moveTo>
                  <a:cubicBezTo>
                    <a:pt x="2230898" y="2119006"/>
                    <a:pt x="2287096" y="2090526"/>
                    <a:pt x="2287619" y="2090240"/>
                  </a:cubicBezTo>
                  <a:lnTo>
                    <a:pt x="2301812" y="2117958"/>
                  </a:lnTo>
                  <a:cubicBezTo>
                    <a:pt x="2299430" y="2119196"/>
                    <a:pt x="2242233" y="2148200"/>
                    <a:pt x="2151459" y="2171393"/>
                  </a:cubicBezTo>
                  <a:lnTo>
                    <a:pt x="2143744" y="2141247"/>
                  </a:lnTo>
                  <a:close/>
                </a:path>
              </a:pathLst>
            </a:custGeom>
            <a:grpFill/>
            <a:ln w="4763" cap="flat">
              <a:noFill/>
              <a:prstDash val="solid"/>
              <a:miter/>
            </a:ln>
          </p:spPr>
          <p:txBody>
            <a:bodyPr rtlCol="0" anchor="ctr"/>
            <a:lstStyle/>
            <a:p>
              <a:endParaRPr lang="en-EG"/>
            </a:p>
          </p:txBody>
        </p:sp>
        <p:grpSp>
          <p:nvGrpSpPr>
            <p:cNvPr id="17" name="Graphic 2">
              <a:extLst>
                <a:ext uri="{FF2B5EF4-FFF2-40B4-BE49-F238E27FC236}">
                  <a16:creationId xmlns:a16="http://schemas.microsoft.com/office/drawing/2014/main" id="{CCE0DF89-A571-4818-F921-A853923DAEC8}"/>
                </a:ext>
              </a:extLst>
            </p:cNvPr>
            <p:cNvGrpSpPr/>
            <p:nvPr/>
          </p:nvGrpSpPr>
          <p:grpSpPr>
            <a:xfrm>
              <a:off x="2149076" y="541553"/>
              <a:ext cx="918003" cy="837538"/>
              <a:chOff x="2149076" y="541553"/>
              <a:chExt cx="918003" cy="837538"/>
            </a:xfrm>
            <a:grpFill/>
          </p:grpSpPr>
          <p:sp>
            <p:nvSpPr>
              <p:cNvPr id="42" name="Freeform 41">
                <a:extLst>
                  <a:ext uri="{FF2B5EF4-FFF2-40B4-BE49-F238E27FC236}">
                    <a16:creationId xmlns:a16="http://schemas.microsoft.com/office/drawing/2014/main" id="{30040117-E3BE-5C3B-569F-F19333AA1BBA}"/>
                  </a:ext>
                </a:extLst>
              </p:cNvPr>
              <p:cNvSpPr/>
              <p:nvPr/>
            </p:nvSpPr>
            <p:spPr>
              <a:xfrm>
                <a:off x="2325015" y="630464"/>
                <a:ext cx="653564" cy="663809"/>
              </a:xfrm>
              <a:custGeom>
                <a:avLst/>
                <a:gdLst>
                  <a:gd name="connsiteX0" fmla="*/ 268356 w 653564"/>
                  <a:gd name="connsiteY0" fmla="*/ 656744 h 663809"/>
                  <a:gd name="connsiteX1" fmla="*/ 271642 w 653564"/>
                  <a:gd name="connsiteY1" fmla="*/ 657935 h 663809"/>
                  <a:gd name="connsiteX2" fmla="*/ 275310 w 653564"/>
                  <a:gd name="connsiteY2" fmla="*/ 658649 h 663809"/>
                  <a:gd name="connsiteX3" fmla="*/ 610828 w 653564"/>
                  <a:gd name="connsiteY3" fmla="*/ 494200 h 663809"/>
                  <a:gd name="connsiteX4" fmla="*/ 572871 w 653564"/>
                  <a:gd name="connsiteY4" fmla="*/ 111200 h 663809"/>
                  <a:gd name="connsiteX5" fmla="*/ 192585 w 653564"/>
                  <a:gd name="connsiteY5" fmla="*/ 28427 h 663809"/>
                  <a:gd name="connsiteX6" fmla="*/ 4038 w 653564"/>
                  <a:gd name="connsiteY6" fmla="*/ 380710 h 663809"/>
                  <a:gd name="connsiteX7" fmla="*/ 268356 w 653564"/>
                  <a:gd name="connsiteY7" fmla="*/ 656792 h 663809"/>
                  <a:gd name="connsiteX8" fmla="*/ 338842 w 653564"/>
                  <a:gd name="connsiteY8" fmla="*/ 25284 h 663809"/>
                  <a:gd name="connsiteX9" fmla="*/ 624163 w 653564"/>
                  <a:gd name="connsiteY9" fmla="*/ 376614 h 663809"/>
                  <a:gd name="connsiteX10" fmla="*/ 278024 w 653564"/>
                  <a:gd name="connsiteY10" fmla="*/ 632693 h 663809"/>
                  <a:gd name="connsiteX11" fmla="*/ 133721 w 653564"/>
                  <a:gd name="connsiteY11" fmla="*/ 559732 h 663809"/>
                  <a:gd name="connsiteX12" fmla="*/ 26469 w 653564"/>
                  <a:gd name="connsiteY12" fmla="*/ 347039 h 663809"/>
                  <a:gd name="connsiteX13" fmla="*/ 338842 w 653564"/>
                  <a:gd name="connsiteY13" fmla="*/ 25284 h 66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3564" h="663809">
                    <a:moveTo>
                      <a:pt x="268356" y="656744"/>
                    </a:moveTo>
                    <a:cubicBezTo>
                      <a:pt x="269357" y="657220"/>
                      <a:pt x="270404" y="657649"/>
                      <a:pt x="271642" y="657935"/>
                    </a:cubicBezTo>
                    <a:cubicBezTo>
                      <a:pt x="272928" y="658411"/>
                      <a:pt x="274167" y="658601"/>
                      <a:pt x="275310" y="658649"/>
                    </a:cubicBezTo>
                    <a:cubicBezTo>
                      <a:pt x="403849" y="685367"/>
                      <a:pt x="548106" y="605023"/>
                      <a:pt x="610828" y="494200"/>
                    </a:cubicBezTo>
                    <a:cubicBezTo>
                      <a:pt x="678836" y="373947"/>
                      <a:pt x="665311" y="214879"/>
                      <a:pt x="572871" y="111200"/>
                    </a:cubicBezTo>
                    <a:cubicBezTo>
                      <a:pt x="478383" y="5186"/>
                      <a:pt x="322268" y="-30771"/>
                      <a:pt x="192585" y="28427"/>
                    </a:cubicBezTo>
                    <a:cubicBezTo>
                      <a:pt x="58330" y="89721"/>
                      <a:pt x="-19013" y="234977"/>
                      <a:pt x="4038" y="380710"/>
                    </a:cubicBezTo>
                    <a:cubicBezTo>
                      <a:pt x="27326" y="528014"/>
                      <a:pt x="137578" y="609357"/>
                      <a:pt x="268356" y="656792"/>
                    </a:cubicBezTo>
                    <a:close/>
                    <a:moveTo>
                      <a:pt x="338842" y="25284"/>
                    </a:moveTo>
                    <a:cubicBezTo>
                      <a:pt x="518721" y="33666"/>
                      <a:pt x="651214" y="200258"/>
                      <a:pt x="624163" y="376614"/>
                    </a:cubicBezTo>
                    <a:cubicBezTo>
                      <a:pt x="600541" y="530538"/>
                      <a:pt x="439187" y="668841"/>
                      <a:pt x="278024" y="632693"/>
                    </a:cubicBezTo>
                    <a:cubicBezTo>
                      <a:pt x="226018" y="614120"/>
                      <a:pt x="176583" y="596451"/>
                      <a:pt x="133721" y="559732"/>
                    </a:cubicBezTo>
                    <a:cubicBezTo>
                      <a:pt x="70903" y="505963"/>
                      <a:pt x="31803" y="429573"/>
                      <a:pt x="26469" y="347039"/>
                    </a:cubicBezTo>
                    <a:cubicBezTo>
                      <a:pt x="15134" y="172064"/>
                      <a:pt x="162296" y="17045"/>
                      <a:pt x="338842" y="25284"/>
                    </a:cubicBezTo>
                    <a:close/>
                  </a:path>
                </a:pathLst>
              </a:custGeom>
              <a:grpFill/>
              <a:ln w="4763" cap="flat">
                <a:noFill/>
                <a:prstDash val="solid"/>
                <a:miter/>
              </a:ln>
            </p:spPr>
            <p:txBody>
              <a:bodyPr rtlCol="0" anchor="ctr"/>
              <a:lstStyle/>
              <a:p>
                <a:endParaRPr lang="en-EG"/>
              </a:p>
            </p:txBody>
          </p:sp>
          <p:sp>
            <p:nvSpPr>
              <p:cNvPr id="43" name="Freeform 42">
                <a:extLst>
                  <a:ext uri="{FF2B5EF4-FFF2-40B4-BE49-F238E27FC236}">
                    <a16:creationId xmlns:a16="http://schemas.microsoft.com/office/drawing/2014/main" id="{08FFAD74-E460-A697-40A3-2E61C2EBCC83}"/>
                  </a:ext>
                </a:extLst>
              </p:cNvPr>
              <p:cNvSpPr/>
              <p:nvPr/>
            </p:nvSpPr>
            <p:spPr>
              <a:xfrm>
                <a:off x="2149076" y="541553"/>
                <a:ext cx="918003" cy="837538"/>
              </a:xfrm>
              <a:custGeom>
                <a:avLst/>
                <a:gdLst>
                  <a:gd name="connsiteX0" fmla="*/ 92156 w 918003"/>
                  <a:gd name="connsiteY0" fmla="*/ 483193 h 837538"/>
                  <a:gd name="connsiteX1" fmla="*/ 123493 w 918003"/>
                  <a:gd name="connsiteY1" fmla="*/ 587302 h 837538"/>
                  <a:gd name="connsiteX2" fmla="*/ 100348 w 918003"/>
                  <a:gd name="connsiteY2" fmla="*/ 611400 h 837538"/>
                  <a:gd name="connsiteX3" fmla="*/ 100109 w 918003"/>
                  <a:gd name="connsiteY3" fmla="*/ 619449 h 837538"/>
                  <a:gd name="connsiteX4" fmla="*/ 13432 w 918003"/>
                  <a:gd name="connsiteY4" fmla="*/ 732606 h 837538"/>
                  <a:gd name="connsiteX5" fmla="*/ 64581 w 918003"/>
                  <a:gd name="connsiteY5" fmla="*/ 765467 h 837538"/>
                  <a:gd name="connsiteX6" fmla="*/ 69010 w 918003"/>
                  <a:gd name="connsiteY6" fmla="*/ 766276 h 837538"/>
                  <a:gd name="connsiteX7" fmla="*/ 70010 w 918003"/>
                  <a:gd name="connsiteY7" fmla="*/ 766276 h 837538"/>
                  <a:gd name="connsiteX8" fmla="*/ 155307 w 918003"/>
                  <a:gd name="connsiteY8" fmla="*/ 711127 h 837538"/>
                  <a:gd name="connsiteX9" fmla="*/ 166546 w 918003"/>
                  <a:gd name="connsiteY9" fmla="*/ 718366 h 837538"/>
                  <a:gd name="connsiteX10" fmla="*/ 206742 w 918003"/>
                  <a:gd name="connsiteY10" fmla="*/ 709269 h 837538"/>
                  <a:gd name="connsiteX11" fmla="*/ 252033 w 918003"/>
                  <a:gd name="connsiteY11" fmla="*/ 749751 h 837538"/>
                  <a:gd name="connsiteX12" fmla="*/ 438580 w 918003"/>
                  <a:gd name="connsiteY12" fmla="*/ 831761 h 837538"/>
                  <a:gd name="connsiteX13" fmla="*/ 442343 w 918003"/>
                  <a:gd name="connsiteY13" fmla="*/ 832380 h 837538"/>
                  <a:gd name="connsiteX14" fmla="*/ 868253 w 918003"/>
                  <a:gd name="connsiteY14" fmla="*/ 619877 h 837538"/>
                  <a:gd name="connsiteX15" fmla="*/ 811008 w 918003"/>
                  <a:gd name="connsiteY15" fmla="*/ 136340 h 837538"/>
                  <a:gd name="connsiteX16" fmla="*/ 316851 w 918003"/>
                  <a:gd name="connsiteY16" fmla="*/ 43043 h 837538"/>
                  <a:gd name="connsiteX17" fmla="*/ 92156 w 918003"/>
                  <a:gd name="connsiteY17" fmla="*/ 483241 h 837538"/>
                  <a:gd name="connsiteX18" fmla="*/ 168118 w 918003"/>
                  <a:gd name="connsiteY18" fmla="*/ 663597 h 837538"/>
                  <a:gd name="connsiteX19" fmla="*/ 148925 w 918003"/>
                  <a:gd name="connsiteY19" fmla="*/ 680075 h 837538"/>
                  <a:gd name="connsiteX20" fmla="*/ 147496 w 918003"/>
                  <a:gd name="connsiteY20" fmla="*/ 678885 h 837538"/>
                  <a:gd name="connsiteX21" fmla="*/ 137971 w 918003"/>
                  <a:gd name="connsiteY21" fmla="*/ 664407 h 837538"/>
                  <a:gd name="connsiteX22" fmla="*/ 127541 w 918003"/>
                  <a:gd name="connsiteY22" fmla="*/ 599779 h 837538"/>
                  <a:gd name="connsiteX23" fmla="*/ 129161 w 918003"/>
                  <a:gd name="connsiteY23" fmla="*/ 599351 h 837538"/>
                  <a:gd name="connsiteX24" fmla="*/ 168118 w 918003"/>
                  <a:gd name="connsiteY24" fmla="*/ 663549 h 837538"/>
                  <a:gd name="connsiteX25" fmla="*/ 72963 w 918003"/>
                  <a:gd name="connsiteY25" fmla="*/ 718366 h 837538"/>
                  <a:gd name="connsiteX26" fmla="*/ 53913 w 918003"/>
                  <a:gd name="connsiteY26" fmla="*/ 685885 h 837538"/>
                  <a:gd name="connsiteX27" fmla="*/ 93251 w 918003"/>
                  <a:gd name="connsiteY27" fmla="*/ 672646 h 837538"/>
                  <a:gd name="connsiteX28" fmla="*/ 72963 w 918003"/>
                  <a:gd name="connsiteY28" fmla="*/ 718413 h 837538"/>
                  <a:gd name="connsiteX29" fmla="*/ 24052 w 918003"/>
                  <a:gd name="connsiteY29" fmla="*/ 724414 h 837538"/>
                  <a:gd name="connsiteX30" fmla="*/ 103919 w 918003"/>
                  <a:gd name="connsiteY30" fmla="*/ 634165 h 837538"/>
                  <a:gd name="connsiteX31" fmla="*/ 124112 w 918003"/>
                  <a:gd name="connsiteY31" fmla="*/ 666978 h 837538"/>
                  <a:gd name="connsiteX32" fmla="*/ 128827 w 918003"/>
                  <a:gd name="connsiteY32" fmla="*/ 674646 h 837538"/>
                  <a:gd name="connsiteX33" fmla="*/ 116778 w 918003"/>
                  <a:gd name="connsiteY33" fmla="*/ 685314 h 837538"/>
                  <a:gd name="connsiteX34" fmla="*/ 92870 w 918003"/>
                  <a:gd name="connsiteY34" fmla="*/ 657834 h 837538"/>
                  <a:gd name="connsiteX35" fmla="*/ 41245 w 918003"/>
                  <a:gd name="connsiteY35" fmla="*/ 682647 h 837538"/>
                  <a:gd name="connsiteX36" fmla="*/ 62438 w 918003"/>
                  <a:gd name="connsiteY36" fmla="*/ 727653 h 837538"/>
                  <a:gd name="connsiteX37" fmla="*/ 50151 w 918003"/>
                  <a:gd name="connsiteY37" fmla="*/ 746845 h 837538"/>
                  <a:gd name="connsiteX38" fmla="*/ 24005 w 918003"/>
                  <a:gd name="connsiteY38" fmla="*/ 724414 h 837538"/>
                  <a:gd name="connsiteX39" fmla="*/ 718520 w 918003"/>
                  <a:gd name="connsiteY39" fmla="*/ 100003 h 837538"/>
                  <a:gd name="connsiteX40" fmla="*/ 871301 w 918003"/>
                  <a:gd name="connsiteY40" fmla="*/ 315982 h 837538"/>
                  <a:gd name="connsiteX41" fmla="*/ 284990 w 918003"/>
                  <a:gd name="connsiteY41" fmla="*/ 729272 h 837538"/>
                  <a:gd name="connsiteX42" fmla="*/ 155164 w 918003"/>
                  <a:gd name="connsiteY42" fmla="*/ 577920 h 837538"/>
                  <a:gd name="connsiteX43" fmla="*/ 251509 w 918003"/>
                  <a:gd name="connsiteY43" fmla="*/ 126196 h 837538"/>
                  <a:gd name="connsiteX44" fmla="*/ 718520 w 918003"/>
                  <a:gd name="connsiteY44" fmla="*/ 100003 h 83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18003" h="837538">
                    <a:moveTo>
                      <a:pt x="92156" y="483193"/>
                    </a:moveTo>
                    <a:cubicBezTo>
                      <a:pt x="97823" y="519341"/>
                      <a:pt x="108587" y="554298"/>
                      <a:pt x="123493" y="587302"/>
                    </a:cubicBezTo>
                    <a:cubicBezTo>
                      <a:pt x="111206" y="589397"/>
                      <a:pt x="102348" y="598113"/>
                      <a:pt x="100348" y="611400"/>
                    </a:cubicBezTo>
                    <a:cubicBezTo>
                      <a:pt x="99919" y="614115"/>
                      <a:pt x="99919" y="616782"/>
                      <a:pt x="100109" y="619449"/>
                    </a:cubicBezTo>
                    <a:cubicBezTo>
                      <a:pt x="35625" y="601542"/>
                      <a:pt x="-28573" y="671122"/>
                      <a:pt x="13432" y="732606"/>
                    </a:cubicBezTo>
                    <a:cubicBezTo>
                      <a:pt x="26053" y="751132"/>
                      <a:pt x="44817" y="761800"/>
                      <a:pt x="64581" y="765467"/>
                    </a:cubicBezTo>
                    <a:cubicBezTo>
                      <a:pt x="65962" y="765848"/>
                      <a:pt x="67439" y="766133"/>
                      <a:pt x="69010" y="766276"/>
                    </a:cubicBezTo>
                    <a:cubicBezTo>
                      <a:pt x="69344" y="766276"/>
                      <a:pt x="69677" y="766276"/>
                      <a:pt x="70010" y="766276"/>
                    </a:cubicBezTo>
                    <a:cubicBezTo>
                      <a:pt x="106967" y="770610"/>
                      <a:pt x="146068" y="750751"/>
                      <a:pt x="155307" y="711127"/>
                    </a:cubicBezTo>
                    <a:cubicBezTo>
                      <a:pt x="158783" y="714175"/>
                      <a:pt x="162498" y="716746"/>
                      <a:pt x="166546" y="718366"/>
                    </a:cubicBezTo>
                    <a:cubicBezTo>
                      <a:pt x="179643" y="723557"/>
                      <a:pt x="196360" y="718699"/>
                      <a:pt x="206742" y="709269"/>
                    </a:cubicBezTo>
                    <a:cubicBezTo>
                      <a:pt x="220839" y="723747"/>
                      <a:pt x="235984" y="737320"/>
                      <a:pt x="252033" y="749751"/>
                    </a:cubicBezTo>
                    <a:cubicBezTo>
                      <a:pt x="309755" y="794423"/>
                      <a:pt x="369953" y="813282"/>
                      <a:pt x="438580" y="831761"/>
                    </a:cubicBezTo>
                    <a:cubicBezTo>
                      <a:pt x="439866" y="832094"/>
                      <a:pt x="441152" y="832285"/>
                      <a:pt x="442343" y="832380"/>
                    </a:cubicBezTo>
                    <a:cubicBezTo>
                      <a:pt x="607697" y="861288"/>
                      <a:pt x="790386" y="765753"/>
                      <a:pt x="868253" y="619877"/>
                    </a:cubicBezTo>
                    <a:cubicBezTo>
                      <a:pt x="950644" y="465525"/>
                      <a:pt x="930118" y="265833"/>
                      <a:pt x="811008" y="136340"/>
                    </a:cubicBezTo>
                    <a:cubicBezTo>
                      <a:pt x="685754" y="181"/>
                      <a:pt x="482586" y="-39920"/>
                      <a:pt x="316851" y="43043"/>
                    </a:cubicBezTo>
                    <a:cubicBezTo>
                      <a:pt x="154735" y="124244"/>
                      <a:pt x="64200" y="304552"/>
                      <a:pt x="92156" y="483241"/>
                    </a:cubicBezTo>
                    <a:close/>
                    <a:moveTo>
                      <a:pt x="168118" y="663597"/>
                    </a:moveTo>
                    <a:cubicBezTo>
                      <a:pt x="159498" y="665788"/>
                      <a:pt x="151925" y="671836"/>
                      <a:pt x="148925" y="680075"/>
                    </a:cubicBezTo>
                    <a:cubicBezTo>
                      <a:pt x="148496" y="679647"/>
                      <a:pt x="147973" y="679265"/>
                      <a:pt x="147496" y="678885"/>
                    </a:cubicBezTo>
                    <a:cubicBezTo>
                      <a:pt x="143829" y="673598"/>
                      <a:pt x="140638" y="668455"/>
                      <a:pt x="137971" y="664407"/>
                    </a:cubicBezTo>
                    <a:cubicBezTo>
                      <a:pt x="130732" y="653310"/>
                      <a:pt x="91632" y="601637"/>
                      <a:pt x="127541" y="599779"/>
                    </a:cubicBezTo>
                    <a:cubicBezTo>
                      <a:pt x="128161" y="599779"/>
                      <a:pt x="128637" y="599541"/>
                      <a:pt x="129161" y="599351"/>
                    </a:cubicBezTo>
                    <a:cubicBezTo>
                      <a:pt x="140210" y="621830"/>
                      <a:pt x="153259" y="643356"/>
                      <a:pt x="168118" y="663549"/>
                    </a:cubicBezTo>
                    <a:close/>
                    <a:moveTo>
                      <a:pt x="72963" y="718366"/>
                    </a:moveTo>
                    <a:cubicBezTo>
                      <a:pt x="60057" y="713936"/>
                      <a:pt x="51056" y="699649"/>
                      <a:pt x="53913" y="685885"/>
                    </a:cubicBezTo>
                    <a:cubicBezTo>
                      <a:pt x="57580" y="668026"/>
                      <a:pt x="79440" y="663454"/>
                      <a:pt x="93251" y="672646"/>
                    </a:cubicBezTo>
                    <a:cubicBezTo>
                      <a:pt x="117540" y="688838"/>
                      <a:pt x="99157" y="723271"/>
                      <a:pt x="72963" y="718413"/>
                    </a:cubicBezTo>
                    <a:close/>
                    <a:moveTo>
                      <a:pt x="24052" y="724414"/>
                    </a:moveTo>
                    <a:cubicBezTo>
                      <a:pt x="-12428" y="668931"/>
                      <a:pt x="48817" y="613495"/>
                      <a:pt x="103919" y="634165"/>
                    </a:cubicBezTo>
                    <a:cubicBezTo>
                      <a:pt x="108920" y="646023"/>
                      <a:pt x="117635" y="657072"/>
                      <a:pt x="124112" y="666978"/>
                    </a:cubicBezTo>
                    <a:cubicBezTo>
                      <a:pt x="125636" y="669312"/>
                      <a:pt x="127208" y="671931"/>
                      <a:pt x="128827" y="674646"/>
                    </a:cubicBezTo>
                    <a:cubicBezTo>
                      <a:pt x="123684" y="675932"/>
                      <a:pt x="119207" y="679361"/>
                      <a:pt x="116778" y="685314"/>
                    </a:cubicBezTo>
                    <a:cubicBezTo>
                      <a:pt x="113730" y="673312"/>
                      <a:pt x="104681" y="662787"/>
                      <a:pt x="92870" y="657834"/>
                    </a:cubicBezTo>
                    <a:cubicBezTo>
                      <a:pt x="72011" y="649167"/>
                      <a:pt x="46531" y="659882"/>
                      <a:pt x="41245" y="682647"/>
                    </a:cubicBezTo>
                    <a:cubicBezTo>
                      <a:pt x="37006" y="700887"/>
                      <a:pt x="47008" y="718890"/>
                      <a:pt x="62438" y="727653"/>
                    </a:cubicBezTo>
                    <a:cubicBezTo>
                      <a:pt x="53485" y="729748"/>
                      <a:pt x="49389" y="738225"/>
                      <a:pt x="50151" y="746845"/>
                    </a:cubicBezTo>
                    <a:cubicBezTo>
                      <a:pt x="39911" y="741988"/>
                      <a:pt x="30720" y="734653"/>
                      <a:pt x="24005" y="724414"/>
                    </a:cubicBezTo>
                    <a:close/>
                    <a:moveTo>
                      <a:pt x="718520" y="100003"/>
                    </a:moveTo>
                    <a:cubicBezTo>
                      <a:pt x="795911" y="152962"/>
                      <a:pt x="848108" y="230209"/>
                      <a:pt x="871301" y="315982"/>
                    </a:cubicBezTo>
                    <a:cubicBezTo>
                      <a:pt x="891446" y="641023"/>
                      <a:pt x="652655" y="874242"/>
                      <a:pt x="284990" y="729272"/>
                    </a:cubicBezTo>
                    <a:cubicBezTo>
                      <a:pt x="230935" y="692934"/>
                      <a:pt x="186215" y="644261"/>
                      <a:pt x="155164" y="577920"/>
                    </a:cubicBezTo>
                    <a:cubicBezTo>
                      <a:pt x="83917" y="425710"/>
                      <a:pt x="124636" y="235924"/>
                      <a:pt x="251509" y="126196"/>
                    </a:cubicBezTo>
                    <a:cubicBezTo>
                      <a:pt x="382954" y="12468"/>
                      <a:pt x="575121" y="1847"/>
                      <a:pt x="718520" y="100003"/>
                    </a:cubicBezTo>
                    <a:close/>
                  </a:path>
                </a:pathLst>
              </a:custGeom>
              <a:grpFill/>
              <a:ln w="4763" cap="flat">
                <a:noFill/>
                <a:prstDash val="solid"/>
                <a:miter/>
              </a:ln>
            </p:spPr>
            <p:txBody>
              <a:bodyPr rtlCol="0" anchor="ctr"/>
              <a:lstStyle/>
              <a:p>
                <a:endParaRPr lang="en-EG"/>
              </a:p>
            </p:txBody>
          </p:sp>
          <p:sp>
            <p:nvSpPr>
              <p:cNvPr id="44" name="Freeform 43">
                <a:extLst>
                  <a:ext uri="{FF2B5EF4-FFF2-40B4-BE49-F238E27FC236}">
                    <a16:creationId xmlns:a16="http://schemas.microsoft.com/office/drawing/2014/main" id="{87352920-2AC5-BCF6-BE41-257B725294F7}"/>
                  </a:ext>
                </a:extLst>
              </p:cNvPr>
              <p:cNvSpPr/>
              <p:nvPr/>
            </p:nvSpPr>
            <p:spPr>
              <a:xfrm>
                <a:off x="2504044" y="911161"/>
                <a:ext cx="154571" cy="93975"/>
              </a:xfrm>
              <a:custGeom>
                <a:avLst/>
                <a:gdLst>
                  <a:gd name="connsiteX0" fmla="*/ 154526 w 154571"/>
                  <a:gd name="connsiteY0" fmla="*/ 12382 h 93975"/>
                  <a:gd name="connsiteX1" fmla="*/ 137857 w 154571"/>
                  <a:gd name="connsiteY1" fmla="*/ 190 h 93975"/>
                  <a:gd name="connsiteX2" fmla="*/ 12413 w 154571"/>
                  <a:gd name="connsiteY2" fmla="*/ 10049 h 93975"/>
                  <a:gd name="connsiteX3" fmla="*/ 6317 w 154571"/>
                  <a:gd name="connsiteY3" fmla="*/ 34385 h 93975"/>
                  <a:gd name="connsiteX4" fmla="*/ 122379 w 154571"/>
                  <a:gd name="connsiteY4" fmla="*/ 93678 h 93975"/>
                  <a:gd name="connsiteX5" fmla="*/ 154526 w 154571"/>
                  <a:gd name="connsiteY5" fmla="*/ 12382 h 9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571" h="93975">
                    <a:moveTo>
                      <a:pt x="154526" y="12382"/>
                    </a:moveTo>
                    <a:cubicBezTo>
                      <a:pt x="155336" y="3048"/>
                      <a:pt x="145192" y="-953"/>
                      <a:pt x="137857" y="190"/>
                    </a:cubicBezTo>
                    <a:cubicBezTo>
                      <a:pt x="96281" y="6763"/>
                      <a:pt x="54466" y="9858"/>
                      <a:pt x="12413" y="10049"/>
                    </a:cubicBezTo>
                    <a:cubicBezTo>
                      <a:pt x="-684" y="10096"/>
                      <a:pt x="-4541" y="28003"/>
                      <a:pt x="6317" y="34385"/>
                    </a:cubicBezTo>
                    <a:cubicBezTo>
                      <a:pt x="43845" y="56435"/>
                      <a:pt x="80183" y="83010"/>
                      <a:pt x="122379" y="93678"/>
                    </a:cubicBezTo>
                    <a:cubicBezTo>
                      <a:pt x="142953" y="98869"/>
                      <a:pt x="152526" y="34766"/>
                      <a:pt x="154526" y="12382"/>
                    </a:cubicBezTo>
                    <a:close/>
                  </a:path>
                </a:pathLst>
              </a:custGeom>
              <a:grpFill/>
              <a:ln w="4763" cap="flat">
                <a:noFill/>
                <a:prstDash val="solid"/>
                <a:miter/>
              </a:ln>
            </p:spPr>
            <p:txBody>
              <a:bodyPr rtlCol="0" anchor="ctr"/>
              <a:lstStyle/>
              <a:p>
                <a:endParaRPr lang="en-EG"/>
              </a:p>
            </p:txBody>
          </p:sp>
          <p:sp>
            <p:nvSpPr>
              <p:cNvPr id="45" name="Freeform 44">
                <a:extLst>
                  <a:ext uri="{FF2B5EF4-FFF2-40B4-BE49-F238E27FC236}">
                    <a16:creationId xmlns:a16="http://schemas.microsoft.com/office/drawing/2014/main" id="{3F5925D1-86DF-1DFE-301D-862BCE229916}"/>
                  </a:ext>
                </a:extLst>
              </p:cNvPr>
              <p:cNvSpPr/>
              <p:nvPr/>
            </p:nvSpPr>
            <p:spPr>
              <a:xfrm>
                <a:off x="2650420" y="919779"/>
                <a:ext cx="151435" cy="99113"/>
              </a:xfrm>
              <a:custGeom>
                <a:avLst/>
                <a:gdLst>
                  <a:gd name="connsiteX0" fmla="*/ 18580 w 151435"/>
                  <a:gd name="connsiteY0" fmla="*/ 6384 h 99113"/>
                  <a:gd name="connsiteX1" fmla="*/ 8579 w 151435"/>
                  <a:gd name="connsiteY1" fmla="*/ 93204 h 99113"/>
                  <a:gd name="connsiteX2" fmla="*/ 138881 w 151435"/>
                  <a:gd name="connsiteY2" fmla="*/ 95633 h 99113"/>
                  <a:gd name="connsiteX3" fmla="*/ 144977 w 151435"/>
                  <a:gd name="connsiteY3" fmla="*/ 71297 h 99113"/>
                  <a:gd name="connsiteX4" fmla="*/ 38963 w 151435"/>
                  <a:gd name="connsiteY4" fmla="*/ 3479 h 99113"/>
                  <a:gd name="connsiteX5" fmla="*/ 18532 w 151435"/>
                  <a:gd name="connsiteY5" fmla="*/ 6384 h 99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35" h="99113">
                    <a:moveTo>
                      <a:pt x="18580" y="6384"/>
                    </a:moveTo>
                    <a:cubicBezTo>
                      <a:pt x="9769" y="27101"/>
                      <a:pt x="-11995" y="88109"/>
                      <a:pt x="8579" y="93204"/>
                    </a:cubicBezTo>
                    <a:cubicBezTo>
                      <a:pt x="50870" y="103682"/>
                      <a:pt x="95399" y="97395"/>
                      <a:pt x="138881" y="95633"/>
                    </a:cubicBezTo>
                    <a:cubicBezTo>
                      <a:pt x="151454" y="95109"/>
                      <a:pt x="156502" y="77488"/>
                      <a:pt x="144977" y="71297"/>
                    </a:cubicBezTo>
                    <a:cubicBezTo>
                      <a:pt x="107972" y="51342"/>
                      <a:pt x="72539" y="28863"/>
                      <a:pt x="38963" y="3479"/>
                    </a:cubicBezTo>
                    <a:cubicBezTo>
                      <a:pt x="33058" y="-998"/>
                      <a:pt x="22199" y="-2236"/>
                      <a:pt x="18532" y="6384"/>
                    </a:cubicBezTo>
                    <a:close/>
                  </a:path>
                </a:pathLst>
              </a:custGeom>
              <a:grpFill/>
              <a:ln w="4763" cap="flat">
                <a:noFill/>
                <a:prstDash val="solid"/>
                <a:miter/>
              </a:ln>
            </p:spPr>
            <p:txBody>
              <a:bodyPr rtlCol="0" anchor="ctr"/>
              <a:lstStyle/>
              <a:p>
                <a:endParaRPr lang="en-EG"/>
              </a:p>
            </p:txBody>
          </p:sp>
          <p:sp>
            <p:nvSpPr>
              <p:cNvPr id="46" name="Freeform 45">
                <a:extLst>
                  <a:ext uri="{FF2B5EF4-FFF2-40B4-BE49-F238E27FC236}">
                    <a16:creationId xmlns:a16="http://schemas.microsoft.com/office/drawing/2014/main" id="{19E2CE3A-7869-3B4A-7353-DDB5055C4D7F}"/>
                  </a:ext>
                </a:extLst>
              </p:cNvPr>
              <p:cNvSpPr/>
              <p:nvPr/>
            </p:nvSpPr>
            <p:spPr>
              <a:xfrm>
                <a:off x="2436610" y="1095966"/>
                <a:ext cx="29629" cy="25820"/>
              </a:xfrm>
              <a:custGeom>
                <a:avLst/>
                <a:gdLst>
                  <a:gd name="connsiteX0" fmla="*/ 837 w 29629"/>
                  <a:gd name="connsiteY0" fmla="*/ 22507 h 25820"/>
                  <a:gd name="connsiteX1" fmla="*/ 9743 w 29629"/>
                  <a:gd name="connsiteY1" fmla="*/ 24888 h 25820"/>
                  <a:gd name="connsiteX2" fmla="*/ 26411 w 29629"/>
                  <a:gd name="connsiteY2" fmla="*/ 12220 h 25820"/>
                  <a:gd name="connsiteX3" fmla="*/ 28793 w 29629"/>
                  <a:gd name="connsiteY3" fmla="*/ 3314 h 25820"/>
                  <a:gd name="connsiteX4" fmla="*/ 19887 w 29629"/>
                  <a:gd name="connsiteY4" fmla="*/ 933 h 25820"/>
                  <a:gd name="connsiteX5" fmla="*/ 3218 w 29629"/>
                  <a:gd name="connsiteY5" fmla="*/ 13601 h 25820"/>
                  <a:gd name="connsiteX6" fmla="*/ 837 w 29629"/>
                  <a:gd name="connsiteY6" fmla="*/ 22507 h 2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629" h="25820">
                    <a:moveTo>
                      <a:pt x="837" y="22507"/>
                    </a:moveTo>
                    <a:cubicBezTo>
                      <a:pt x="2408" y="25269"/>
                      <a:pt x="6933" y="26983"/>
                      <a:pt x="9743" y="24888"/>
                    </a:cubicBezTo>
                    <a:cubicBezTo>
                      <a:pt x="15315" y="20697"/>
                      <a:pt x="20839" y="16458"/>
                      <a:pt x="26411" y="12220"/>
                    </a:cubicBezTo>
                    <a:cubicBezTo>
                      <a:pt x="29221" y="10077"/>
                      <a:pt x="30650" y="6648"/>
                      <a:pt x="28793" y="3314"/>
                    </a:cubicBezTo>
                    <a:cubicBezTo>
                      <a:pt x="27221" y="552"/>
                      <a:pt x="22697" y="-1163"/>
                      <a:pt x="19887" y="933"/>
                    </a:cubicBezTo>
                    <a:cubicBezTo>
                      <a:pt x="14315" y="5171"/>
                      <a:pt x="8790" y="9362"/>
                      <a:pt x="3218" y="13601"/>
                    </a:cubicBezTo>
                    <a:cubicBezTo>
                      <a:pt x="408" y="15744"/>
                      <a:pt x="-1021" y="19173"/>
                      <a:pt x="837" y="22507"/>
                    </a:cubicBezTo>
                    <a:close/>
                  </a:path>
                </a:pathLst>
              </a:custGeom>
              <a:grpFill/>
              <a:ln w="4763" cap="flat">
                <a:noFill/>
                <a:prstDash val="solid"/>
                <a:miter/>
              </a:ln>
            </p:spPr>
            <p:txBody>
              <a:bodyPr rtlCol="0" anchor="ctr"/>
              <a:lstStyle/>
              <a:p>
                <a:endParaRPr lang="en-EG"/>
              </a:p>
            </p:txBody>
          </p:sp>
          <p:sp>
            <p:nvSpPr>
              <p:cNvPr id="47" name="Freeform 46">
                <a:extLst>
                  <a:ext uri="{FF2B5EF4-FFF2-40B4-BE49-F238E27FC236}">
                    <a16:creationId xmlns:a16="http://schemas.microsoft.com/office/drawing/2014/main" id="{9F4F133A-00EA-D369-508D-7D02001DE193}"/>
                  </a:ext>
                </a:extLst>
              </p:cNvPr>
              <p:cNvSpPr/>
              <p:nvPr/>
            </p:nvSpPr>
            <p:spPr>
              <a:xfrm>
                <a:off x="2611220" y="1197524"/>
                <a:ext cx="13832" cy="27873"/>
              </a:xfrm>
              <a:custGeom>
                <a:avLst/>
                <a:gdLst>
                  <a:gd name="connsiteX0" fmla="*/ 10 w 13832"/>
                  <a:gd name="connsiteY0" fmla="*/ 21676 h 27873"/>
                  <a:gd name="connsiteX1" fmla="*/ 13012 w 13832"/>
                  <a:gd name="connsiteY1" fmla="*/ 21533 h 27873"/>
                  <a:gd name="connsiteX2" fmla="*/ 13822 w 13832"/>
                  <a:gd name="connsiteY2" fmla="*/ 6198 h 27873"/>
                  <a:gd name="connsiteX3" fmla="*/ 820 w 13832"/>
                  <a:gd name="connsiteY3" fmla="*/ 6341 h 27873"/>
                  <a:gd name="connsiteX4" fmla="*/ 10 w 13832"/>
                  <a:gd name="connsiteY4" fmla="*/ 21676 h 27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2" h="27873">
                    <a:moveTo>
                      <a:pt x="10" y="21676"/>
                    </a:moveTo>
                    <a:cubicBezTo>
                      <a:pt x="-418" y="30058"/>
                      <a:pt x="12583" y="29867"/>
                      <a:pt x="13012" y="21533"/>
                    </a:cubicBezTo>
                    <a:cubicBezTo>
                      <a:pt x="13298" y="16437"/>
                      <a:pt x="13536" y="11294"/>
                      <a:pt x="13822" y="6198"/>
                    </a:cubicBezTo>
                    <a:cubicBezTo>
                      <a:pt x="14250" y="-2184"/>
                      <a:pt x="1249" y="-1994"/>
                      <a:pt x="820" y="6341"/>
                    </a:cubicBezTo>
                    <a:cubicBezTo>
                      <a:pt x="534" y="11437"/>
                      <a:pt x="296" y="16580"/>
                      <a:pt x="10" y="21676"/>
                    </a:cubicBezTo>
                    <a:close/>
                  </a:path>
                </a:pathLst>
              </a:custGeom>
              <a:grpFill/>
              <a:ln w="4763" cap="flat">
                <a:noFill/>
                <a:prstDash val="solid"/>
                <a:miter/>
              </a:ln>
            </p:spPr>
            <p:txBody>
              <a:bodyPr rtlCol="0" anchor="ctr"/>
              <a:lstStyle/>
              <a:p>
                <a:endParaRPr lang="en-EG"/>
              </a:p>
            </p:txBody>
          </p:sp>
          <p:sp>
            <p:nvSpPr>
              <p:cNvPr id="48" name="Freeform 47">
                <a:extLst>
                  <a:ext uri="{FF2B5EF4-FFF2-40B4-BE49-F238E27FC236}">
                    <a16:creationId xmlns:a16="http://schemas.microsoft.com/office/drawing/2014/main" id="{C3B74CB5-EE03-D46A-A018-5F21B0569F2D}"/>
                  </a:ext>
                </a:extLst>
              </p:cNvPr>
              <p:cNvSpPr/>
              <p:nvPr/>
            </p:nvSpPr>
            <p:spPr>
              <a:xfrm>
                <a:off x="2792878" y="1165301"/>
                <a:ext cx="19944" cy="22548"/>
              </a:xfrm>
              <a:custGeom>
                <a:avLst/>
                <a:gdLst>
                  <a:gd name="connsiteX0" fmla="*/ 18331 w 19944"/>
                  <a:gd name="connsiteY0" fmla="*/ 11179 h 22548"/>
                  <a:gd name="connsiteX1" fmla="*/ 10806 w 19944"/>
                  <a:gd name="connsiteY1" fmla="*/ 2178 h 22548"/>
                  <a:gd name="connsiteX2" fmla="*/ 1614 w 19944"/>
                  <a:gd name="connsiteY2" fmla="*/ 11369 h 22548"/>
                  <a:gd name="connsiteX3" fmla="*/ 9139 w 19944"/>
                  <a:gd name="connsiteY3" fmla="*/ 20371 h 22548"/>
                  <a:gd name="connsiteX4" fmla="*/ 18331 w 19944"/>
                  <a:gd name="connsiteY4" fmla="*/ 11179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4" h="22548">
                    <a:moveTo>
                      <a:pt x="18331" y="11179"/>
                    </a:moveTo>
                    <a:cubicBezTo>
                      <a:pt x="15806" y="8178"/>
                      <a:pt x="13330" y="5178"/>
                      <a:pt x="10806" y="2178"/>
                    </a:cubicBezTo>
                    <a:cubicBezTo>
                      <a:pt x="5424" y="-4252"/>
                      <a:pt x="-3720" y="4988"/>
                      <a:pt x="1614" y="11369"/>
                    </a:cubicBezTo>
                    <a:cubicBezTo>
                      <a:pt x="4138" y="14370"/>
                      <a:pt x="6615" y="17370"/>
                      <a:pt x="9139" y="20371"/>
                    </a:cubicBezTo>
                    <a:cubicBezTo>
                      <a:pt x="14520" y="26800"/>
                      <a:pt x="23665" y="17561"/>
                      <a:pt x="18331" y="11179"/>
                    </a:cubicBezTo>
                    <a:close/>
                  </a:path>
                </a:pathLst>
              </a:custGeom>
              <a:grpFill/>
              <a:ln w="4763" cap="flat">
                <a:noFill/>
                <a:prstDash val="solid"/>
                <a:miter/>
              </a:ln>
            </p:spPr>
            <p:txBody>
              <a:bodyPr rtlCol="0" anchor="ctr"/>
              <a:lstStyle/>
              <a:p>
                <a:endParaRPr lang="en-EG"/>
              </a:p>
            </p:txBody>
          </p:sp>
          <p:sp>
            <p:nvSpPr>
              <p:cNvPr id="49" name="Freeform 48">
                <a:extLst>
                  <a:ext uri="{FF2B5EF4-FFF2-40B4-BE49-F238E27FC236}">
                    <a16:creationId xmlns:a16="http://schemas.microsoft.com/office/drawing/2014/main" id="{D326DD36-388A-A6EF-4244-F98B9158F625}"/>
                  </a:ext>
                </a:extLst>
              </p:cNvPr>
              <p:cNvSpPr/>
              <p:nvPr/>
            </p:nvSpPr>
            <p:spPr>
              <a:xfrm>
                <a:off x="2882591" y="998944"/>
                <a:ext cx="31731" cy="15648"/>
              </a:xfrm>
              <a:custGeom>
                <a:avLst/>
                <a:gdLst>
                  <a:gd name="connsiteX0" fmla="*/ 4817 w 31731"/>
                  <a:gd name="connsiteY0" fmla="*/ 12706 h 15648"/>
                  <a:gd name="connsiteX1" fmla="*/ 23724 w 31731"/>
                  <a:gd name="connsiteY1" fmla="*/ 15564 h 15648"/>
                  <a:gd name="connsiteX2" fmla="*/ 26915 w 31731"/>
                  <a:gd name="connsiteY2" fmla="*/ 2943 h 15648"/>
                  <a:gd name="connsiteX3" fmla="*/ 8008 w 31731"/>
                  <a:gd name="connsiteY3" fmla="*/ 85 h 15648"/>
                  <a:gd name="connsiteX4" fmla="*/ 4817 w 31731"/>
                  <a:gd name="connsiteY4" fmla="*/ 12706 h 15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1" h="15648">
                    <a:moveTo>
                      <a:pt x="4817" y="12706"/>
                    </a:moveTo>
                    <a:cubicBezTo>
                      <a:pt x="11103" y="13658"/>
                      <a:pt x="17437" y="14611"/>
                      <a:pt x="23724" y="15564"/>
                    </a:cubicBezTo>
                    <a:cubicBezTo>
                      <a:pt x="31915" y="16802"/>
                      <a:pt x="35201" y="4181"/>
                      <a:pt x="26915" y="2943"/>
                    </a:cubicBezTo>
                    <a:cubicBezTo>
                      <a:pt x="20628" y="1990"/>
                      <a:pt x="14294" y="1038"/>
                      <a:pt x="8008" y="85"/>
                    </a:cubicBezTo>
                    <a:cubicBezTo>
                      <a:pt x="-184" y="-1153"/>
                      <a:pt x="-3470" y="11468"/>
                      <a:pt x="4817" y="12706"/>
                    </a:cubicBezTo>
                    <a:close/>
                  </a:path>
                </a:pathLst>
              </a:custGeom>
              <a:grpFill/>
              <a:ln w="4763" cap="flat">
                <a:noFill/>
                <a:prstDash val="solid"/>
                <a:miter/>
              </a:ln>
            </p:spPr>
            <p:txBody>
              <a:bodyPr rtlCol="0" anchor="ctr"/>
              <a:lstStyle/>
              <a:p>
                <a:endParaRPr lang="en-EG"/>
              </a:p>
            </p:txBody>
          </p:sp>
          <p:sp>
            <p:nvSpPr>
              <p:cNvPr id="50" name="Freeform 49">
                <a:extLst>
                  <a:ext uri="{FF2B5EF4-FFF2-40B4-BE49-F238E27FC236}">
                    <a16:creationId xmlns:a16="http://schemas.microsoft.com/office/drawing/2014/main" id="{A0B9223C-99D2-9EE8-539E-F9D2A1324EEB}"/>
                  </a:ext>
                </a:extLst>
              </p:cNvPr>
              <p:cNvSpPr/>
              <p:nvPr/>
            </p:nvSpPr>
            <p:spPr>
              <a:xfrm>
                <a:off x="2857216" y="824856"/>
                <a:ext cx="34713" cy="22544"/>
              </a:xfrm>
              <a:custGeom>
                <a:avLst/>
                <a:gdLst>
                  <a:gd name="connsiteX0" fmla="*/ 9904 w 34713"/>
                  <a:gd name="connsiteY0" fmla="*/ 21869 h 22544"/>
                  <a:gd name="connsiteX1" fmla="*/ 31335 w 34713"/>
                  <a:gd name="connsiteY1" fmla="*/ 11915 h 22544"/>
                  <a:gd name="connsiteX2" fmla="*/ 24810 w 34713"/>
                  <a:gd name="connsiteY2" fmla="*/ 676 h 22544"/>
                  <a:gd name="connsiteX3" fmla="*/ 3379 w 34713"/>
                  <a:gd name="connsiteY3" fmla="*/ 10629 h 22544"/>
                  <a:gd name="connsiteX4" fmla="*/ 9904 w 34713"/>
                  <a:gd name="connsiteY4" fmla="*/ 21869 h 22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13" h="22544">
                    <a:moveTo>
                      <a:pt x="9904" y="21869"/>
                    </a:moveTo>
                    <a:cubicBezTo>
                      <a:pt x="17047" y="18535"/>
                      <a:pt x="24191" y="15249"/>
                      <a:pt x="31335" y="11915"/>
                    </a:cubicBezTo>
                    <a:cubicBezTo>
                      <a:pt x="38955" y="8391"/>
                      <a:pt x="32335" y="-2849"/>
                      <a:pt x="24810" y="676"/>
                    </a:cubicBezTo>
                    <a:cubicBezTo>
                      <a:pt x="17667" y="4009"/>
                      <a:pt x="10523" y="7295"/>
                      <a:pt x="3379" y="10629"/>
                    </a:cubicBezTo>
                    <a:cubicBezTo>
                      <a:pt x="-4241" y="14153"/>
                      <a:pt x="2379" y="25393"/>
                      <a:pt x="9904" y="21869"/>
                    </a:cubicBezTo>
                    <a:close/>
                  </a:path>
                </a:pathLst>
              </a:custGeom>
              <a:grpFill/>
              <a:ln w="4763" cap="flat">
                <a:noFill/>
                <a:prstDash val="solid"/>
                <a:miter/>
              </a:ln>
            </p:spPr>
            <p:txBody>
              <a:bodyPr rtlCol="0" anchor="ctr"/>
              <a:lstStyle/>
              <a:p>
                <a:endParaRPr lang="en-EG"/>
              </a:p>
            </p:txBody>
          </p:sp>
          <p:sp>
            <p:nvSpPr>
              <p:cNvPr id="51" name="Freeform 50">
                <a:extLst>
                  <a:ext uri="{FF2B5EF4-FFF2-40B4-BE49-F238E27FC236}">
                    <a16:creationId xmlns:a16="http://schemas.microsoft.com/office/drawing/2014/main" id="{47874B37-B435-D74C-5B8D-DAFE58CD0135}"/>
                  </a:ext>
                </a:extLst>
              </p:cNvPr>
              <p:cNvSpPr/>
              <p:nvPr/>
            </p:nvSpPr>
            <p:spPr>
              <a:xfrm>
                <a:off x="2723054" y="711198"/>
                <a:ext cx="18717" cy="42596"/>
              </a:xfrm>
              <a:custGeom>
                <a:avLst/>
                <a:gdLst>
                  <a:gd name="connsiteX0" fmla="*/ 143 w 18717"/>
                  <a:gd name="connsiteY0" fmla="*/ 34609 h 42596"/>
                  <a:gd name="connsiteX1" fmla="*/ 12764 w 18717"/>
                  <a:gd name="connsiteY1" fmla="*/ 37800 h 42596"/>
                  <a:gd name="connsiteX2" fmla="*/ 18574 w 18717"/>
                  <a:gd name="connsiteY2" fmla="*/ 7987 h 42596"/>
                  <a:gd name="connsiteX3" fmla="*/ 5954 w 18717"/>
                  <a:gd name="connsiteY3" fmla="*/ 4796 h 42596"/>
                  <a:gd name="connsiteX4" fmla="*/ 143 w 18717"/>
                  <a:gd name="connsiteY4" fmla="*/ 34609 h 42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7" h="42596">
                    <a:moveTo>
                      <a:pt x="143" y="34609"/>
                    </a:moveTo>
                    <a:cubicBezTo>
                      <a:pt x="-1476" y="42801"/>
                      <a:pt x="11144" y="46039"/>
                      <a:pt x="12764" y="37800"/>
                    </a:cubicBezTo>
                    <a:cubicBezTo>
                      <a:pt x="14716" y="27847"/>
                      <a:pt x="16669" y="17941"/>
                      <a:pt x="18574" y="7987"/>
                    </a:cubicBezTo>
                    <a:cubicBezTo>
                      <a:pt x="20193" y="-205"/>
                      <a:pt x="7573" y="-3443"/>
                      <a:pt x="5954" y="4796"/>
                    </a:cubicBezTo>
                    <a:cubicBezTo>
                      <a:pt x="4001" y="14750"/>
                      <a:pt x="2048" y="24656"/>
                      <a:pt x="143" y="34609"/>
                    </a:cubicBezTo>
                    <a:close/>
                  </a:path>
                </a:pathLst>
              </a:custGeom>
              <a:grpFill/>
              <a:ln w="4763" cap="flat">
                <a:noFill/>
                <a:prstDash val="solid"/>
                <a:miter/>
              </a:ln>
            </p:spPr>
            <p:txBody>
              <a:bodyPr rtlCol="0" anchor="ctr"/>
              <a:lstStyle/>
              <a:p>
                <a:endParaRPr lang="en-EG"/>
              </a:p>
            </p:txBody>
          </p:sp>
          <p:sp>
            <p:nvSpPr>
              <p:cNvPr id="52" name="Freeform 51">
                <a:extLst>
                  <a:ext uri="{FF2B5EF4-FFF2-40B4-BE49-F238E27FC236}">
                    <a16:creationId xmlns:a16="http://schemas.microsoft.com/office/drawing/2014/main" id="{A33B18C0-E963-568A-0EC2-B24F34A97034}"/>
                  </a:ext>
                </a:extLst>
              </p:cNvPr>
              <p:cNvSpPr/>
              <p:nvPr/>
            </p:nvSpPr>
            <p:spPr>
              <a:xfrm>
                <a:off x="2534414" y="733432"/>
                <a:ext cx="24854" cy="33799"/>
              </a:xfrm>
              <a:custGeom>
                <a:avLst/>
                <a:gdLst>
                  <a:gd name="connsiteX0" fmla="*/ 902 w 24854"/>
                  <a:gd name="connsiteY0" fmla="*/ 9708 h 33799"/>
                  <a:gd name="connsiteX1" fmla="*/ 12713 w 24854"/>
                  <a:gd name="connsiteY1" fmla="*/ 30616 h 33799"/>
                  <a:gd name="connsiteX2" fmla="*/ 23953 w 24854"/>
                  <a:gd name="connsiteY2" fmla="*/ 24091 h 33799"/>
                  <a:gd name="connsiteX3" fmla="*/ 12142 w 24854"/>
                  <a:gd name="connsiteY3" fmla="*/ 3184 h 33799"/>
                  <a:gd name="connsiteX4" fmla="*/ 902 w 24854"/>
                  <a:gd name="connsiteY4" fmla="*/ 9708 h 33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4" h="33799">
                    <a:moveTo>
                      <a:pt x="902" y="9708"/>
                    </a:moveTo>
                    <a:cubicBezTo>
                      <a:pt x="4855" y="16661"/>
                      <a:pt x="8760" y="23662"/>
                      <a:pt x="12713" y="30616"/>
                    </a:cubicBezTo>
                    <a:cubicBezTo>
                      <a:pt x="16857" y="37902"/>
                      <a:pt x="28096" y="31378"/>
                      <a:pt x="23953" y="24091"/>
                    </a:cubicBezTo>
                    <a:cubicBezTo>
                      <a:pt x="20000" y="17138"/>
                      <a:pt x="16094" y="10137"/>
                      <a:pt x="12142" y="3184"/>
                    </a:cubicBezTo>
                    <a:cubicBezTo>
                      <a:pt x="7998" y="-4103"/>
                      <a:pt x="-3241" y="2422"/>
                      <a:pt x="902" y="9708"/>
                    </a:cubicBezTo>
                    <a:close/>
                  </a:path>
                </a:pathLst>
              </a:custGeom>
              <a:grpFill/>
              <a:ln w="4763" cap="flat">
                <a:noFill/>
                <a:prstDash val="solid"/>
                <a:miter/>
              </a:ln>
            </p:spPr>
            <p:txBody>
              <a:bodyPr rtlCol="0" anchor="ctr"/>
              <a:lstStyle/>
              <a:p>
                <a:endParaRPr lang="en-EG"/>
              </a:p>
            </p:txBody>
          </p:sp>
          <p:sp>
            <p:nvSpPr>
              <p:cNvPr id="53" name="Freeform 52">
                <a:extLst>
                  <a:ext uri="{FF2B5EF4-FFF2-40B4-BE49-F238E27FC236}">
                    <a16:creationId xmlns:a16="http://schemas.microsoft.com/office/drawing/2014/main" id="{23A90388-03D1-1CB5-821E-3E753281BCA3}"/>
                  </a:ext>
                </a:extLst>
              </p:cNvPr>
              <p:cNvSpPr/>
              <p:nvPr/>
            </p:nvSpPr>
            <p:spPr>
              <a:xfrm>
                <a:off x="2413662" y="904667"/>
                <a:ext cx="47997" cy="20321"/>
              </a:xfrm>
              <a:custGeom>
                <a:avLst/>
                <a:gdLst>
                  <a:gd name="connsiteX0" fmla="*/ 4782 w 47997"/>
                  <a:gd name="connsiteY0" fmla="*/ 12780 h 20321"/>
                  <a:gd name="connsiteX1" fmla="*/ 40025 w 47997"/>
                  <a:gd name="connsiteY1" fmla="*/ 20162 h 20321"/>
                  <a:gd name="connsiteX2" fmla="*/ 43216 w 47997"/>
                  <a:gd name="connsiteY2" fmla="*/ 7541 h 20321"/>
                  <a:gd name="connsiteX3" fmla="*/ 7973 w 47997"/>
                  <a:gd name="connsiteY3" fmla="*/ 160 h 20321"/>
                  <a:gd name="connsiteX4" fmla="*/ 4782 w 47997"/>
                  <a:gd name="connsiteY4" fmla="*/ 12780 h 2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97" h="20321">
                    <a:moveTo>
                      <a:pt x="4782" y="12780"/>
                    </a:moveTo>
                    <a:cubicBezTo>
                      <a:pt x="16546" y="15257"/>
                      <a:pt x="28309" y="17733"/>
                      <a:pt x="40025" y="20162"/>
                    </a:cubicBezTo>
                    <a:cubicBezTo>
                      <a:pt x="48169" y="21877"/>
                      <a:pt x="51455" y="9256"/>
                      <a:pt x="43216" y="7541"/>
                    </a:cubicBezTo>
                    <a:cubicBezTo>
                      <a:pt x="31452" y="5065"/>
                      <a:pt x="19689" y="2636"/>
                      <a:pt x="7973" y="160"/>
                    </a:cubicBezTo>
                    <a:cubicBezTo>
                      <a:pt x="-171" y="-1555"/>
                      <a:pt x="-3457" y="11066"/>
                      <a:pt x="4782" y="12780"/>
                    </a:cubicBezTo>
                    <a:close/>
                  </a:path>
                </a:pathLst>
              </a:custGeom>
              <a:grpFill/>
              <a:ln w="4763" cap="flat">
                <a:noFill/>
                <a:prstDash val="solid"/>
                <a:miter/>
              </a:ln>
            </p:spPr>
            <p:txBody>
              <a:bodyPr rtlCol="0" anchor="ctr"/>
              <a:lstStyle/>
              <a:p>
                <a:endParaRPr lang="en-EG"/>
              </a:p>
            </p:txBody>
          </p:sp>
          <p:sp>
            <p:nvSpPr>
              <p:cNvPr id="54" name="Freeform 53">
                <a:extLst>
                  <a:ext uri="{FF2B5EF4-FFF2-40B4-BE49-F238E27FC236}">
                    <a16:creationId xmlns:a16="http://schemas.microsoft.com/office/drawing/2014/main" id="{9CBFB7AA-3D0E-CF10-9AA1-3C1B0313A3CC}"/>
                  </a:ext>
                </a:extLst>
              </p:cNvPr>
              <p:cNvSpPr/>
              <p:nvPr/>
            </p:nvSpPr>
            <p:spPr>
              <a:xfrm>
                <a:off x="2287812" y="972740"/>
                <a:ext cx="50494" cy="139361"/>
              </a:xfrm>
              <a:custGeom>
                <a:avLst/>
                <a:gdLst>
                  <a:gd name="connsiteX0" fmla="*/ 49718 w 50494"/>
                  <a:gd name="connsiteY0" fmla="*/ 129540 h 139361"/>
                  <a:gd name="connsiteX1" fmla="*/ 13046 w 50494"/>
                  <a:gd name="connsiteY1" fmla="*/ 6144 h 139361"/>
                  <a:gd name="connsiteX2" fmla="*/ 45 w 50494"/>
                  <a:gd name="connsiteY2" fmla="*/ 6287 h 139361"/>
                  <a:gd name="connsiteX3" fmla="*/ 38478 w 50494"/>
                  <a:gd name="connsiteY3" fmla="*/ 136065 h 139361"/>
                  <a:gd name="connsiteX4" fmla="*/ 49718 w 50494"/>
                  <a:gd name="connsiteY4" fmla="*/ 129540 h 139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4" h="139361">
                    <a:moveTo>
                      <a:pt x="49718" y="129540"/>
                    </a:moveTo>
                    <a:cubicBezTo>
                      <a:pt x="30001" y="90773"/>
                      <a:pt x="17618" y="49387"/>
                      <a:pt x="13046" y="6144"/>
                    </a:cubicBezTo>
                    <a:cubicBezTo>
                      <a:pt x="12189" y="-2095"/>
                      <a:pt x="-860" y="-2048"/>
                      <a:pt x="45" y="6287"/>
                    </a:cubicBezTo>
                    <a:cubicBezTo>
                      <a:pt x="4903" y="51816"/>
                      <a:pt x="17714" y="95250"/>
                      <a:pt x="38478" y="136065"/>
                    </a:cubicBezTo>
                    <a:cubicBezTo>
                      <a:pt x="42288" y="143542"/>
                      <a:pt x="53528" y="136970"/>
                      <a:pt x="49718" y="129540"/>
                    </a:cubicBezTo>
                    <a:close/>
                  </a:path>
                </a:pathLst>
              </a:custGeom>
              <a:grpFill/>
              <a:ln w="4763" cap="flat">
                <a:noFill/>
                <a:prstDash val="solid"/>
                <a:miter/>
              </a:ln>
            </p:spPr>
            <p:txBody>
              <a:bodyPr rtlCol="0" anchor="ctr"/>
              <a:lstStyle/>
              <a:p>
                <a:endParaRPr lang="en-EG"/>
              </a:p>
            </p:txBody>
          </p:sp>
          <p:sp>
            <p:nvSpPr>
              <p:cNvPr id="55" name="Freeform 54">
                <a:extLst>
                  <a:ext uri="{FF2B5EF4-FFF2-40B4-BE49-F238E27FC236}">
                    <a16:creationId xmlns:a16="http://schemas.microsoft.com/office/drawing/2014/main" id="{81BFBE00-0428-6A03-4642-86F5901C6D82}"/>
                  </a:ext>
                </a:extLst>
              </p:cNvPr>
              <p:cNvSpPr/>
              <p:nvPr/>
            </p:nvSpPr>
            <p:spPr>
              <a:xfrm>
                <a:off x="2891038" y="702692"/>
                <a:ext cx="121101" cy="187303"/>
              </a:xfrm>
              <a:custGeom>
                <a:avLst/>
                <a:gdLst>
                  <a:gd name="connsiteX0" fmla="*/ 2324 w 121101"/>
                  <a:gd name="connsiteY0" fmla="*/ 10730 h 187303"/>
                  <a:gd name="connsiteX1" fmla="*/ 108432 w 121101"/>
                  <a:gd name="connsiteY1" fmla="*/ 182609 h 187303"/>
                  <a:gd name="connsiteX2" fmla="*/ 120957 w 121101"/>
                  <a:gd name="connsiteY2" fmla="*/ 179132 h 187303"/>
                  <a:gd name="connsiteX3" fmla="*/ 11468 w 121101"/>
                  <a:gd name="connsiteY3" fmla="*/ 1491 h 187303"/>
                  <a:gd name="connsiteX4" fmla="*/ 2276 w 121101"/>
                  <a:gd name="connsiteY4" fmla="*/ 10683 h 187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01" h="187303">
                    <a:moveTo>
                      <a:pt x="2324" y="10730"/>
                    </a:moveTo>
                    <a:cubicBezTo>
                      <a:pt x="58045" y="54021"/>
                      <a:pt x="94764" y="113362"/>
                      <a:pt x="108432" y="182609"/>
                    </a:cubicBezTo>
                    <a:cubicBezTo>
                      <a:pt x="110051" y="190848"/>
                      <a:pt x="122577" y="187324"/>
                      <a:pt x="120957" y="179132"/>
                    </a:cubicBezTo>
                    <a:cubicBezTo>
                      <a:pt x="106860" y="107838"/>
                      <a:pt x="68903" y="46116"/>
                      <a:pt x="11468" y="1491"/>
                    </a:cubicBezTo>
                    <a:cubicBezTo>
                      <a:pt x="4943" y="-3605"/>
                      <a:pt x="-4344" y="5587"/>
                      <a:pt x="2276" y="10683"/>
                    </a:cubicBezTo>
                    <a:close/>
                  </a:path>
                </a:pathLst>
              </a:custGeom>
              <a:grpFill/>
              <a:ln w="4763" cap="flat">
                <a:noFill/>
                <a:prstDash val="solid"/>
                <a:miter/>
              </a:ln>
            </p:spPr>
            <p:txBody>
              <a:bodyPr rtlCol="0" anchor="ctr"/>
              <a:lstStyle/>
              <a:p>
                <a:endParaRPr lang="en-EG"/>
              </a:p>
            </p:txBody>
          </p:sp>
        </p:grpSp>
        <p:sp>
          <p:nvSpPr>
            <p:cNvPr id="18" name="Freeform 17">
              <a:extLst>
                <a:ext uri="{FF2B5EF4-FFF2-40B4-BE49-F238E27FC236}">
                  <a16:creationId xmlns:a16="http://schemas.microsoft.com/office/drawing/2014/main" id="{1F153542-EBA2-C71C-7C2A-5F7A895A8119}"/>
                </a:ext>
              </a:extLst>
            </p:cNvPr>
            <p:cNvSpPr/>
            <p:nvPr/>
          </p:nvSpPr>
          <p:spPr>
            <a:xfrm>
              <a:off x="7099458" y="-1230391"/>
              <a:ext cx="1625632" cy="1688782"/>
            </a:xfrm>
            <a:custGeom>
              <a:avLst/>
              <a:gdLst>
                <a:gd name="connsiteX0" fmla="*/ 1625632 w 1625632"/>
                <a:gd name="connsiteY0" fmla="*/ 17145 h 1688782"/>
                <a:gd name="connsiteX1" fmla="*/ 1606296 w 1625632"/>
                <a:gd name="connsiteY1" fmla="*/ 109061 h 1688782"/>
                <a:gd name="connsiteX2" fmla="*/ 1575768 w 1625632"/>
                <a:gd name="connsiteY2" fmla="*/ 101203 h 1688782"/>
                <a:gd name="connsiteX3" fmla="*/ 1594390 w 1625632"/>
                <a:gd name="connsiteY3" fmla="*/ 12811 h 1688782"/>
                <a:gd name="connsiteX4" fmla="*/ 1604915 w 1625632"/>
                <a:gd name="connsiteY4" fmla="*/ 0 h 1688782"/>
                <a:gd name="connsiteX5" fmla="*/ 1615059 w 1625632"/>
                <a:gd name="connsiteY5" fmla="*/ 29861 h 1688782"/>
                <a:gd name="connsiteX6" fmla="*/ 1609963 w 1625632"/>
                <a:gd name="connsiteY6" fmla="*/ 14954 h 1688782"/>
                <a:gd name="connsiteX7" fmla="*/ 1625585 w 1625632"/>
                <a:gd name="connsiteY7" fmla="*/ 17240 h 1688782"/>
                <a:gd name="connsiteX8" fmla="*/ 1557433 w 1625632"/>
                <a:gd name="connsiteY8" fmla="*/ 261080 h 1688782"/>
                <a:gd name="connsiteX9" fmla="*/ 1526572 w 1625632"/>
                <a:gd name="connsiteY9" fmla="*/ 334661 h 1688782"/>
                <a:gd name="connsiteX10" fmla="*/ 1497854 w 1625632"/>
                <a:gd name="connsiteY10" fmla="*/ 321659 h 1688782"/>
                <a:gd name="connsiteX11" fmla="*/ 1528001 w 1625632"/>
                <a:gd name="connsiteY11" fmla="*/ 249698 h 1688782"/>
                <a:gd name="connsiteX12" fmla="*/ 1557385 w 1625632"/>
                <a:gd name="connsiteY12" fmla="*/ 261080 h 1688782"/>
                <a:gd name="connsiteX13" fmla="*/ 1452325 w 1625632"/>
                <a:gd name="connsiteY13" fmla="*/ 475917 h 1688782"/>
                <a:gd name="connsiteX14" fmla="*/ 1361123 w 1625632"/>
                <a:gd name="connsiteY14" fmla="*/ 606933 h 1688782"/>
                <a:gd name="connsiteX15" fmla="*/ 1336500 w 1625632"/>
                <a:gd name="connsiteY15" fmla="*/ 587264 h 1688782"/>
                <a:gd name="connsiteX16" fmla="*/ 1425369 w 1625632"/>
                <a:gd name="connsiteY16" fmla="*/ 459581 h 1688782"/>
                <a:gd name="connsiteX17" fmla="*/ 1452325 w 1625632"/>
                <a:gd name="connsiteY17" fmla="*/ 475917 h 1688782"/>
                <a:gd name="connsiteX18" fmla="*/ 1309211 w 1625632"/>
                <a:gd name="connsiteY18" fmla="*/ 667655 h 1688782"/>
                <a:gd name="connsiteX19" fmla="*/ 1193197 w 1625632"/>
                <a:gd name="connsiteY19" fmla="*/ 777431 h 1688782"/>
                <a:gd name="connsiteX20" fmla="*/ 1173242 w 1625632"/>
                <a:gd name="connsiteY20" fmla="*/ 753047 h 1688782"/>
                <a:gd name="connsiteX21" fmla="*/ 1285970 w 1625632"/>
                <a:gd name="connsiteY21" fmla="*/ 646367 h 1688782"/>
                <a:gd name="connsiteX22" fmla="*/ 1309211 w 1625632"/>
                <a:gd name="connsiteY22" fmla="*/ 667655 h 1688782"/>
                <a:gd name="connsiteX23" fmla="*/ 1062562 w 1625632"/>
                <a:gd name="connsiteY23" fmla="*/ 869252 h 1688782"/>
                <a:gd name="connsiteX24" fmla="*/ 992600 w 1625632"/>
                <a:gd name="connsiteY24" fmla="*/ 907780 h 1688782"/>
                <a:gd name="connsiteX25" fmla="*/ 978408 w 1625632"/>
                <a:gd name="connsiteY25" fmla="*/ 879634 h 1688782"/>
                <a:gd name="connsiteX26" fmla="*/ 1046369 w 1625632"/>
                <a:gd name="connsiteY26" fmla="*/ 842248 h 1688782"/>
                <a:gd name="connsiteX27" fmla="*/ 1062562 w 1625632"/>
                <a:gd name="connsiteY27" fmla="*/ 869299 h 1688782"/>
                <a:gd name="connsiteX28" fmla="*/ 845487 w 1625632"/>
                <a:gd name="connsiteY28" fmla="*/ 969455 h 1688782"/>
                <a:gd name="connsiteX29" fmla="*/ 765000 w 1625632"/>
                <a:gd name="connsiteY29" fmla="*/ 993886 h 1688782"/>
                <a:gd name="connsiteX30" fmla="*/ 694134 w 1625632"/>
                <a:gd name="connsiteY30" fmla="*/ 1014413 h 1688782"/>
                <a:gd name="connsiteX31" fmla="*/ 684705 w 1625632"/>
                <a:gd name="connsiteY31" fmla="*/ 984361 h 1688782"/>
                <a:gd name="connsiteX32" fmla="*/ 756857 w 1625632"/>
                <a:gd name="connsiteY32" fmla="*/ 963454 h 1688782"/>
                <a:gd name="connsiteX33" fmla="*/ 835295 w 1625632"/>
                <a:gd name="connsiteY33" fmla="*/ 939641 h 1688782"/>
                <a:gd name="connsiteX34" fmla="*/ 845487 w 1625632"/>
                <a:gd name="connsiteY34" fmla="*/ 969455 h 1688782"/>
                <a:gd name="connsiteX35" fmla="*/ 620411 w 1625632"/>
                <a:gd name="connsiteY35" fmla="*/ 1039606 h 1688782"/>
                <a:gd name="connsiteX36" fmla="*/ 477917 w 1625632"/>
                <a:gd name="connsiteY36" fmla="*/ 1101852 h 1688782"/>
                <a:gd name="connsiteX37" fmla="*/ 463535 w 1625632"/>
                <a:gd name="connsiteY37" fmla="*/ 1073801 h 1688782"/>
                <a:gd name="connsiteX38" fmla="*/ 609458 w 1625632"/>
                <a:gd name="connsiteY38" fmla="*/ 1010079 h 1688782"/>
                <a:gd name="connsiteX39" fmla="*/ 620411 w 1625632"/>
                <a:gd name="connsiteY39" fmla="*/ 1039654 h 1688782"/>
                <a:gd name="connsiteX40" fmla="*/ 345234 w 1625632"/>
                <a:gd name="connsiteY40" fmla="*/ 1182005 h 1688782"/>
                <a:gd name="connsiteX41" fmla="*/ 284131 w 1625632"/>
                <a:gd name="connsiteY41" fmla="*/ 1229487 h 1688782"/>
                <a:gd name="connsiteX42" fmla="*/ 263747 w 1625632"/>
                <a:gd name="connsiteY42" fmla="*/ 1205436 h 1688782"/>
                <a:gd name="connsiteX43" fmla="*/ 326946 w 1625632"/>
                <a:gd name="connsiteY43" fmla="*/ 1156335 h 1688782"/>
                <a:gd name="connsiteX44" fmla="*/ 345234 w 1625632"/>
                <a:gd name="connsiteY44" fmla="*/ 1182005 h 1688782"/>
                <a:gd name="connsiteX45" fmla="*/ 176213 w 1625632"/>
                <a:gd name="connsiteY45" fmla="*/ 1339691 h 1688782"/>
                <a:gd name="connsiteX46" fmla="*/ 93107 w 1625632"/>
                <a:gd name="connsiteY46" fmla="*/ 1469184 h 1688782"/>
                <a:gd name="connsiteX47" fmla="*/ 64865 w 1625632"/>
                <a:gd name="connsiteY47" fmla="*/ 1455182 h 1688782"/>
                <a:gd name="connsiteX48" fmla="*/ 151638 w 1625632"/>
                <a:gd name="connsiteY48" fmla="*/ 1319927 h 1688782"/>
                <a:gd name="connsiteX49" fmla="*/ 176213 w 1625632"/>
                <a:gd name="connsiteY49" fmla="*/ 1339691 h 1688782"/>
                <a:gd name="connsiteX50" fmla="*/ 62961 w 1625632"/>
                <a:gd name="connsiteY50" fmla="*/ 1540002 h 1688782"/>
                <a:gd name="connsiteX51" fmla="*/ 31528 w 1625632"/>
                <a:gd name="connsiteY51" fmla="*/ 1688783 h 1688782"/>
                <a:gd name="connsiteX52" fmla="*/ 0 w 1625632"/>
                <a:gd name="connsiteY52" fmla="*/ 1688783 h 1688782"/>
                <a:gd name="connsiteX53" fmla="*/ 33243 w 1625632"/>
                <a:gd name="connsiteY53" fmla="*/ 1529382 h 1688782"/>
                <a:gd name="connsiteX54" fmla="*/ 62913 w 1625632"/>
                <a:gd name="connsiteY54" fmla="*/ 1540002 h 168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25632" h="1688782">
                  <a:moveTo>
                    <a:pt x="1625632" y="17145"/>
                  </a:moveTo>
                  <a:cubicBezTo>
                    <a:pt x="1624727" y="23384"/>
                    <a:pt x="1619679" y="56864"/>
                    <a:pt x="1606296" y="109061"/>
                  </a:cubicBezTo>
                  <a:lnTo>
                    <a:pt x="1575768" y="101203"/>
                  </a:lnTo>
                  <a:cubicBezTo>
                    <a:pt x="1589008" y="49578"/>
                    <a:pt x="1593914" y="16383"/>
                    <a:pt x="1594390" y="12811"/>
                  </a:cubicBezTo>
                  <a:lnTo>
                    <a:pt x="1604915" y="0"/>
                  </a:lnTo>
                  <a:lnTo>
                    <a:pt x="1615059" y="29861"/>
                  </a:lnTo>
                  <a:lnTo>
                    <a:pt x="1609963" y="14954"/>
                  </a:lnTo>
                  <a:lnTo>
                    <a:pt x="1625585" y="17240"/>
                  </a:lnTo>
                  <a:close/>
                  <a:moveTo>
                    <a:pt x="1557433" y="261080"/>
                  </a:moveTo>
                  <a:cubicBezTo>
                    <a:pt x="1547860" y="285893"/>
                    <a:pt x="1537478" y="310658"/>
                    <a:pt x="1526572" y="334661"/>
                  </a:cubicBezTo>
                  <a:lnTo>
                    <a:pt x="1497854" y="321659"/>
                  </a:lnTo>
                  <a:cubicBezTo>
                    <a:pt x="1508474" y="298180"/>
                    <a:pt x="1518618" y="273939"/>
                    <a:pt x="1528001" y="249698"/>
                  </a:cubicBezTo>
                  <a:lnTo>
                    <a:pt x="1557385" y="261080"/>
                  </a:lnTo>
                  <a:close/>
                  <a:moveTo>
                    <a:pt x="1452325" y="475917"/>
                  </a:moveTo>
                  <a:cubicBezTo>
                    <a:pt x="1424464" y="521970"/>
                    <a:pt x="1393793" y="566023"/>
                    <a:pt x="1361123" y="606933"/>
                  </a:cubicBezTo>
                  <a:lnTo>
                    <a:pt x="1336500" y="587264"/>
                  </a:lnTo>
                  <a:cubicBezTo>
                    <a:pt x="1368267" y="547449"/>
                    <a:pt x="1398175" y="504492"/>
                    <a:pt x="1425369" y="459581"/>
                  </a:cubicBezTo>
                  <a:lnTo>
                    <a:pt x="1452325" y="475917"/>
                  </a:lnTo>
                  <a:close/>
                  <a:moveTo>
                    <a:pt x="1309211" y="667655"/>
                  </a:moveTo>
                  <a:cubicBezTo>
                    <a:pt x="1273017" y="707088"/>
                    <a:pt x="1234012" y="744045"/>
                    <a:pt x="1193197" y="777431"/>
                  </a:cubicBezTo>
                  <a:lnTo>
                    <a:pt x="1173242" y="753047"/>
                  </a:lnTo>
                  <a:cubicBezTo>
                    <a:pt x="1212866" y="720614"/>
                    <a:pt x="1250823" y="684705"/>
                    <a:pt x="1285970" y="646367"/>
                  </a:cubicBezTo>
                  <a:lnTo>
                    <a:pt x="1309211" y="667655"/>
                  </a:lnTo>
                  <a:close/>
                  <a:moveTo>
                    <a:pt x="1062562" y="869252"/>
                  </a:moveTo>
                  <a:cubicBezTo>
                    <a:pt x="1039845" y="882825"/>
                    <a:pt x="1016318" y="895779"/>
                    <a:pt x="992600" y="907780"/>
                  </a:cubicBezTo>
                  <a:lnTo>
                    <a:pt x="978408" y="879634"/>
                  </a:lnTo>
                  <a:cubicBezTo>
                    <a:pt x="1001459" y="868013"/>
                    <a:pt x="1024319" y="855440"/>
                    <a:pt x="1046369" y="842248"/>
                  </a:cubicBezTo>
                  <a:lnTo>
                    <a:pt x="1062562" y="869299"/>
                  </a:lnTo>
                  <a:close/>
                  <a:moveTo>
                    <a:pt x="845487" y="969455"/>
                  </a:moveTo>
                  <a:cubicBezTo>
                    <a:pt x="819293" y="978408"/>
                    <a:pt x="792195" y="986600"/>
                    <a:pt x="765000" y="993886"/>
                  </a:cubicBezTo>
                  <a:cubicBezTo>
                    <a:pt x="740950" y="1000316"/>
                    <a:pt x="717138" y="1007221"/>
                    <a:pt x="694134" y="1014413"/>
                  </a:cubicBezTo>
                  <a:lnTo>
                    <a:pt x="684705" y="984361"/>
                  </a:lnTo>
                  <a:cubicBezTo>
                    <a:pt x="708136" y="977027"/>
                    <a:pt x="732377" y="969978"/>
                    <a:pt x="756857" y="963454"/>
                  </a:cubicBezTo>
                  <a:cubicBezTo>
                    <a:pt x="783384" y="956358"/>
                    <a:pt x="809768" y="948357"/>
                    <a:pt x="835295" y="939641"/>
                  </a:cubicBezTo>
                  <a:lnTo>
                    <a:pt x="845487" y="969455"/>
                  </a:lnTo>
                  <a:close/>
                  <a:moveTo>
                    <a:pt x="620411" y="1039606"/>
                  </a:moveTo>
                  <a:cubicBezTo>
                    <a:pt x="570215" y="1058180"/>
                    <a:pt x="522256" y="1079135"/>
                    <a:pt x="477917" y="1101852"/>
                  </a:cubicBezTo>
                  <a:lnTo>
                    <a:pt x="463535" y="1073801"/>
                  </a:lnTo>
                  <a:cubicBezTo>
                    <a:pt x="509016" y="1050512"/>
                    <a:pt x="558118" y="1029081"/>
                    <a:pt x="609458" y="1010079"/>
                  </a:cubicBezTo>
                  <a:lnTo>
                    <a:pt x="620411" y="1039654"/>
                  </a:lnTo>
                  <a:close/>
                  <a:moveTo>
                    <a:pt x="345234" y="1182005"/>
                  </a:moveTo>
                  <a:cubicBezTo>
                    <a:pt x="323945" y="1197150"/>
                    <a:pt x="303419" y="1213152"/>
                    <a:pt x="284131" y="1229487"/>
                  </a:cubicBezTo>
                  <a:lnTo>
                    <a:pt x="263747" y="1205436"/>
                  </a:lnTo>
                  <a:cubicBezTo>
                    <a:pt x="283702" y="1188530"/>
                    <a:pt x="304991" y="1172004"/>
                    <a:pt x="326946" y="1156335"/>
                  </a:cubicBezTo>
                  <a:lnTo>
                    <a:pt x="345234" y="1182005"/>
                  </a:lnTo>
                  <a:close/>
                  <a:moveTo>
                    <a:pt x="176213" y="1339691"/>
                  </a:moveTo>
                  <a:cubicBezTo>
                    <a:pt x="143494" y="1380458"/>
                    <a:pt x="115491" y="1423988"/>
                    <a:pt x="93107" y="1469184"/>
                  </a:cubicBezTo>
                  <a:lnTo>
                    <a:pt x="64865" y="1455182"/>
                  </a:lnTo>
                  <a:cubicBezTo>
                    <a:pt x="88297" y="1407986"/>
                    <a:pt x="117491" y="1362456"/>
                    <a:pt x="151638" y="1319927"/>
                  </a:cubicBezTo>
                  <a:lnTo>
                    <a:pt x="176213" y="1339691"/>
                  </a:lnTo>
                  <a:close/>
                  <a:moveTo>
                    <a:pt x="62961" y="1540002"/>
                  </a:moveTo>
                  <a:cubicBezTo>
                    <a:pt x="32004" y="1626727"/>
                    <a:pt x="31528" y="1688163"/>
                    <a:pt x="31528" y="1688783"/>
                  </a:cubicBezTo>
                  <a:lnTo>
                    <a:pt x="0" y="1688783"/>
                  </a:lnTo>
                  <a:cubicBezTo>
                    <a:pt x="0" y="1686116"/>
                    <a:pt x="286" y="1621679"/>
                    <a:pt x="33243" y="1529382"/>
                  </a:cubicBezTo>
                  <a:lnTo>
                    <a:pt x="62913" y="1540002"/>
                  </a:lnTo>
                  <a:close/>
                </a:path>
              </a:pathLst>
            </a:custGeom>
            <a:grpFill/>
            <a:ln w="4763" cap="flat">
              <a:noFill/>
              <a:prstDash val="solid"/>
              <a:miter/>
            </a:ln>
          </p:spPr>
          <p:txBody>
            <a:bodyPr rtlCol="0" anchor="ctr"/>
            <a:lstStyle/>
            <a:p>
              <a:endParaRPr lang="en-EG"/>
            </a:p>
          </p:txBody>
        </p:sp>
        <p:grpSp>
          <p:nvGrpSpPr>
            <p:cNvPr id="19" name="Graphic 2">
              <a:extLst>
                <a:ext uri="{FF2B5EF4-FFF2-40B4-BE49-F238E27FC236}">
                  <a16:creationId xmlns:a16="http://schemas.microsoft.com/office/drawing/2014/main" id="{BFE1B5B1-3B40-464D-DA34-0C46D65257C4}"/>
                </a:ext>
              </a:extLst>
            </p:cNvPr>
            <p:cNvGrpSpPr/>
            <p:nvPr/>
          </p:nvGrpSpPr>
          <p:grpSpPr>
            <a:xfrm>
              <a:off x="6314395" y="564477"/>
              <a:ext cx="1058393" cy="1294053"/>
              <a:chOff x="6314395" y="564477"/>
              <a:chExt cx="1058393" cy="1294053"/>
            </a:xfrm>
            <a:grpFill/>
          </p:grpSpPr>
          <p:sp>
            <p:nvSpPr>
              <p:cNvPr id="25" name="Freeform 24">
                <a:extLst>
                  <a:ext uri="{FF2B5EF4-FFF2-40B4-BE49-F238E27FC236}">
                    <a16:creationId xmlns:a16="http://schemas.microsoft.com/office/drawing/2014/main" id="{F11FE04C-6753-C829-3A82-23FCD4D0921C}"/>
                  </a:ext>
                </a:extLst>
              </p:cNvPr>
              <p:cNvSpPr/>
              <p:nvPr/>
            </p:nvSpPr>
            <p:spPr>
              <a:xfrm>
                <a:off x="6470948" y="1156274"/>
                <a:ext cx="623278" cy="610896"/>
              </a:xfrm>
              <a:custGeom>
                <a:avLst/>
                <a:gdLst>
                  <a:gd name="connsiteX0" fmla="*/ 620033 w 623278"/>
                  <a:gd name="connsiteY0" fmla="*/ 367392 h 610896"/>
                  <a:gd name="connsiteX1" fmla="*/ 498113 w 623278"/>
                  <a:gd name="connsiteY1" fmla="*/ 279000 h 610896"/>
                  <a:gd name="connsiteX2" fmla="*/ 183502 w 623278"/>
                  <a:gd name="connsiteY2" fmla="*/ 207801 h 610896"/>
                  <a:gd name="connsiteX3" fmla="*/ 105540 w 623278"/>
                  <a:gd name="connsiteY3" fmla="*/ 224565 h 610896"/>
                  <a:gd name="connsiteX4" fmla="*/ 107493 w 623278"/>
                  <a:gd name="connsiteY4" fmla="*/ 36684 h 610896"/>
                  <a:gd name="connsiteX5" fmla="*/ 106397 w 623278"/>
                  <a:gd name="connsiteY5" fmla="*/ 34113 h 610896"/>
                  <a:gd name="connsiteX6" fmla="*/ 94729 w 623278"/>
                  <a:gd name="connsiteY6" fmla="*/ 9490 h 610896"/>
                  <a:gd name="connsiteX7" fmla="*/ 59296 w 623278"/>
                  <a:gd name="connsiteY7" fmla="*/ 24111 h 610896"/>
                  <a:gd name="connsiteX8" fmla="*/ 765 w 623278"/>
                  <a:gd name="connsiteY8" fmla="*/ 373155 h 610896"/>
                  <a:gd name="connsiteX9" fmla="*/ 240985 w 623278"/>
                  <a:gd name="connsiteY9" fmla="*/ 552415 h 610896"/>
                  <a:gd name="connsiteX10" fmla="*/ 415150 w 623278"/>
                  <a:gd name="connsiteY10" fmla="*/ 594706 h 610896"/>
                  <a:gd name="connsiteX11" fmla="*/ 536213 w 623278"/>
                  <a:gd name="connsiteY11" fmla="*/ 610708 h 610896"/>
                  <a:gd name="connsiteX12" fmla="*/ 592887 w 623278"/>
                  <a:gd name="connsiteY12" fmla="*/ 561417 h 610896"/>
                  <a:gd name="connsiteX13" fmla="*/ 612508 w 623278"/>
                  <a:gd name="connsiteY13" fmla="*/ 470596 h 610896"/>
                  <a:gd name="connsiteX14" fmla="*/ 620033 w 623278"/>
                  <a:gd name="connsiteY14" fmla="*/ 367345 h 610896"/>
                  <a:gd name="connsiteX15" fmla="*/ 559549 w 623278"/>
                  <a:gd name="connsiteY15" fmla="*/ 574418 h 610896"/>
                  <a:gd name="connsiteX16" fmla="*/ 466537 w 623278"/>
                  <a:gd name="connsiteY16" fmla="*/ 578419 h 610896"/>
                  <a:gd name="connsiteX17" fmla="*/ 181788 w 623278"/>
                  <a:gd name="connsiteY17" fmla="*/ 507791 h 610896"/>
                  <a:gd name="connsiteX18" fmla="*/ 89634 w 623278"/>
                  <a:gd name="connsiteY18" fmla="*/ 479406 h 610896"/>
                  <a:gd name="connsiteX19" fmla="*/ 50200 w 623278"/>
                  <a:gd name="connsiteY19" fmla="*/ 408588 h 610896"/>
                  <a:gd name="connsiteX20" fmla="*/ 72917 w 623278"/>
                  <a:gd name="connsiteY20" fmla="*/ 311528 h 610896"/>
                  <a:gd name="connsiteX21" fmla="*/ 328616 w 623278"/>
                  <a:gd name="connsiteY21" fmla="*/ 258379 h 610896"/>
                  <a:gd name="connsiteX22" fmla="*/ 454631 w 623278"/>
                  <a:gd name="connsiteY22" fmla="*/ 291669 h 610896"/>
                  <a:gd name="connsiteX23" fmla="*/ 576980 w 623278"/>
                  <a:gd name="connsiteY23" fmla="*/ 342770 h 610896"/>
                  <a:gd name="connsiteX24" fmla="*/ 587600 w 623278"/>
                  <a:gd name="connsiteY24" fmla="*/ 465357 h 610896"/>
                  <a:gd name="connsiteX25" fmla="*/ 559549 w 623278"/>
                  <a:gd name="connsiteY25" fmla="*/ 574323 h 6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278" h="610896">
                    <a:moveTo>
                      <a:pt x="620033" y="367392"/>
                    </a:moveTo>
                    <a:cubicBezTo>
                      <a:pt x="605793" y="312004"/>
                      <a:pt x="546167" y="294955"/>
                      <a:pt x="498113" y="279000"/>
                    </a:cubicBezTo>
                    <a:cubicBezTo>
                      <a:pt x="398482" y="245901"/>
                      <a:pt x="288896" y="213754"/>
                      <a:pt x="183502" y="207801"/>
                    </a:cubicBezTo>
                    <a:cubicBezTo>
                      <a:pt x="152737" y="206086"/>
                      <a:pt x="126733" y="211897"/>
                      <a:pt x="105540" y="224565"/>
                    </a:cubicBezTo>
                    <a:cubicBezTo>
                      <a:pt x="131829" y="163272"/>
                      <a:pt x="134258" y="101264"/>
                      <a:pt x="107493" y="36684"/>
                    </a:cubicBezTo>
                    <a:cubicBezTo>
                      <a:pt x="107159" y="35779"/>
                      <a:pt x="106826" y="34922"/>
                      <a:pt x="106397" y="34113"/>
                    </a:cubicBezTo>
                    <a:cubicBezTo>
                      <a:pt x="102873" y="25826"/>
                      <a:pt x="101301" y="15920"/>
                      <a:pt x="94729" y="9490"/>
                    </a:cubicBezTo>
                    <a:cubicBezTo>
                      <a:pt x="66154" y="-18418"/>
                      <a:pt x="59296" y="24111"/>
                      <a:pt x="59296" y="24111"/>
                    </a:cubicBezTo>
                    <a:cubicBezTo>
                      <a:pt x="59296" y="24111"/>
                      <a:pt x="5908" y="308147"/>
                      <a:pt x="765" y="373155"/>
                    </a:cubicBezTo>
                    <a:cubicBezTo>
                      <a:pt x="-5379" y="450307"/>
                      <a:pt x="21149" y="573228"/>
                      <a:pt x="240985" y="552415"/>
                    </a:cubicBezTo>
                    <a:cubicBezTo>
                      <a:pt x="298612" y="568703"/>
                      <a:pt x="356905" y="582800"/>
                      <a:pt x="415150" y="594706"/>
                    </a:cubicBezTo>
                    <a:cubicBezTo>
                      <a:pt x="454155" y="602660"/>
                      <a:pt x="496065" y="612375"/>
                      <a:pt x="536213" y="610708"/>
                    </a:cubicBezTo>
                    <a:cubicBezTo>
                      <a:pt x="570360" y="609280"/>
                      <a:pt x="580980" y="594325"/>
                      <a:pt x="592887" y="561417"/>
                    </a:cubicBezTo>
                    <a:cubicBezTo>
                      <a:pt x="603459" y="532222"/>
                      <a:pt x="607460" y="501123"/>
                      <a:pt x="612508" y="470596"/>
                    </a:cubicBezTo>
                    <a:cubicBezTo>
                      <a:pt x="617985" y="437258"/>
                      <a:pt x="628653" y="401015"/>
                      <a:pt x="620033" y="367345"/>
                    </a:cubicBezTo>
                    <a:close/>
                    <a:moveTo>
                      <a:pt x="559549" y="574418"/>
                    </a:moveTo>
                    <a:cubicBezTo>
                      <a:pt x="538452" y="596040"/>
                      <a:pt x="494303" y="582991"/>
                      <a:pt x="466537" y="578419"/>
                    </a:cubicBezTo>
                    <a:cubicBezTo>
                      <a:pt x="370240" y="562655"/>
                      <a:pt x="274990" y="536413"/>
                      <a:pt x="181788" y="507791"/>
                    </a:cubicBezTo>
                    <a:cubicBezTo>
                      <a:pt x="162023" y="501742"/>
                      <a:pt x="120638" y="493456"/>
                      <a:pt x="89634" y="479406"/>
                    </a:cubicBezTo>
                    <a:cubicBezTo>
                      <a:pt x="68155" y="459928"/>
                      <a:pt x="55962" y="435448"/>
                      <a:pt x="50200" y="408588"/>
                    </a:cubicBezTo>
                    <a:cubicBezTo>
                      <a:pt x="54057" y="375203"/>
                      <a:pt x="67297" y="335817"/>
                      <a:pt x="72917" y="311528"/>
                    </a:cubicBezTo>
                    <a:cubicBezTo>
                      <a:pt x="107255" y="193942"/>
                      <a:pt x="239890" y="238662"/>
                      <a:pt x="328616" y="258379"/>
                    </a:cubicBezTo>
                    <a:cubicBezTo>
                      <a:pt x="371050" y="267808"/>
                      <a:pt x="413055" y="278953"/>
                      <a:pt x="454631" y="291669"/>
                    </a:cubicBezTo>
                    <a:cubicBezTo>
                      <a:pt x="492731" y="303337"/>
                      <a:pt x="547119" y="313243"/>
                      <a:pt x="576980" y="342770"/>
                    </a:cubicBezTo>
                    <a:cubicBezTo>
                      <a:pt x="611460" y="376870"/>
                      <a:pt x="594268" y="425066"/>
                      <a:pt x="587600" y="465357"/>
                    </a:cubicBezTo>
                    <a:cubicBezTo>
                      <a:pt x="582838" y="493884"/>
                      <a:pt x="580552" y="552796"/>
                      <a:pt x="559549" y="574323"/>
                    </a:cubicBezTo>
                    <a:close/>
                  </a:path>
                </a:pathLst>
              </a:custGeom>
              <a:grpFill/>
              <a:ln w="4763" cap="flat">
                <a:noFill/>
                <a:prstDash val="solid"/>
                <a:miter/>
              </a:ln>
            </p:spPr>
            <p:txBody>
              <a:bodyPr rtlCol="0" anchor="ctr"/>
              <a:lstStyle/>
              <a:p>
                <a:endParaRPr lang="en-EG"/>
              </a:p>
            </p:txBody>
          </p:sp>
          <p:sp>
            <p:nvSpPr>
              <p:cNvPr id="26" name="Freeform 25">
                <a:extLst>
                  <a:ext uri="{FF2B5EF4-FFF2-40B4-BE49-F238E27FC236}">
                    <a16:creationId xmlns:a16="http://schemas.microsoft.com/office/drawing/2014/main" id="{A7A3CA9C-B1D2-EA84-D90E-1559C3664BE3}"/>
                  </a:ext>
                </a:extLst>
              </p:cNvPr>
              <p:cNvSpPr/>
              <p:nvPr/>
            </p:nvSpPr>
            <p:spPr>
              <a:xfrm>
                <a:off x="6314395" y="564477"/>
                <a:ext cx="1058393" cy="1294053"/>
              </a:xfrm>
              <a:custGeom>
                <a:avLst/>
                <a:gdLst>
                  <a:gd name="connsiteX0" fmla="*/ 1056621 w 1058393"/>
                  <a:gd name="connsiteY0" fmla="*/ 844270 h 1294053"/>
                  <a:gd name="connsiteX1" fmla="*/ 962704 w 1058393"/>
                  <a:gd name="connsiteY1" fmla="*/ 763213 h 1294053"/>
                  <a:gd name="connsiteX2" fmla="*/ 961133 w 1058393"/>
                  <a:gd name="connsiteY2" fmla="*/ 762784 h 1294053"/>
                  <a:gd name="connsiteX3" fmla="*/ 996042 w 1058393"/>
                  <a:gd name="connsiteY3" fmla="*/ 588048 h 1294053"/>
                  <a:gd name="connsiteX4" fmla="*/ 956561 w 1058393"/>
                  <a:gd name="connsiteY4" fmla="*/ 288725 h 1294053"/>
                  <a:gd name="connsiteX5" fmla="*/ 785587 w 1058393"/>
                  <a:gd name="connsiteY5" fmla="*/ 226622 h 1294053"/>
                  <a:gd name="connsiteX6" fmla="*/ 687337 w 1058393"/>
                  <a:gd name="connsiteY6" fmla="*/ 784 h 1294053"/>
                  <a:gd name="connsiteX7" fmla="*/ 524983 w 1058393"/>
                  <a:gd name="connsiteY7" fmla="*/ 171091 h 1294053"/>
                  <a:gd name="connsiteX8" fmla="*/ 390061 w 1058393"/>
                  <a:gd name="connsiteY8" fmla="*/ 162661 h 1294053"/>
                  <a:gd name="connsiteX9" fmla="*/ 331197 w 1058393"/>
                  <a:gd name="connsiteY9" fmla="*/ 178568 h 1294053"/>
                  <a:gd name="connsiteX10" fmla="*/ 323720 w 1058393"/>
                  <a:gd name="connsiteY10" fmla="*/ 180759 h 1294053"/>
                  <a:gd name="connsiteX11" fmla="*/ 315719 w 1058393"/>
                  <a:gd name="connsiteY11" fmla="*/ 186760 h 1294053"/>
                  <a:gd name="connsiteX12" fmla="*/ 205562 w 1058393"/>
                  <a:gd name="connsiteY12" fmla="*/ 414931 h 1294053"/>
                  <a:gd name="connsiteX13" fmla="*/ 168605 w 1058393"/>
                  <a:gd name="connsiteY13" fmla="*/ 581809 h 1294053"/>
                  <a:gd name="connsiteX14" fmla="*/ 60449 w 1058393"/>
                  <a:gd name="connsiteY14" fmla="*/ 617337 h 1294053"/>
                  <a:gd name="connsiteX15" fmla="*/ 36446 w 1058393"/>
                  <a:gd name="connsiteY15" fmla="*/ 702681 h 1294053"/>
                  <a:gd name="connsiteX16" fmla="*/ 33159 w 1058393"/>
                  <a:gd name="connsiteY16" fmla="*/ 727351 h 1294053"/>
                  <a:gd name="connsiteX17" fmla="*/ 32540 w 1058393"/>
                  <a:gd name="connsiteY17" fmla="*/ 732113 h 1294053"/>
                  <a:gd name="connsiteX18" fmla="*/ 18206 w 1058393"/>
                  <a:gd name="connsiteY18" fmla="*/ 843651 h 1294053"/>
                  <a:gd name="connsiteX19" fmla="*/ 11586 w 1058393"/>
                  <a:gd name="connsiteY19" fmla="*/ 1037866 h 1294053"/>
                  <a:gd name="connsiteX20" fmla="*/ 119409 w 1058393"/>
                  <a:gd name="connsiteY20" fmla="*/ 1116447 h 1294053"/>
                  <a:gd name="connsiteX21" fmla="*/ 222564 w 1058393"/>
                  <a:gd name="connsiteY21" fmla="*/ 1188790 h 1294053"/>
                  <a:gd name="connsiteX22" fmla="*/ 224469 w 1058393"/>
                  <a:gd name="connsiteY22" fmla="*/ 1189314 h 1294053"/>
                  <a:gd name="connsiteX23" fmla="*/ 225803 w 1058393"/>
                  <a:gd name="connsiteY23" fmla="*/ 1189933 h 1294053"/>
                  <a:gd name="connsiteX24" fmla="*/ 501361 w 1058393"/>
                  <a:gd name="connsiteY24" fmla="*/ 1260751 h 1294053"/>
                  <a:gd name="connsiteX25" fmla="*/ 782634 w 1058393"/>
                  <a:gd name="connsiteY25" fmla="*/ 1274610 h 1294053"/>
                  <a:gd name="connsiteX26" fmla="*/ 790540 w 1058393"/>
                  <a:gd name="connsiteY26" fmla="*/ 1270514 h 1294053"/>
                  <a:gd name="connsiteX27" fmla="*/ 798494 w 1058393"/>
                  <a:gd name="connsiteY27" fmla="*/ 1275658 h 1294053"/>
                  <a:gd name="connsiteX28" fmla="*/ 931034 w 1058393"/>
                  <a:gd name="connsiteY28" fmla="*/ 1248559 h 1294053"/>
                  <a:gd name="connsiteX29" fmla="*/ 1004186 w 1058393"/>
                  <a:gd name="connsiteY29" fmla="*/ 1066965 h 1294053"/>
                  <a:gd name="connsiteX30" fmla="*/ 1041429 w 1058393"/>
                  <a:gd name="connsiteY30" fmla="*/ 939616 h 1294053"/>
                  <a:gd name="connsiteX31" fmla="*/ 1056668 w 1058393"/>
                  <a:gd name="connsiteY31" fmla="*/ 844318 h 1294053"/>
                  <a:gd name="connsiteX32" fmla="*/ 996947 w 1058393"/>
                  <a:gd name="connsiteY32" fmla="*/ 810409 h 1294053"/>
                  <a:gd name="connsiteX33" fmla="*/ 1029284 w 1058393"/>
                  <a:gd name="connsiteY33" fmla="*/ 885037 h 1294053"/>
                  <a:gd name="connsiteX34" fmla="*/ 1014377 w 1058393"/>
                  <a:gd name="connsiteY34" fmla="*/ 951427 h 1294053"/>
                  <a:gd name="connsiteX35" fmla="*/ 1009472 w 1058393"/>
                  <a:gd name="connsiteY35" fmla="*/ 956237 h 1294053"/>
                  <a:gd name="connsiteX36" fmla="*/ 951798 w 1058393"/>
                  <a:gd name="connsiteY36" fmla="*/ 965381 h 1294053"/>
                  <a:gd name="connsiteX37" fmla="*/ 926605 w 1058393"/>
                  <a:gd name="connsiteY37" fmla="*/ 925185 h 1294053"/>
                  <a:gd name="connsiteX38" fmla="*/ 955989 w 1058393"/>
                  <a:gd name="connsiteY38" fmla="*/ 787930 h 1294053"/>
                  <a:gd name="connsiteX39" fmla="*/ 996994 w 1058393"/>
                  <a:gd name="connsiteY39" fmla="*/ 810457 h 1294053"/>
                  <a:gd name="connsiteX40" fmla="*/ 661096 w 1058393"/>
                  <a:gd name="connsiteY40" fmla="*/ 27644 h 1294053"/>
                  <a:gd name="connsiteX41" fmla="*/ 760584 w 1058393"/>
                  <a:gd name="connsiteY41" fmla="*/ 221621 h 1294053"/>
                  <a:gd name="connsiteX42" fmla="*/ 715388 w 1058393"/>
                  <a:gd name="connsiteY42" fmla="*/ 213001 h 1294053"/>
                  <a:gd name="connsiteX43" fmla="*/ 671144 w 1058393"/>
                  <a:gd name="connsiteY43" fmla="*/ 77603 h 1294053"/>
                  <a:gd name="connsiteX44" fmla="*/ 589896 w 1058393"/>
                  <a:gd name="connsiteY44" fmla="*/ 185140 h 1294053"/>
                  <a:gd name="connsiteX45" fmla="*/ 549938 w 1058393"/>
                  <a:gd name="connsiteY45" fmla="*/ 176092 h 1294053"/>
                  <a:gd name="connsiteX46" fmla="*/ 661096 w 1058393"/>
                  <a:gd name="connsiteY46" fmla="*/ 27644 h 1294053"/>
                  <a:gd name="connsiteX47" fmla="*/ 614613 w 1058393"/>
                  <a:gd name="connsiteY47" fmla="*/ 191046 h 1294053"/>
                  <a:gd name="connsiteX48" fmla="*/ 662619 w 1058393"/>
                  <a:gd name="connsiteY48" fmla="*/ 102892 h 1294053"/>
                  <a:gd name="connsiteX49" fmla="*/ 699386 w 1058393"/>
                  <a:gd name="connsiteY49" fmla="*/ 155803 h 1294053"/>
                  <a:gd name="connsiteX50" fmla="*/ 690384 w 1058393"/>
                  <a:gd name="connsiteY50" fmla="*/ 208096 h 1294053"/>
                  <a:gd name="connsiteX51" fmla="*/ 674859 w 1058393"/>
                  <a:gd name="connsiteY51" fmla="*/ 204905 h 1294053"/>
                  <a:gd name="connsiteX52" fmla="*/ 614613 w 1058393"/>
                  <a:gd name="connsiteY52" fmla="*/ 190998 h 1294053"/>
                  <a:gd name="connsiteX53" fmla="*/ 623472 w 1058393"/>
                  <a:gd name="connsiteY53" fmla="*/ 220288 h 1294053"/>
                  <a:gd name="connsiteX54" fmla="*/ 867454 w 1058393"/>
                  <a:gd name="connsiteY54" fmla="*/ 276199 h 1294053"/>
                  <a:gd name="connsiteX55" fmla="*/ 984516 w 1058393"/>
                  <a:gd name="connsiteY55" fmla="*/ 363115 h 1294053"/>
                  <a:gd name="connsiteX56" fmla="*/ 984707 w 1058393"/>
                  <a:gd name="connsiteY56" fmla="*/ 363972 h 1294053"/>
                  <a:gd name="connsiteX57" fmla="*/ 965800 w 1058393"/>
                  <a:gd name="connsiteY57" fmla="*/ 527850 h 1294053"/>
                  <a:gd name="connsiteX58" fmla="*/ 852691 w 1058393"/>
                  <a:gd name="connsiteY58" fmla="*/ 676583 h 1294053"/>
                  <a:gd name="connsiteX59" fmla="*/ 788873 w 1058393"/>
                  <a:gd name="connsiteY59" fmla="*/ 686965 h 1294053"/>
                  <a:gd name="connsiteX60" fmla="*/ 776109 w 1058393"/>
                  <a:gd name="connsiteY60" fmla="*/ 613289 h 1294053"/>
                  <a:gd name="connsiteX61" fmla="*/ 771109 w 1058393"/>
                  <a:gd name="connsiteY61" fmla="*/ 609432 h 1294053"/>
                  <a:gd name="connsiteX62" fmla="*/ 763251 w 1058393"/>
                  <a:gd name="connsiteY62" fmla="*/ 608193 h 1294053"/>
                  <a:gd name="connsiteX63" fmla="*/ 762918 w 1058393"/>
                  <a:gd name="connsiteY63" fmla="*/ 608193 h 1294053"/>
                  <a:gd name="connsiteX64" fmla="*/ 713721 w 1058393"/>
                  <a:gd name="connsiteY64" fmla="*/ 676916 h 1294053"/>
                  <a:gd name="connsiteX65" fmla="*/ 653094 w 1058393"/>
                  <a:gd name="connsiteY65" fmla="*/ 663581 h 1294053"/>
                  <a:gd name="connsiteX66" fmla="*/ 458022 w 1058393"/>
                  <a:gd name="connsiteY66" fmla="*/ 624481 h 1294053"/>
                  <a:gd name="connsiteX67" fmla="*/ 457927 w 1058393"/>
                  <a:gd name="connsiteY67" fmla="*/ 569712 h 1294053"/>
                  <a:gd name="connsiteX68" fmla="*/ 439210 w 1058393"/>
                  <a:gd name="connsiteY68" fmla="*/ 539661 h 1294053"/>
                  <a:gd name="connsiteX69" fmla="*/ 385775 w 1058393"/>
                  <a:gd name="connsiteY69" fmla="*/ 608765 h 1294053"/>
                  <a:gd name="connsiteX70" fmla="*/ 385775 w 1058393"/>
                  <a:gd name="connsiteY70" fmla="*/ 608765 h 1294053"/>
                  <a:gd name="connsiteX71" fmla="*/ 272333 w 1058393"/>
                  <a:gd name="connsiteY71" fmla="*/ 525469 h 1294053"/>
                  <a:gd name="connsiteX72" fmla="*/ 260331 w 1058393"/>
                  <a:gd name="connsiteY72" fmla="*/ 409359 h 1294053"/>
                  <a:gd name="connsiteX73" fmla="*/ 332340 w 1058393"/>
                  <a:gd name="connsiteY73" fmla="*/ 206000 h 1294053"/>
                  <a:gd name="connsiteX74" fmla="*/ 356390 w 1058393"/>
                  <a:gd name="connsiteY74" fmla="*/ 195570 h 1294053"/>
                  <a:gd name="connsiteX75" fmla="*/ 623376 w 1058393"/>
                  <a:gd name="connsiteY75" fmla="*/ 220288 h 1294053"/>
                  <a:gd name="connsiteX76" fmla="*/ 749202 w 1058393"/>
                  <a:gd name="connsiteY76" fmla="*/ 755164 h 1294053"/>
                  <a:gd name="connsiteX77" fmla="*/ 728390 w 1058393"/>
                  <a:gd name="connsiteY77" fmla="*/ 774547 h 1294053"/>
                  <a:gd name="connsiteX78" fmla="*/ 732438 w 1058393"/>
                  <a:gd name="connsiteY78" fmla="*/ 705015 h 1294053"/>
                  <a:gd name="connsiteX79" fmla="*/ 737390 w 1058393"/>
                  <a:gd name="connsiteY79" fmla="*/ 681488 h 1294053"/>
                  <a:gd name="connsiteX80" fmla="*/ 761060 w 1058393"/>
                  <a:gd name="connsiteY80" fmla="*/ 633577 h 1294053"/>
                  <a:gd name="connsiteX81" fmla="*/ 761917 w 1058393"/>
                  <a:gd name="connsiteY81" fmla="*/ 685108 h 1294053"/>
                  <a:gd name="connsiteX82" fmla="*/ 759060 w 1058393"/>
                  <a:gd name="connsiteY82" fmla="*/ 708777 h 1294053"/>
                  <a:gd name="connsiteX83" fmla="*/ 757202 w 1058393"/>
                  <a:gd name="connsiteY83" fmla="*/ 722112 h 1294053"/>
                  <a:gd name="connsiteX84" fmla="*/ 749202 w 1058393"/>
                  <a:gd name="connsiteY84" fmla="*/ 755212 h 1294053"/>
                  <a:gd name="connsiteX85" fmla="*/ 400968 w 1058393"/>
                  <a:gd name="connsiteY85" fmla="*/ 710635 h 1294053"/>
                  <a:gd name="connsiteX86" fmla="*/ 400491 w 1058393"/>
                  <a:gd name="connsiteY86" fmla="*/ 704062 h 1294053"/>
                  <a:gd name="connsiteX87" fmla="*/ 400586 w 1058393"/>
                  <a:gd name="connsiteY87" fmla="*/ 685774 h 1294053"/>
                  <a:gd name="connsiteX88" fmla="*/ 405730 w 1058393"/>
                  <a:gd name="connsiteY88" fmla="*/ 639769 h 1294053"/>
                  <a:gd name="connsiteX89" fmla="*/ 407969 w 1058393"/>
                  <a:gd name="connsiteY89" fmla="*/ 627100 h 1294053"/>
                  <a:gd name="connsiteX90" fmla="*/ 410683 w 1058393"/>
                  <a:gd name="connsiteY90" fmla="*/ 614765 h 1294053"/>
                  <a:gd name="connsiteX91" fmla="*/ 419732 w 1058393"/>
                  <a:gd name="connsiteY91" fmla="*/ 584905 h 1294053"/>
                  <a:gd name="connsiteX92" fmla="*/ 427685 w 1058393"/>
                  <a:gd name="connsiteY92" fmla="*/ 569807 h 1294053"/>
                  <a:gd name="connsiteX93" fmla="*/ 431543 w 1058393"/>
                  <a:gd name="connsiteY93" fmla="*/ 565188 h 1294053"/>
                  <a:gd name="connsiteX94" fmla="*/ 432590 w 1058393"/>
                  <a:gd name="connsiteY94" fmla="*/ 571236 h 1294053"/>
                  <a:gd name="connsiteX95" fmla="*/ 433734 w 1058393"/>
                  <a:gd name="connsiteY95" fmla="*/ 588667 h 1294053"/>
                  <a:gd name="connsiteX96" fmla="*/ 432924 w 1058393"/>
                  <a:gd name="connsiteY96" fmla="*/ 619433 h 1294053"/>
                  <a:gd name="connsiteX97" fmla="*/ 432019 w 1058393"/>
                  <a:gd name="connsiteY97" fmla="*/ 632149 h 1294053"/>
                  <a:gd name="connsiteX98" fmla="*/ 430495 w 1058393"/>
                  <a:gd name="connsiteY98" fmla="*/ 644864 h 1294053"/>
                  <a:gd name="connsiteX99" fmla="*/ 430495 w 1058393"/>
                  <a:gd name="connsiteY99" fmla="*/ 644960 h 1294053"/>
                  <a:gd name="connsiteX100" fmla="*/ 424542 w 1058393"/>
                  <a:gd name="connsiteY100" fmla="*/ 675487 h 1294053"/>
                  <a:gd name="connsiteX101" fmla="*/ 424161 w 1058393"/>
                  <a:gd name="connsiteY101" fmla="*/ 676773 h 1294053"/>
                  <a:gd name="connsiteX102" fmla="*/ 401110 w 1058393"/>
                  <a:gd name="connsiteY102" fmla="*/ 708825 h 1294053"/>
                  <a:gd name="connsiteX103" fmla="*/ 401015 w 1058393"/>
                  <a:gd name="connsiteY103" fmla="*/ 710682 h 1294053"/>
                  <a:gd name="connsiteX104" fmla="*/ 66354 w 1058393"/>
                  <a:gd name="connsiteY104" fmla="*/ 675059 h 1294053"/>
                  <a:gd name="connsiteX105" fmla="*/ 117265 w 1058393"/>
                  <a:gd name="connsiteY105" fmla="*/ 613813 h 1294053"/>
                  <a:gd name="connsiteX106" fmla="*/ 163081 w 1058393"/>
                  <a:gd name="connsiteY106" fmla="*/ 607288 h 1294053"/>
                  <a:gd name="connsiteX107" fmla="*/ 139363 w 1058393"/>
                  <a:gd name="connsiteY107" fmla="*/ 721731 h 1294053"/>
                  <a:gd name="connsiteX108" fmla="*/ 96739 w 1058393"/>
                  <a:gd name="connsiteY108" fmla="*/ 749830 h 1294053"/>
                  <a:gd name="connsiteX109" fmla="*/ 65449 w 1058393"/>
                  <a:gd name="connsiteY109" fmla="*/ 751116 h 1294053"/>
                  <a:gd name="connsiteX110" fmla="*/ 58020 w 1058393"/>
                  <a:gd name="connsiteY110" fmla="*/ 731971 h 1294053"/>
                  <a:gd name="connsiteX111" fmla="*/ 56686 w 1058393"/>
                  <a:gd name="connsiteY111" fmla="*/ 728018 h 1294053"/>
                  <a:gd name="connsiteX112" fmla="*/ 66307 w 1058393"/>
                  <a:gd name="connsiteY112" fmla="*/ 675059 h 1294053"/>
                  <a:gd name="connsiteX113" fmla="*/ 29921 w 1058393"/>
                  <a:gd name="connsiteY113" fmla="*/ 1006672 h 1294053"/>
                  <a:gd name="connsiteX114" fmla="*/ 45542 w 1058393"/>
                  <a:gd name="connsiteY114" fmla="*/ 830126 h 1294053"/>
                  <a:gd name="connsiteX115" fmla="*/ 51781 w 1058393"/>
                  <a:gd name="connsiteY115" fmla="*/ 771642 h 1294053"/>
                  <a:gd name="connsiteX116" fmla="*/ 77927 w 1058393"/>
                  <a:gd name="connsiteY116" fmla="*/ 778500 h 1294053"/>
                  <a:gd name="connsiteX117" fmla="*/ 120694 w 1058393"/>
                  <a:gd name="connsiteY117" fmla="*/ 765118 h 1294053"/>
                  <a:gd name="connsiteX118" fmla="*/ 131981 w 1058393"/>
                  <a:gd name="connsiteY118" fmla="*/ 758498 h 1294053"/>
                  <a:gd name="connsiteX119" fmla="*/ 125362 w 1058393"/>
                  <a:gd name="connsiteY119" fmla="*/ 792264 h 1294053"/>
                  <a:gd name="connsiteX120" fmla="*/ 77784 w 1058393"/>
                  <a:gd name="connsiteY120" fmla="*/ 1057011 h 1294053"/>
                  <a:gd name="connsiteX121" fmla="*/ 84499 w 1058393"/>
                  <a:gd name="connsiteY121" fmla="*/ 1062679 h 1294053"/>
                  <a:gd name="connsiteX122" fmla="*/ 98501 w 1058393"/>
                  <a:gd name="connsiteY122" fmla="*/ 1080252 h 1294053"/>
                  <a:gd name="connsiteX123" fmla="*/ 99311 w 1058393"/>
                  <a:gd name="connsiteY123" fmla="*/ 1082300 h 1294053"/>
                  <a:gd name="connsiteX124" fmla="*/ 29921 w 1058393"/>
                  <a:gd name="connsiteY124" fmla="*/ 1006672 h 1294053"/>
                  <a:gd name="connsiteX125" fmla="*/ 495313 w 1058393"/>
                  <a:gd name="connsiteY125" fmla="*/ 1233224 h 1294053"/>
                  <a:gd name="connsiteX126" fmla="*/ 233137 w 1058393"/>
                  <a:gd name="connsiteY126" fmla="*/ 1165692 h 1294053"/>
                  <a:gd name="connsiteX127" fmla="*/ 137649 w 1058393"/>
                  <a:gd name="connsiteY127" fmla="*/ 1100112 h 1294053"/>
                  <a:gd name="connsiteX128" fmla="*/ 114075 w 1058393"/>
                  <a:gd name="connsiteY128" fmla="*/ 1027865 h 1294053"/>
                  <a:gd name="connsiteX129" fmla="*/ 117075 w 1058393"/>
                  <a:gd name="connsiteY129" fmla="*/ 979811 h 1294053"/>
                  <a:gd name="connsiteX130" fmla="*/ 119409 w 1058393"/>
                  <a:gd name="connsiteY130" fmla="*/ 964000 h 1294053"/>
                  <a:gd name="connsiteX131" fmla="*/ 141983 w 1058393"/>
                  <a:gd name="connsiteY131" fmla="*/ 839984 h 1294053"/>
                  <a:gd name="connsiteX132" fmla="*/ 211611 w 1058393"/>
                  <a:gd name="connsiteY132" fmla="*/ 504085 h 1294053"/>
                  <a:gd name="connsiteX133" fmla="*/ 237614 w 1058393"/>
                  <a:gd name="connsiteY133" fmla="*/ 370687 h 1294053"/>
                  <a:gd name="connsiteX134" fmla="*/ 234328 w 1058393"/>
                  <a:gd name="connsiteY134" fmla="*/ 425408 h 1294053"/>
                  <a:gd name="connsiteX135" fmla="*/ 262284 w 1058393"/>
                  <a:gd name="connsiteY135" fmla="*/ 560902 h 1294053"/>
                  <a:gd name="connsiteX136" fmla="*/ 380870 w 1058393"/>
                  <a:gd name="connsiteY136" fmla="*/ 633815 h 1294053"/>
                  <a:gd name="connsiteX137" fmla="*/ 380870 w 1058393"/>
                  <a:gd name="connsiteY137" fmla="*/ 633815 h 1294053"/>
                  <a:gd name="connsiteX138" fmla="*/ 374916 w 1058393"/>
                  <a:gd name="connsiteY138" fmla="*/ 701586 h 1294053"/>
                  <a:gd name="connsiteX139" fmla="*/ 397444 w 1058393"/>
                  <a:gd name="connsiteY139" fmla="*/ 734114 h 1294053"/>
                  <a:gd name="connsiteX140" fmla="*/ 449354 w 1058393"/>
                  <a:gd name="connsiteY140" fmla="*/ 680631 h 1294053"/>
                  <a:gd name="connsiteX141" fmla="*/ 449736 w 1058393"/>
                  <a:gd name="connsiteY141" fmla="*/ 679345 h 1294053"/>
                  <a:gd name="connsiteX142" fmla="*/ 449736 w 1058393"/>
                  <a:gd name="connsiteY142" fmla="*/ 679250 h 1294053"/>
                  <a:gd name="connsiteX143" fmla="*/ 455403 w 1058393"/>
                  <a:gd name="connsiteY143" fmla="*/ 649913 h 1294053"/>
                  <a:gd name="connsiteX144" fmla="*/ 708434 w 1058393"/>
                  <a:gd name="connsiteY144" fmla="*/ 700633 h 1294053"/>
                  <a:gd name="connsiteX145" fmla="*/ 709434 w 1058393"/>
                  <a:gd name="connsiteY145" fmla="*/ 795693 h 1294053"/>
                  <a:gd name="connsiteX146" fmla="*/ 779157 w 1058393"/>
                  <a:gd name="connsiteY146" fmla="*/ 742305 h 1294053"/>
                  <a:gd name="connsiteX147" fmla="*/ 785587 w 1058393"/>
                  <a:gd name="connsiteY147" fmla="*/ 710539 h 1294053"/>
                  <a:gd name="connsiteX148" fmla="*/ 901363 w 1058393"/>
                  <a:gd name="connsiteY148" fmla="*/ 677297 h 1294053"/>
                  <a:gd name="connsiteX149" fmla="*/ 971706 w 1058393"/>
                  <a:gd name="connsiteY149" fmla="*/ 579332 h 1294053"/>
                  <a:gd name="connsiteX150" fmla="*/ 904459 w 1058393"/>
                  <a:gd name="connsiteY150" fmla="*/ 906897 h 1294053"/>
                  <a:gd name="connsiteX151" fmla="*/ 871407 w 1058393"/>
                  <a:gd name="connsiteY151" fmla="*/ 1054678 h 1294053"/>
                  <a:gd name="connsiteX152" fmla="*/ 821687 w 1058393"/>
                  <a:gd name="connsiteY152" fmla="*/ 1209554 h 1294053"/>
                  <a:gd name="connsiteX153" fmla="*/ 495265 w 1058393"/>
                  <a:gd name="connsiteY153" fmla="*/ 1233081 h 1294053"/>
                  <a:gd name="connsiteX154" fmla="*/ 935272 w 1058393"/>
                  <a:gd name="connsiteY154" fmla="*/ 1199648 h 1294053"/>
                  <a:gd name="connsiteX155" fmla="*/ 816305 w 1058393"/>
                  <a:gd name="connsiteY155" fmla="*/ 1252369 h 1294053"/>
                  <a:gd name="connsiteX156" fmla="*/ 915603 w 1058393"/>
                  <a:gd name="connsiteY156" fmla="*/ 975382 h 1294053"/>
                  <a:gd name="connsiteX157" fmla="*/ 918508 w 1058393"/>
                  <a:gd name="connsiteY157" fmla="*/ 962190 h 1294053"/>
                  <a:gd name="connsiteX158" fmla="*/ 925986 w 1058393"/>
                  <a:gd name="connsiteY158" fmla="*/ 972525 h 1294053"/>
                  <a:gd name="connsiteX159" fmla="*/ 958561 w 1058393"/>
                  <a:gd name="connsiteY159" fmla="*/ 1004005 h 1294053"/>
                  <a:gd name="connsiteX160" fmla="*/ 998185 w 1058393"/>
                  <a:gd name="connsiteY160" fmla="*/ 1001100 h 1294053"/>
                  <a:gd name="connsiteX161" fmla="*/ 984564 w 1058393"/>
                  <a:gd name="connsiteY161" fmla="*/ 1043533 h 1294053"/>
                  <a:gd name="connsiteX162" fmla="*/ 935320 w 1058393"/>
                  <a:gd name="connsiteY162" fmla="*/ 1199648 h 129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058393" h="1294053">
                    <a:moveTo>
                      <a:pt x="1056621" y="844270"/>
                    </a:moveTo>
                    <a:cubicBezTo>
                      <a:pt x="1048334" y="804599"/>
                      <a:pt x="997233" y="775786"/>
                      <a:pt x="962704" y="763213"/>
                    </a:cubicBezTo>
                    <a:cubicBezTo>
                      <a:pt x="962181" y="763022"/>
                      <a:pt x="961657" y="762927"/>
                      <a:pt x="961133" y="762784"/>
                    </a:cubicBezTo>
                    <a:cubicBezTo>
                      <a:pt x="973134" y="704586"/>
                      <a:pt x="984850" y="646341"/>
                      <a:pt x="996042" y="588048"/>
                    </a:cubicBezTo>
                    <a:cubicBezTo>
                      <a:pt x="1015378" y="487416"/>
                      <a:pt x="1060336" y="356733"/>
                      <a:pt x="956561" y="288725"/>
                    </a:cubicBezTo>
                    <a:cubicBezTo>
                      <a:pt x="907269" y="256435"/>
                      <a:pt x="846404" y="239433"/>
                      <a:pt x="785587" y="226622"/>
                    </a:cubicBezTo>
                    <a:cubicBezTo>
                      <a:pt x="798160" y="142564"/>
                      <a:pt x="798160" y="12976"/>
                      <a:pt x="687337" y="784"/>
                    </a:cubicBezTo>
                    <a:cubicBezTo>
                      <a:pt x="590801" y="-9836"/>
                      <a:pt x="538794" y="89557"/>
                      <a:pt x="524983" y="171091"/>
                    </a:cubicBezTo>
                    <a:cubicBezTo>
                      <a:pt x="479311" y="162566"/>
                      <a:pt x="433495" y="157613"/>
                      <a:pt x="390061" y="162661"/>
                    </a:cubicBezTo>
                    <a:cubicBezTo>
                      <a:pt x="367440" y="165281"/>
                      <a:pt x="348009" y="170758"/>
                      <a:pt x="331197" y="178568"/>
                    </a:cubicBezTo>
                    <a:cubicBezTo>
                      <a:pt x="328816" y="178425"/>
                      <a:pt x="326244" y="179044"/>
                      <a:pt x="323720" y="180759"/>
                    </a:cubicBezTo>
                    <a:cubicBezTo>
                      <a:pt x="320910" y="182616"/>
                      <a:pt x="318338" y="184759"/>
                      <a:pt x="315719" y="186760"/>
                    </a:cubicBezTo>
                    <a:cubicBezTo>
                      <a:pt x="242662" y="231051"/>
                      <a:pt x="226136" y="325396"/>
                      <a:pt x="205562" y="414931"/>
                    </a:cubicBezTo>
                    <a:cubicBezTo>
                      <a:pt x="192798" y="470462"/>
                      <a:pt x="180559" y="526088"/>
                      <a:pt x="168605" y="581809"/>
                    </a:cubicBezTo>
                    <a:cubicBezTo>
                      <a:pt x="132506" y="580999"/>
                      <a:pt x="82356" y="588286"/>
                      <a:pt x="60449" y="617337"/>
                    </a:cubicBezTo>
                    <a:cubicBezTo>
                      <a:pt x="42875" y="640674"/>
                      <a:pt x="40351" y="674868"/>
                      <a:pt x="36446" y="702681"/>
                    </a:cubicBezTo>
                    <a:cubicBezTo>
                      <a:pt x="35303" y="710873"/>
                      <a:pt x="34303" y="719112"/>
                      <a:pt x="33159" y="727351"/>
                    </a:cubicBezTo>
                    <a:cubicBezTo>
                      <a:pt x="32636" y="728732"/>
                      <a:pt x="32398" y="730351"/>
                      <a:pt x="32540" y="732113"/>
                    </a:cubicBezTo>
                    <a:cubicBezTo>
                      <a:pt x="27588" y="769261"/>
                      <a:pt x="23015" y="806504"/>
                      <a:pt x="18206" y="843651"/>
                    </a:cubicBezTo>
                    <a:cubicBezTo>
                      <a:pt x="11157" y="898134"/>
                      <a:pt x="-14799" y="984526"/>
                      <a:pt x="11586" y="1037866"/>
                    </a:cubicBezTo>
                    <a:cubicBezTo>
                      <a:pt x="29921" y="1074918"/>
                      <a:pt x="80023" y="1106160"/>
                      <a:pt x="119409" y="1116447"/>
                    </a:cubicBezTo>
                    <a:cubicBezTo>
                      <a:pt x="144650" y="1149166"/>
                      <a:pt x="182321" y="1173073"/>
                      <a:pt x="222564" y="1188790"/>
                    </a:cubicBezTo>
                    <a:cubicBezTo>
                      <a:pt x="223183" y="1189028"/>
                      <a:pt x="223802" y="1189171"/>
                      <a:pt x="224469" y="1189314"/>
                    </a:cubicBezTo>
                    <a:cubicBezTo>
                      <a:pt x="224898" y="1189504"/>
                      <a:pt x="225327" y="1189742"/>
                      <a:pt x="225803" y="1189933"/>
                    </a:cubicBezTo>
                    <a:cubicBezTo>
                      <a:pt x="315004" y="1220556"/>
                      <a:pt x="409540" y="1239653"/>
                      <a:pt x="501361" y="1260751"/>
                    </a:cubicBezTo>
                    <a:cubicBezTo>
                      <a:pt x="590467" y="1281230"/>
                      <a:pt x="694433" y="1316187"/>
                      <a:pt x="782634" y="1274610"/>
                    </a:cubicBezTo>
                    <a:cubicBezTo>
                      <a:pt x="785349" y="1273324"/>
                      <a:pt x="787969" y="1271943"/>
                      <a:pt x="790540" y="1270514"/>
                    </a:cubicBezTo>
                    <a:cubicBezTo>
                      <a:pt x="792112" y="1272991"/>
                      <a:pt x="794683" y="1274943"/>
                      <a:pt x="798494" y="1275658"/>
                    </a:cubicBezTo>
                    <a:cubicBezTo>
                      <a:pt x="838593" y="1283087"/>
                      <a:pt x="898172" y="1274896"/>
                      <a:pt x="931034" y="1248559"/>
                    </a:cubicBezTo>
                    <a:cubicBezTo>
                      <a:pt x="977897" y="1211031"/>
                      <a:pt x="988707" y="1119781"/>
                      <a:pt x="1004186" y="1066965"/>
                    </a:cubicBezTo>
                    <a:cubicBezTo>
                      <a:pt x="1016616" y="1024531"/>
                      <a:pt x="1029093" y="982097"/>
                      <a:pt x="1041429" y="939616"/>
                    </a:cubicBezTo>
                    <a:cubicBezTo>
                      <a:pt x="1049906" y="910421"/>
                      <a:pt x="1063145" y="875322"/>
                      <a:pt x="1056668" y="844318"/>
                    </a:cubicBezTo>
                    <a:close/>
                    <a:moveTo>
                      <a:pt x="996947" y="810409"/>
                    </a:moveTo>
                    <a:cubicBezTo>
                      <a:pt x="1024808" y="830269"/>
                      <a:pt x="1033427" y="849033"/>
                      <a:pt x="1029284" y="885037"/>
                    </a:cubicBezTo>
                    <a:cubicBezTo>
                      <a:pt x="1026760" y="906897"/>
                      <a:pt x="1021093" y="929186"/>
                      <a:pt x="1014377" y="951427"/>
                    </a:cubicBezTo>
                    <a:cubicBezTo>
                      <a:pt x="1012520" y="952474"/>
                      <a:pt x="1010806" y="953998"/>
                      <a:pt x="1009472" y="956237"/>
                    </a:cubicBezTo>
                    <a:cubicBezTo>
                      <a:pt x="995709" y="979763"/>
                      <a:pt x="969753" y="991289"/>
                      <a:pt x="951798" y="965381"/>
                    </a:cubicBezTo>
                    <a:cubicBezTo>
                      <a:pt x="943083" y="952855"/>
                      <a:pt x="931177" y="939997"/>
                      <a:pt x="926605" y="925185"/>
                    </a:cubicBezTo>
                    <a:cubicBezTo>
                      <a:pt x="936606" y="879465"/>
                      <a:pt x="946416" y="833745"/>
                      <a:pt x="955989" y="787930"/>
                    </a:cubicBezTo>
                    <a:cubicBezTo>
                      <a:pt x="970563" y="793740"/>
                      <a:pt x="984136" y="801265"/>
                      <a:pt x="996994" y="810457"/>
                    </a:cubicBezTo>
                    <a:close/>
                    <a:moveTo>
                      <a:pt x="661096" y="27644"/>
                    </a:moveTo>
                    <a:cubicBezTo>
                      <a:pt x="773824" y="10738"/>
                      <a:pt x="771633" y="146850"/>
                      <a:pt x="760584" y="221621"/>
                    </a:cubicBezTo>
                    <a:cubicBezTo>
                      <a:pt x="745344" y="218621"/>
                      <a:pt x="730247" y="215811"/>
                      <a:pt x="715388" y="213001"/>
                    </a:cubicBezTo>
                    <a:cubicBezTo>
                      <a:pt x="726580" y="166090"/>
                      <a:pt x="737438" y="85128"/>
                      <a:pt x="671144" y="77603"/>
                    </a:cubicBezTo>
                    <a:cubicBezTo>
                      <a:pt x="613471" y="71078"/>
                      <a:pt x="598849" y="140992"/>
                      <a:pt x="589896" y="185140"/>
                    </a:cubicBezTo>
                    <a:cubicBezTo>
                      <a:pt x="576656" y="181997"/>
                      <a:pt x="563321" y="178949"/>
                      <a:pt x="549938" y="176092"/>
                    </a:cubicBezTo>
                    <a:cubicBezTo>
                      <a:pt x="560416" y="113560"/>
                      <a:pt x="591801" y="38027"/>
                      <a:pt x="661096" y="27644"/>
                    </a:cubicBezTo>
                    <a:close/>
                    <a:moveTo>
                      <a:pt x="614613" y="191046"/>
                    </a:moveTo>
                    <a:cubicBezTo>
                      <a:pt x="620233" y="160137"/>
                      <a:pt x="627424" y="106988"/>
                      <a:pt x="662619" y="102892"/>
                    </a:cubicBezTo>
                    <a:cubicBezTo>
                      <a:pt x="691004" y="99606"/>
                      <a:pt x="700624" y="134086"/>
                      <a:pt x="699386" y="155803"/>
                    </a:cubicBezTo>
                    <a:cubicBezTo>
                      <a:pt x="698386" y="173425"/>
                      <a:pt x="694623" y="190951"/>
                      <a:pt x="690384" y="208096"/>
                    </a:cubicBezTo>
                    <a:cubicBezTo>
                      <a:pt x="685146" y="207048"/>
                      <a:pt x="679955" y="206000"/>
                      <a:pt x="674859" y="204905"/>
                    </a:cubicBezTo>
                    <a:cubicBezTo>
                      <a:pt x="655380" y="200809"/>
                      <a:pt x="635187" y="195951"/>
                      <a:pt x="614613" y="190998"/>
                    </a:cubicBezTo>
                    <a:close/>
                    <a:moveTo>
                      <a:pt x="623472" y="220288"/>
                    </a:moveTo>
                    <a:cubicBezTo>
                      <a:pt x="704672" y="236909"/>
                      <a:pt x="788254" y="251482"/>
                      <a:pt x="867454" y="276199"/>
                    </a:cubicBezTo>
                    <a:cubicBezTo>
                      <a:pt x="923223" y="293582"/>
                      <a:pt x="965086" y="320491"/>
                      <a:pt x="984516" y="363115"/>
                    </a:cubicBezTo>
                    <a:cubicBezTo>
                      <a:pt x="984612" y="363401"/>
                      <a:pt x="984612" y="363686"/>
                      <a:pt x="984707" y="363972"/>
                    </a:cubicBezTo>
                    <a:cubicBezTo>
                      <a:pt x="1004472" y="425694"/>
                      <a:pt x="990803" y="470605"/>
                      <a:pt x="965800" y="527850"/>
                    </a:cubicBezTo>
                    <a:cubicBezTo>
                      <a:pt x="940559" y="585667"/>
                      <a:pt x="916651" y="651151"/>
                      <a:pt x="852691" y="676583"/>
                    </a:cubicBezTo>
                    <a:cubicBezTo>
                      <a:pt x="832593" y="684536"/>
                      <a:pt x="811067" y="687346"/>
                      <a:pt x="788873" y="686965"/>
                    </a:cubicBezTo>
                    <a:cubicBezTo>
                      <a:pt x="791826" y="657914"/>
                      <a:pt x="790683" y="627053"/>
                      <a:pt x="776109" y="613289"/>
                    </a:cubicBezTo>
                    <a:cubicBezTo>
                      <a:pt x="775014" y="611622"/>
                      <a:pt x="773300" y="610193"/>
                      <a:pt x="771109" y="609432"/>
                    </a:cubicBezTo>
                    <a:cubicBezTo>
                      <a:pt x="768299" y="607907"/>
                      <a:pt x="765584" y="607526"/>
                      <a:pt x="763251" y="608193"/>
                    </a:cubicBezTo>
                    <a:cubicBezTo>
                      <a:pt x="763156" y="608193"/>
                      <a:pt x="763060" y="608193"/>
                      <a:pt x="762918" y="608193"/>
                    </a:cubicBezTo>
                    <a:cubicBezTo>
                      <a:pt x="732152" y="607479"/>
                      <a:pt x="719865" y="649579"/>
                      <a:pt x="713721" y="676916"/>
                    </a:cubicBezTo>
                    <a:cubicBezTo>
                      <a:pt x="692766" y="672535"/>
                      <a:pt x="672287" y="667391"/>
                      <a:pt x="653094" y="663581"/>
                    </a:cubicBezTo>
                    <a:cubicBezTo>
                      <a:pt x="588038" y="650580"/>
                      <a:pt x="522983" y="637483"/>
                      <a:pt x="458022" y="624481"/>
                    </a:cubicBezTo>
                    <a:cubicBezTo>
                      <a:pt x="459451" y="606241"/>
                      <a:pt x="460308" y="587667"/>
                      <a:pt x="457927" y="569712"/>
                    </a:cubicBezTo>
                    <a:cubicBezTo>
                      <a:pt x="456260" y="557187"/>
                      <a:pt x="453355" y="542947"/>
                      <a:pt x="439210" y="539661"/>
                    </a:cubicBezTo>
                    <a:cubicBezTo>
                      <a:pt x="406302" y="532136"/>
                      <a:pt x="392252" y="579380"/>
                      <a:pt x="385775" y="608765"/>
                    </a:cubicBezTo>
                    <a:cubicBezTo>
                      <a:pt x="385775" y="608765"/>
                      <a:pt x="385775" y="608765"/>
                      <a:pt x="385775" y="608765"/>
                    </a:cubicBezTo>
                    <a:cubicBezTo>
                      <a:pt x="338102" y="595477"/>
                      <a:pt x="292716" y="574570"/>
                      <a:pt x="272333" y="525469"/>
                    </a:cubicBezTo>
                    <a:cubicBezTo>
                      <a:pt x="257331" y="489226"/>
                      <a:pt x="258283" y="447792"/>
                      <a:pt x="260331" y="409359"/>
                    </a:cubicBezTo>
                    <a:cubicBezTo>
                      <a:pt x="263998" y="341541"/>
                      <a:pt x="273428" y="249863"/>
                      <a:pt x="332340" y="206000"/>
                    </a:cubicBezTo>
                    <a:cubicBezTo>
                      <a:pt x="339817" y="201809"/>
                      <a:pt x="347770" y="198237"/>
                      <a:pt x="356390" y="195570"/>
                    </a:cubicBezTo>
                    <a:cubicBezTo>
                      <a:pt x="439353" y="169853"/>
                      <a:pt x="541271" y="203524"/>
                      <a:pt x="623376" y="220288"/>
                    </a:cubicBezTo>
                    <a:close/>
                    <a:moveTo>
                      <a:pt x="749202" y="755164"/>
                    </a:moveTo>
                    <a:cubicBezTo>
                      <a:pt x="745772" y="764641"/>
                      <a:pt x="735676" y="789502"/>
                      <a:pt x="728390" y="774547"/>
                    </a:cubicBezTo>
                    <a:cubicBezTo>
                      <a:pt x="724627" y="766784"/>
                      <a:pt x="726722" y="735876"/>
                      <a:pt x="732438" y="705015"/>
                    </a:cubicBezTo>
                    <a:cubicBezTo>
                      <a:pt x="733866" y="697109"/>
                      <a:pt x="735581" y="689108"/>
                      <a:pt x="737390" y="681488"/>
                    </a:cubicBezTo>
                    <a:cubicBezTo>
                      <a:pt x="743725" y="656247"/>
                      <a:pt x="752154" y="635339"/>
                      <a:pt x="761060" y="633577"/>
                    </a:cubicBezTo>
                    <a:cubicBezTo>
                      <a:pt x="765299" y="639578"/>
                      <a:pt x="764203" y="663391"/>
                      <a:pt x="761917" y="685108"/>
                    </a:cubicBezTo>
                    <a:cubicBezTo>
                      <a:pt x="761060" y="693775"/>
                      <a:pt x="760012" y="702110"/>
                      <a:pt x="759060" y="708777"/>
                    </a:cubicBezTo>
                    <a:cubicBezTo>
                      <a:pt x="758298" y="714873"/>
                      <a:pt x="757584" y="719731"/>
                      <a:pt x="757202" y="722112"/>
                    </a:cubicBezTo>
                    <a:cubicBezTo>
                      <a:pt x="755393" y="733209"/>
                      <a:pt x="753107" y="744687"/>
                      <a:pt x="749202" y="755212"/>
                    </a:cubicBezTo>
                    <a:close/>
                    <a:moveTo>
                      <a:pt x="400968" y="710635"/>
                    </a:moveTo>
                    <a:cubicBezTo>
                      <a:pt x="400110" y="709301"/>
                      <a:pt x="400539" y="705634"/>
                      <a:pt x="400491" y="704062"/>
                    </a:cubicBezTo>
                    <a:cubicBezTo>
                      <a:pt x="400110" y="697966"/>
                      <a:pt x="400349" y="691870"/>
                      <a:pt x="400586" y="685774"/>
                    </a:cubicBezTo>
                    <a:cubicBezTo>
                      <a:pt x="401349" y="670296"/>
                      <a:pt x="403206" y="654961"/>
                      <a:pt x="405730" y="639769"/>
                    </a:cubicBezTo>
                    <a:cubicBezTo>
                      <a:pt x="406397" y="635530"/>
                      <a:pt x="407206" y="631339"/>
                      <a:pt x="407969" y="627100"/>
                    </a:cubicBezTo>
                    <a:cubicBezTo>
                      <a:pt x="408825" y="623005"/>
                      <a:pt x="409683" y="618814"/>
                      <a:pt x="410683" y="614765"/>
                    </a:cubicBezTo>
                    <a:cubicBezTo>
                      <a:pt x="412922" y="604621"/>
                      <a:pt x="415731" y="594572"/>
                      <a:pt x="419732" y="584905"/>
                    </a:cubicBezTo>
                    <a:cubicBezTo>
                      <a:pt x="421828" y="579809"/>
                      <a:pt x="424209" y="574094"/>
                      <a:pt x="427685" y="569807"/>
                    </a:cubicBezTo>
                    <a:cubicBezTo>
                      <a:pt x="427828" y="569712"/>
                      <a:pt x="430114" y="567188"/>
                      <a:pt x="431543" y="565188"/>
                    </a:cubicBezTo>
                    <a:cubicBezTo>
                      <a:pt x="432066" y="567188"/>
                      <a:pt x="432352" y="569236"/>
                      <a:pt x="432590" y="571236"/>
                    </a:cubicBezTo>
                    <a:cubicBezTo>
                      <a:pt x="433400" y="576904"/>
                      <a:pt x="433591" y="582809"/>
                      <a:pt x="433734" y="588667"/>
                    </a:cubicBezTo>
                    <a:cubicBezTo>
                      <a:pt x="433972" y="598906"/>
                      <a:pt x="433734" y="609193"/>
                      <a:pt x="432924" y="619433"/>
                    </a:cubicBezTo>
                    <a:cubicBezTo>
                      <a:pt x="432781" y="623671"/>
                      <a:pt x="432400" y="627958"/>
                      <a:pt x="432019" y="632149"/>
                    </a:cubicBezTo>
                    <a:cubicBezTo>
                      <a:pt x="431543" y="636435"/>
                      <a:pt x="431067" y="640578"/>
                      <a:pt x="430495" y="644864"/>
                    </a:cubicBezTo>
                    <a:cubicBezTo>
                      <a:pt x="424970" y="643817"/>
                      <a:pt x="430495" y="644960"/>
                      <a:pt x="430495" y="644960"/>
                    </a:cubicBezTo>
                    <a:cubicBezTo>
                      <a:pt x="429161" y="655294"/>
                      <a:pt x="427447" y="665438"/>
                      <a:pt x="424542" y="675487"/>
                    </a:cubicBezTo>
                    <a:cubicBezTo>
                      <a:pt x="424447" y="675868"/>
                      <a:pt x="424256" y="676345"/>
                      <a:pt x="424161" y="676773"/>
                    </a:cubicBezTo>
                    <a:cubicBezTo>
                      <a:pt x="420684" y="688965"/>
                      <a:pt x="417017" y="711397"/>
                      <a:pt x="401110" y="708825"/>
                    </a:cubicBezTo>
                    <a:cubicBezTo>
                      <a:pt x="400110" y="708730"/>
                      <a:pt x="403015" y="713683"/>
                      <a:pt x="401015" y="710682"/>
                    </a:cubicBezTo>
                    <a:close/>
                    <a:moveTo>
                      <a:pt x="66354" y="675059"/>
                    </a:moveTo>
                    <a:cubicBezTo>
                      <a:pt x="74070" y="643864"/>
                      <a:pt x="86071" y="622719"/>
                      <a:pt x="117265" y="613813"/>
                    </a:cubicBezTo>
                    <a:cubicBezTo>
                      <a:pt x="131981" y="609622"/>
                      <a:pt x="147602" y="607574"/>
                      <a:pt x="163081" y="607288"/>
                    </a:cubicBezTo>
                    <a:cubicBezTo>
                      <a:pt x="154985" y="645388"/>
                      <a:pt x="147079" y="683536"/>
                      <a:pt x="139363" y="721731"/>
                    </a:cubicBezTo>
                    <a:cubicBezTo>
                      <a:pt x="129029" y="733495"/>
                      <a:pt x="110360" y="743639"/>
                      <a:pt x="96739" y="749830"/>
                    </a:cubicBezTo>
                    <a:cubicBezTo>
                      <a:pt x="89024" y="753354"/>
                      <a:pt x="73355" y="755974"/>
                      <a:pt x="65449" y="751116"/>
                    </a:cubicBezTo>
                    <a:cubicBezTo>
                      <a:pt x="59258" y="747258"/>
                      <a:pt x="59211" y="739162"/>
                      <a:pt x="58020" y="731971"/>
                    </a:cubicBezTo>
                    <a:cubicBezTo>
                      <a:pt x="57782" y="730494"/>
                      <a:pt x="57258" y="729208"/>
                      <a:pt x="56686" y="728018"/>
                    </a:cubicBezTo>
                    <a:cubicBezTo>
                      <a:pt x="59068" y="710015"/>
                      <a:pt x="62068" y="692251"/>
                      <a:pt x="66307" y="675059"/>
                    </a:cubicBezTo>
                    <a:close/>
                    <a:moveTo>
                      <a:pt x="29921" y="1006672"/>
                    </a:moveTo>
                    <a:cubicBezTo>
                      <a:pt x="19729" y="952046"/>
                      <a:pt x="38493" y="884752"/>
                      <a:pt x="45542" y="830126"/>
                    </a:cubicBezTo>
                    <a:cubicBezTo>
                      <a:pt x="48018" y="810980"/>
                      <a:pt x="49828" y="791359"/>
                      <a:pt x="51781" y="771642"/>
                    </a:cubicBezTo>
                    <a:cubicBezTo>
                      <a:pt x="58163" y="775690"/>
                      <a:pt x="66545" y="777976"/>
                      <a:pt x="77927" y="778500"/>
                    </a:cubicBezTo>
                    <a:cubicBezTo>
                      <a:pt x="94882" y="779310"/>
                      <a:pt x="106693" y="773785"/>
                      <a:pt x="120694" y="765118"/>
                    </a:cubicBezTo>
                    <a:cubicBezTo>
                      <a:pt x="124361" y="762832"/>
                      <a:pt x="128172" y="760688"/>
                      <a:pt x="131981" y="758498"/>
                    </a:cubicBezTo>
                    <a:cubicBezTo>
                      <a:pt x="129743" y="769737"/>
                      <a:pt x="127600" y="781024"/>
                      <a:pt x="125362" y="792264"/>
                    </a:cubicBezTo>
                    <a:cubicBezTo>
                      <a:pt x="74737" y="787835"/>
                      <a:pt x="53877" y="1006148"/>
                      <a:pt x="77784" y="1057011"/>
                    </a:cubicBezTo>
                    <a:cubicBezTo>
                      <a:pt x="79118" y="1059869"/>
                      <a:pt x="81404" y="1063155"/>
                      <a:pt x="84499" y="1062679"/>
                    </a:cubicBezTo>
                    <a:cubicBezTo>
                      <a:pt x="86214" y="1062393"/>
                      <a:pt x="92881" y="1072204"/>
                      <a:pt x="98501" y="1080252"/>
                    </a:cubicBezTo>
                    <a:cubicBezTo>
                      <a:pt x="98787" y="1080919"/>
                      <a:pt x="99025" y="1081633"/>
                      <a:pt x="99311" y="1082300"/>
                    </a:cubicBezTo>
                    <a:cubicBezTo>
                      <a:pt x="66735" y="1067060"/>
                      <a:pt x="36065" y="1039676"/>
                      <a:pt x="29921" y="1006672"/>
                    </a:cubicBezTo>
                    <a:close/>
                    <a:moveTo>
                      <a:pt x="495313" y="1233224"/>
                    </a:moveTo>
                    <a:cubicBezTo>
                      <a:pt x="407969" y="1212983"/>
                      <a:pt x="318148" y="1194647"/>
                      <a:pt x="233137" y="1165692"/>
                    </a:cubicBezTo>
                    <a:cubicBezTo>
                      <a:pt x="197276" y="1151594"/>
                      <a:pt x="160747" y="1132021"/>
                      <a:pt x="137649" y="1100112"/>
                    </a:cubicBezTo>
                    <a:cubicBezTo>
                      <a:pt x="121219" y="1077442"/>
                      <a:pt x="115075" y="1053106"/>
                      <a:pt x="114075" y="1027865"/>
                    </a:cubicBezTo>
                    <a:cubicBezTo>
                      <a:pt x="115265" y="1012244"/>
                      <a:pt x="116218" y="996146"/>
                      <a:pt x="117075" y="979811"/>
                    </a:cubicBezTo>
                    <a:cubicBezTo>
                      <a:pt x="117789" y="974572"/>
                      <a:pt x="118599" y="969286"/>
                      <a:pt x="119409" y="964000"/>
                    </a:cubicBezTo>
                    <a:cubicBezTo>
                      <a:pt x="126028" y="922518"/>
                      <a:pt x="133982" y="881227"/>
                      <a:pt x="141983" y="839984"/>
                    </a:cubicBezTo>
                    <a:cubicBezTo>
                      <a:pt x="163652" y="727732"/>
                      <a:pt x="187036" y="615718"/>
                      <a:pt x="211611" y="504085"/>
                    </a:cubicBezTo>
                    <a:cubicBezTo>
                      <a:pt x="219945" y="466318"/>
                      <a:pt x="226565" y="418027"/>
                      <a:pt x="237614" y="370687"/>
                    </a:cubicBezTo>
                    <a:cubicBezTo>
                      <a:pt x="235852" y="389547"/>
                      <a:pt x="234947" y="408073"/>
                      <a:pt x="234328" y="425408"/>
                    </a:cubicBezTo>
                    <a:cubicBezTo>
                      <a:pt x="232804" y="471462"/>
                      <a:pt x="236137" y="521278"/>
                      <a:pt x="262284" y="560902"/>
                    </a:cubicBezTo>
                    <a:cubicBezTo>
                      <a:pt x="289573" y="602240"/>
                      <a:pt x="334912" y="621242"/>
                      <a:pt x="380870" y="633815"/>
                    </a:cubicBezTo>
                    <a:cubicBezTo>
                      <a:pt x="380870" y="633815"/>
                      <a:pt x="380870" y="633815"/>
                      <a:pt x="380870" y="633815"/>
                    </a:cubicBezTo>
                    <a:cubicBezTo>
                      <a:pt x="377012" y="656104"/>
                      <a:pt x="374393" y="679107"/>
                      <a:pt x="374916" y="701586"/>
                    </a:cubicBezTo>
                    <a:cubicBezTo>
                      <a:pt x="375250" y="718826"/>
                      <a:pt x="378822" y="730209"/>
                      <a:pt x="397444" y="734114"/>
                    </a:cubicBezTo>
                    <a:cubicBezTo>
                      <a:pt x="430971" y="741019"/>
                      <a:pt x="441877" y="705396"/>
                      <a:pt x="449354" y="680631"/>
                    </a:cubicBezTo>
                    <a:cubicBezTo>
                      <a:pt x="449450" y="680250"/>
                      <a:pt x="449640" y="679774"/>
                      <a:pt x="449736" y="679345"/>
                    </a:cubicBezTo>
                    <a:lnTo>
                      <a:pt x="449736" y="679250"/>
                    </a:lnTo>
                    <a:cubicBezTo>
                      <a:pt x="452498" y="669630"/>
                      <a:pt x="454117" y="659866"/>
                      <a:pt x="455403" y="649913"/>
                    </a:cubicBezTo>
                    <a:cubicBezTo>
                      <a:pt x="539699" y="666963"/>
                      <a:pt x="623805" y="685012"/>
                      <a:pt x="708434" y="700633"/>
                    </a:cubicBezTo>
                    <a:cubicBezTo>
                      <a:pt x="701815" y="730161"/>
                      <a:pt x="692528" y="778119"/>
                      <a:pt x="709434" y="795693"/>
                    </a:cubicBezTo>
                    <a:cubicBezTo>
                      <a:pt x="745201" y="832745"/>
                      <a:pt x="773347" y="767023"/>
                      <a:pt x="779157" y="742305"/>
                    </a:cubicBezTo>
                    <a:cubicBezTo>
                      <a:pt x="780967" y="734780"/>
                      <a:pt x="783396" y="723493"/>
                      <a:pt x="785587" y="710539"/>
                    </a:cubicBezTo>
                    <a:cubicBezTo>
                      <a:pt x="826640" y="711873"/>
                      <a:pt x="866502" y="704491"/>
                      <a:pt x="901363" y="677297"/>
                    </a:cubicBezTo>
                    <a:cubicBezTo>
                      <a:pt x="934225" y="651770"/>
                      <a:pt x="954751" y="616480"/>
                      <a:pt x="971706" y="579332"/>
                    </a:cubicBezTo>
                    <a:cubicBezTo>
                      <a:pt x="950751" y="688822"/>
                      <a:pt x="928081" y="797979"/>
                      <a:pt x="904459" y="906897"/>
                    </a:cubicBezTo>
                    <a:cubicBezTo>
                      <a:pt x="893744" y="956237"/>
                      <a:pt x="882885" y="1005529"/>
                      <a:pt x="871407" y="1054678"/>
                    </a:cubicBezTo>
                    <a:cubicBezTo>
                      <a:pt x="859596" y="1105303"/>
                      <a:pt x="851881" y="1166930"/>
                      <a:pt x="821687" y="1209554"/>
                    </a:cubicBezTo>
                    <a:cubicBezTo>
                      <a:pt x="749630" y="1311234"/>
                      <a:pt x="593563" y="1255893"/>
                      <a:pt x="495265" y="1233081"/>
                    </a:cubicBezTo>
                    <a:close/>
                    <a:moveTo>
                      <a:pt x="935272" y="1199648"/>
                    </a:moveTo>
                    <a:cubicBezTo>
                      <a:pt x="914413" y="1241082"/>
                      <a:pt x="861692" y="1256751"/>
                      <a:pt x="816305" y="1252369"/>
                    </a:cubicBezTo>
                    <a:cubicBezTo>
                      <a:pt x="887504" y="1189647"/>
                      <a:pt x="896458" y="1061726"/>
                      <a:pt x="915603" y="975382"/>
                    </a:cubicBezTo>
                    <a:cubicBezTo>
                      <a:pt x="916556" y="971001"/>
                      <a:pt x="917508" y="966571"/>
                      <a:pt x="918508" y="962190"/>
                    </a:cubicBezTo>
                    <a:cubicBezTo>
                      <a:pt x="921033" y="965619"/>
                      <a:pt x="923557" y="969048"/>
                      <a:pt x="925986" y="972525"/>
                    </a:cubicBezTo>
                    <a:cubicBezTo>
                      <a:pt x="935082" y="985621"/>
                      <a:pt x="943035" y="997861"/>
                      <a:pt x="958561" y="1004005"/>
                    </a:cubicBezTo>
                    <a:cubicBezTo>
                      <a:pt x="972372" y="1009434"/>
                      <a:pt x="986041" y="1007338"/>
                      <a:pt x="998185" y="1001100"/>
                    </a:cubicBezTo>
                    <a:cubicBezTo>
                      <a:pt x="993328" y="1015482"/>
                      <a:pt x="988612" y="1029675"/>
                      <a:pt x="984564" y="1043533"/>
                    </a:cubicBezTo>
                    <a:cubicBezTo>
                      <a:pt x="969610" y="1094587"/>
                      <a:pt x="959276" y="1152071"/>
                      <a:pt x="935320" y="1199648"/>
                    </a:cubicBezTo>
                    <a:close/>
                  </a:path>
                </a:pathLst>
              </a:custGeom>
              <a:grpFill/>
              <a:ln w="4763" cap="flat">
                <a:noFill/>
                <a:prstDash val="solid"/>
                <a:miter/>
              </a:ln>
            </p:spPr>
            <p:txBody>
              <a:bodyPr rtlCol="0" anchor="ctr"/>
              <a:lstStyle/>
              <a:p>
                <a:endParaRPr lang="en-EG"/>
              </a:p>
            </p:txBody>
          </p:sp>
          <p:sp>
            <p:nvSpPr>
              <p:cNvPr id="27" name="Freeform 26">
                <a:extLst>
                  <a:ext uri="{FF2B5EF4-FFF2-40B4-BE49-F238E27FC236}">
                    <a16:creationId xmlns:a16="http://schemas.microsoft.com/office/drawing/2014/main" id="{B4A59DCA-FF31-A3E5-28E0-5F4BDB411A7F}"/>
                  </a:ext>
                </a:extLst>
              </p:cNvPr>
              <p:cNvSpPr/>
              <p:nvPr/>
            </p:nvSpPr>
            <p:spPr>
              <a:xfrm>
                <a:off x="6591568" y="962307"/>
                <a:ext cx="14512" cy="57203"/>
              </a:xfrm>
              <a:custGeom>
                <a:avLst/>
                <a:gdLst>
                  <a:gd name="connsiteX0" fmla="*/ 112 w 14512"/>
                  <a:gd name="connsiteY0" fmla="*/ 6528 h 57203"/>
                  <a:gd name="connsiteX1" fmla="*/ 1684 w 14512"/>
                  <a:gd name="connsiteY1" fmla="*/ 51486 h 57203"/>
                  <a:gd name="connsiteX2" fmla="*/ 14400 w 14512"/>
                  <a:gd name="connsiteY2" fmla="*/ 50676 h 57203"/>
                  <a:gd name="connsiteX3" fmla="*/ 12828 w 14512"/>
                  <a:gd name="connsiteY3" fmla="*/ 5718 h 57203"/>
                  <a:gd name="connsiteX4" fmla="*/ 112 w 14512"/>
                  <a:gd name="connsiteY4" fmla="*/ 6528 h 57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2" h="57203">
                    <a:moveTo>
                      <a:pt x="112" y="6528"/>
                    </a:moveTo>
                    <a:cubicBezTo>
                      <a:pt x="-602" y="21530"/>
                      <a:pt x="2351" y="36484"/>
                      <a:pt x="1684" y="51486"/>
                    </a:cubicBezTo>
                    <a:cubicBezTo>
                      <a:pt x="1303" y="59630"/>
                      <a:pt x="14019" y="58820"/>
                      <a:pt x="14400" y="50676"/>
                    </a:cubicBezTo>
                    <a:cubicBezTo>
                      <a:pt x="15114" y="35674"/>
                      <a:pt x="12161" y="20720"/>
                      <a:pt x="12828" y="5718"/>
                    </a:cubicBezTo>
                    <a:cubicBezTo>
                      <a:pt x="13209" y="-2426"/>
                      <a:pt x="494" y="-1616"/>
                      <a:pt x="112" y="6528"/>
                    </a:cubicBezTo>
                    <a:close/>
                  </a:path>
                </a:pathLst>
              </a:custGeom>
              <a:grpFill/>
              <a:ln w="4763" cap="flat">
                <a:noFill/>
                <a:prstDash val="solid"/>
                <a:miter/>
              </a:ln>
            </p:spPr>
            <p:txBody>
              <a:bodyPr rtlCol="0" anchor="ctr"/>
              <a:lstStyle/>
              <a:p>
                <a:endParaRPr lang="en-EG"/>
              </a:p>
            </p:txBody>
          </p:sp>
          <p:sp>
            <p:nvSpPr>
              <p:cNvPr id="28" name="Freeform 27">
                <a:extLst>
                  <a:ext uri="{FF2B5EF4-FFF2-40B4-BE49-F238E27FC236}">
                    <a16:creationId xmlns:a16="http://schemas.microsoft.com/office/drawing/2014/main" id="{DA4E23AB-568B-CA5F-649A-EA0D91F5C73E}"/>
                  </a:ext>
                </a:extLst>
              </p:cNvPr>
              <p:cNvSpPr/>
              <p:nvPr/>
            </p:nvSpPr>
            <p:spPr>
              <a:xfrm>
                <a:off x="6602969" y="1066274"/>
                <a:ext cx="32802" cy="47118"/>
              </a:xfrm>
              <a:custGeom>
                <a:avLst/>
                <a:gdLst>
                  <a:gd name="connsiteX0" fmla="*/ 30478 w 32802"/>
                  <a:gd name="connsiteY0" fmla="*/ 36244 h 47118"/>
                  <a:gd name="connsiteX1" fmla="*/ 12762 w 32802"/>
                  <a:gd name="connsiteY1" fmla="*/ 5716 h 47118"/>
                  <a:gd name="connsiteX2" fmla="*/ 46 w 32802"/>
                  <a:gd name="connsiteY2" fmla="*/ 6526 h 47118"/>
                  <a:gd name="connsiteX3" fmla="*/ 21906 w 32802"/>
                  <a:gd name="connsiteY3" fmla="*/ 45721 h 47118"/>
                  <a:gd name="connsiteX4" fmla="*/ 30478 w 32802"/>
                  <a:gd name="connsiteY4" fmla="*/ 36292 h 4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02" h="47118">
                    <a:moveTo>
                      <a:pt x="30478" y="36244"/>
                    </a:moveTo>
                    <a:cubicBezTo>
                      <a:pt x="20573" y="28719"/>
                      <a:pt x="14143" y="18099"/>
                      <a:pt x="12762" y="5716"/>
                    </a:cubicBezTo>
                    <a:cubicBezTo>
                      <a:pt x="11857" y="-2380"/>
                      <a:pt x="-859" y="-1665"/>
                      <a:pt x="46" y="6526"/>
                    </a:cubicBezTo>
                    <a:cubicBezTo>
                      <a:pt x="1760" y="22052"/>
                      <a:pt x="9429" y="36244"/>
                      <a:pt x="21906" y="45721"/>
                    </a:cubicBezTo>
                    <a:cubicBezTo>
                      <a:pt x="28383" y="50674"/>
                      <a:pt x="37003" y="41245"/>
                      <a:pt x="30478" y="36292"/>
                    </a:cubicBezTo>
                    <a:close/>
                  </a:path>
                </a:pathLst>
              </a:custGeom>
              <a:grpFill/>
              <a:ln w="4763" cap="flat">
                <a:noFill/>
                <a:prstDash val="solid"/>
                <a:miter/>
              </a:ln>
            </p:spPr>
            <p:txBody>
              <a:bodyPr rtlCol="0" anchor="ctr"/>
              <a:lstStyle/>
              <a:p>
                <a:endParaRPr lang="en-EG"/>
              </a:p>
            </p:txBody>
          </p:sp>
          <p:sp>
            <p:nvSpPr>
              <p:cNvPr id="29" name="Freeform 28">
                <a:extLst>
                  <a:ext uri="{FF2B5EF4-FFF2-40B4-BE49-F238E27FC236}">
                    <a16:creationId xmlns:a16="http://schemas.microsoft.com/office/drawing/2014/main" id="{9683FD4F-F079-D37D-74CD-CC3CD23EBEC3}"/>
                  </a:ext>
                </a:extLst>
              </p:cNvPr>
              <p:cNvSpPr/>
              <p:nvPr/>
            </p:nvSpPr>
            <p:spPr>
              <a:xfrm>
                <a:off x="6804981" y="1176946"/>
                <a:ext cx="46552" cy="19928"/>
              </a:xfrm>
              <a:custGeom>
                <a:avLst/>
                <a:gdLst>
                  <a:gd name="connsiteX0" fmla="*/ 4869 w 46552"/>
                  <a:gd name="connsiteY0" fmla="*/ 12631 h 19928"/>
                  <a:gd name="connsiteX1" fmla="*/ 39064 w 46552"/>
                  <a:gd name="connsiteY1" fmla="*/ 19775 h 19928"/>
                  <a:gd name="connsiteX2" fmla="*/ 41683 w 46552"/>
                  <a:gd name="connsiteY2" fmla="*/ 7297 h 19928"/>
                  <a:gd name="connsiteX3" fmla="*/ 7488 w 46552"/>
                  <a:gd name="connsiteY3" fmla="*/ 153 h 19928"/>
                  <a:gd name="connsiteX4" fmla="*/ 4869 w 46552"/>
                  <a:gd name="connsiteY4" fmla="*/ 12631 h 1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52" h="19928">
                    <a:moveTo>
                      <a:pt x="4869" y="12631"/>
                    </a:moveTo>
                    <a:cubicBezTo>
                      <a:pt x="16252" y="15012"/>
                      <a:pt x="27682" y="17394"/>
                      <a:pt x="39064" y="19775"/>
                    </a:cubicBezTo>
                    <a:cubicBezTo>
                      <a:pt x="47065" y="21442"/>
                      <a:pt x="49732" y="9012"/>
                      <a:pt x="41683" y="7297"/>
                    </a:cubicBezTo>
                    <a:cubicBezTo>
                      <a:pt x="30301" y="4916"/>
                      <a:pt x="18871" y="2535"/>
                      <a:pt x="7488" y="153"/>
                    </a:cubicBezTo>
                    <a:cubicBezTo>
                      <a:pt x="-512" y="-1514"/>
                      <a:pt x="-3179" y="10917"/>
                      <a:pt x="4869" y="12631"/>
                    </a:cubicBezTo>
                    <a:close/>
                  </a:path>
                </a:pathLst>
              </a:custGeom>
              <a:grpFill/>
              <a:ln w="4763" cap="flat">
                <a:noFill/>
                <a:prstDash val="solid"/>
                <a:miter/>
              </a:ln>
            </p:spPr>
            <p:txBody>
              <a:bodyPr rtlCol="0" anchor="ctr"/>
              <a:lstStyle/>
              <a:p>
                <a:endParaRPr lang="en-EG"/>
              </a:p>
            </p:txBody>
          </p:sp>
          <p:sp>
            <p:nvSpPr>
              <p:cNvPr id="30" name="Freeform 29">
                <a:extLst>
                  <a:ext uri="{FF2B5EF4-FFF2-40B4-BE49-F238E27FC236}">
                    <a16:creationId xmlns:a16="http://schemas.microsoft.com/office/drawing/2014/main" id="{049BF9AC-2CFD-6DFA-2AF3-5C7B700B884B}"/>
                  </a:ext>
                </a:extLst>
              </p:cNvPr>
              <p:cNvSpPr/>
              <p:nvPr/>
            </p:nvSpPr>
            <p:spPr>
              <a:xfrm>
                <a:off x="6887686" y="687311"/>
                <a:ext cx="18016" cy="28281"/>
              </a:xfrm>
              <a:custGeom>
                <a:avLst/>
                <a:gdLst>
                  <a:gd name="connsiteX0" fmla="*/ 11794 w 18016"/>
                  <a:gd name="connsiteY0" fmla="*/ 24682 h 28281"/>
                  <a:gd name="connsiteX1" fmla="*/ 17557 w 18016"/>
                  <a:gd name="connsiteY1" fmla="*/ 9395 h 28281"/>
                  <a:gd name="connsiteX2" fmla="*/ 6223 w 18016"/>
                  <a:gd name="connsiteY2" fmla="*/ 3585 h 28281"/>
                  <a:gd name="connsiteX3" fmla="*/ 459 w 18016"/>
                  <a:gd name="connsiteY3" fmla="*/ 18872 h 28281"/>
                  <a:gd name="connsiteX4" fmla="*/ 11794 w 18016"/>
                  <a:gd name="connsiteY4" fmla="*/ 24730 h 28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6" h="28281">
                    <a:moveTo>
                      <a:pt x="11794" y="24682"/>
                    </a:moveTo>
                    <a:cubicBezTo>
                      <a:pt x="13699" y="19586"/>
                      <a:pt x="15652" y="14491"/>
                      <a:pt x="17557" y="9395"/>
                    </a:cubicBezTo>
                    <a:cubicBezTo>
                      <a:pt x="20415" y="1822"/>
                      <a:pt x="9128" y="-4083"/>
                      <a:pt x="6223" y="3585"/>
                    </a:cubicBezTo>
                    <a:cubicBezTo>
                      <a:pt x="4317" y="8680"/>
                      <a:pt x="2365" y="13776"/>
                      <a:pt x="459" y="18872"/>
                    </a:cubicBezTo>
                    <a:cubicBezTo>
                      <a:pt x="-2398" y="26444"/>
                      <a:pt x="8889" y="32350"/>
                      <a:pt x="11794" y="24730"/>
                    </a:cubicBezTo>
                    <a:close/>
                  </a:path>
                </a:pathLst>
              </a:custGeom>
              <a:grpFill/>
              <a:ln w="4763" cap="flat">
                <a:noFill/>
                <a:prstDash val="solid"/>
                <a:miter/>
              </a:ln>
            </p:spPr>
            <p:txBody>
              <a:bodyPr rtlCol="0" anchor="ctr"/>
              <a:lstStyle/>
              <a:p>
                <a:endParaRPr lang="en-EG"/>
              </a:p>
            </p:txBody>
          </p:sp>
          <p:sp>
            <p:nvSpPr>
              <p:cNvPr id="31" name="Freeform 30">
                <a:extLst>
                  <a:ext uri="{FF2B5EF4-FFF2-40B4-BE49-F238E27FC236}">
                    <a16:creationId xmlns:a16="http://schemas.microsoft.com/office/drawing/2014/main" id="{637E2BBF-66B3-8636-E503-247667CF71F6}"/>
                  </a:ext>
                </a:extLst>
              </p:cNvPr>
              <p:cNvSpPr/>
              <p:nvPr/>
            </p:nvSpPr>
            <p:spPr>
              <a:xfrm>
                <a:off x="7047346" y="747468"/>
                <a:ext cx="13974" cy="31685"/>
              </a:xfrm>
              <a:custGeom>
                <a:avLst/>
                <a:gdLst>
                  <a:gd name="connsiteX0" fmla="*/ 11 w 13974"/>
                  <a:gd name="connsiteY0" fmla="*/ 25723 h 31685"/>
                  <a:gd name="connsiteX1" fmla="*/ 6773 w 13974"/>
                  <a:gd name="connsiteY1" fmla="*/ 31676 h 31685"/>
                  <a:gd name="connsiteX2" fmla="*/ 12727 w 13974"/>
                  <a:gd name="connsiteY2" fmla="*/ 24913 h 31685"/>
                  <a:gd name="connsiteX3" fmla="*/ 13964 w 13974"/>
                  <a:gd name="connsiteY3" fmla="*/ 5959 h 31685"/>
                  <a:gd name="connsiteX4" fmla="*/ 7202 w 13974"/>
                  <a:gd name="connsiteY4" fmla="*/ 6 h 31685"/>
                  <a:gd name="connsiteX5" fmla="*/ 1249 w 13974"/>
                  <a:gd name="connsiteY5" fmla="*/ 6768 h 31685"/>
                  <a:gd name="connsiteX6" fmla="*/ 11 w 13974"/>
                  <a:gd name="connsiteY6" fmla="*/ 25723 h 3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4" h="31685">
                    <a:moveTo>
                      <a:pt x="11" y="25723"/>
                    </a:moveTo>
                    <a:cubicBezTo>
                      <a:pt x="-228" y="29200"/>
                      <a:pt x="3630" y="31867"/>
                      <a:pt x="6773" y="31676"/>
                    </a:cubicBezTo>
                    <a:cubicBezTo>
                      <a:pt x="10583" y="31486"/>
                      <a:pt x="12536" y="28342"/>
                      <a:pt x="12727" y="24913"/>
                    </a:cubicBezTo>
                    <a:cubicBezTo>
                      <a:pt x="13155" y="18579"/>
                      <a:pt x="13536" y="12293"/>
                      <a:pt x="13964" y="5959"/>
                    </a:cubicBezTo>
                    <a:cubicBezTo>
                      <a:pt x="14203" y="2482"/>
                      <a:pt x="10345" y="-137"/>
                      <a:pt x="7202" y="6"/>
                    </a:cubicBezTo>
                    <a:cubicBezTo>
                      <a:pt x="3392" y="196"/>
                      <a:pt x="1440" y="3339"/>
                      <a:pt x="1249" y="6768"/>
                    </a:cubicBezTo>
                    <a:cubicBezTo>
                      <a:pt x="820" y="13102"/>
                      <a:pt x="439" y="19389"/>
                      <a:pt x="11" y="25723"/>
                    </a:cubicBezTo>
                    <a:close/>
                  </a:path>
                </a:pathLst>
              </a:custGeom>
              <a:grpFill/>
              <a:ln w="4763" cap="flat">
                <a:noFill/>
                <a:prstDash val="solid"/>
                <a:miter/>
              </a:ln>
            </p:spPr>
            <p:txBody>
              <a:bodyPr rtlCol="0" anchor="ctr"/>
              <a:lstStyle/>
              <a:p>
                <a:endParaRPr lang="en-EG"/>
              </a:p>
            </p:txBody>
          </p:sp>
          <p:sp>
            <p:nvSpPr>
              <p:cNvPr id="32" name="Freeform 31">
                <a:extLst>
                  <a:ext uri="{FF2B5EF4-FFF2-40B4-BE49-F238E27FC236}">
                    <a16:creationId xmlns:a16="http://schemas.microsoft.com/office/drawing/2014/main" id="{D7C17378-5C34-3C3F-5ACE-B00578186465}"/>
                  </a:ext>
                </a:extLst>
              </p:cNvPr>
              <p:cNvSpPr/>
              <p:nvPr/>
            </p:nvSpPr>
            <p:spPr>
              <a:xfrm>
                <a:off x="6612999" y="769502"/>
                <a:ext cx="81219" cy="121187"/>
              </a:xfrm>
              <a:custGeom>
                <a:avLst/>
                <a:gdLst>
                  <a:gd name="connsiteX0" fmla="*/ 65 w 81219"/>
                  <a:gd name="connsiteY0" fmla="*/ 115417 h 121187"/>
                  <a:gd name="connsiteX1" fmla="*/ 12781 w 81219"/>
                  <a:gd name="connsiteY1" fmla="*/ 114608 h 121187"/>
                  <a:gd name="connsiteX2" fmla="*/ 77218 w 81219"/>
                  <a:gd name="connsiteY2" fmla="*/ 12642 h 121187"/>
                  <a:gd name="connsiteX3" fmla="*/ 73170 w 81219"/>
                  <a:gd name="connsiteY3" fmla="*/ 546 h 121187"/>
                  <a:gd name="connsiteX4" fmla="*/ 65 w 81219"/>
                  <a:gd name="connsiteY4" fmla="*/ 115370 h 121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19" h="121187">
                    <a:moveTo>
                      <a:pt x="65" y="115417"/>
                    </a:moveTo>
                    <a:cubicBezTo>
                      <a:pt x="304" y="123609"/>
                      <a:pt x="13020" y="122847"/>
                      <a:pt x="12781" y="114608"/>
                    </a:cubicBezTo>
                    <a:cubicBezTo>
                      <a:pt x="11400" y="70316"/>
                      <a:pt x="36451" y="30311"/>
                      <a:pt x="77218" y="12642"/>
                    </a:cubicBezTo>
                    <a:cubicBezTo>
                      <a:pt x="84695" y="9404"/>
                      <a:pt x="80742" y="-2693"/>
                      <a:pt x="73170" y="546"/>
                    </a:cubicBezTo>
                    <a:cubicBezTo>
                      <a:pt x="27116" y="20501"/>
                      <a:pt x="-1554" y="65125"/>
                      <a:pt x="65" y="115370"/>
                    </a:cubicBezTo>
                    <a:close/>
                  </a:path>
                </a:pathLst>
              </a:custGeom>
              <a:grpFill/>
              <a:ln w="4763" cap="flat">
                <a:noFill/>
                <a:prstDash val="solid"/>
                <a:miter/>
              </a:ln>
            </p:spPr>
            <p:txBody>
              <a:bodyPr rtlCol="0" anchor="ctr"/>
              <a:lstStyle/>
              <a:p>
                <a:endParaRPr lang="en-EG"/>
              </a:p>
            </p:txBody>
          </p:sp>
          <p:sp>
            <p:nvSpPr>
              <p:cNvPr id="33" name="Freeform 32">
                <a:extLst>
                  <a:ext uri="{FF2B5EF4-FFF2-40B4-BE49-F238E27FC236}">
                    <a16:creationId xmlns:a16="http://schemas.microsoft.com/office/drawing/2014/main" id="{449605D5-46EC-366F-FF2B-0B1CD82DBF76}"/>
                  </a:ext>
                </a:extLst>
              </p:cNvPr>
              <p:cNvSpPr/>
              <p:nvPr/>
            </p:nvSpPr>
            <p:spPr>
              <a:xfrm>
                <a:off x="7144397" y="1195205"/>
                <a:ext cx="34710" cy="24271"/>
              </a:xfrm>
              <a:custGeom>
                <a:avLst/>
                <a:gdLst>
                  <a:gd name="connsiteX0" fmla="*/ 9973 w 34710"/>
                  <a:gd name="connsiteY0" fmla="*/ 23423 h 24271"/>
                  <a:gd name="connsiteX1" fmla="*/ 31690 w 34710"/>
                  <a:gd name="connsiteY1" fmla="*/ 11516 h 24271"/>
                  <a:gd name="connsiteX2" fmla="*/ 24737 w 34710"/>
                  <a:gd name="connsiteY2" fmla="*/ 848 h 24271"/>
                  <a:gd name="connsiteX3" fmla="*/ 3020 w 34710"/>
                  <a:gd name="connsiteY3" fmla="*/ 12755 h 24271"/>
                  <a:gd name="connsiteX4" fmla="*/ 9973 w 34710"/>
                  <a:gd name="connsiteY4" fmla="*/ 23423 h 24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10" h="24271">
                    <a:moveTo>
                      <a:pt x="9973" y="23423"/>
                    </a:moveTo>
                    <a:cubicBezTo>
                      <a:pt x="17212" y="19470"/>
                      <a:pt x="24451" y="15469"/>
                      <a:pt x="31690" y="11516"/>
                    </a:cubicBezTo>
                    <a:cubicBezTo>
                      <a:pt x="38882" y="7564"/>
                      <a:pt x="31880" y="-3057"/>
                      <a:pt x="24737" y="848"/>
                    </a:cubicBezTo>
                    <a:cubicBezTo>
                      <a:pt x="17498" y="4801"/>
                      <a:pt x="10259" y="8802"/>
                      <a:pt x="3020" y="12755"/>
                    </a:cubicBezTo>
                    <a:cubicBezTo>
                      <a:pt x="-4171" y="16708"/>
                      <a:pt x="2829" y="27328"/>
                      <a:pt x="9973" y="23423"/>
                    </a:cubicBezTo>
                    <a:close/>
                  </a:path>
                </a:pathLst>
              </a:custGeom>
              <a:grpFill/>
              <a:ln w="4763" cap="flat">
                <a:noFill/>
                <a:prstDash val="solid"/>
                <a:miter/>
              </a:ln>
            </p:spPr>
            <p:txBody>
              <a:bodyPr rtlCol="0" anchor="ctr"/>
              <a:lstStyle/>
              <a:p>
                <a:endParaRPr lang="en-EG"/>
              </a:p>
            </p:txBody>
          </p:sp>
          <p:sp>
            <p:nvSpPr>
              <p:cNvPr id="34" name="Freeform 33">
                <a:extLst>
                  <a:ext uri="{FF2B5EF4-FFF2-40B4-BE49-F238E27FC236}">
                    <a16:creationId xmlns:a16="http://schemas.microsoft.com/office/drawing/2014/main" id="{F6F3A37C-45E7-93A4-61A8-371BD1102C4B}"/>
                  </a:ext>
                </a:extLst>
              </p:cNvPr>
              <p:cNvSpPr/>
              <p:nvPr/>
            </p:nvSpPr>
            <p:spPr>
              <a:xfrm>
                <a:off x="7217168" y="872653"/>
                <a:ext cx="67307" cy="273524"/>
              </a:xfrm>
              <a:custGeom>
                <a:avLst/>
                <a:gdLst>
                  <a:gd name="connsiteX0" fmla="*/ 3020 w 67307"/>
                  <a:gd name="connsiteY0" fmla="*/ 12315 h 273524"/>
                  <a:gd name="connsiteX1" fmla="*/ 5401 w 67307"/>
                  <a:gd name="connsiteY1" fmla="*/ 264346 h 273524"/>
                  <a:gd name="connsiteX2" fmla="*/ 16736 w 67307"/>
                  <a:gd name="connsiteY2" fmla="*/ 270204 h 273524"/>
                  <a:gd name="connsiteX3" fmla="*/ 8878 w 67307"/>
                  <a:gd name="connsiteY3" fmla="*/ 1027 h 273524"/>
                  <a:gd name="connsiteX4" fmla="*/ 3020 w 67307"/>
                  <a:gd name="connsiteY4" fmla="*/ 12362 h 273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07" h="273524">
                    <a:moveTo>
                      <a:pt x="3020" y="12315"/>
                    </a:moveTo>
                    <a:cubicBezTo>
                      <a:pt x="95698" y="73132"/>
                      <a:pt x="45406" y="188479"/>
                      <a:pt x="5401" y="264346"/>
                    </a:cubicBezTo>
                    <a:cubicBezTo>
                      <a:pt x="1591" y="271633"/>
                      <a:pt x="12926" y="277443"/>
                      <a:pt x="16736" y="270204"/>
                    </a:cubicBezTo>
                    <a:cubicBezTo>
                      <a:pt x="60741" y="186670"/>
                      <a:pt x="107652" y="65845"/>
                      <a:pt x="8878" y="1027"/>
                    </a:cubicBezTo>
                    <a:cubicBezTo>
                      <a:pt x="2019" y="-3449"/>
                      <a:pt x="-3743" y="7885"/>
                      <a:pt x="3020" y="12362"/>
                    </a:cubicBezTo>
                    <a:close/>
                  </a:path>
                </a:pathLst>
              </a:custGeom>
              <a:grpFill/>
              <a:ln w="4763" cap="flat">
                <a:noFill/>
                <a:prstDash val="solid"/>
                <a:miter/>
              </a:ln>
            </p:spPr>
            <p:txBody>
              <a:bodyPr rtlCol="0" anchor="ctr"/>
              <a:lstStyle/>
              <a:p>
                <a:endParaRPr lang="en-EG"/>
              </a:p>
            </p:txBody>
          </p:sp>
          <p:sp>
            <p:nvSpPr>
              <p:cNvPr id="35" name="Freeform 34">
                <a:extLst>
                  <a:ext uri="{FF2B5EF4-FFF2-40B4-BE49-F238E27FC236}">
                    <a16:creationId xmlns:a16="http://schemas.microsoft.com/office/drawing/2014/main" id="{CE325DB4-655A-1378-91A9-62E8CA71D19B}"/>
                  </a:ext>
                </a:extLst>
              </p:cNvPr>
              <p:cNvSpPr/>
              <p:nvPr/>
            </p:nvSpPr>
            <p:spPr>
              <a:xfrm>
                <a:off x="6935522" y="1196043"/>
                <a:ext cx="25502" cy="15546"/>
              </a:xfrm>
              <a:custGeom>
                <a:avLst/>
                <a:gdLst>
                  <a:gd name="connsiteX0" fmla="*/ 4869 w 25502"/>
                  <a:gd name="connsiteY0" fmla="*/ 12631 h 15546"/>
                  <a:gd name="connsiteX1" fmla="*/ 18014 w 25502"/>
                  <a:gd name="connsiteY1" fmla="*/ 15393 h 15546"/>
                  <a:gd name="connsiteX2" fmla="*/ 20633 w 25502"/>
                  <a:gd name="connsiteY2" fmla="*/ 2916 h 15546"/>
                  <a:gd name="connsiteX3" fmla="*/ 7488 w 25502"/>
                  <a:gd name="connsiteY3" fmla="*/ 153 h 15546"/>
                  <a:gd name="connsiteX4" fmla="*/ 4869 w 25502"/>
                  <a:gd name="connsiteY4" fmla="*/ 12631 h 15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2" h="15546">
                    <a:moveTo>
                      <a:pt x="4869" y="12631"/>
                    </a:moveTo>
                    <a:cubicBezTo>
                      <a:pt x="9251" y="13536"/>
                      <a:pt x="13632" y="14488"/>
                      <a:pt x="18014" y="15393"/>
                    </a:cubicBezTo>
                    <a:cubicBezTo>
                      <a:pt x="26015" y="17060"/>
                      <a:pt x="28682" y="4630"/>
                      <a:pt x="20633" y="2916"/>
                    </a:cubicBezTo>
                    <a:cubicBezTo>
                      <a:pt x="16251" y="2011"/>
                      <a:pt x="11870" y="1058"/>
                      <a:pt x="7488" y="153"/>
                    </a:cubicBezTo>
                    <a:cubicBezTo>
                      <a:pt x="-512" y="-1513"/>
                      <a:pt x="-3179" y="10917"/>
                      <a:pt x="4869" y="12631"/>
                    </a:cubicBezTo>
                    <a:close/>
                  </a:path>
                </a:pathLst>
              </a:custGeom>
              <a:grpFill/>
              <a:ln w="4763" cap="flat">
                <a:noFill/>
                <a:prstDash val="solid"/>
                <a:miter/>
              </a:ln>
            </p:spPr>
            <p:txBody>
              <a:bodyPr rtlCol="0" anchor="ctr"/>
              <a:lstStyle/>
              <a:p>
                <a:endParaRPr lang="en-EG"/>
              </a:p>
            </p:txBody>
          </p:sp>
          <p:sp>
            <p:nvSpPr>
              <p:cNvPr id="36" name="Freeform 35">
                <a:extLst>
                  <a:ext uri="{FF2B5EF4-FFF2-40B4-BE49-F238E27FC236}">
                    <a16:creationId xmlns:a16="http://schemas.microsoft.com/office/drawing/2014/main" id="{364D6825-650A-76E3-464F-15319AD3BFFD}"/>
                  </a:ext>
                </a:extLst>
              </p:cNvPr>
              <p:cNvSpPr/>
              <p:nvPr/>
            </p:nvSpPr>
            <p:spPr>
              <a:xfrm>
                <a:off x="6385045" y="1243602"/>
                <a:ext cx="69389" cy="50130"/>
              </a:xfrm>
              <a:custGeom>
                <a:avLst/>
                <a:gdLst>
                  <a:gd name="connsiteX0" fmla="*/ 6516 w 69389"/>
                  <a:gd name="connsiteY0" fmla="*/ 50083 h 50130"/>
                  <a:gd name="connsiteX1" fmla="*/ 68857 w 69389"/>
                  <a:gd name="connsiteY1" fmla="*/ 9363 h 50130"/>
                  <a:gd name="connsiteX2" fmla="*/ 57522 w 69389"/>
                  <a:gd name="connsiteY2" fmla="*/ 3553 h 50130"/>
                  <a:gd name="connsiteX3" fmla="*/ 5754 w 69389"/>
                  <a:gd name="connsiteY3" fmla="*/ 37414 h 50130"/>
                  <a:gd name="connsiteX4" fmla="*/ 6563 w 69389"/>
                  <a:gd name="connsiteY4" fmla="*/ 50130 h 50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89" h="50130">
                    <a:moveTo>
                      <a:pt x="6516" y="50083"/>
                    </a:moveTo>
                    <a:cubicBezTo>
                      <a:pt x="33424" y="50702"/>
                      <a:pt x="58617" y="34223"/>
                      <a:pt x="68857" y="9363"/>
                    </a:cubicBezTo>
                    <a:cubicBezTo>
                      <a:pt x="71953" y="1838"/>
                      <a:pt x="60666" y="-4067"/>
                      <a:pt x="57522" y="3553"/>
                    </a:cubicBezTo>
                    <a:cubicBezTo>
                      <a:pt x="48806" y="24698"/>
                      <a:pt x="28566" y="37938"/>
                      <a:pt x="5754" y="37414"/>
                    </a:cubicBezTo>
                    <a:cubicBezTo>
                      <a:pt x="-2438" y="37224"/>
                      <a:pt x="-1628" y="49940"/>
                      <a:pt x="6563" y="50130"/>
                    </a:cubicBezTo>
                    <a:close/>
                  </a:path>
                </a:pathLst>
              </a:custGeom>
              <a:grpFill/>
              <a:ln w="4763" cap="flat">
                <a:noFill/>
                <a:prstDash val="solid"/>
                <a:miter/>
              </a:ln>
            </p:spPr>
            <p:txBody>
              <a:bodyPr rtlCol="0" anchor="ctr"/>
              <a:lstStyle/>
              <a:p>
                <a:endParaRPr lang="en-EG"/>
              </a:p>
            </p:txBody>
          </p:sp>
          <p:sp>
            <p:nvSpPr>
              <p:cNvPr id="37" name="Freeform 36">
                <a:extLst>
                  <a:ext uri="{FF2B5EF4-FFF2-40B4-BE49-F238E27FC236}">
                    <a16:creationId xmlns:a16="http://schemas.microsoft.com/office/drawing/2014/main" id="{8CD1B32E-33A1-CFF6-2574-AB2A0B8DF140}"/>
                  </a:ext>
                </a:extLst>
              </p:cNvPr>
              <p:cNvSpPr/>
              <p:nvPr/>
            </p:nvSpPr>
            <p:spPr>
              <a:xfrm>
                <a:off x="7250692" y="1476185"/>
                <a:ext cx="66220" cy="44386"/>
              </a:xfrm>
              <a:custGeom>
                <a:avLst/>
                <a:gdLst>
                  <a:gd name="connsiteX0" fmla="*/ 404 w 66220"/>
                  <a:gd name="connsiteY0" fmla="*/ 8238 h 44386"/>
                  <a:gd name="connsiteX1" fmla="*/ 61888 w 66220"/>
                  <a:gd name="connsiteY1" fmla="*/ 43290 h 44386"/>
                  <a:gd name="connsiteX2" fmla="*/ 57840 w 66220"/>
                  <a:gd name="connsiteY2" fmla="*/ 31194 h 44386"/>
                  <a:gd name="connsiteX3" fmla="*/ 12453 w 66220"/>
                  <a:gd name="connsiteY3" fmla="*/ 4190 h 44386"/>
                  <a:gd name="connsiteX4" fmla="*/ 357 w 66220"/>
                  <a:gd name="connsiteY4" fmla="*/ 8238 h 44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20" h="44386">
                    <a:moveTo>
                      <a:pt x="404" y="8238"/>
                    </a:moveTo>
                    <a:cubicBezTo>
                      <a:pt x="8976" y="34099"/>
                      <a:pt x="35504" y="48625"/>
                      <a:pt x="61888" y="43290"/>
                    </a:cubicBezTo>
                    <a:cubicBezTo>
                      <a:pt x="69889" y="41671"/>
                      <a:pt x="65793" y="29622"/>
                      <a:pt x="57840" y="31194"/>
                    </a:cubicBezTo>
                    <a:cubicBezTo>
                      <a:pt x="38218" y="35147"/>
                      <a:pt x="18644" y="22859"/>
                      <a:pt x="12453" y="4190"/>
                    </a:cubicBezTo>
                    <a:cubicBezTo>
                      <a:pt x="9882" y="-3573"/>
                      <a:pt x="-2215" y="428"/>
                      <a:pt x="357" y="8238"/>
                    </a:cubicBezTo>
                    <a:close/>
                  </a:path>
                </a:pathLst>
              </a:custGeom>
              <a:grpFill/>
              <a:ln w="4763" cap="flat">
                <a:noFill/>
                <a:prstDash val="solid"/>
                <a:miter/>
              </a:ln>
            </p:spPr>
            <p:txBody>
              <a:bodyPr rtlCol="0" anchor="ctr"/>
              <a:lstStyle/>
              <a:p>
                <a:endParaRPr lang="en-EG"/>
              </a:p>
            </p:txBody>
          </p:sp>
          <p:sp>
            <p:nvSpPr>
              <p:cNvPr id="38" name="Freeform 37">
                <a:extLst>
                  <a:ext uri="{FF2B5EF4-FFF2-40B4-BE49-F238E27FC236}">
                    <a16:creationId xmlns:a16="http://schemas.microsoft.com/office/drawing/2014/main" id="{A7891923-5520-A37E-1EA3-16B9C58AA29A}"/>
                  </a:ext>
                </a:extLst>
              </p:cNvPr>
              <p:cNvSpPr/>
              <p:nvPr/>
            </p:nvSpPr>
            <p:spPr>
              <a:xfrm>
                <a:off x="6542436" y="1414410"/>
                <a:ext cx="499106" cy="296445"/>
              </a:xfrm>
              <a:custGeom>
                <a:avLst/>
                <a:gdLst>
                  <a:gd name="connsiteX0" fmla="*/ 478156 w 499106"/>
                  <a:gd name="connsiteY0" fmla="*/ 106684 h 296445"/>
                  <a:gd name="connsiteX1" fmla="*/ 274559 w 499106"/>
                  <a:gd name="connsiteY1" fmla="*/ 32437 h 296445"/>
                  <a:gd name="connsiteX2" fmla="*/ 63008 w 499106"/>
                  <a:gd name="connsiteY2" fmla="*/ 10720 h 296445"/>
                  <a:gd name="connsiteX3" fmla="*/ 1 w 499106"/>
                  <a:gd name="connsiteY3" fmla="*/ 166549 h 296445"/>
                  <a:gd name="connsiteX4" fmla="*/ 12717 w 499106"/>
                  <a:gd name="connsiteY4" fmla="*/ 165739 h 296445"/>
                  <a:gd name="connsiteX5" fmla="*/ 107109 w 499106"/>
                  <a:gd name="connsiteY5" fmla="*/ 14197 h 296445"/>
                  <a:gd name="connsiteX6" fmla="*/ 271939 w 499106"/>
                  <a:gd name="connsiteY6" fmla="*/ 44867 h 296445"/>
                  <a:gd name="connsiteX7" fmla="*/ 427769 w 499106"/>
                  <a:gd name="connsiteY7" fmla="*/ 83539 h 296445"/>
                  <a:gd name="connsiteX8" fmla="*/ 451628 w 499106"/>
                  <a:gd name="connsiteY8" fmla="*/ 287183 h 296445"/>
                  <a:gd name="connsiteX9" fmla="*/ 462963 w 499106"/>
                  <a:gd name="connsiteY9" fmla="*/ 293041 h 296445"/>
                  <a:gd name="connsiteX10" fmla="*/ 478156 w 499106"/>
                  <a:gd name="connsiteY10" fmla="*/ 106637 h 29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106" h="296445">
                    <a:moveTo>
                      <a:pt x="478156" y="106684"/>
                    </a:moveTo>
                    <a:cubicBezTo>
                      <a:pt x="435531" y="49487"/>
                      <a:pt x="337614" y="45772"/>
                      <a:pt x="274559" y="32437"/>
                    </a:cubicBezTo>
                    <a:cubicBezTo>
                      <a:pt x="214456" y="19721"/>
                      <a:pt x="123730" y="-18427"/>
                      <a:pt x="63008" y="10720"/>
                    </a:cubicBezTo>
                    <a:cubicBezTo>
                      <a:pt x="4858" y="38676"/>
                      <a:pt x="763" y="110542"/>
                      <a:pt x="1" y="166549"/>
                    </a:cubicBezTo>
                    <a:cubicBezTo>
                      <a:pt x="-95" y="174740"/>
                      <a:pt x="12621" y="173931"/>
                      <a:pt x="12717" y="165739"/>
                    </a:cubicBezTo>
                    <a:cubicBezTo>
                      <a:pt x="13621" y="101588"/>
                      <a:pt x="24099" y="16149"/>
                      <a:pt x="107109" y="14197"/>
                    </a:cubicBezTo>
                    <a:cubicBezTo>
                      <a:pt x="160878" y="12958"/>
                      <a:pt x="219838" y="33866"/>
                      <a:pt x="271939" y="44867"/>
                    </a:cubicBezTo>
                    <a:cubicBezTo>
                      <a:pt x="322327" y="55535"/>
                      <a:pt x="381144" y="60679"/>
                      <a:pt x="427769" y="83539"/>
                    </a:cubicBezTo>
                    <a:cubicBezTo>
                      <a:pt x="514398" y="126068"/>
                      <a:pt x="483823" y="219270"/>
                      <a:pt x="451628" y="287183"/>
                    </a:cubicBezTo>
                    <a:cubicBezTo>
                      <a:pt x="448104" y="294565"/>
                      <a:pt x="459439" y="300423"/>
                      <a:pt x="462963" y="293041"/>
                    </a:cubicBezTo>
                    <a:cubicBezTo>
                      <a:pt x="489586" y="236891"/>
                      <a:pt x="520684" y="163739"/>
                      <a:pt x="478156" y="106637"/>
                    </a:cubicBezTo>
                    <a:close/>
                  </a:path>
                </a:pathLst>
              </a:custGeom>
              <a:grpFill/>
              <a:ln w="4763" cap="flat">
                <a:noFill/>
                <a:prstDash val="solid"/>
                <a:miter/>
              </a:ln>
            </p:spPr>
            <p:txBody>
              <a:bodyPr rtlCol="0" anchor="ctr"/>
              <a:lstStyle/>
              <a:p>
                <a:endParaRPr lang="en-EG"/>
              </a:p>
            </p:txBody>
          </p:sp>
          <p:sp>
            <p:nvSpPr>
              <p:cNvPr id="39" name="Freeform 38">
                <a:extLst>
                  <a:ext uri="{FF2B5EF4-FFF2-40B4-BE49-F238E27FC236}">
                    <a16:creationId xmlns:a16="http://schemas.microsoft.com/office/drawing/2014/main" id="{CBF1D8B1-4C28-5417-1AB3-3A8D26BCC351}"/>
                  </a:ext>
                </a:extLst>
              </p:cNvPr>
              <p:cNvSpPr/>
              <p:nvPr/>
            </p:nvSpPr>
            <p:spPr>
              <a:xfrm>
                <a:off x="6620654" y="1333917"/>
                <a:ext cx="80848" cy="15479"/>
              </a:xfrm>
              <a:custGeom>
                <a:avLst/>
                <a:gdLst>
                  <a:gd name="connsiteX0" fmla="*/ 6507 w 80848"/>
                  <a:gd name="connsiteY0" fmla="*/ 14870 h 15479"/>
                  <a:gd name="connsiteX1" fmla="*/ 73325 w 80848"/>
                  <a:gd name="connsiteY1" fmla="*/ 15394 h 15479"/>
                  <a:gd name="connsiteX2" fmla="*/ 75944 w 80848"/>
                  <a:gd name="connsiteY2" fmla="*/ 2916 h 15479"/>
                  <a:gd name="connsiteX3" fmla="*/ 5698 w 80848"/>
                  <a:gd name="connsiteY3" fmla="*/ 2154 h 15479"/>
                  <a:gd name="connsiteX4" fmla="*/ 6507 w 80848"/>
                  <a:gd name="connsiteY4" fmla="*/ 14870 h 15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48" h="15479">
                    <a:moveTo>
                      <a:pt x="6507" y="14870"/>
                    </a:moveTo>
                    <a:cubicBezTo>
                      <a:pt x="28843" y="11869"/>
                      <a:pt x="51037" y="11965"/>
                      <a:pt x="73325" y="15394"/>
                    </a:cubicBezTo>
                    <a:cubicBezTo>
                      <a:pt x="81374" y="16632"/>
                      <a:pt x="84041" y="4154"/>
                      <a:pt x="75944" y="2916"/>
                    </a:cubicBezTo>
                    <a:cubicBezTo>
                      <a:pt x="52513" y="-656"/>
                      <a:pt x="29225" y="-989"/>
                      <a:pt x="5698" y="2154"/>
                    </a:cubicBezTo>
                    <a:cubicBezTo>
                      <a:pt x="-2351" y="3249"/>
                      <a:pt x="-1684" y="15965"/>
                      <a:pt x="6507" y="14870"/>
                    </a:cubicBezTo>
                    <a:close/>
                  </a:path>
                </a:pathLst>
              </a:custGeom>
              <a:grpFill/>
              <a:ln w="4763" cap="flat">
                <a:noFill/>
                <a:prstDash val="solid"/>
                <a:miter/>
              </a:ln>
            </p:spPr>
            <p:txBody>
              <a:bodyPr rtlCol="0" anchor="ctr"/>
              <a:lstStyle/>
              <a:p>
                <a:endParaRPr lang="en-EG"/>
              </a:p>
            </p:txBody>
          </p:sp>
          <p:sp>
            <p:nvSpPr>
              <p:cNvPr id="40" name="Freeform 39">
                <a:extLst>
                  <a:ext uri="{FF2B5EF4-FFF2-40B4-BE49-F238E27FC236}">
                    <a16:creationId xmlns:a16="http://schemas.microsoft.com/office/drawing/2014/main" id="{4DBB70E7-4EBA-A233-91FE-3CF48B9B15A1}"/>
                  </a:ext>
                </a:extLst>
              </p:cNvPr>
              <p:cNvSpPr/>
              <p:nvPr/>
            </p:nvSpPr>
            <p:spPr>
              <a:xfrm>
                <a:off x="6772739" y="1356921"/>
                <a:ext cx="12357" cy="12784"/>
              </a:xfrm>
              <a:custGeom>
                <a:avLst/>
                <a:gdLst>
                  <a:gd name="connsiteX0" fmla="*/ 4869 w 12357"/>
                  <a:gd name="connsiteY0" fmla="*/ 12631 h 12784"/>
                  <a:gd name="connsiteX1" fmla="*/ 7489 w 12357"/>
                  <a:gd name="connsiteY1" fmla="*/ 153 h 12784"/>
                  <a:gd name="connsiteX2" fmla="*/ 4869 w 12357"/>
                  <a:gd name="connsiteY2" fmla="*/ 12631 h 12784"/>
                </a:gdLst>
                <a:ahLst/>
                <a:cxnLst>
                  <a:cxn ang="0">
                    <a:pos x="connsiteX0" y="connsiteY0"/>
                  </a:cxn>
                  <a:cxn ang="0">
                    <a:pos x="connsiteX1" y="connsiteY1"/>
                  </a:cxn>
                  <a:cxn ang="0">
                    <a:pos x="connsiteX2" y="connsiteY2"/>
                  </a:cxn>
                </a:cxnLst>
                <a:rect l="l" t="t" r="r" b="b"/>
                <a:pathLst>
                  <a:path w="12357" h="12784">
                    <a:moveTo>
                      <a:pt x="4869" y="12631"/>
                    </a:moveTo>
                    <a:cubicBezTo>
                      <a:pt x="12870" y="14298"/>
                      <a:pt x="15537" y="1868"/>
                      <a:pt x="7489" y="153"/>
                    </a:cubicBezTo>
                    <a:cubicBezTo>
                      <a:pt x="-513" y="-1514"/>
                      <a:pt x="-3179" y="10917"/>
                      <a:pt x="4869" y="12631"/>
                    </a:cubicBezTo>
                    <a:close/>
                  </a:path>
                </a:pathLst>
              </a:custGeom>
              <a:grpFill/>
              <a:ln w="4763" cap="flat">
                <a:noFill/>
                <a:prstDash val="solid"/>
                <a:miter/>
              </a:ln>
            </p:spPr>
            <p:txBody>
              <a:bodyPr rtlCol="0" anchor="ctr"/>
              <a:lstStyle/>
              <a:p>
                <a:endParaRPr lang="en-EG"/>
              </a:p>
            </p:txBody>
          </p:sp>
          <p:sp>
            <p:nvSpPr>
              <p:cNvPr id="41" name="Freeform 40">
                <a:extLst>
                  <a:ext uri="{FF2B5EF4-FFF2-40B4-BE49-F238E27FC236}">
                    <a16:creationId xmlns:a16="http://schemas.microsoft.com/office/drawing/2014/main" id="{3C5DEA7D-C9BC-3C93-1A29-44FF688D3745}"/>
                  </a:ext>
                </a:extLst>
              </p:cNvPr>
              <p:cNvSpPr/>
              <p:nvPr/>
            </p:nvSpPr>
            <p:spPr>
              <a:xfrm>
                <a:off x="6638156" y="778918"/>
                <a:ext cx="136028" cy="330208"/>
              </a:xfrm>
              <a:custGeom>
                <a:avLst/>
                <a:gdLst>
                  <a:gd name="connsiteX0" fmla="*/ 1293 w 136028"/>
                  <a:gd name="connsiteY0" fmla="*/ 176724 h 330208"/>
                  <a:gd name="connsiteX1" fmla="*/ 9579 w 136028"/>
                  <a:gd name="connsiteY1" fmla="*/ 316837 h 330208"/>
                  <a:gd name="connsiteX2" fmla="*/ 47965 w 136028"/>
                  <a:gd name="connsiteY2" fmla="*/ 301311 h 330208"/>
                  <a:gd name="connsiteX3" fmla="*/ 129642 w 136028"/>
                  <a:gd name="connsiteY3" fmla="*/ 46089 h 330208"/>
                  <a:gd name="connsiteX4" fmla="*/ 127070 w 136028"/>
                  <a:gd name="connsiteY4" fmla="*/ 7322 h 330208"/>
                  <a:gd name="connsiteX5" fmla="*/ 1293 w 136028"/>
                  <a:gd name="connsiteY5" fmla="*/ 176724 h 33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028" h="330208">
                    <a:moveTo>
                      <a:pt x="1293" y="176724"/>
                    </a:moveTo>
                    <a:cubicBezTo>
                      <a:pt x="-2041" y="199775"/>
                      <a:pt x="1197" y="295263"/>
                      <a:pt x="9579" y="316837"/>
                    </a:cubicBezTo>
                    <a:cubicBezTo>
                      <a:pt x="14913" y="330505"/>
                      <a:pt x="33582" y="343983"/>
                      <a:pt x="47965" y="301311"/>
                    </a:cubicBezTo>
                    <a:cubicBezTo>
                      <a:pt x="50918" y="292548"/>
                      <a:pt x="47155" y="114383"/>
                      <a:pt x="129642" y="46089"/>
                    </a:cubicBezTo>
                    <a:cubicBezTo>
                      <a:pt x="139500" y="37945"/>
                      <a:pt x="137405" y="12561"/>
                      <a:pt x="127070" y="7322"/>
                    </a:cubicBezTo>
                    <a:cubicBezTo>
                      <a:pt x="108068" y="-2298"/>
                      <a:pt x="31534" y="-33064"/>
                      <a:pt x="1293" y="176724"/>
                    </a:cubicBezTo>
                    <a:close/>
                  </a:path>
                </a:pathLst>
              </a:custGeom>
              <a:grpFill/>
              <a:ln w="4763" cap="flat">
                <a:noFill/>
                <a:prstDash val="solid"/>
                <a:miter/>
              </a:ln>
            </p:spPr>
            <p:txBody>
              <a:bodyPr rtlCol="0" anchor="ctr"/>
              <a:lstStyle/>
              <a:p>
                <a:endParaRPr lang="en-EG"/>
              </a:p>
            </p:txBody>
          </p:sp>
        </p:grpSp>
        <p:grpSp>
          <p:nvGrpSpPr>
            <p:cNvPr id="20" name="Graphic 2">
              <a:extLst>
                <a:ext uri="{FF2B5EF4-FFF2-40B4-BE49-F238E27FC236}">
                  <a16:creationId xmlns:a16="http://schemas.microsoft.com/office/drawing/2014/main" id="{F7705A6D-FA7A-9A45-6580-D653077E1305}"/>
                </a:ext>
              </a:extLst>
            </p:cNvPr>
            <p:cNvGrpSpPr/>
            <p:nvPr/>
          </p:nvGrpSpPr>
          <p:grpSpPr>
            <a:xfrm>
              <a:off x="9339929" y="-355663"/>
              <a:ext cx="3427142" cy="2137932"/>
              <a:chOff x="9339929" y="-355663"/>
              <a:chExt cx="3427142" cy="2137932"/>
            </a:xfrm>
            <a:grpFill/>
          </p:grpSpPr>
          <p:sp>
            <p:nvSpPr>
              <p:cNvPr id="23" name="Freeform 22">
                <a:extLst>
                  <a:ext uri="{FF2B5EF4-FFF2-40B4-BE49-F238E27FC236}">
                    <a16:creationId xmlns:a16="http://schemas.microsoft.com/office/drawing/2014/main" id="{314E387B-CFD7-314E-21DA-8E88E7EAE4D3}"/>
                  </a:ext>
                </a:extLst>
              </p:cNvPr>
              <p:cNvSpPr/>
              <p:nvPr/>
            </p:nvSpPr>
            <p:spPr>
              <a:xfrm>
                <a:off x="9339929" y="-355663"/>
                <a:ext cx="1181194" cy="1867138"/>
              </a:xfrm>
              <a:custGeom>
                <a:avLst/>
                <a:gdLst>
                  <a:gd name="connsiteX0" fmla="*/ 154829 w 1181194"/>
                  <a:gd name="connsiteY0" fmla="*/ 824627 h 1867138"/>
                  <a:gd name="connsiteX1" fmla="*/ 137398 w 1181194"/>
                  <a:gd name="connsiteY1" fmla="*/ 738997 h 1867138"/>
                  <a:gd name="connsiteX2" fmla="*/ 168783 w 1181194"/>
                  <a:gd name="connsiteY2" fmla="*/ 737616 h 1867138"/>
                  <a:gd name="connsiteX3" fmla="*/ 219123 w 1181194"/>
                  <a:gd name="connsiteY3" fmla="*/ 872585 h 1867138"/>
                  <a:gd name="connsiteX4" fmla="*/ 194929 w 1181194"/>
                  <a:gd name="connsiteY4" fmla="*/ 892588 h 1867138"/>
                  <a:gd name="connsiteX5" fmla="*/ 154829 w 1181194"/>
                  <a:gd name="connsiteY5" fmla="*/ 824627 h 1867138"/>
                  <a:gd name="connsiteX6" fmla="*/ 143494 w 1181194"/>
                  <a:gd name="connsiteY6" fmla="*/ 657416 h 1867138"/>
                  <a:gd name="connsiteX7" fmla="*/ 193738 w 1181194"/>
                  <a:gd name="connsiteY7" fmla="*/ 505016 h 1867138"/>
                  <a:gd name="connsiteX8" fmla="*/ 222313 w 1181194"/>
                  <a:gd name="connsiteY8" fmla="*/ 518065 h 1867138"/>
                  <a:gd name="connsiteX9" fmla="*/ 174403 w 1181194"/>
                  <a:gd name="connsiteY9" fmla="*/ 663035 h 1867138"/>
                  <a:gd name="connsiteX10" fmla="*/ 143494 w 1181194"/>
                  <a:gd name="connsiteY10" fmla="*/ 657463 h 1867138"/>
                  <a:gd name="connsiteX11" fmla="*/ 326850 w 1181194"/>
                  <a:gd name="connsiteY11" fmla="*/ 987695 h 1867138"/>
                  <a:gd name="connsiteX12" fmla="*/ 339709 w 1181194"/>
                  <a:gd name="connsiteY12" fmla="*/ 959072 h 1867138"/>
                  <a:gd name="connsiteX13" fmla="*/ 411385 w 1181194"/>
                  <a:gd name="connsiteY13" fmla="*/ 985742 h 1867138"/>
                  <a:gd name="connsiteX14" fmla="*/ 402193 w 1181194"/>
                  <a:gd name="connsiteY14" fmla="*/ 1015746 h 1867138"/>
                  <a:gd name="connsiteX15" fmla="*/ 326850 w 1181194"/>
                  <a:gd name="connsiteY15" fmla="*/ 987695 h 1867138"/>
                  <a:gd name="connsiteX16" fmla="*/ 7334 w 1181194"/>
                  <a:gd name="connsiteY16" fmla="*/ 43672 h 1867138"/>
                  <a:gd name="connsiteX17" fmla="*/ 0 w 1181194"/>
                  <a:gd name="connsiteY17" fmla="*/ 3620 h 1867138"/>
                  <a:gd name="connsiteX18" fmla="*/ 31194 w 1181194"/>
                  <a:gd name="connsiteY18" fmla="*/ 0 h 1867138"/>
                  <a:gd name="connsiteX19" fmla="*/ 37862 w 1181194"/>
                  <a:gd name="connsiteY19" fmla="*/ 36195 h 1867138"/>
                  <a:gd name="connsiteX20" fmla="*/ 7382 w 1181194"/>
                  <a:gd name="connsiteY20" fmla="*/ 43672 h 1867138"/>
                  <a:gd name="connsiteX21" fmla="*/ 68866 w 1181194"/>
                  <a:gd name="connsiteY21" fmla="*/ 192215 h 1867138"/>
                  <a:gd name="connsiteX22" fmla="*/ 96298 w 1181194"/>
                  <a:gd name="connsiteY22" fmla="*/ 176975 h 1867138"/>
                  <a:gd name="connsiteX23" fmla="*/ 136588 w 1181194"/>
                  <a:gd name="connsiteY23" fmla="*/ 242935 h 1867138"/>
                  <a:gd name="connsiteX24" fmla="*/ 110442 w 1181194"/>
                  <a:gd name="connsiteY24" fmla="*/ 260318 h 1867138"/>
                  <a:gd name="connsiteX25" fmla="*/ 68818 w 1181194"/>
                  <a:gd name="connsiteY25" fmla="*/ 192215 h 1867138"/>
                  <a:gd name="connsiteX26" fmla="*/ 207407 w 1181194"/>
                  <a:gd name="connsiteY26" fmla="*/ 386477 h 1867138"/>
                  <a:gd name="connsiteX27" fmla="*/ 231029 w 1181194"/>
                  <a:gd name="connsiteY27" fmla="*/ 365760 h 1867138"/>
                  <a:gd name="connsiteX28" fmla="*/ 340566 w 1181194"/>
                  <a:gd name="connsiteY28" fmla="*/ 475250 h 1867138"/>
                  <a:gd name="connsiteX29" fmla="*/ 319992 w 1181194"/>
                  <a:gd name="connsiteY29" fmla="*/ 498967 h 1867138"/>
                  <a:gd name="connsiteX30" fmla="*/ 207407 w 1181194"/>
                  <a:gd name="connsiteY30" fmla="*/ 386429 h 1867138"/>
                  <a:gd name="connsiteX31" fmla="*/ 269414 w 1181194"/>
                  <a:gd name="connsiteY31" fmla="*/ 365284 h 1867138"/>
                  <a:gd name="connsiteX32" fmla="*/ 273320 w 1181194"/>
                  <a:gd name="connsiteY32" fmla="*/ 358997 h 1867138"/>
                  <a:gd name="connsiteX33" fmla="*/ 321421 w 1181194"/>
                  <a:gd name="connsiteY33" fmla="*/ 301133 h 1867138"/>
                  <a:gd name="connsiteX34" fmla="*/ 342472 w 1181194"/>
                  <a:gd name="connsiteY34" fmla="*/ 324422 h 1867138"/>
                  <a:gd name="connsiteX35" fmla="*/ 299990 w 1181194"/>
                  <a:gd name="connsiteY35" fmla="*/ 375571 h 1867138"/>
                  <a:gd name="connsiteX36" fmla="*/ 296085 w 1181194"/>
                  <a:gd name="connsiteY36" fmla="*/ 381810 h 1867138"/>
                  <a:gd name="connsiteX37" fmla="*/ 269414 w 1181194"/>
                  <a:gd name="connsiteY37" fmla="*/ 365284 h 1867138"/>
                  <a:gd name="connsiteX38" fmla="*/ 557546 w 1181194"/>
                  <a:gd name="connsiteY38" fmla="*/ 1049465 h 1867138"/>
                  <a:gd name="connsiteX39" fmla="*/ 562547 w 1181194"/>
                  <a:gd name="connsiteY39" fmla="*/ 1018461 h 1867138"/>
                  <a:gd name="connsiteX40" fmla="*/ 712708 w 1181194"/>
                  <a:gd name="connsiteY40" fmla="*/ 1083231 h 1867138"/>
                  <a:gd name="connsiteX41" fmla="*/ 691896 w 1181194"/>
                  <a:gd name="connsiteY41" fmla="*/ 1106710 h 1867138"/>
                  <a:gd name="connsiteX42" fmla="*/ 557546 w 1181194"/>
                  <a:gd name="connsiteY42" fmla="*/ 1049417 h 1867138"/>
                  <a:gd name="connsiteX43" fmla="*/ 829865 w 1181194"/>
                  <a:gd name="connsiteY43" fmla="*/ 1700927 h 1867138"/>
                  <a:gd name="connsiteX44" fmla="*/ 857774 w 1181194"/>
                  <a:gd name="connsiteY44" fmla="*/ 1686592 h 1867138"/>
                  <a:gd name="connsiteX45" fmla="*/ 959929 w 1181194"/>
                  <a:gd name="connsiteY45" fmla="*/ 1789414 h 1867138"/>
                  <a:gd name="connsiteX46" fmla="*/ 945214 w 1181194"/>
                  <a:gd name="connsiteY46" fmla="*/ 1817132 h 1867138"/>
                  <a:gd name="connsiteX47" fmla="*/ 829817 w 1181194"/>
                  <a:gd name="connsiteY47" fmla="*/ 1700927 h 1867138"/>
                  <a:gd name="connsiteX48" fmla="*/ 382476 w 1181194"/>
                  <a:gd name="connsiteY48" fmla="*/ 548878 h 1867138"/>
                  <a:gd name="connsiteX49" fmla="*/ 400955 w 1181194"/>
                  <a:gd name="connsiteY49" fmla="*/ 523494 h 1867138"/>
                  <a:gd name="connsiteX50" fmla="*/ 533972 w 1181194"/>
                  <a:gd name="connsiteY50" fmla="*/ 597408 h 1867138"/>
                  <a:gd name="connsiteX51" fmla="*/ 523304 w 1181194"/>
                  <a:gd name="connsiteY51" fmla="*/ 626936 h 1867138"/>
                  <a:gd name="connsiteX52" fmla="*/ 382476 w 1181194"/>
                  <a:gd name="connsiteY52" fmla="*/ 548926 h 1867138"/>
                  <a:gd name="connsiteX53" fmla="*/ 787670 w 1181194"/>
                  <a:gd name="connsiteY53" fmla="*/ 1544812 h 1867138"/>
                  <a:gd name="connsiteX54" fmla="*/ 781526 w 1181194"/>
                  <a:gd name="connsiteY54" fmla="*/ 1465564 h 1867138"/>
                  <a:gd name="connsiteX55" fmla="*/ 812864 w 1181194"/>
                  <a:gd name="connsiteY55" fmla="*/ 1463945 h 1867138"/>
                  <a:gd name="connsiteX56" fmla="*/ 818865 w 1181194"/>
                  <a:gd name="connsiteY56" fmla="*/ 1541240 h 1867138"/>
                  <a:gd name="connsiteX57" fmla="*/ 787670 w 1181194"/>
                  <a:gd name="connsiteY57" fmla="*/ 1544812 h 1867138"/>
                  <a:gd name="connsiteX58" fmla="*/ 773001 w 1181194"/>
                  <a:gd name="connsiteY58" fmla="*/ 1309497 h 1867138"/>
                  <a:gd name="connsiteX59" fmla="*/ 747475 w 1181194"/>
                  <a:gd name="connsiteY59" fmla="*/ 1189196 h 1867138"/>
                  <a:gd name="connsiteX60" fmla="*/ 747475 w 1181194"/>
                  <a:gd name="connsiteY60" fmla="*/ 1189101 h 1867138"/>
                  <a:gd name="connsiteX61" fmla="*/ 736139 w 1181194"/>
                  <a:gd name="connsiteY61" fmla="*/ 1164050 h 1867138"/>
                  <a:gd name="connsiteX62" fmla="*/ 764000 w 1181194"/>
                  <a:gd name="connsiteY62" fmla="*/ 1149525 h 1867138"/>
                  <a:gd name="connsiteX63" fmla="*/ 776716 w 1181194"/>
                  <a:gd name="connsiteY63" fmla="*/ 1177719 h 1867138"/>
                  <a:gd name="connsiteX64" fmla="*/ 776716 w 1181194"/>
                  <a:gd name="connsiteY64" fmla="*/ 1177814 h 1867138"/>
                  <a:gd name="connsiteX65" fmla="*/ 804243 w 1181194"/>
                  <a:gd name="connsiteY65" fmla="*/ 1306401 h 1867138"/>
                  <a:gd name="connsiteX66" fmla="*/ 773001 w 1181194"/>
                  <a:gd name="connsiteY66" fmla="*/ 1309497 h 1867138"/>
                  <a:gd name="connsiteX67" fmla="*/ 1021508 w 1181194"/>
                  <a:gd name="connsiteY67" fmla="*/ 1846707 h 1867138"/>
                  <a:gd name="connsiteX68" fmla="*/ 1029796 w 1181194"/>
                  <a:gd name="connsiteY68" fmla="*/ 1816418 h 1867138"/>
                  <a:gd name="connsiteX69" fmla="*/ 1181195 w 1181194"/>
                  <a:gd name="connsiteY69" fmla="*/ 1835753 h 1867138"/>
                  <a:gd name="connsiteX70" fmla="*/ 1180576 w 1181194"/>
                  <a:gd name="connsiteY70" fmla="*/ 1867138 h 1867138"/>
                  <a:gd name="connsiteX71" fmla="*/ 1021508 w 1181194"/>
                  <a:gd name="connsiteY71" fmla="*/ 1846707 h 1867138"/>
                  <a:gd name="connsiteX72" fmla="*/ 475011 w 1181194"/>
                  <a:gd name="connsiteY72" fmla="*/ 264890 h 1867138"/>
                  <a:gd name="connsiteX73" fmla="*/ 470868 w 1181194"/>
                  <a:gd name="connsiteY73" fmla="*/ 233791 h 1867138"/>
                  <a:gd name="connsiteX74" fmla="*/ 632841 w 1181194"/>
                  <a:gd name="connsiteY74" fmla="*/ 251555 h 1867138"/>
                  <a:gd name="connsiteX75" fmla="*/ 622364 w 1181194"/>
                  <a:gd name="connsiteY75" fmla="*/ 281130 h 1867138"/>
                  <a:gd name="connsiteX76" fmla="*/ 475059 w 1181194"/>
                  <a:gd name="connsiteY76" fmla="*/ 264890 h 1867138"/>
                  <a:gd name="connsiteX77" fmla="*/ 675608 w 1181194"/>
                  <a:gd name="connsiteY77" fmla="*/ 603361 h 1867138"/>
                  <a:gd name="connsiteX78" fmla="*/ 731043 w 1181194"/>
                  <a:gd name="connsiteY78" fmla="*/ 560737 h 1867138"/>
                  <a:gd name="connsiteX79" fmla="*/ 755475 w 1181194"/>
                  <a:gd name="connsiteY79" fmla="*/ 580454 h 1867138"/>
                  <a:gd name="connsiteX80" fmla="*/ 687657 w 1181194"/>
                  <a:gd name="connsiteY80" fmla="*/ 632317 h 1867138"/>
                  <a:gd name="connsiteX81" fmla="*/ 675608 w 1181194"/>
                  <a:gd name="connsiteY81" fmla="*/ 603314 h 1867138"/>
                  <a:gd name="connsiteX82" fmla="*/ 688943 w 1181194"/>
                  <a:gd name="connsiteY82" fmla="*/ 314277 h 1867138"/>
                  <a:gd name="connsiteX83" fmla="*/ 706421 w 1181194"/>
                  <a:gd name="connsiteY83" fmla="*/ 288179 h 1867138"/>
                  <a:gd name="connsiteX84" fmla="*/ 802910 w 1181194"/>
                  <a:gd name="connsiteY84" fmla="*/ 422053 h 1867138"/>
                  <a:gd name="connsiteX85" fmla="*/ 772049 w 1181194"/>
                  <a:gd name="connsiteY85" fmla="*/ 427673 h 1867138"/>
                  <a:gd name="connsiteX86" fmla="*/ 688943 w 1181194"/>
                  <a:gd name="connsiteY86" fmla="*/ 314277 h 186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181194" h="1867138">
                    <a:moveTo>
                      <a:pt x="154829" y="824627"/>
                    </a:moveTo>
                    <a:cubicBezTo>
                      <a:pt x="144589" y="798290"/>
                      <a:pt x="138732" y="769477"/>
                      <a:pt x="137398" y="738997"/>
                    </a:cubicBezTo>
                    <a:lnTo>
                      <a:pt x="168783" y="737616"/>
                    </a:lnTo>
                    <a:cubicBezTo>
                      <a:pt x="171022" y="789527"/>
                      <a:pt x="187880" y="834723"/>
                      <a:pt x="219123" y="872585"/>
                    </a:cubicBezTo>
                    <a:lnTo>
                      <a:pt x="194929" y="892588"/>
                    </a:lnTo>
                    <a:cubicBezTo>
                      <a:pt x="177832" y="871871"/>
                      <a:pt x="164306" y="849011"/>
                      <a:pt x="154829" y="824627"/>
                    </a:cubicBezTo>
                    <a:close/>
                    <a:moveTo>
                      <a:pt x="143494" y="657416"/>
                    </a:moveTo>
                    <a:cubicBezTo>
                      <a:pt x="151829" y="611076"/>
                      <a:pt x="168735" y="559784"/>
                      <a:pt x="193738" y="505016"/>
                    </a:cubicBezTo>
                    <a:lnTo>
                      <a:pt x="222313" y="518065"/>
                    </a:lnTo>
                    <a:cubicBezTo>
                      <a:pt x="198406" y="570500"/>
                      <a:pt x="182309" y="619268"/>
                      <a:pt x="174403" y="663035"/>
                    </a:cubicBezTo>
                    <a:lnTo>
                      <a:pt x="143494" y="657463"/>
                    </a:lnTo>
                    <a:close/>
                    <a:moveTo>
                      <a:pt x="326850" y="987695"/>
                    </a:moveTo>
                    <a:lnTo>
                      <a:pt x="339709" y="959072"/>
                    </a:lnTo>
                    <a:cubicBezTo>
                      <a:pt x="361474" y="968835"/>
                      <a:pt x="385572" y="977837"/>
                      <a:pt x="411385" y="985742"/>
                    </a:cubicBezTo>
                    <a:lnTo>
                      <a:pt x="402193" y="1015746"/>
                    </a:lnTo>
                    <a:cubicBezTo>
                      <a:pt x="375142" y="1007459"/>
                      <a:pt x="349805" y="997982"/>
                      <a:pt x="326850" y="987695"/>
                    </a:cubicBezTo>
                    <a:close/>
                    <a:moveTo>
                      <a:pt x="7334" y="43672"/>
                    </a:moveTo>
                    <a:cubicBezTo>
                      <a:pt x="3953" y="29813"/>
                      <a:pt x="1428" y="16335"/>
                      <a:pt x="0" y="3620"/>
                    </a:cubicBezTo>
                    <a:lnTo>
                      <a:pt x="31194" y="0"/>
                    </a:lnTo>
                    <a:cubicBezTo>
                      <a:pt x="32528" y="11430"/>
                      <a:pt x="34766" y="23574"/>
                      <a:pt x="37862" y="36195"/>
                    </a:cubicBezTo>
                    <a:lnTo>
                      <a:pt x="7382" y="43672"/>
                    </a:lnTo>
                    <a:close/>
                    <a:moveTo>
                      <a:pt x="68866" y="192215"/>
                    </a:moveTo>
                    <a:lnTo>
                      <a:pt x="96298" y="176975"/>
                    </a:lnTo>
                    <a:cubicBezTo>
                      <a:pt x="108299" y="198596"/>
                      <a:pt x="121872" y="220790"/>
                      <a:pt x="136588" y="242935"/>
                    </a:cubicBezTo>
                    <a:lnTo>
                      <a:pt x="110442" y="260318"/>
                    </a:lnTo>
                    <a:cubicBezTo>
                      <a:pt x="95250" y="237506"/>
                      <a:pt x="81248" y="214598"/>
                      <a:pt x="68818" y="192215"/>
                    </a:cubicBezTo>
                    <a:close/>
                    <a:moveTo>
                      <a:pt x="207407" y="386477"/>
                    </a:moveTo>
                    <a:lnTo>
                      <a:pt x="231029" y="365760"/>
                    </a:lnTo>
                    <a:cubicBezTo>
                      <a:pt x="266033" y="405717"/>
                      <a:pt x="302895" y="442579"/>
                      <a:pt x="340566" y="475250"/>
                    </a:cubicBezTo>
                    <a:lnTo>
                      <a:pt x="319992" y="498967"/>
                    </a:lnTo>
                    <a:cubicBezTo>
                      <a:pt x="281225" y="465344"/>
                      <a:pt x="243364" y="427482"/>
                      <a:pt x="207407" y="386429"/>
                    </a:cubicBezTo>
                    <a:close/>
                    <a:moveTo>
                      <a:pt x="269414" y="365284"/>
                    </a:moveTo>
                    <a:lnTo>
                      <a:pt x="273320" y="358997"/>
                    </a:lnTo>
                    <a:cubicBezTo>
                      <a:pt x="286893" y="337185"/>
                      <a:pt x="303086" y="317754"/>
                      <a:pt x="321421" y="301133"/>
                    </a:cubicBezTo>
                    <a:lnTo>
                      <a:pt x="342472" y="324422"/>
                    </a:lnTo>
                    <a:cubicBezTo>
                      <a:pt x="326279" y="339090"/>
                      <a:pt x="311991" y="356283"/>
                      <a:pt x="299990" y="375571"/>
                    </a:cubicBezTo>
                    <a:lnTo>
                      <a:pt x="296085" y="381810"/>
                    </a:lnTo>
                    <a:lnTo>
                      <a:pt x="269414" y="365284"/>
                    </a:lnTo>
                    <a:close/>
                    <a:moveTo>
                      <a:pt x="557546" y="1049465"/>
                    </a:moveTo>
                    <a:lnTo>
                      <a:pt x="562547" y="1018461"/>
                    </a:lnTo>
                    <a:cubicBezTo>
                      <a:pt x="625983" y="1028700"/>
                      <a:pt x="675084" y="1049893"/>
                      <a:pt x="712708" y="1083231"/>
                    </a:cubicBezTo>
                    <a:lnTo>
                      <a:pt x="691896" y="1106710"/>
                    </a:lnTo>
                    <a:cubicBezTo>
                      <a:pt x="658892" y="1077420"/>
                      <a:pt x="614934" y="1058704"/>
                      <a:pt x="557546" y="1049417"/>
                    </a:cubicBezTo>
                    <a:close/>
                    <a:moveTo>
                      <a:pt x="829865" y="1700927"/>
                    </a:moveTo>
                    <a:lnTo>
                      <a:pt x="857774" y="1686592"/>
                    </a:lnTo>
                    <a:cubicBezTo>
                      <a:pt x="880920" y="1731597"/>
                      <a:pt x="914352" y="1765221"/>
                      <a:pt x="959929" y="1789414"/>
                    </a:cubicBezTo>
                    <a:lnTo>
                      <a:pt x="945214" y="1817132"/>
                    </a:lnTo>
                    <a:cubicBezTo>
                      <a:pt x="893731" y="1789843"/>
                      <a:pt x="856011" y="1751838"/>
                      <a:pt x="829817" y="1700927"/>
                    </a:cubicBezTo>
                    <a:close/>
                    <a:moveTo>
                      <a:pt x="382476" y="548878"/>
                    </a:moveTo>
                    <a:lnTo>
                      <a:pt x="400955" y="523494"/>
                    </a:lnTo>
                    <a:cubicBezTo>
                      <a:pt x="447674" y="557451"/>
                      <a:pt x="492395" y="582311"/>
                      <a:pt x="533972" y="597408"/>
                    </a:cubicBezTo>
                    <a:lnTo>
                      <a:pt x="523304" y="626936"/>
                    </a:lnTo>
                    <a:cubicBezTo>
                      <a:pt x="478964" y="610886"/>
                      <a:pt x="431578" y="584597"/>
                      <a:pt x="382476" y="548926"/>
                    </a:cubicBezTo>
                    <a:close/>
                    <a:moveTo>
                      <a:pt x="787670" y="1544812"/>
                    </a:moveTo>
                    <a:cubicBezTo>
                      <a:pt x="785098" y="1522190"/>
                      <a:pt x="783146" y="1496997"/>
                      <a:pt x="781526" y="1465564"/>
                    </a:cubicBezTo>
                    <a:lnTo>
                      <a:pt x="812864" y="1463945"/>
                    </a:lnTo>
                    <a:cubicBezTo>
                      <a:pt x="814435" y="1494711"/>
                      <a:pt x="816340" y="1519238"/>
                      <a:pt x="818865" y="1541240"/>
                    </a:cubicBezTo>
                    <a:lnTo>
                      <a:pt x="787670" y="1544812"/>
                    </a:lnTo>
                    <a:close/>
                    <a:moveTo>
                      <a:pt x="773001" y="1309497"/>
                    </a:moveTo>
                    <a:cubicBezTo>
                      <a:pt x="768096" y="1259538"/>
                      <a:pt x="760000" y="1221343"/>
                      <a:pt x="747475" y="1189196"/>
                    </a:cubicBezTo>
                    <a:cubicBezTo>
                      <a:pt x="747475" y="1189196"/>
                      <a:pt x="747475" y="1189101"/>
                      <a:pt x="747475" y="1189101"/>
                    </a:cubicBezTo>
                    <a:cubicBezTo>
                      <a:pt x="744046" y="1180290"/>
                      <a:pt x="740236" y="1171861"/>
                      <a:pt x="736139" y="1164050"/>
                    </a:cubicBezTo>
                    <a:lnTo>
                      <a:pt x="764000" y="1149525"/>
                    </a:lnTo>
                    <a:cubicBezTo>
                      <a:pt x="768620" y="1158335"/>
                      <a:pt x="772906" y="1167860"/>
                      <a:pt x="776716" y="1177719"/>
                    </a:cubicBezTo>
                    <a:cubicBezTo>
                      <a:pt x="776716" y="1177719"/>
                      <a:pt x="776716" y="1177814"/>
                      <a:pt x="776716" y="1177814"/>
                    </a:cubicBezTo>
                    <a:cubicBezTo>
                      <a:pt x="790290" y="1212675"/>
                      <a:pt x="799052" y="1253538"/>
                      <a:pt x="804243" y="1306401"/>
                    </a:cubicBezTo>
                    <a:lnTo>
                      <a:pt x="773001" y="1309497"/>
                    </a:lnTo>
                    <a:close/>
                    <a:moveTo>
                      <a:pt x="1021508" y="1846707"/>
                    </a:moveTo>
                    <a:lnTo>
                      <a:pt x="1029796" y="1816418"/>
                    </a:lnTo>
                    <a:cubicBezTo>
                      <a:pt x="1072611" y="1828133"/>
                      <a:pt x="1123569" y="1834658"/>
                      <a:pt x="1181195" y="1835753"/>
                    </a:cubicBezTo>
                    <a:lnTo>
                      <a:pt x="1180576" y="1867138"/>
                    </a:lnTo>
                    <a:cubicBezTo>
                      <a:pt x="1120330" y="1865995"/>
                      <a:pt x="1066799" y="1859090"/>
                      <a:pt x="1021508" y="1846707"/>
                    </a:cubicBezTo>
                    <a:close/>
                    <a:moveTo>
                      <a:pt x="475011" y="264890"/>
                    </a:moveTo>
                    <a:lnTo>
                      <a:pt x="470868" y="233791"/>
                    </a:lnTo>
                    <a:cubicBezTo>
                      <a:pt x="524065" y="226695"/>
                      <a:pt x="580072" y="232839"/>
                      <a:pt x="632841" y="251555"/>
                    </a:cubicBezTo>
                    <a:lnTo>
                      <a:pt x="622364" y="281130"/>
                    </a:lnTo>
                    <a:cubicBezTo>
                      <a:pt x="574262" y="264081"/>
                      <a:pt x="523304" y="258461"/>
                      <a:pt x="475059" y="264890"/>
                    </a:cubicBezTo>
                    <a:close/>
                    <a:moveTo>
                      <a:pt x="675608" y="603361"/>
                    </a:moveTo>
                    <a:cubicBezTo>
                      <a:pt x="696610" y="594646"/>
                      <a:pt x="715280" y="580311"/>
                      <a:pt x="731043" y="560737"/>
                    </a:cubicBezTo>
                    <a:lnTo>
                      <a:pt x="755475" y="580454"/>
                    </a:lnTo>
                    <a:cubicBezTo>
                      <a:pt x="736378" y="604123"/>
                      <a:pt x="713565" y="621554"/>
                      <a:pt x="687657" y="632317"/>
                    </a:cubicBezTo>
                    <a:lnTo>
                      <a:pt x="675608" y="603314"/>
                    </a:lnTo>
                    <a:close/>
                    <a:moveTo>
                      <a:pt x="688943" y="314277"/>
                    </a:moveTo>
                    <a:lnTo>
                      <a:pt x="706421" y="288179"/>
                    </a:lnTo>
                    <a:cubicBezTo>
                      <a:pt x="759286" y="323612"/>
                      <a:pt x="793718" y="371285"/>
                      <a:pt x="802910" y="422053"/>
                    </a:cubicBezTo>
                    <a:lnTo>
                      <a:pt x="772049" y="427673"/>
                    </a:lnTo>
                    <a:cubicBezTo>
                      <a:pt x="764287" y="385382"/>
                      <a:pt x="734710" y="344948"/>
                      <a:pt x="688943" y="314277"/>
                    </a:cubicBezTo>
                    <a:close/>
                  </a:path>
                </a:pathLst>
              </a:custGeom>
              <a:grpFill/>
              <a:ln w="4763" cap="flat">
                <a:noFill/>
                <a:prstDash val="solid"/>
                <a:miter/>
              </a:ln>
            </p:spPr>
            <p:txBody>
              <a:bodyPr rtlCol="0" anchor="ctr"/>
              <a:lstStyle/>
              <a:p>
                <a:endParaRPr lang="en-EG"/>
              </a:p>
            </p:txBody>
          </p:sp>
          <p:sp>
            <p:nvSpPr>
              <p:cNvPr id="24" name="Freeform 23">
                <a:extLst>
                  <a:ext uri="{FF2B5EF4-FFF2-40B4-BE49-F238E27FC236}">
                    <a16:creationId xmlns:a16="http://schemas.microsoft.com/office/drawing/2014/main" id="{37504D64-BA0C-7743-0F0F-C8A2DA31AC39}"/>
                  </a:ext>
                </a:extLst>
              </p:cNvPr>
              <p:cNvSpPr/>
              <p:nvPr/>
            </p:nvSpPr>
            <p:spPr>
              <a:xfrm>
                <a:off x="10645330" y="789775"/>
                <a:ext cx="2121741" cy="992493"/>
              </a:xfrm>
              <a:custGeom>
                <a:avLst/>
                <a:gdLst>
                  <a:gd name="connsiteX0" fmla="*/ 662321 w 2121741"/>
                  <a:gd name="connsiteY0" fmla="*/ 222256 h 992493"/>
                  <a:gd name="connsiteX1" fmla="*/ 592265 w 2121741"/>
                  <a:gd name="connsiteY1" fmla="*/ 274501 h 992493"/>
                  <a:gd name="connsiteX2" fmla="*/ 614744 w 2121741"/>
                  <a:gd name="connsiteY2" fmla="*/ 296408 h 992493"/>
                  <a:gd name="connsiteX3" fmla="*/ 742236 w 2121741"/>
                  <a:gd name="connsiteY3" fmla="*/ 229257 h 992493"/>
                  <a:gd name="connsiteX4" fmla="*/ 737474 w 2121741"/>
                  <a:gd name="connsiteY4" fmla="*/ 198253 h 992493"/>
                  <a:gd name="connsiteX5" fmla="*/ 662321 w 2121741"/>
                  <a:gd name="connsiteY5" fmla="*/ 222256 h 992493"/>
                  <a:gd name="connsiteX6" fmla="*/ 542496 w 2121741"/>
                  <a:gd name="connsiteY6" fmla="*/ 339414 h 992493"/>
                  <a:gd name="connsiteX7" fmla="*/ 478441 w 2121741"/>
                  <a:gd name="connsiteY7" fmla="*/ 486575 h 992493"/>
                  <a:gd name="connsiteX8" fmla="*/ 508445 w 2121741"/>
                  <a:gd name="connsiteY8" fmla="*/ 495862 h 992493"/>
                  <a:gd name="connsiteX9" fmla="*/ 569262 w 2121741"/>
                  <a:gd name="connsiteY9" fmla="*/ 355844 h 992493"/>
                  <a:gd name="connsiteX10" fmla="*/ 542496 w 2121741"/>
                  <a:gd name="connsiteY10" fmla="*/ 339414 h 992493"/>
                  <a:gd name="connsiteX11" fmla="*/ 899256 w 2121741"/>
                  <a:gd name="connsiteY11" fmla="*/ 215208 h 992493"/>
                  <a:gd name="connsiteX12" fmla="*/ 889778 w 2121741"/>
                  <a:gd name="connsiteY12" fmla="*/ 245116 h 992493"/>
                  <a:gd name="connsiteX13" fmla="*/ 960977 w 2121741"/>
                  <a:gd name="connsiteY13" fmla="*/ 272929 h 992493"/>
                  <a:gd name="connsiteX14" fmla="*/ 974122 w 2121741"/>
                  <a:gd name="connsiteY14" fmla="*/ 244402 h 992493"/>
                  <a:gd name="connsiteX15" fmla="*/ 899256 w 2121741"/>
                  <a:gd name="connsiteY15" fmla="*/ 215160 h 992493"/>
                  <a:gd name="connsiteX16" fmla="*/ 32147 w 2121741"/>
                  <a:gd name="connsiteY16" fmla="*/ 706507 h 992493"/>
                  <a:gd name="connsiteX17" fmla="*/ 0 w 2121741"/>
                  <a:gd name="connsiteY17" fmla="*/ 731463 h 992493"/>
                  <a:gd name="connsiteX18" fmla="*/ 20860 w 2121741"/>
                  <a:gd name="connsiteY18" fmla="*/ 754942 h 992493"/>
                  <a:gd name="connsiteX19" fmla="*/ 49911 w 2121741"/>
                  <a:gd name="connsiteY19" fmla="*/ 732367 h 992493"/>
                  <a:gd name="connsiteX20" fmla="*/ 32147 w 2121741"/>
                  <a:gd name="connsiteY20" fmla="*/ 706507 h 992493"/>
                  <a:gd name="connsiteX21" fmla="*/ 176974 w 2121741"/>
                  <a:gd name="connsiteY21" fmla="*/ 636689 h 992493"/>
                  <a:gd name="connsiteX22" fmla="*/ 187262 w 2121741"/>
                  <a:gd name="connsiteY22" fmla="*/ 666359 h 992493"/>
                  <a:gd name="connsiteX23" fmla="*/ 261224 w 2121741"/>
                  <a:gd name="connsiteY23" fmla="*/ 644023 h 992493"/>
                  <a:gd name="connsiteX24" fmla="*/ 253317 w 2121741"/>
                  <a:gd name="connsiteY24" fmla="*/ 613638 h 992493"/>
                  <a:gd name="connsiteX25" fmla="*/ 176926 w 2121741"/>
                  <a:gd name="connsiteY25" fmla="*/ 636689 h 992493"/>
                  <a:gd name="connsiteX26" fmla="*/ 409718 w 2121741"/>
                  <a:gd name="connsiteY26" fmla="*/ 584063 h 992493"/>
                  <a:gd name="connsiteX27" fmla="*/ 413576 w 2121741"/>
                  <a:gd name="connsiteY27" fmla="*/ 615258 h 992493"/>
                  <a:gd name="connsiteX28" fmla="*/ 568214 w 2121741"/>
                  <a:gd name="connsiteY28" fmla="*/ 606542 h 992493"/>
                  <a:gd name="connsiteX29" fmla="*/ 568642 w 2121741"/>
                  <a:gd name="connsiteY29" fmla="*/ 575157 h 992493"/>
                  <a:gd name="connsiteX30" fmla="*/ 409718 w 2121741"/>
                  <a:gd name="connsiteY30" fmla="*/ 584111 h 992493"/>
                  <a:gd name="connsiteX31" fmla="*/ 441817 w 2121741"/>
                  <a:gd name="connsiteY31" fmla="*/ 641166 h 992493"/>
                  <a:gd name="connsiteX32" fmla="*/ 440531 w 2121741"/>
                  <a:gd name="connsiteY32" fmla="*/ 648500 h 992493"/>
                  <a:gd name="connsiteX33" fmla="*/ 437864 w 2121741"/>
                  <a:gd name="connsiteY33" fmla="*/ 723700 h 992493"/>
                  <a:gd name="connsiteX34" fmla="*/ 469059 w 2121741"/>
                  <a:gd name="connsiteY34" fmla="*/ 720366 h 992493"/>
                  <a:gd name="connsiteX35" fmla="*/ 471440 w 2121741"/>
                  <a:gd name="connsiteY35" fmla="*/ 653929 h 992493"/>
                  <a:gd name="connsiteX36" fmla="*/ 472678 w 2121741"/>
                  <a:gd name="connsiteY36" fmla="*/ 646690 h 992493"/>
                  <a:gd name="connsiteX37" fmla="*/ 441770 w 2121741"/>
                  <a:gd name="connsiteY37" fmla="*/ 641213 h 992493"/>
                  <a:gd name="connsiteX38" fmla="*/ 1112425 w 2121741"/>
                  <a:gd name="connsiteY38" fmla="*/ 322792 h 992493"/>
                  <a:gd name="connsiteX39" fmla="*/ 1095518 w 2121741"/>
                  <a:gd name="connsiteY39" fmla="*/ 349272 h 992493"/>
                  <a:gd name="connsiteX40" fmla="*/ 1250681 w 2121741"/>
                  <a:gd name="connsiteY40" fmla="*/ 400945 h 992493"/>
                  <a:gd name="connsiteX41" fmla="*/ 1250776 w 2121741"/>
                  <a:gd name="connsiteY41" fmla="*/ 369560 h 992493"/>
                  <a:gd name="connsiteX42" fmla="*/ 1112425 w 2121741"/>
                  <a:gd name="connsiteY42" fmla="*/ 322792 h 992493"/>
                  <a:gd name="connsiteX43" fmla="*/ 1749457 w 2121741"/>
                  <a:gd name="connsiteY43" fmla="*/ 18278 h 992493"/>
                  <a:gd name="connsiteX44" fmla="*/ 1760696 w 2121741"/>
                  <a:gd name="connsiteY44" fmla="*/ 47568 h 992493"/>
                  <a:gd name="connsiteX45" fmla="*/ 1905381 w 2121741"/>
                  <a:gd name="connsiteY45" fmla="*/ 38947 h 992493"/>
                  <a:gd name="connsiteX46" fmla="*/ 1912905 w 2121741"/>
                  <a:gd name="connsiteY46" fmla="*/ 8467 h 992493"/>
                  <a:gd name="connsiteX47" fmla="*/ 1749457 w 2121741"/>
                  <a:gd name="connsiteY47" fmla="*/ 18278 h 992493"/>
                  <a:gd name="connsiteX48" fmla="*/ 648366 w 2121741"/>
                  <a:gd name="connsiteY48" fmla="*/ 579586 h 992493"/>
                  <a:gd name="connsiteX49" fmla="*/ 645223 w 2121741"/>
                  <a:gd name="connsiteY49" fmla="*/ 610828 h 992493"/>
                  <a:gd name="connsiteX50" fmla="*/ 793670 w 2121741"/>
                  <a:gd name="connsiteY50" fmla="*/ 644309 h 992493"/>
                  <a:gd name="connsiteX51" fmla="*/ 805339 w 2121741"/>
                  <a:gd name="connsiteY51" fmla="*/ 615162 h 992493"/>
                  <a:gd name="connsiteX52" fmla="*/ 648366 w 2121741"/>
                  <a:gd name="connsiteY52" fmla="*/ 579539 h 992493"/>
                  <a:gd name="connsiteX53" fmla="*/ 1613963 w 2121741"/>
                  <a:gd name="connsiteY53" fmla="*/ 106623 h 992493"/>
                  <a:gd name="connsiteX54" fmla="*/ 1556624 w 2121741"/>
                  <a:gd name="connsiteY54" fmla="*/ 161629 h 992493"/>
                  <a:gd name="connsiteX55" fmla="*/ 1578959 w 2121741"/>
                  <a:gd name="connsiteY55" fmla="*/ 183727 h 992493"/>
                  <a:gd name="connsiteX56" fmla="*/ 1634919 w 2121741"/>
                  <a:gd name="connsiteY56" fmla="*/ 130054 h 992493"/>
                  <a:gd name="connsiteX57" fmla="*/ 1614011 w 2121741"/>
                  <a:gd name="connsiteY57" fmla="*/ 106623 h 992493"/>
                  <a:gd name="connsiteX58" fmla="*/ 1446276 w 2121741"/>
                  <a:gd name="connsiteY58" fmla="*/ 272358 h 992493"/>
                  <a:gd name="connsiteX59" fmla="*/ 1347121 w 2121741"/>
                  <a:gd name="connsiteY59" fmla="*/ 345081 h 992493"/>
                  <a:gd name="connsiteX60" fmla="*/ 1347026 w 2121741"/>
                  <a:gd name="connsiteY60" fmla="*/ 345129 h 992493"/>
                  <a:gd name="connsiteX61" fmla="*/ 1321880 w 2121741"/>
                  <a:gd name="connsiteY61" fmla="*/ 356273 h 992493"/>
                  <a:gd name="connsiteX62" fmla="*/ 1332976 w 2121741"/>
                  <a:gd name="connsiteY62" fmla="*/ 385657 h 992493"/>
                  <a:gd name="connsiteX63" fmla="*/ 1361266 w 2121741"/>
                  <a:gd name="connsiteY63" fmla="*/ 373132 h 992493"/>
                  <a:gd name="connsiteX64" fmla="*/ 1361361 w 2121741"/>
                  <a:gd name="connsiteY64" fmla="*/ 373084 h 992493"/>
                  <a:gd name="connsiteX65" fmla="*/ 1467516 w 2121741"/>
                  <a:gd name="connsiteY65" fmla="*/ 295503 h 992493"/>
                  <a:gd name="connsiteX66" fmla="*/ 1446276 w 2121741"/>
                  <a:gd name="connsiteY66" fmla="*/ 272405 h 992493"/>
                  <a:gd name="connsiteX67" fmla="*/ 1989439 w 2121741"/>
                  <a:gd name="connsiteY67" fmla="*/ 37185 h 992493"/>
                  <a:gd name="connsiteX68" fmla="*/ 1975438 w 2121741"/>
                  <a:gd name="connsiteY68" fmla="*/ 65284 h 992493"/>
                  <a:gd name="connsiteX69" fmla="*/ 2101263 w 2121741"/>
                  <a:gd name="connsiteY69" fmla="*/ 151723 h 992493"/>
                  <a:gd name="connsiteX70" fmla="*/ 2121742 w 2121741"/>
                  <a:gd name="connsiteY70" fmla="*/ 127911 h 992493"/>
                  <a:gd name="connsiteX71" fmla="*/ 1989487 w 2121741"/>
                  <a:gd name="connsiteY71" fmla="*/ 37185 h 992493"/>
                  <a:gd name="connsiteX72" fmla="*/ 528208 w 2121741"/>
                  <a:gd name="connsiteY72" fmla="*/ 853049 h 992493"/>
                  <a:gd name="connsiteX73" fmla="*/ 504396 w 2121741"/>
                  <a:gd name="connsiteY73" fmla="*/ 873480 h 992493"/>
                  <a:gd name="connsiteX74" fmla="*/ 637032 w 2121741"/>
                  <a:gd name="connsiteY74" fmla="*/ 968111 h 992493"/>
                  <a:gd name="connsiteX75" fmla="*/ 648891 w 2121741"/>
                  <a:gd name="connsiteY75" fmla="*/ 939060 h 992493"/>
                  <a:gd name="connsiteX76" fmla="*/ 528208 w 2121741"/>
                  <a:gd name="connsiteY76" fmla="*/ 853049 h 992493"/>
                  <a:gd name="connsiteX77" fmla="*/ 903255 w 2121741"/>
                  <a:gd name="connsiteY77" fmla="*/ 734177 h 992493"/>
                  <a:gd name="connsiteX78" fmla="*/ 916210 w 2121741"/>
                  <a:gd name="connsiteY78" fmla="*/ 802900 h 992493"/>
                  <a:gd name="connsiteX79" fmla="*/ 947547 w 2121741"/>
                  <a:gd name="connsiteY79" fmla="*/ 804472 h 992493"/>
                  <a:gd name="connsiteX80" fmla="*/ 931498 w 2121741"/>
                  <a:gd name="connsiteY80" fmla="*/ 720604 h 992493"/>
                  <a:gd name="connsiteX81" fmla="*/ 903208 w 2121741"/>
                  <a:gd name="connsiteY81" fmla="*/ 734225 h 992493"/>
                  <a:gd name="connsiteX82" fmla="*/ 720662 w 2121741"/>
                  <a:gd name="connsiteY82" fmla="*/ 958681 h 992493"/>
                  <a:gd name="connsiteX83" fmla="*/ 716327 w 2121741"/>
                  <a:gd name="connsiteY83" fmla="*/ 989781 h 992493"/>
                  <a:gd name="connsiteX84" fmla="*/ 877443 w 2121741"/>
                  <a:gd name="connsiteY84" fmla="*/ 954205 h 992493"/>
                  <a:gd name="connsiteX85" fmla="*/ 858155 w 2121741"/>
                  <a:gd name="connsiteY85" fmla="*/ 929440 h 992493"/>
                  <a:gd name="connsiteX86" fmla="*/ 720614 w 2121741"/>
                  <a:gd name="connsiteY86" fmla="*/ 958681 h 99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121741" h="992493">
                    <a:moveTo>
                      <a:pt x="662321" y="222256"/>
                    </a:moveTo>
                    <a:cubicBezTo>
                      <a:pt x="637127" y="235067"/>
                      <a:pt x="613553" y="252641"/>
                      <a:pt x="592265" y="274501"/>
                    </a:cubicBezTo>
                    <a:lnTo>
                      <a:pt x="614744" y="296408"/>
                    </a:lnTo>
                    <a:cubicBezTo>
                      <a:pt x="650986" y="259165"/>
                      <a:pt x="693658" y="236686"/>
                      <a:pt x="742236" y="229257"/>
                    </a:cubicBezTo>
                    <a:lnTo>
                      <a:pt x="737474" y="198253"/>
                    </a:lnTo>
                    <a:cubicBezTo>
                      <a:pt x="710898" y="202301"/>
                      <a:pt x="685609" y="210397"/>
                      <a:pt x="662321" y="222256"/>
                    </a:cubicBezTo>
                    <a:close/>
                    <a:moveTo>
                      <a:pt x="542496" y="339414"/>
                    </a:moveTo>
                    <a:cubicBezTo>
                      <a:pt x="517874" y="379514"/>
                      <a:pt x="496300" y="429044"/>
                      <a:pt x="478441" y="486575"/>
                    </a:cubicBezTo>
                    <a:lnTo>
                      <a:pt x="508445" y="495862"/>
                    </a:lnTo>
                    <a:cubicBezTo>
                      <a:pt x="525542" y="440855"/>
                      <a:pt x="545973" y="393706"/>
                      <a:pt x="569262" y="355844"/>
                    </a:cubicBezTo>
                    <a:lnTo>
                      <a:pt x="542496" y="339414"/>
                    </a:lnTo>
                    <a:close/>
                    <a:moveTo>
                      <a:pt x="899256" y="215208"/>
                    </a:moveTo>
                    <a:lnTo>
                      <a:pt x="889778" y="245116"/>
                    </a:lnTo>
                    <a:cubicBezTo>
                      <a:pt x="912543" y="252307"/>
                      <a:pt x="936498" y="261690"/>
                      <a:pt x="960977" y="272929"/>
                    </a:cubicBezTo>
                    <a:lnTo>
                      <a:pt x="974122" y="244402"/>
                    </a:lnTo>
                    <a:cubicBezTo>
                      <a:pt x="948404" y="232591"/>
                      <a:pt x="923211" y="222732"/>
                      <a:pt x="899256" y="215160"/>
                    </a:cubicBezTo>
                    <a:close/>
                    <a:moveTo>
                      <a:pt x="32147" y="706507"/>
                    </a:moveTo>
                    <a:cubicBezTo>
                      <a:pt x="20384" y="714556"/>
                      <a:pt x="9573" y="722985"/>
                      <a:pt x="0" y="731463"/>
                    </a:cubicBezTo>
                    <a:lnTo>
                      <a:pt x="20860" y="754942"/>
                    </a:lnTo>
                    <a:cubicBezTo>
                      <a:pt x="29432" y="747322"/>
                      <a:pt x="39243" y="739702"/>
                      <a:pt x="49911" y="732367"/>
                    </a:cubicBezTo>
                    <a:lnTo>
                      <a:pt x="32147" y="706507"/>
                    </a:lnTo>
                    <a:close/>
                    <a:moveTo>
                      <a:pt x="176974" y="636689"/>
                    </a:moveTo>
                    <a:lnTo>
                      <a:pt x="187262" y="666359"/>
                    </a:lnTo>
                    <a:cubicBezTo>
                      <a:pt x="210645" y="658215"/>
                      <a:pt x="235505" y="650738"/>
                      <a:pt x="261224" y="644023"/>
                    </a:cubicBezTo>
                    <a:lnTo>
                      <a:pt x="253317" y="613638"/>
                    </a:lnTo>
                    <a:cubicBezTo>
                      <a:pt x="226791" y="620544"/>
                      <a:pt x="201073" y="628307"/>
                      <a:pt x="176926" y="636689"/>
                    </a:cubicBezTo>
                    <a:close/>
                    <a:moveTo>
                      <a:pt x="409718" y="584063"/>
                    </a:moveTo>
                    <a:lnTo>
                      <a:pt x="413576" y="615258"/>
                    </a:lnTo>
                    <a:cubicBezTo>
                      <a:pt x="466296" y="608733"/>
                      <a:pt x="518351" y="605828"/>
                      <a:pt x="568214" y="606542"/>
                    </a:cubicBezTo>
                    <a:lnTo>
                      <a:pt x="568642" y="575157"/>
                    </a:lnTo>
                    <a:cubicBezTo>
                      <a:pt x="517351" y="574443"/>
                      <a:pt x="463867" y="577443"/>
                      <a:pt x="409718" y="584111"/>
                    </a:cubicBezTo>
                    <a:close/>
                    <a:moveTo>
                      <a:pt x="441817" y="641166"/>
                    </a:moveTo>
                    <a:lnTo>
                      <a:pt x="440531" y="648500"/>
                    </a:lnTo>
                    <a:cubicBezTo>
                      <a:pt x="436150" y="673789"/>
                      <a:pt x="435244" y="699078"/>
                      <a:pt x="437864" y="723700"/>
                    </a:cubicBezTo>
                    <a:lnTo>
                      <a:pt x="469059" y="720366"/>
                    </a:lnTo>
                    <a:cubicBezTo>
                      <a:pt x="466773" y="698649"/>
                      <a:pt x="467534" y="676313"/>
                      <a:pt x="471440" y="653929"/>
                    </a:cubicBezTo>
                    <a:lnTo>
                      <a:pt x="472678" y="646690"/>
                    </a:lnTo>
                    <a:lnTo>
                      <a:pt x="441770" y="641213"/>
                    </a:lnTo>
                    <a:close/>
                    <a:moveTo>
                      <a:pt x="1112425" y="322792"/>
                    </a:moveTo>
                    <a:lnTo>
                      <a:pt x="1095518" y="349272"/>
                    </a:lnTo>
                    <a:cubicBezTo>
                      <a:pt x="1149667" y="383848"/>
                      <a:pt x="1200436" y="400802"/>
                      <a:pt x="1250681" y="400945"/>
                    </a:cubicBezTo>
                    <a:lnTo>
                      <a:pt x="1250776" y="369560"/>
                    </a:lnTo>
                    <a:cubicBezTo>
                      <a:pt x="1206628" y="369417"/>
                      <a:pt x="1161384" y="354130"/>
                      <a:pt x="1112425" y="322792"/>
                    </a:cubicBezTo>
                    <a:close/>
                    <a:moveTo>
                      <a:pt x="1749457" y="18278"/>
                    </a:moveTo>
                    <a:lnTo>
                      <a:pt x="1760696" y="47568"/>
                    </a:lnTo>
                    <a:cubicBezTo>
                      <a:pt x="1807941" y="29422"/>
                      <a:pt x="1855280" y="26613"/>
                      <a:pt x="1905381" y="38947"/>
                    </a:cubicBezTo>
                    <a:lnTo>
                      <a:pt x="1912905" y="8467"/>
                    </a:lnTo>
                    <a:cubicBezTo>
                      <a:pt x="1856327" y="-5439"/>
                      <a:pt x="1802892" y="-2248"/>
                      <a:pt x="1749457" y="18278"/>
                    </a:cubicBezTo>
                    <a:close/>
                    <a:moveTo>
                      <a:pt x="648366" y="579586"/>
                    </a:moveTo>
                    <a:lnTo>
                      <a:pt x="645223" y="610828"/>
                    </a:lnTo>
                    <a:cubicBezTo>
                      <a:pt x="702659" y="616591"/>
                      <a:pt x="752618" y="627878"/>
                      <a:pt x="793670" y="644309"/>
                    </a:cubicBezTo>
                    <a:lnTo>
                      <a:pt x="805339" y="615162"/>
                    </a:lnTo>
                    <a:cubicBezTo>
                      <a:pt x="761571" y="597636"/>
                      <a:pt x="708756" y="585635"/>
                      <a:pt x="648366" y="579539"/>
                    </a:cubicBezTo>
                    <a:close/>
                    <a:moveTo>
                      <a:pt x="1613963" y="106623"/>
                    </a:moveTo>
                    <a:cubicBezTo>
                      <a:pt x="1596962" y="121767"/>
                      <a:pt x="1578721" y="139246"/>
                      <a:pt x="1556624" y="161629"/>
                    </a:cubicBezTo>
                    <a:lnTo>
                      <a:pt x="1578959" y="183727"/>
                    </a:lnTo>
                    <a:cubicBezTo>
                      <a:pt x="1600629" y="161820"/>
                      <a:pt x="1618393" y="144818"/>
                      <a:pt x="1634919" y="130054"/>
                    </a:cubicBezTo>
                    <a:lnTo>
                      <a:pt x="1614011" y="106623"/>
                    </a:lnTo>
                    <a:close/>
                    <a:moveTo>
                      <a:pt x="1446276" y="272358"/>
                    </a:moveTo>
                    <a:cubicBezTo>
                      <a:pt x="1409366" y="306314"/>
                      <a:pt x="1377839" y="329460"/>
                      <a:pt x="1347121" y="345081"/>
                    </a:cubicBezTo>
                    <a:cubicBezTo>
                      <a:pt x="1347121" y="345081"/>
                      <a:pt x="1347074" y="345081"/>
                      <a:pt x="1347026" y="345129"/>
                    </a:cubicBezTo>
                    <a:cubicBezTo>
                      <a:pt x="1338596" y="349415"/>
                      <a:pt x="1330119" y="353177"/>
                      <a:pt x="1321880" y="356273"/>
                    </a:cubicBezTo>
                    <a:lnTo>
                      <a:pt x="1332976" y="385657"/>
                    </a:lnTo>
                    <a:cubicBezTo>
                      <a:pt x="1342311" y="382133"/>
                      <a:pt x="1351788" y="377895"/>
                      <a:pt x="1361266" y="373132"/>
                    </a:cubicBezTo>
                    <a:cubicBezTo>
                      <a:pt x="1361266" y="373132"/>
                      <a:pt x="1361313" y="373132"/>
                      <a:pt x="1361361" y="373084"/>
                    </a:cubicBezTo>
                    <a:cubicBezTo>
                      <a:pt x="1394699" y="356130"/>
                      <a:pt x="1428464" y="331460"/>
                      <a:pt x="1467516" y="295503"/>
                    </a:cubicBezTo>
                    <a:lnTo>
                      <a:pt x="1446276" y="272405"/>
                    </a:lnTo>
                    <a:close/>
                    <a:moveTo>
                      <a:pt x="1989439" y="37185"/>
                    </a:moveTo>
                    <a:lnTo>
                      <a:pt x="1975438" y="65284"/>
                    </a:lnTo>
                    <a:cubicBezTo>
                      <a:pt x="2015204" y="85048"/>
                      <a:pt x="2057495" y="114147"/>
                      <a:pt x="2101263" y="151723"/>
                    </a:cubicBezTo>
                    <a:lnTo>
                      <a:pt x="2121742" y="127911"/>
                    </a:lnTo>
                    <a:cubicBezTo>
                      <a:pt x="2076069" y="88668"/>
                      <a:pt x="2031540" y="58140"/>
                      <a:pt x="1989487" y="37185"/>
                    </a:cubicBezTo>
                    <a:close/>
                    <a:moveTo>
                      <a:pt x="528208" y="853049"/>
                    </a:moveTo>
                    <a:lnTo>
                      <a:pt x="504396" y="873480"/>
                    </a:lnTo>
                    <a:cubicBezTo>
                      <a:pt x="539353" y="914200"/>
                      <a:pt x="585217" y="946918"/>
                      <a:pt x="637032" y="968111"/>
                    </a:cubicBezTo>
                    <a:lnTo>
                      <a:pt x="648891" y="939060"/>
                    </a:lnTo>
                    <a:cubicBezTo>
                      <a:pt x="601647" y="919724"/>
                      <a:pt x="559927" y="890006"/>
                      <a:pt x="528208" y="853049"/>
                    </a:cubicBezTo>
                    <a:close/>
                    <a:moveTo>
                      <a:pt x="903255" y="734177"/>
                    </a:moveTo>
                    <a:cubicBezTo>
                      <a:pt x="913114" y="754703"/>
                      <a:pt x="917495" y="777802"/>
                      <a:pt x="916210" y="802900"/>
                    </a:cubicBezTo>
                    <a:lnTo>
                      <a:pt x="947547" y="804472"/>
                    </a:lnTo>
                    <a:cubicBezTo>
                      <a:pt x="949071" y="774135"/>
                      <a:pt x="943689" y="745893"/>
                      <a:pt x="931498" y="720604"/>
                    </a:cubicBezTo>
                    <a:lnTo>
                      <a:pt x="903208" y="734225"/>
                    </a:lnTo>
                    <a:close/>
                    <a:moveTo>
                      <a:pt x="720662" y="958681"/>
                    </a:moveTo>
                    <a:lnTo>
                      <a:pt x="716327" y="989781"/>
                    </a:lnTo>
                    <a:cubicBezTo>
                      <a:pt x="779335" y="998544"/>
                      <a:pt x="836771" y="985923"/>
                      <a:pt x="877443" y="954205"/>
                    </a:cubicBezTo>
                    <a:lnTo>
                      <a:pt x="858155" y="929440"/>
                    </a:lnTo>
                    <a:cubicBezTo>
                      <a:pt x="824199" y="955824"/>
                      <a:pt x="775192" y="966301"/>
                      <a:pt x="720614" y="958681"/>
                    </a:cubicBezTo>
                    <a:close/>
                  </a:path>
                </a:pathLst>
              </a:custGeom>
              <a:grpFill/>
              <a:ln w="4763" cap="flat">
                <a:noFill/>
                <a:prstDash val="solid"/>
                <a:miter/>
              </a:ln>
            </p:spPr>
            <p:txBody>
              <a:bodyPr rtlCol="0" anchor="ctr"/>
              <a:lstStyle/>
              <a:p>
                <a:endParaRPr lang="en-EG"/>
              </a:p>
            </p:txBody>
          </p:sp>
        </p:grpSp>
        <p:sp>
          <p:nvSpPr>
            <p:cNvPr id="21" name="Freeform 20">
              <a:extLst>
                <a:ext uri="{FF2B5EF4-FFF2-40B4-BE49-F238E27FC236}">
                  <a16:creationId xmlns:a16="http://schemas.microsoft.com/office/drawing/2014/main" id="{D1E41E6A-5EA2-8EB6-C48A-108D2C6325DA}"/>
                </a:ext>
              </a:extLst>
            </p:cNvPr>
            <p:cNvSpPr/>
            <p:nvPr/>
          </p:nvSpPr>
          <p:spPr>
            <a:xfrm>
              <a:off x="3874674" y="3201114"/>
              <a:ext cx="836104" cy="392899"/>
            </a:xfrm>
            <a:custGeom>
              <a:avLst/>
              <a:gdLst>
                <a:gd name="connsiteX0" fmla="*/ 831294 w 836104"/>
                <a:gd name="connsiteY0" fmla="*/ 374523 h 392899"/>
                <a:gd name="connsiteX1" fmla="*/ 775716 w 836104"/>
                <a:gd name="connsiteY1" fmla="*/ 384905 h 392899"/>
                <a:gd name="connsiteX2" fmla="*/ 773049 w 836104"/>
                <a:gd name="connsiteY2" fmla="*/ 366093 h 392899"/>
                <a:gd name="connsiteX3" fmla="*/ 826532 w 836104"/>
                <a:gd name="connsiteY3" fmla="*/ 356140 h 392899"/>
                <a:gd name="connsiteX4" fmla="*/ 836105 w 836104"/>
                <a:gd name="connsiteY4" fmla="*/ 359045 h 392899"/>
                <a:gd name="connsiteX5" fmla="*/ 821817 w 836104"/>
                <a:gd name="connsiteY5" fmla="*/ 371570 h 392899"/>
                <a:gd name="connsiteX6" fmla="*/ 828961 w 836104"/>
                <a:gd name="connsiteY6" fmla="*/ 365331 h 392899"/>
                <a:gd name="connsiteX7" fmla="*/ 831294 w 836104"/>
                <a:gd name="connsiteY7" fmla="*/ 374523 h 392899"/>
                <a:gd name="connsiteX8" fmla="*/ 679847 w 836104"/>
                <a:gd name="connsiteY8" fmla="*/ 392668 h 392899"/>
                <a:gd name="connsiteX9" fmla="*/ 631793 w 836104"/>
                <a:gd name="connsiteY9" fmla="*/ 392430 h 392899"/>
                <a:gd name="connsiteX10" fmla="*/ 632412 w 836104"/>
                <a:gd name="connsiteY10" fmla="*/ 373475 h 392899"/>
                <a:gd name="connsiteX11" fmla="*/ 679370 w 836104"/>
                <a:gd name="connsiteY11" fmla="*/ 373713 h 392899"/>
                <a:gd name="connsiteX12" fmla="*/ 679799 w 836104"/>
                <a:gd name="connsiteY12" fmla="*/ 392668 h 392899"/>
                <a:gd name="connsiteX13" fmla="*/ 536115 w 836104"/>
                <a:gd name="connsiteY13" fmla="*/ 383572 h 392899"/>
                <a:gd name="connsiteX14" fmla="*/ 442246 w 836104"/>
                <a:gd name="connsiteY14" fmla="*/ 362950 h 392899"/>
                <a:gd name="connsiteX15" fmla="*/ 447532 w 836104"/>
                <a:gd name="connsiteY15" fmla="*/ 344710 h 392899"/>
                <a:gd name="connsiteX16" fmla="*/ 539020 w 836104"/>
                <a:gd name="connsiteY16" fmla="*/ 364807 h 392899"/>
                <a:gd name="connsiteX17" fmla="*/ 536115 w 836104"/>
                <a:gd name="connsiteY17" fmla="*/ 383572 h 392899"/>
                <a:gd name="connsiteX18" fmla="*/ 396526 w 836104"/>
                <a:gd name="connsiteY18" fmla="*/ 347996 h 392899"/>
                <a:gd name="connsiteX19" fmla="*/ 308753 w 836104"/>
                <a:gd name="connsiteY19" fmla="*/ 308705 h 392899"/>
                <a:gd name="connsiteX20" fmla="*/ 317754 w 836104"/>
                <a:gd name="connsiteY20" fmla="*/ 291989 h 392899"/>
                <a:gd name="connsiteX21" fmla="*/ 403050 w 836104"/>
                <a:gd name="connsiteY21" fmla="*/ 330184 h 392899"/>
                <a:gd name="connsiteX22" fmla="*/ 396526 w 836104"/>
                <a:gd name="connsiteY22" fmla="*/ 347996 h 392899"/>
                <a:gd name="connsiteX23" fmla="*/ 227647 w 836104"/>
                <a:gd name="connsiteY23" fmla="*/ 257080 h 392899"/>
                <a:gd name="connsiteX24" fmla="*/ 190119 w 836104"/>
                <a:gd name="connsiteY24" fmla="*/ 226981 h 392899"/>
                <a:gd name="connsiteX25" fmla="*/ 202501 w 836104"/>
                <a:gd name="connsiteY25" fmla="*/ 212598 h 392899"/>
                <a:gd name="connsiteX26" fmla="*/ 238935 w 836104"/>
                <a:gd name="connsiteY26" fmla="*/ 241792 h 392899"/>
                <a:gd name="connsiteX27" fmla="*/ 227600 w 836104"/>
                <a:gd name="connsiteY27" fmla="*/ 257032 h 392899"/>
                <a:gd name="connsiteX28" fmla="*/ 153971 w 836104"/>
                <a:gd name="connsiteY28" fmla="*/ 191024 h 392899"/>
                <a:gd name="connsiteX29" fmla="*/ 121872 w 836104"/>
                <a:gd name="connsiteY29" fmla="*/ 151876 h 392899"/>
                <a:gd name="connsiteX30" fmla="*/ 94154 w 836104"/>
                <a:gd name="connsiteY30" fmla="*/ 117157 h 392899"/>
                <a:gd name="connsiteX31" fmla="*/ 108728 w 836104"/>
                <a:gd name="connsiteY31" fmla="*/ 104965 h 392899"/>
                <a:gd name="connsiteX32" fmla="*/ 136970 w 836104"/>
                <a:gd name="connsiteY32" fmla="*/ 140303 h 392899"/>
                <a:gd name="connsiteX33" fmla="*/ 168259 w 836104"/>
                <a:gd name="connsiteY33" fmla="*/ 178498 h 392899"/>
                <a:gd name="connsiteX34" fmla="*/ 154019 w 836104"/>
                <a:gd name="connsiteY34" fmla="*/ 191024 h 392899"/>
                <a:gd name="connsiteX35" fmla="*/ 67389 w 836104"/>
                <a:gd name="connsiteY35" fmla="*/ 79438 h 392899"/>
                <a:gd name="connsiteX36" fmla="*/ 0 w 836104"/>
                <a:gd name="connsiteY36" fmla="*/ 14430 h 392899"/>
                <a:gd name="connsiteX37" fmla="*/ 12335 w 836104"/>
                <a:gd name="connsiteY37" fmla="*/ 0 h 392899"/>
                <a:gd name="connsiteX38" fmla="*/ 81343 w 836104"/>
                <a:gd name="connsiteY38" fmla="*/ 66580 h 392899"/>
                <a:gd name="connsiteX39" fmla="*/ 67389 w 836104"/>
                <a:gd name="connsiteY39" fmla="*/ 79486 h 39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6104" h="392899">
                  <a:moveTo>
                    <a:pt x="831294" y="374523"/>
                  </a:moveTo>
                  <a:cubicBezTo>
                    <a:pt x="827627" y="375475"/>
                    <a:pt x="807815" y="380381"/>
                    <a:pt x="775716" y="384905"/>
                  </a:cubicBezTo>
                  <a:lnTo>
                    <a:pt x="773049" y="366093"/>
                  </a:lnTo>
                  <a:cubicBezTo>
                    <a:pt x="804815" y="361617"/>
                    <a:pt x="824389" y="356663"/>
                    <a:pt x="826532" y="356140"/>
                  </a:cubicBezTo>
                  <a:lnTo>
                    <a:pt x="836105" y="359045"/>
                  </a:lnTo>
                  <a:lnTo>
                    <a:pt x="821817" y="371570"/>
                  </a:lnTo>
                  <a:lnTo>
                    <a:pt x="828961" y="365331"/>
                  </a:lnTo>
                  <a:lnTo>
                    <a:pt x="831294" y="374523"/>
                  </a:lnTo>
                  <a:close/>
                  <a:moveTo>
                    <a:pt x="679847" y="392668"/>
                  </a:moveTo>
                  <a:cubicBezTo>
                    <a:pt x="663845" y="393049"/>
                    <a:pt x="647700" y="392954"/>
                    <a:pt x="631793" y="392430"/>
                  </a:cubicBezTo>
                  <a:lnTo>
                    <a:pt x="632412" y="373475"/>
                  </a:lnTo>
                  <a:cubicBezTo>
                    <a:pt x="647938" y="373999"/>
                    <a:pt x="663750" y="374094"/>
                    <a:pt x="679370" y="373713"/>
                  </a:cubicBezTo>
                  <a:lnTo>
                    <a:pt x="679799" y="392668"/>
                  </a:lnTo>
                  <a:close/>
                  <a:moveTo>
                    <a:pt x="536115" y="383572"/>
                  </a:moveTo>
                  <a:cubicBezTo>
                    <a:pt x="504063" y="378619"/>
                    <a:pt x="472487" y="371713"/>
                    <a:pt x="442246" y="362950"/>
                  </a:cubicBezTo>
                  <a:lnTo>
                    <a:pt x="447532" y="344710"/>
                  </a:lnTo>
                  <a:cubicBezTo>
                    <a:pt x="477012" y="353235"/>
                    <a:pt x="507778" y="359997"/>
                    <a:pt x="539020" y="364807"/>
                  </a:cubicBezTo>
                  <a:lnTo>
                    <a:pt x="536115" y="383572"/>
                  </a:lnTo>
                  <a:close/>
                  <a:moveTo>
                    <a:pt x="396526" y="347996"/>
                  </a:moveTo>
                  <a:cubicBezTo>
                    <a:pt x="366236" y="336947"/>
                    <a:pt x="336709" y="323707"/>
                    <a:pt x="308753" y="308705"/>
                  </a:cubicBezTo>
                  <a:lnTo>
                    <a:pt x="317754" y="291989"/>
                  </a:lnTo>
                  <a:cubicBezTo>
                    <a:pt x="344900" y="306610"/>
                    <a:pt x="373618" y="319421"/>
                    <a:pt x="403050" y="330184"/>
                  </a:cubicBezTo>
                  <a:lnTo>
                    <a:pt x="396526" y="347996"/>
                  </a:lnTo>
                  <a:close/>
                  <a:moveTo>
                    <a:pt x="227647" y="257080"/>
                  </a:moveTo>
                  <a:cubicBezTo>
                    <a:pt x="214884" y="247555"/>
                    <a:pt x="202263" y="237458"/>
                    <a:pt x="190119" y="226981"/>
                  </a:cubicBezTo>
                  <a:lnTo>
                    <a:pt x="202501" y="212598"/>
                  </a:lnTo>
                  <a:cubicBezTo>
                    <a:pt x="214265" y="222742"/>
                    <a:pt x="226504" y="232600"/>
                    <a:pt x="238935" y="241792"/>
                  </a:cubicBezTo>
                  <a:lnTo>
                    <a:pt x="227600" y="257032"/>
                  </a:lnTo>
                  <a:close/>
                  <a:moveTo>
                    <a:pt x="153971" y="191024"/>
                  </a:moveTo>
                  <a:cubicBezTo>
                    <a:pt x="142970" y="178498"/>
                    <a:pt x="132159" y="165306"/>
                    <a:pt x="121872" y="151876"/>
                  </a:cubicBezTo>
                  <a:cubicBezTo>
                    <a:pt x="112776" y="139970"/>
                    <a:pt x="103441" y="128302"/>
                    <a:pt x="94154" y="117157"/>
                  </a:cubicBezTo>
                  <a:lnTo>
                    <a:pt x="108728" y="104965"/>
                  </a:lnTo>
                  <a:cubicBezTo>
                    <a:pt x="118205" y="116300"/>
                    <a:pt x="127683" y="128206"/>
                    <a:pt x="136970" y="140303"/>
                  </a:cubicBezTo>
                  <a:cubicBezTo>
                    <a:pt x="147018" y="153448"/>
                    <a:pt x="157543" y="166259"/>
                    <a:pt x="168259" y="178498"/>
                  </a:cubicBezTo>
                  <a:lnTo>
                    <a:pt x="154019" y="191024"/>
                  </a:lnTo>
                  <a:close/>
                  <a:moveTo>
                    <a:pt x="67389" y="79438"/>
                  </a:moveTo>
                  <a:cubicBezTo>
                    <a:pt x="45529" y="55769"/>
                    <a:pt x="22812" y="33909"/>
                    <a:pt x="0" y="14430"/>
                  </a:cubicBezTo>
                  <a:lnTo>
                    <a:pt x="12335" y="0"/>
                  </a:lnTo>
                  <a:cubicBezTo>
                    <a:pt x="35766" y="19955"/>
                    <a:pt x="58960" y="42338"/>
                    <a:pt x="81343" y="66580"/>
                  </a:cubicBezTo>
                  <a:lnTo>
                    <a:pt x="67389" y="79486"/>
                  </a:lnTo>
                  <a:close/>
                </a:path>
              </a:pathLst>
            </a:custGeom>
            <a:grpFill/>
            <a:ln w="4763" cap="flat">
              <a:noFill/>
              <a:prstDash val="solid"/>
              <a:miter/>
            </a:ln>
          </p:spPr>
          <p:txBody>
            <a:bodyPr rtlCol="0" anchor="ctr"/>
            <a:lstStyle/>
            <a:p>
              <a:endParaRPr lang="en-EG"/>
            </a:p>
          </p:txBody>
        </p:sp>
        <p:sp>
          <p:nvSpPr>
            <p:cNvPr id="22" name="Freeform 21">
              <a:extLst>
                <a:ext uri="{FF2B5EF4-FFF2-40B4-BE49-F238E27FC236}">
                  <a16:creationId xmlns:a16="http://schemas.microsoft.com/office/drawing/2014/main" id="{AFA7B403-1E43-8C96-03B0-64BBD0494BB7}"/>
                </a:ext>
              </a:extLst>
            </p:cNvPr>
            <p:cNvSpPr/>
            <p:nvPr/>
          </p:nvSpPr>
          <p:spPr>
            <a:xfrm>
              <a:off x="7458694" y="3501532"/>
              <a:ext cx="1396270" cy="309497"/>
            </a:xfrm>
            <a:custGeom>
              <a:avLst/>
              <a:gdLst>
                <a:gd name="connsiteX0" fmla="*/ 1395793 w 1396270"/>
                <a:gd name="connsiteY0" fmla="*/ 216266 h 309497"/>
                <a:gd name="connsiteX1" fmla="*/ 1345026 w 1396270"/>
                <a:gd name="connsiteY1" fmla="*/ 241174 h 309497"/>
                <a:gd name="connsiteX2" fmla="*/ 1337405 w 1396270"/>
                <a:gd name="connsiteY2" fmla="*/ 223790 h 309497"/>
                <a:gd name="connsiteX3" fmla="*/ 1386268 w 1396270"/>
                <a:gd name="connsiteY3" fmla="*/ 199835 h 309497"/>
                <a:gd name="connsiteX4" fmla="*/ 1396270 w 1396270"/>
                <a:gd name="connsiteY4" fmla="*/ 200073 h 309497"/>
                <a:gd name="connsiteX5" fmla="*/ 1385888 w 1396270"/>
                <a:gd name="connsiteY5" fmla="*/ 215980 h 309497"/>
                <a:gd name="connsiteX6" fmla="*/ 1391079 w 1396270"/>
                <a:gd name="connsiteY6" fmla="*/ 208027 h 309497"/>
                <a:gd name="connsiteX7" fmla="*/ 1395793 w 1396270"/>
                <a:gd name="connsiteY7" fmla="*/ 216266 h 309497"/>
                <a:gd name="connsiteX8" fmla="*/ 1254776 w 1396270"/>
                <a:gd name="connsiteY8" fmla="*/ 274368 h 309497"/>
                <a:gd name="connsiteX9" fmla="*/ 1208437 w 1396270"/>
                <a:gd name="connsiteY9" fmla="*/ 287037 h 309497"/>
                <a:gd name="connsiteX10" fmla="*/ 1203960 w 1396270"/>
                <a:gd name="connsiteY10" fmla="*/ 268606 h 309497"/>
                <a:gd name="connsiteX11" fmla="*/ 1249299 w 1396270"/>
                <a:gd name="connsiteY11" fmla="*/ 256223 h 309497"/>
                <a:gd name="connsiteX12" fmla="*/ 1254823 w 1396270"/>
                <a:gd name="connsiteY12" fmla="*/ 274368 h 309497"/>
                <a:gd name="connsiteX13" fmla="*/ 1113901 w 1396270"/>
                <a:gd name="connsiteY13" fmla="*/ 304134 h 309497"/>
                <a:gd name="connsiteX14" fmla="*/ 1017937 w 1396270"/>
                <a:gd name="connsiteY14" fmla="*/ 309468 h 309497"/>
                <a:gd name="connsiteX15" fmla="*/ 1018127 w 1396270"/>
                <a:gd name="connsiteY15" fmla="*/ 290465 h 309497"/>
                <a:gd name="connsiteX16" fmla="*/ 1111663 w 1396270"/>
                <a:gd name="connsiteY16" fmla="*/ 285275 h 309497"/>
                <a:gd name="connsiteX17" fmla="*/ 1113901 w 1396270"/>
                <a:gd name="connsiteY17" fmla="*/ 304134 h 309497"/>
                <a:gd name="connsiteX18" fmla="*/ 969883 w 1396270"/>
                <a:gd name="connsiteY18" fmla="*/ 307325 h 309497"/>
                <a:gd name="connsiteX19" fmla="*/ 874776 w 1396270"/>
                <a:gd name="connsiteY19" fmla="*/ 292990 h 309497"/>
                <a:gd name="connsiteX20" fmla="*/ 878967 w 1396270"/>
                <a:gd name="connsiteY20" fmla="*/ 274464 h 309497"/>
                <a:gd name="connsiteX21" fmla="*/ 971359 w 1396270"/>
                <a:gd name="connsiteY21" fmla="*/ 288370 h 309497"/>
                <a:gd name="connsiteX22" fmla="*/ 969883 w 1396270"/>
                <a:gd name="connsiteY22" fmla="*/ 307277 h 309497"/>
                <a:gd name="connsiteX23" fmla="*/ 782812 w 1396270"/>
                <a:gd name="connsiteY23" fmla="*/ 265082 h 309497"/>
                <a:gd name="connsiteX24" fmla="*/ 738616 w 1396270"/>
                <a:gd name="connsiteY24" fmla="*/ 246174 h 309497"/>
                <a:gd name="connsiteX25" fmla="*/ 746713 w 1396270"/>
                <a:gd name="connsiteY25" fmla="*/ 228982 h 309497"/>
                <a:gd name="connsiteX26" fmla="*/ 789670 w 1396270"/>
                <a:gd name="connsiteY26" fmla="*/ 247365 h 309497"/>
                <a:gd name="connsiteX27" fmla="*/ 782860 w 1396270"/>
                <a:gd name="connsiteY27" fmla="*/ 265082 h 309497"/>
                <a:gd name="connsiteX28" fmla="*/ 654796 w 1396270"/>
                <a:gd name="connsiteY28" fmla="*/ 199264 h 309497"/>
                <a:gd name="connsiteX29" fmla="*/ 613363 w 1396270"/>
                <a:gd name="connsiteY29" fmla="*/ 170165 h 309497"/>
                <a:gd name="connsiteX30" fmla="*/ 577358 w 1396270"/>
                <a:gd name="connsiteY30" fmla="*/ 144162 h 309497"/>
                <a:gd name="connsiteX31" fmla="*/ 588121 w 1396270"/>
                <a:gd name="connsiteY31" fmla="*/ 128540 h 309497"/>
                <a:gd name="connsiteX32" fmla="*/ 624792 w 1396270"/>
                <a:gd name="connsiteY32" fmla="*/ 155020 h 309497"/>
                <a:gd name="connsiteX33" fmla="*/ 665179 w 1396270"/>
                <a:gd name="connsiteY33" fmla="*/ 183405 h 309497"/>
                <a:gd name="connsiteX34" fmla="*/ 654796 w 1396270"/>
                <a:gd name="connsiteY34" fmla="*/ 199311 h 309497"/>
                <a:gd name="connsiteX35" fmla="*/ 538067 w 1396270"/>
                <a:gd name="connsiteY35" fmla="*/ 118492 h 309497"/>
                <a:gd name="connsiteX36" fmla="*/ 455676 w 1396270"/>
                <a:gd name="connsiteY36" fmla="*/ 73962 h 309497"/>
                <a:gd name="connsiteX37" fmla="*/ 463677 w 1396270"/>
                <a:gd name="connsiteY37" fmla="*/ 56722 h 309497"/>
                <a:gd name="connsiteX38" fmla="*/ 548021 w 1396270"/>
                <a:gd name="connsiteY38" fmla="*/ 102347 h 309497"/>
                <a:gd name="connsiteX39" fmla="*/ 538067 w 1396270"/>
                <a:gd name="connsiteY39" fmla="*/ 118492 h 309497"/>
                <a:gd name="connsiteX40" fmla="*/ 368475 w 1396270"/>
                <a:gd name="connsiteY40" fmla="*/ 40720 h 309497"/>
                <a:gd name="connsiteX41" fmla="*/ 323279 w 1396270"/>
                <a:gd name="connsiteY41" fmla="*/ 29338 h 309497"/>
                <a:gd name="connsiteX42" fmla="*/ 327136 w 1396270"/>
                <a:gd name="connsiteY42" fmla="*/ 10764 h 309497"/>
                <a:gd name="connsiteX43" fmla="*/ 373856 w 1396270"/>
                <a:gd name="connsiteY43" fmla="*/ 22575 h 309497"/>
                <a:gd name="connsiteX44" fmla="*/ 368475 w 1396270"/>
                <a:gd name="connsiteY44" fmla="*/ 40768 h 309497"/>
                <a:gd name="connsiteX45" fmla="*/ 230981 w 1396270"/>
                <a:gd name="connsiteY45" fmla="*/ 19003 h 309497"/>
                <a:gd name="connsiteX46" fmla="*/ 138732 w 1396270"/>
                <a:gd name="connsiteY46" fmla="*/ 27576 h 309497"/>
                <a:gd name="connsiteX47" fmla="*/ 134921 w 1396270"/>
                <a:gd name="connsiteY47" fmla="*/ 9002 h 309497"/>
                <a:gd name="connsiteX48" fmla="*/ 231267 w 1396270"/>
                <a:gd name="connsiteY48" fmla="*/ 48 h 309497"/>
                <a:gd name="connsiteX49" fmla="*/ 231029 w 1396270"/>
                <a:gd name="connsiteY49" fmla="*/ 19051 h 309497"/>
                <a:gd name="connsiteX50" fmla="*/ 93964 w 1396270"/>
                <a:gd name="connsiteY50" fmla="*/ 39530 h 309497"/>
                <a:gd name="connsiteX51" fmla="*/ 11716 w 1396270"/>
                <a:gd name="connsiteY51" fmla="*/ 79773 h 309497"/>
                <a:gd name="connsiteX52" fmla="*/ 0 w 1396270"/>
                <a:gd name="connsiteY52" fmla="*/ 64818 h 309497"/>
                <a:gd name="connsiteX53" fmla="*/ 87963 w 1396270"/>
                <a:gd name="connsiteY53" fmla="*/ 21480 h 309497"/>
                <a:gd name="connsiteX54" fmla="*/ 93916 w 1396270"/>
                <a:gd name="connsiteY54" fmla="*/ 39482 h 3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96270" h="309497">
                  <a:moveTo>
                    <a:pt x="1395793" y="216266"/>
                  </a:moveTo>
                  <a:cubicBezTo>
                    <a:pt x="1392508" y="218171"/>
                    <a:pt x="1374743" y="228172"/>
                    <a:pt x="1345026" y="241174"/>
                  </a:cubicBezTo>
                  <a:lnTo>
                    <a:pt x="1337405" y="223790"/>
                  </a:lnTo>
                  <a:cubicBezTo>
                    <a:pt x="1366838" y="210932"/>
                    <a:pt x="1384364" y="200931"/>
                    <a:pt x="1386268" y="199835"/>
                  </a:cubicBezTo>
                  <a:lnTo>
                    <a:pt x="1396270" y="200073"/>
                  </a:lnTo>
                  <a:lnTo>
                    <a:pt x="1385888" y="215980"/>
                  </a:lnTo>
                  <a:lnTo>
                    <a:pt x="1391079" y="208027"/>
                  </a:lnTo>
                  <a:lnTo>
                    <a:pt x="1395793" y="216266"/>
                  </a:lnTo>
                  <a:close/>
                  <a:moveTo>
                    <a:pt x="1254776" y="274368"/>
                  </a:moveTo>
                  <a:cubicBezTo>
                    <a:pt x="1239441" y="279036"/>
                    <a:pt x="1223867" y="283274"/>
                    <a:pt x="1208437" y="287037"/>
                  </a:cubicBezTo>
                  <a:lnTo>
                    <a:pt x="1203960" y="268606"/>
                  </a:lnTo>
                  <a:cubicBezTo>
                    <a:pt x="1219057" y="264939"/>
                    <a:pt x="1234297" y="260795"/>
                    <a:pt x="1249299" y="256223"/>
                  </a:cubicBezTo>
                  <a:lnTo>
                    <a:pt x="1254823" y="274368"/>
                  </a:lnTo>
                  <a:close/>
                  <a:moveTo>
                    <a:pt x="1113901" y="304134"/>
                  </a:moveTo>
                  <a:cubicBezTo>
                    <a:pt x="1081707" y="307992"/>
                    <a:pt x="1049417" y="309754"/>
                    <a:pt x="1017937" y="309468"/>
                  </a:cubicBezTo>
                  <a:lnTo>
                    <a:pt x="1018127" y="290465"/>
                  </a:lnTo>
                  <a:cubicBezTo>
                    <a:pt x="1048798" y="290752"/>
                    <a:pt x="1080278" y="289037"/>
                    <a:pt x="1111663" y="285275"/>
                  </a:cubicBezTo>
                  <a:lnTo>
                    <a:pt x="1113901" y="304134"/>
                  </a:lnTo>
                  <a:close/>
                  <a:moveTo>
                    <a:pt x="969883" y="307325"/>
                  </a:moveTo>
                  <a:cubicBezTo>
                    <a:pt x="937736" y="304801"/>
                    <a:pt x="905780" y="299990"/>
                    <a:pt x="874776" y="292990"/>
                  </a:cubicBezTo>
                  <a:lnTo>
                    <a:pt x="878967" y="274464"/>
                  </a:lnTo>
                  <a:cubicBezTo>
                    <a:pt x="909066" y="281227"/>
                    <a:pt x="940165" y="285941"/>
                    <a:pt x="971359" y="288370"/>
                  </a:cubicBezTo>
                  <a:lnTo>
                    <a:pt x="969883" y="307277"/>
                  </a:lnTo>
                  <a:close/>
                  <a:moveTo>
                    <a:pt x="782812" y="265082"/>
                  </a:moveTo>
                  <a:cubicBezTo>
                    <a:pt x="767953" y="259366"/>
                    <a:pt x="753094" y="252985"/>
                    <a:pt x="738616" y="246174"/>
                  </a:cubicBezTo>
                  <a:lnTo>
                    <a:pt x="746713" y="228982"/>
                  </a:lnTo>
                  <a:cubicBezTo>
                    <a:pt x="760762" y="235602"/>
                    <a:pt x="775240" y="241793"/>
                    <a:pt x="789670" y="247365"/>
                  </a:cubicBezTo>
                  <a:lnTo>
                    <a:pt x="782860" y="265082"/>
                  </a:lnTo>
                  <a:close/>
                  <a:moveTo>
                    <a:pt x="654796" y="199264"/>
                  </a:moveTo>
                  <a:cubicBezTo>
                    <a:pt x="640842" y="190167"/>
                    <a:pt x="626888" y="180356"/>
                    <a:pt x="613363" y="170165"/>
                  </a:cubicBezTo>
                  <a:cubicBezTo>
                    <a:pt x="601409" y="161164"/>
                    <a:pt x="589312" y="152401"/>
                    <a:pt x="577358" y="144162"/>
                  </a:cubicBezTo>
                  <a:lnTo>
                    <a:pt x="588121" y="128540"/>
                  </a:lnTo>
                  <a:cubicBezTo>
                    <a:pt x="600313" y="136923"/>
                    <a:pt x="612648" y="145828"/>
                    <a:pt x="624792" y="155020"/>
                  </a:cubicBezTo>
                  <a:cubicBezTo>
                    <a:pt x="637984" y="164974"/>
                    <a:pt x="651557" y="174499"/>
                    <a:pt x="665179" y="183405"/>
                  </a:cubicBezTo>
                  <a:lnTo>
                    <a:pt x="654796" y="199311"/>
                  </a:lnTo>
                  <a:close/>
                  <a:moveTo>
                    <a:pt x="538067" y="118492"/>
                  </a:moveTo>
                  <a:cubicBezTo>
                    <a:pt x="510635" y="101585"/>
                    <a:pt x="482918" y="86583"/>
                    <a:pt x="455676" y="73962"/>
                  </a:cubicBezTo>
                  <a:lnTo>
                    <a:pt x="463677" y="56722"/>
                  </a:lnTo>
                  <a:cubicBezTo>
                    <a:pt x="491585" y="69676"/>
                    <a:pt x="519970" y="85011"/>
                    <a:pt x="548021" y="102347"/>
                  </a:cubicBezTo>
                  <a:lnTo>
                    <a:pt x="538067" y="118492"/>
                  </a:lnTo>
                  <a:close/>
                  <a:moveTo>
                    <a:pt x="368475" y="40720"/>
                  </a:moveTo>
                  <a:cubicBezTo>
                    <a:pt x="353377" y="36243"/>
                    <a:pt x="338185" y="32433"/>
                    <a:pt x="323279" y="29338"/>
                  </a:cubicBezTo>
                  <a:lnTo>
                    <a:pt x="327136" y="10764"/>
                  </a:lnTo>
                  <a:cubicBezTo>
                    <a:pt x="342567" y="13955"/>
                    <a:pt x="358283" y="17908"/>
                    <a:pt x="373856" y="22575"/>
                  </a:cubicBezTo>
                  <a:lnTo>
                    <a:pt x="368475" y="40768"/>
                  </a:lnTo>
                  <a:close/>
                  <a:moveTo>
                    <a:pt x="230981" y="19003"/>
                  </a:moveTo>
                  <a:cubicBezTo>
                    <a:pt x="199501" y="18575"/>
                    <a:pt x="168450" y="21480"/>
                    <a:pt x="138732" y="27576"/>
                  </a:cubicBezTo>
                  <a:lnTo>
                    <a:pt x="134921" y="9002"/>
                  </a:lnTo>
                  <a:cubicBezTo>
                    <a:pt x="166021" y="2620"/>
                    <a:pt x="198406" y="-428"/>
                    <a:pt x="231267" y="48"/>
                  </a:cubicBezTo>
                  <a:lnTo>
                    <a:pt x="231029" y="19051"/>
                  </a:lnTo>
                  <a:close/>
                  <a:moveTo>
                    <a:pt x="93964" y="39530"/>
                  </a:moveTo>
                  <a:cubicBezTo>
                    <a:pt x="41339" y="56960"/>
                    <a:pt x="12002" y="79582"/>
                    <a:pt x="11716" y="79773"/>
                  </a:cubicBezTo>
                  <a:lnTo>
                    <a:pt x="0" y="64818"/>
                  </a:lnTo>
                  <a:cubicBezTo>
                    <a:pt x="1286" y="63818"/>
                    <a:pt x="31956" y="40053"/>
                    <a:pt x="87963" y="21480"/>
                  </a:cubicBezTo>
                  <a:lnTo>
                    <a:pt x="93916" y="39482"/>
                  </a:lnTo>
                  <a:close/>
                </a:path>
              </a:pathLst>
            </a:custGeom>
            <a:grpFill/>
            <a:ln w="4763" cap="flat">
              <a:noFill/>
              <a:prstDash val="solid"/>
              <a:miter/>
            </a:ln>
          </p:spPr>
          <p:txBody>
            <a:bodyPr rtlCol="0" anchor="ctr"/>
            <a:lstStyle/>
            <a:p>
              <a:endParaRPr lang="en-EG"/>
            </a:p>
          </p:txBody>
        </p:sp>
      </p:grpSp>
    </p:spTree>
    <p:extLst>
      <p:ext uri="{BB962C8B-B14F-4D97-AF65-F5344CB8AC3E}">
        <p14:creationId xmlns:p14="http://schemas.microsoft.com/office/powerpoint/2010/main" val="2482767111"/>
      </p:ext>
    </p:extLst>
  </p:cSld>
  <p:clrMapOvr>
    <a:masterClrMapping/>
  </p:clrMapOvr>
  <mc:AlternateContent xmlns:mc="http://schemas.openxmlformats.org/markup-compatibility/2006">
    <mc:Choice xmlns:p14="http://schemas.microsoft.com/office/powerpoint/2010/main" Requires="p14">
      <p:transition spd="slow" p14:dur="1500" advTm="10000">
        <p:push dir="u"/>
      </p:transition>
    </mc:Choice>
    <mc:Fallback>
      <p:transition spd="slow" advTm="10000">
        <p:push dir="u"/>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07E6CC-0744-654D-B0A7-AEFE4E289448}"/>
              </a:ext>
            </a:extLst>
          </p:cNvPr>
          <p:cNvSpPr>
            <a:spLocks noGrp="1"/>
          </p:cNvSpPr>
          <p:nvPr>
            <p:ph type="sldNum" sz="quarter" idx="10"/>
          </p:nvPr>
        </p:nvSpPr>
        <p:spPr>
          <a:xfrm>
            <a:off x="11100390" y="6174000"/>
            <a:ext cx="750809" cy="365125"/>
          </a:xfrm>
          <a:prstGeom prst="rect">
            <a:avLst/>
          </a:prstGeom>
        </p:spPr>
        <p:txBody>
          <a:bodyPr/>
          <a:lstStyle/>
          <a:p>
            <a:fld id="{28A3D32B-9EE4-634E-8394-5B7C42BAEC12}" type="slidenum">
              <a:rPr lang="en-US" smtClean="0"/>
              <a:pPr/>
              <a:t>‹#›</a:t>
            </a:fld>
            <a:endParaRPr lang="en-US"/>
          </a:p>
        </p:txBody>
      </p:sp>
      <p:pic>
        <p:nvPicPr>
          <p:cNvPr id="5" name="Picture 4">
            <a:extLst>
              <a:ext uri="{FF2B5EF4-FFF2-40B4-BE49-F238E27FC236}">
                <a16:creationId xmlns:a16="http://schemas.microsoft.com/office/drawing/2014/main" id="{70FCD4EA-BF7C-CF4D-BCB5-EEA6A5F065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4161153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123302"/>
      </p:ext>
    </p:extLst>
  </p:cSld>
  <p:clrMapOvr>
    <a:masterClrMapping/>
  </p:clrMapOvr>
  <mc:AlternateContent xmlns:mc="http://schemas.openxmlformats.org/markup-compatibility/2006">
    <mc:Choice xmlns:p14="http://schemas.microsoft.com/office/powerpoint/2010/main" Requires="p14">
      <p:transition spd="slow" p14:dur="1500" advTm="10000">
        <p:push dir="u"/>
      </p:transition>
    </mc:Choice>
    <mc:Fallback>
      <p:transition spd="slow" advTm="1000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ags" Target="../tags/tag7.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oleObject" Target="../embeddings/oleObject1.bin"/><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21.jpeg"/><Relationship Id="rId2" Type="http://schemas.openxmlformats.org/officeDocument/2006/relationships/slideLayout" Target="../slideLayouts/slideLayout31.xml"/><Relationship Id="rId16" Type="http://schemas.openxmlformats.org/officeDocument/2006/relationships/tags" Target="../tags/tag1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ags" Target="../tags/tag12.xml"/><Relationship Id="rId10" Type="http://schemas.openxmlformats.org/officeDocument/2006/relationships/slideLayout" Target="../slideLayouts/slideLayout39.xml"/><Relationship Id="rId19" Type="http://schemas.openxmlformats.org/officeDocument/2006/relationships/image" Target="../media/image22.emf"/><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602912"/>
      </p:ext>
    </p:extLst>
  </p:cSld>
  <p:clrMap bg1="lt1" tx1="dk1" bg2="lt2" tx2="dk2" accent1="accent1" accent2="accent2" accent3="accent3" accent4="accent4" accent5="accent5" accent6="accent6" hlink="hlink" folHlink="folHlink"/>
  <p:sldLayoutIdLst>
    <p:sldLayoutId id="2147483702" r:id="rId1"/>
    <p:sldLayoutId id="2147483662" r:id="rId2"/>
    <p:sldLayoutId id="2147483703" r:id="rId3"/>
    <p:sldLayoutId id="2147483663" r:id="rId4"/>
    <p:sldLayoutId id="2147483665" r:id="rId5"/>
    <p:sldLayoutId id="2147483666" r:id="rId6"/>
    <p:sldLayoutId id="2147483720" r:id="rId7"/>
    <p:sldLayoutId id="2147483739" r:id="rId8"/>
    <p:sldLayoutId id="2147483661" r:id="rId9"/>
    <p:sldLayoutId id="2147483737" r:id="rId10"/>
    <p:sldLayoutId id="2147483744" r:id="rId11"/>
  </p:sldLayoutIdLst>
  <mc:AlternateContent xmlns:mc="http://schemas.openxmlformats.org/markup-compatibility/2006">
    <mc:Choice xmlns:p14="http://schemas.microsoft.com/office/powerpoint/2010/main" Requires="p14">
      <p:transition spd="slow" p14:dur="1500" advTm="10000">
        <p:push dir="u"/>
      </p:transition>
    </mc:Choice>
    <mc:Fallback>
      <p:transition spd="slow" advTm="10000">
        <p:push dir="u"/>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Title Placeholder 2">
            <a:extLst>
              <a:ext uri="{FF2B5EF4-FFF2-40B4-BE49-F238E27FC236}">
                <a16:creationId xmlns:a16="http://schemas.microsoft.com/office/drawing/2014/main" id="{1E51C3B6-9305-3D4A-99E6-461758317D53}"/>
              </a:ext>
            </a:extLst>
          </p:cNvPr>
          <p:cNvSpPr>
            <a:spLocks noGrp="1"/>
          </p:cNvSpPr>
          <p:nvPr>
            <p:ph type="title"/>
          </p:nvPr>
        </p:nvSpPr>
        <p:spPr>
          <a:xfrm>
            <a:off x="360000" y="360000"/>
            <a:ext cx="11510008" cy="492443"/>
          </a:xfrm>
          <a:prstGeom prst="rect">
            <a:avLst/>
          </a:prstGeom>
        </p:spPr>
        <p:txBody>
          <a:bodyPr vert="horz" lIns="0" tIns="0" rIns="0" bIns="0" rtlCol="0" anchor="t" anchorCtr="0">
            <a:normAutofit/>
          </a:bodyPr>
          <a:lstStyle/>
          <a:p>
            <a:r>
              <a:rPr lang="en-US"/>
              <a:t>TITLE</a:t>
            </a:r>
            <a:endParaRPr lang="en-GB"/>
          </a:p>
        </p:txBody>
      </p:sp>
      <p:pic>
        <p:nvPicPr>
          <p:cNvPr id="10" name="Picture 9">
            <a:extLst>
              <a:ext uri="{FF2B5EF4-FFF2-40B4-BE49-F238E27FC236}">
                <a16:creationId xmlns:a16="http://schemas.microsoft.com/office/drawing/2014/main" id="{BBF9D826-56E8-8F45-92BF-C657D979228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5760000"/>
            <a:ext cx="12192000" cy="266700"/>
          </a:xfrm>
          <a:prstGeom prst="rect">
            <a:avLst/>
          </a:prstGeom>
        </p:spPr>
      </p:pic>
    </p:spTree>
    <p:extLst>
      <p:ext uri="{BB962C8B-B14F-4D97-AF65-F5344CB8AC3E}">
        <p14:creationId xmlns:p14="http://schemas.microsoft.com/office/powerpoint/2010/main" val="1225002020"/>
      </p:ext>
    </p:extLst>
  </p:cSld>
  <p:clrMap bg1="lt1" tx1="dk1" bg2="lt2" tx2="dk2" accent1="accent1" accent2="accent2" accent3="accent3" accent4="accent4" accent5="accent5" accent6="accent6" hlink="hlink" folHlink="folHlink"/>
  <p:sldLayoutIdLst>
    <p:sldLayoutId id="2147483743" r:id="rId1"/>
    <p:sldLayoutId id="2147483742" r:id="rId2"/>
    <p:sldLayoutId id="2147483741" r:id="rId3"/>
    <p:sldLayoutId id="2147483668" r:id="rId4"/>
    <p:sldLayoutId id="2147483669" r:id="rId5"/>
  </p:sldLayoutIdLst>
  <p:hf hdr="0" ftr="0" dt="0"/>
  <p:txStyles>
    <p:titleStyle>
      <a:lvl1pPr algn="l" defTabSz="914400" rtl="0" eaLnBrk="1" latinLnBrk="0" hangingPunct="1">
        <a:spcBef>
          <a:spcPct val="0"/>
        </a:spcBef>
        <a:buNone/>
        <a:defRPr sz="3200" b="0" i="0" kern="1200">
          <a:solidFill>
            <a:schemeClr val="tx2"/>
          </a:solidFill>
          <a:latin typeface="Calibri Light" panose="020F0502020204030204" pitchFamily="34" charset="0"/>
          <a:ea typeface="+mj-ea"/>
          <a:cs typeface="Calibri Light" panose="020F050202020403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orient="horz" pos="2160">
          <p15:clr>
            <a:srgbClr val="F26B43"/>
          </p15:clr>
        </p15:guide>
        <p15:guide id="4" orient="horz" pos="3838">
          <p15:clr>
            <a:srgbClr val="F26B43"/>
          </p15:clr>
        </p15:guide>
        <p15:guide id="5" pos="7378">
          <p15:clr>
            <a:srgbClr val="F26B43"/>
          </p15:clr>
        </p15:guide>
        <p15:guide id="6" orient="horz" pos="43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8" name="Text Placeholder 335">
            <a:extLst>
              <a:ext uri="{FF2B5EF4-FFF2-40B4-BE49-F238E27FC236}">
                <a16:creationId xmlns:a16="http://schemas.microsoft.com/office/drawing/2014/main" id="{5D0A9233-2E30-0146-A29E-D789F857F870}"/>
              </a:ext>
            </a:extLst>
          </p:cNvPr>
          <p:cNvSpPr>
            <a:spLocks noGrp="1"/>
          </p:cNvSpPr>
          <p:nvPr>
            <p:ph type="body" idx="1"/>
            <p:custDataLst>
              <p:tags r:id="rId15"/>
            </p:custDataLst>
          </p:nvPr>
        </p:nvSpPr>
        <p:spPr bwMode="auto">
          <a:xfrm>
            <a:off x="360000" y="1080000"/>
            <a:ext cx="7920530" cy="439260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9" name="Title Placeholder 2">
            <a:extLst>
              <a:ext uri="{FF2B5EF4-FFF2-40B4-BE49-F238E27FC236}">
                <a16:creationId xmlns:a16="http://schemas.microsoft.com/office/drawing/2014/main" id="{70B3CB14-F428-6F43-84E0-B136BAA220F6}"/>
              </a:ext>
            </a:extLst>
          </p:cNvPr>
          <p:cNvSpPr>
            <a:spLocks noGrp="1"/>
          </p:cNvSpPr>
          <p:nvPr>
            <p:ph type="title"/>
          </p:nvPr>
        </p:nvSpPr>
        <p:spPr>
          <a:xfrm>
            <a:off x="360000" y="216000"/>
            <a:ext cx="11510008" cy="492443"/>
          </a:xfrm>
          <a:prstGeom prst="rect">
            <a:avLst/>
          </a:prstGeom>
          <a:noFill/>
        </p:spPr>
        <p:txBody>
          <a:bodyPr vert="horz" lIns="0" tIns="0" rIns="0" bIns="0" rtlCol="0" anchor="t" anchorCtr="0">
            <a:normAutofit/>
          </a:bodyPr>
          <a:lstStyle/>
          <a:p>
            <a:r>
              <a:rPr lang="en-US"/>
              <a:t>Title</a:t>
            </a:r>
            <a:endParaRPr lang="en-GB"/>
          </a:p>
        </p:txBody>
      </p:sp>
    </p:spTree>
    <p:extLst>
      <p:ext uri="{BB962C8B-B14F-4D97-AF65-F5344CB8AC3E}">
        <p14:creationId xmlns:p14="http://schemas.microsoft.com/office/powerpoint/2010/main" val="402618622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754" r:id="rId13"/>
  </p:sldLayoutIdLst>
  <p:hf hdr="0" ftr="0" dt="0"/>
  <p:txStyles>
    <p:titleStyle>
      <a:lvl1pPr marL="0" indent="0" algn="l" defTabSz="914400" rtl="0" eaLnBrk="1" latinLnBrk="0" hangingPunct="1">
        <a:lnSpc>
          <a:spcPct val="100000"/>
        </a:lnSpc>
        <a:spcBef>
          <a:spcPct val="20000"/>
        </a:spcBef>
        <a:spcAft>
          <a:spcPts val="0"/>
        </a:spcAft>
        <a:buNone/>
        <a:defRPr kumimoji="0" sz="3200" b="0" i="0" u="none" kern="1200" cap="none" baseline="0">
          <a:solidFill>
            <a:schemeClr val="tx2"/>
          </a:solidFill>
          <a:latin typeface="Calibri Light" panose="020F0302020204030204" pitchFamily="34" charset="0"/>
          <a:ea typeface="+mj-ea"/>
          <a:cs typeface="Calibri Light" panose="020F0302020204030204" pitchFamily="34" charset="0"/>
        </a:defRPr>
      </a:lvl1pPr>
    </p:titleStyle>
    <p:bodyStyle>
      <a:lvl1pPr marL="0" indent="0" algn="l" defTabSz="914400" rtl="0" eaLnBrk="1" latinLnBrk="0" hangingPunct="1">
        <a:lnSpc>
          <a:spcPct val="100000"/>
        </a:lnSpc>
        <a:spcBef>
          <a:spcPts val="500"/>
        </a:spcBef>
        <a:spcAft>
          <a:spcPts val="500"/>
        </a:spcAft>
        <a:buClr>
          <a:srgbClr val="6BB745"/>
        </a:buClr>
        <a:buSzPct val="100000"/>
        <a:buFont typeface="Arial" panose="020B0604020202020204" pitchFamily="34" charset="0"/>
        <a:buNone/>
        <a:defRPr kumimoji="0" sz="2000" b="0" i="0" u="none" kern="1200" baseline="0">
          <a:solidFill>
            <a:srgbClr val="333333"/>
          </a:solidFill>
          <a:latin typeface="Calibri Light" panose="020F0302020204030204" pitchFamily="34" charset="0"/>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p15:clr>
            <a:srgbClr val="F26B43"/>
          </p15:clr>
        </p15:guide>
        <p15:guide id="2" orient="horz" pos="346">
          <p15:clr>
            <a:srgbClr val="F26B43"/>
          </p15:clr>
        </p15:guide>
        <p15:guide id="3" pos="7287">
          <p15:clr>
            <a:srgbClr val="F26B43"/>
          </p15:clr>
        </p15:guide>
        <p15:guide id="4" orient="horz" pos="3974">
          <p15:clr>
            <a:srgbClr val="F26B43"/>
          </p15:clr>
        </p15:guide>
        <p15:guide id="5" orient="horz" pos="754">
          <p15:clr>
            <a:srgbClr val="F26B43"/>
          </p15:clr>
        </p15:guide>
        <p15:guide id="6" orient="horz" pos="618">
          <p15:clr>
            <a:srgbClr val="F26B43"/>
          </p15:clr>
        </p15:guide>
        <p15:guide id="7" pos="4294">
          <p15:clr>
            <a:srgbClr val="F26B43"/>
          </p15:clr>
        </p15:guide>
        <p15:guide id="8" pos="4747">
          <p15:clr>
            <a:srgbClr val="F26B43"/>
          </p15:clr>
        </p15:guide>
        <p15:guide id="9" pos="5382">
          <p15:clr>
            <a:srgbClr val="F26B43"/>
          </p15:clr>
        </p15:guide>
        <p15:guide id="10" orient="horz" pos="352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FD6D057-87BA-600D-7E40-B787EF103739}"/>
              </a:ext>
            </a:extLst>
          </p:cNvPr>
          <p:cNvGraphicFramePr>
            <a:graphicFrameLocks noChangeAspect="1"/>
          </p:cNvGraphicFramePr>
          <p:nvPr userDrawn="1">
            <p:custDataLst>
              <p:tags r:id="rId15"/>
            </p:custDataLst>
            <p:extLst>
              <p:ext uri="{D42A27DB-BD31-4B8C-83A1-F6EECF244321}">
                <p14:modId xmlns:p14="http://schemas.microsoft.com/office/powerpoint/2010/main" val="264606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8" imgW="501" imgH="501" progId="TCLayout.ActiveDocument.1">
                  <p:embed/>
                </p:oleObj>
              </mc:Choice>
              <mc:Fallback>
                <p:oleObj name="think-cell Folie" r:id="rId18" imgW="501" imgH="501" progId="TCLayout.ActiveDocument.1">
                  <p:embed/>
                  <p:pic>
                    <p:nvPicPr>
                      <p:cNvPr id="5" name="think-cell data - do not delete" hidden="1">
                        <a:extLst>
                          <a:ext uri="{FF2B5EF4-FFF2-40B4-BE49-F238E27FC236}">
                            <a16:creationId xmlns:a16="http://schemas.microsoft.com/office/drawing/2014/main" id="{0FD6D057-87BA-600D-7E40-B787EF103739}"/>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8" name="Text Placeholder 335">
            <a:extLst>
              <a:ext uri="{FF2B5EF4-FFF2-40B4-BE49-F238E27FC236}">
                <a16:creationId xmlns:a16="http://schemas.microsoft.com/office/drawing/2014/main" id="{5D0A9233-2E30-0146-A29E-D789F857F870}"/>
              </a:ext>
            </a:extLst>
          </p:cNvPr>
          <p:cNvSpPr>
            <a:spLocks noGrp="1"/>
          </p:cNvSpPr>
          <p:nvPr>
            <p:ph type="body" idx="1"/>
            <p:custDataLst>
              <p:tags r:id="rId16"/>
            </p:custDataLst>
          </p:nvPr>
        </p:nvSpPr>
        <p:spPr bwMode="auto">
          <a:xfrm>
            <a:off x="360000" y="1080000"/>
            <a:ext cx="7920530" cy="439260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p>
            <a:r>
              <a:rPr lang="en-GB"/>
              <a:t>This placeholder text is intended to show correct position and size of text. To ensure you have the correct size, colour and location of the text, it is recommended that you simply select and over-type this placeholder text.</a:t>
            </a:r>
          </a:p>
          <a:p>
            <a:pPr marL="342900" indent="-342900">
              <a:buFont typeface="Arial" panose="020B0604020202020204" pitchFamily="34" charset="0"/>
              <a:buChar char="•"/>
            </a:pPr>
            <a:r>
              <a:rPr lang="en-US"/>
              <a:t>First level bullet point</a:t>
            </a:r>
          </a:p>
        </p:txBody>
      </p:sp>
      <p:sp>
        <p:nvSpPr>
          <p:cNvPr id="9" name="Title Placeholder 2">
            <a:extLst>
              <a:ext uri="{FF2B5EF4-FFF2-40B4-BE49-F238E27FC236}">
                <a16:creationId xmlns:a16="http://schemas.microsoft.com/office/drawing/2014/main" id="{70B3CB14-F428-6F43-84E0-B136BAA220F6}"/>
              </a:ext>
            </a:extLst>
          </p:cNvPr>
          <p:cNvSpPr>
            <a:spLocks noGrp="1"/>
          </p:cNvSpPr>
          <p:nvPr>
            <p:ph type="title"/>
          </p:nvPr>
        </p:nvSpPr>
        <p:spPr>
          <a:xfrm>
            <a:off x="360000" y="216000"/>
            <a:ext cx="11510008" cy="492443"/>
          </a:xfrm>
          <a:prstGeom prst="rect">
            <a:avLst/>
          </a:prstGeom>
          <a:noFill/>
        </p:spPr>
        <p:txBody>
          <a:bodyPr vert="horz" lIns="0" tIns="0" rIns="0" bIns="0" rtlCol="0" anchor="t" anchorCtr="0">
            <a:normAutofit/>
          </a:bodyPr>
          <a:lstStyle/>
          <a:p>
            <a:r>
              <a:rPr lang="en-US"/>
              <a:t>Title</a:t>
            </a:r>
            <a:endParaRPr lang="en-GB"/>
          </a:p>
        </p:txBody>
      </p:sp>
    </p:spTree>
    <p:extLst>
      <p:ext uri="{BB962C8B-B14F-4D97-AF65-F5344CB8AC3E}">
        <p14:creationId xmlns:p14="http://schemas.microsoft.com/office/powerpoint/2010/main" val="11065501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marL="0" indent="0" algn="l" defTabSz="914400" rtl="0" eaLnBrk="1" latinLnBrk="0" hangingPunct="1">
        <a:lnSpc>
          <a:spcPct val="100000"/>
        </a:lnSpc>
        <a:spcBef>
          <a:spcPct val="20000"/>
        </a:spcBef>
        <a:spcAft>
          <a:spcPts val="0"/>
        </a:spcAft>
        <a:buNone/>
        <a:defRPr kumimoji="0" sz="3200" b="0" i="0" u="none" kern="1200" cap="none" baseline="0">
          <a:solidFill>
            <a:schemeClr val="tx2"/>
          </a:solidFill>
          <a:latin typeface="Calibri Light" panose="020F0302020204030204" pitchFamily="34" charset="0"/>
          <a:ea typeface="+mj-ea"/>
          <a:cs typeface="Calibri Light" panose="020F0302020204030204" pitchFamily="34" charset="0"/>
        </a:defRPr>
      </a:lvl1pPr>
    </p:titleStyle>
    <p:bodyStyle>
      <a:lvl1pPr marL="0" indent="0" algn="l" defTabSz="914400" rtl="0" eaLnBrk="1" latinLnBrk="0" hangingPunct="1">
        <a:lnSpc>
          <a:spcPct val="100000"/>
        </a:lnSpc>
        <a:spcBef>
          <a:spcPts val="500"/>
        </a:spcBef>
        <a:spcAft>
          <a:spcPts val="500"/>
        </a:spcAft>
        <a:buClr>
          <a:srgbClr val="6BB745"/>
        </a:buClr>
        <a:buSzPct val="100000"/>
        <a:buFont typeface="Arial" panose="020B0604020202020204" pitchFamily="34" charset="0"/>
        <a:buNone/>
        <a:defRPr kumimoji="0" sz="2000" b="0" i="0" u="none" kern="1200" baseline="0">
          <a:solidFill>
            <a:srgbClr val="333333"/>
          </a:solidFill>
          <a:latin typeface="Calibri Light" panose="020F0302020204030204" pitchFamily="34" charset="0"/>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p15:clr>
            <a:srgbClr val="F26B43"/>
          </p15:clr>
        </p15:guide>
        <p15:guide id="2" orient="horz" pos="346">
          <p15:clr>
            <a:srgbClr val="F26B43"/>
          </p15:clr>
        </p15:guide>
        <p15:guide id="3" pos="7287">
          <p15:clr>
            <a:srgbClr val="F26B43"/>
          </p15:clr>
        </p15:guide>
        <p15:guide id="4" orient="horz" pos="3974">
          <p15:clr>
            <a:srgbClr val="F26B43"/>
          </p15:clr>
        </p15:guide>
        <p15:guide id="5" orient="horz" pos="754">
          <p15:clr>
            <a:srgbClr val="F26B43"/>
          </p15:clr>
        </p15:guide>
        <p15:guide id="6" orient="horz" pos="618">
          <p15:clr>
            <a:srgbClr val="F26B43"/>
          </p15:clr>
        </p15:guide>
        <p15:guide id="7" pos="4294">
          <p15:clr>
            <a:srgbClr val="F26B43"/>
          </p15:clr>
        </p15:guide>
        <p15:guide id="8" pos="4747">
          <p15:clr>
            <a:srgbClr val="F26B43"/>
          </p15:clr>
        </p15:guide>
        <p15:guide id="9" pos="5382">
          <p15:clr>
            <a:srgbClr val="F26B43"/>
          </p15:clr>
        </p15:guide>
        <p15:guide id="10" orient="horz" pos="352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20087"/>
      </p:ext>
    </p:extLst>
  </p:cSld>
  <p:clrMap bg1="lt1" tx1="dk1" bg2="lt2" tx2="dk2" accent1="accent1" accent2="accent2" accent3="accent3" accent4="accent4" accent5="accent5" accent6="accent6" hlink="hlink" folHlink="folHlink"/>
  <p:sldLayoutIdLst>
    <p:sldLayoutId id="2147483746" r:id="rId1"/>
    <p:sldLayoutId id="2147483748" r:id="rId2"/>
    <p:sldLayoutId id="2147483749" r:id="rId3"/>
    <p:sldLayoutId id="2147483750" r:id="rId4"/>
    <p:sldLayoutId id="2147483752" r:id="rId5"/>
    <p:sldLayoutId id="2147483753" r:id="rId6"/>
  </p:sldLayoutIdLst>
  <mc:AlternateContent xmlns:mc="http://schemas.openxmlformats.org/markup-compatibility/2006">
    <mc:Choice xmlns:p14="http://schemas.microsoft.com/office/powerpoint/2010/main" Requires="p14">
      <p:transition spd="slow" p14:dur="1500" advTm="10000">
        <p:push dir="u"/>
      </p:transition>
    </mc:Choice>
    <mc:Fallback>
      <p:transition spd="slow" advTm="10000">
        <p:push dir="u"/>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36.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46.pn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45.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44.png"/><Relationship Id="rId5" Type="http://schemas.openxmlformats.org/officeDocument/2006/relationships/tags" Target="../tags/tag27.xml"/><Relationship Id="rId10" Type="http://schemas.openxmlformats.org/officeDocument/2006/relationships/slideLayout" Target="../slideLayouts/slideLayout5.xml"/><Relationship Id="rId4" Type="http://schemas.openxmlformats.org/officeDocument/2006/relationships/tags" Target="../tags/tag26.xml"/><Relationship Id="rId9" Type="http://schemas.openxmlformats.org/officeDocument/2006/relationships/tags" Target="../tags/tag31.xml"/><Relationship Id="rId1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Layout" Target="../slideLayouts/slideLayout44.xml"/><Relationship Id="rId5" Type="http://schemas.openxmlformats.org/officeDocument/2006/relationships/image" Target="../media/image27.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https://seedbook.eitrawmaterials.eu/" TargetMode="Externa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hyperlink" Target="https://seedbook.eitrawmaterials.eu/" TargetMode="Externa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7.png"/><Relationship Id="rId1" Type="http://schemas.openxmlformats.org/officeDocument/2006/relationships/slideLayout" Target="../slideLayouts/slideLayout44.xml"/><Relationship Id="rId5" Type="http://schemas.openxmlformats.org/officeDocument/2006/relationships/image" Target="../media/image1.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7.png"/><Relationship Id="rId1" Type="http://schemas.openxmlformats.org/officeDocument/2006/relationships/slideLayout" Target="../slideLayouts/slideLayout44.xml"/><Relationship Id="rId5" Type="http://schemas.openxmlformats.org/officeDocument/2006/relationships/image" Target="../media/image1.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7.png"/><Relationship Id="rId1" Type="http://schemas.openxmlformats.org/officeDocument/2006/relationships/slideLayout" Target="../slideLayouts/slideLayout44.xml"/><Relationship Id="rId5" Type="http://schemas.openxmlformats.org/officeDocument/2006/relationships/image" Target="../media/image1.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hyperlink" Target="https://seedbook.eitrawmaterials.eu/" TargetMode="External"/><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44.xml"/><Relationship Id="rId5" Type="http://schemas.openxmlformats.org/officeDocument/2006/relationships/image" Target="../media/image48.jpe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hyperlink" Target="https://seedbook.eitrawmaterials.eu/" TargetMode="External"/><Relationship Id="rId2" Type="http://schemas.openxmlformats.org/officeDocument/2006/relationships/hyperlink" Target="mailto:benjamin.maloney@eitrawmaterials.eu" TargetMode="Externa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8" Type="http://schemas.openxmlformats.org/officeDocument/2006/relationships/hyperlink" Target="https://rishubgreece.ntua.gr/" TargetMode="External"/><Relationship Id="rId3" Type="http://schemas.openxmlformats.org/officeDocument/2006/relationships/tags" Target="../tags/tag34.xml"/><Relationship Id="rId7" Type="http://schemas.openxmlformats.org/officeDocument/2006/relationships/image" Target="../media/image52.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slideLayout" Target="../slideLayouts/slideLayout4.xml"/><Relationship Id="rId9" Type="http://schemas.openxmlformats.org/officeDocument/2006/relationships/hyperlink" Target="mailto:rishubgreece@metal.ntua.g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C887FE5-75B7-8CC9-65C5-B684BF8D847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9581" t="-2237" r="11812" b="2223"/>
          <a:stretch/>
        </p:blipFill>
        <p:spPr>
          <a:xfrm>
            <a:off x="6173002" y="-732219"/>
            <a:ext cx="8082013" cy="8151359"/>
          </a:xfrm>
        </p:spPr>
      </p:pic>
      <p:sp>
        <p:nvSpPr>
          <p:cNvPr id="12" name="Title 11">
            <a:extLst>
              <a:ext uri="{FF2B5EF4-FFF2-40B4-BE49-F238E27FC236}">
                <a16:creationId xmlns:a16="http://schemas.microsoft.com/office/drawing/2014/main" id="{B88CF408-BE95-4F15-55D1-DA96242D2C47}"/>
              </a:ext>
            </a:extLst>
          </p:cNvPr>
          <p:cNvSpPr>
            <a:spLocks noGrp="1"/>
          </p:cNvSpPr>
          <p:nvPr>
            <p:ph type="title"/>
          </p:nvPr>
        </p:nvSpPr>
        <p:spPr>
          <a:xfrm>
            <a:off x="327441" y="1725275"/>
            <a:ext cx="5457677" cy="2645296"/>
          </a:xfrm>
        </p:spPr>
        <p:txBody>
          <a:bodyPr/>
          <a:lstStyle/>
          <a:p>
            <a:pPr>
              <a:lnSpc>
                <a:spcPct val="110000"/>
              </a:lnSpc>
            </a:pPr>
            <a:r>
              <a:rPr lang="en-US" sz="5600" b="1">
                <a:latin typeface="Calibri Light" panose="020F0302020204030204" pitchFamily="34" charset="0"/>
                <a:ea typeface="Calibri Light" panose="020F0302020204030204" pitchFamily="34" charset="0"/>
                <a:cs typeface="Calibri Light" panose="020F0302020204030204" pitchFamily="34" charset="0"/>
              </a:rPr>
              <a:t>Informative Webcast </a:t>
            </a:r>
            <a:br>
              <a:rPr lang="en-US" sz="5600" b="1">
                <a:latin typeface="Calibri Light" panose="020F0302020204030204" pitchFamily="34" charset="0"/>
                <a:ea typeface="Calibri Light" panose="020F0302020204030204" pitchFamily="34" charset="0"/>
                <a:cs typeface="Calibri Light" panose="020F0302020204030204" pitchFamily="34" charset="0"/>
              </a:rPr>
            </a:br>
            <a:r>
              <a:rPr lang="en-US" sz="5600" b="1">
                <a:latin typeface="Calibri Light" panose="020F0302020204030204" pitchFamily="34" charset="0"/>
                <a:ea typeface="Calibri Light" panose="020F0302020204030204" pitchFamily="34" charset="0"/>
                <a:cs typeface="Calibri Light" panose="020F0302020204030204" pitchFamily="34" charset="0"/>
              </a:rPr>
              <a:t>Event 2024</a:t>
            </a:r>
          </a:p>
        </p:txBody>
      </p:sp>
      <p:pic>
        <p:nvPicPr>
          <p:cNvPr id="16" name="Picture 15">
            <a:extLst>
              <a:ext uri="{FF2B5EF4-FFF2-40B4-BE49-F238E27FC236}">
                <a16:creationId xmlns:a16="http://schemas.microsoft.com/office/drawing/2014/main" id="{FE52B1BE-86E2-3983-D041-0B41CA7C16F3}"/>
              </a:ext>
            </a:extLst>
          </p:cNvPr>
          <p:cNvPicPr>
            <a:picLocks noChangeAspect="1"/>
          </p:cNvPicPr>
          <p:nvPr/>
        </p:nvPicPr>
        <p:blipFill>
          <a:blip r:embed="rId3">
            <a:extLst>
              <a:ext uri="{28A0092B-C50C-407E-A947-70E740481C1C}">
                <a14:useLocalDpi xmlns:a14="http://schemas.microsoft.com/office/drawing/2010/main" val="0"/>
              </a:ext>
            </a:extLst>
          </a:blip>
          <a:srcRect l="2141" r="45420" b="5605"/>
          <a:stretch/>
        </p:blipFill>
        <p:spPr>
          <a:xfrm>
            <a:off x="327441" y="238873"/>
            <a:ext cx="3380959" cy="1217191"/>
          </a:xfrm>
          <a:prstGeom prst="rect">
            <a:avLst/>
          </a:prstGeom>
        </p:spPr>
      </p:pic>
      <p:pic>
        <p:nvPicPr>
          <p:cNvPr id="18" name="Picture 17" descr="A gold coin with a person holding a torch&#10;&#10;Description automatically generated">
            <a:extLst>
              <a:ext uri="{FF2B5EF4-FFF2-40B4-BE49-F238E27FC236}">
                <a16:creationId xmlns:a16="http://schemas.microsoft.com/office/drawing/2014/main" id="{341162B1-A2B0-BBC7-78C3-6EA588A35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9841" y="5887153"/>
            <a:ext cx="821201" cy="849933"/>
          </a:xfrm>
          <a:prstGeom prst="rect">
            <a:avLst/>
          </a:prstGeom>
        </p:spPr>
      </p:pic>
      <p:pic>
        <p:nvPicPr>
          <p:cNvPr id="19" name="Picture 18" descr="A black background with blue text&#10;&#10;Description automatically generated">
            <a:extLst>
              <a:ext uri="{FF2B5EF4-FFF2-40B4-BE49-F238E27FC236}">
                <a16:creationId xmlns:a16="http://schemas.microsoft.com/office/drawing/2014/main" id="{3BAF2E5B-64D5-A81A-FF0C-9A07E3537EE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32"/>
          <a:stretch/>
        </p:blipFill>
        <p:spPr>
          <a:xfrm>
            <a:off x="327441" y="5978590"/>
            <a:ext cx="4332316" cy="667060"/>
          </a:xfrm>
          <a:prstGeom prst="rect">
            <a:avLst/>
          </a:prstGeom>
        </p:spPr>
      </p:pic>
      <p:pic>
        <p:nvPicPr>
          <p:cNvPr id="3" name="Graphic 2">
            <a:extLst>
              <a:ext uri="{FF2B5EF4-FFF2-40B4-BE49-F238E27FC236}">
                <a16:creationId xmlns:a16="http://schemas.microsoft.com/office/drawing/2014/main" id="{20DA2DE2-6723-A063-2BAD-730200266F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78200" y="431476"/>
            <a:ext cx="2584718" cy="822410"/>
          </a:xfrm>
          <a:prstGeom prst="rect">
            <a:avLst/>
          </a:prstGeom>
        </p:spPr>
      </p:pic>
      <p:sp>
        <p:nvSpPr>
          <p:cNvPr id="5" name="Text Placeholder 12">
            <a:extLst>
              <a:ext uri="{FF2B5EF4-FFF2-40B4-BE49-F238E27FC236}">
                <a16:creationId xmlns:a16="http://schemas.microsoft.com/office/drawing/2014/main" id="{2D55B033-9EFC-C093-B3B0-9A91B33AA6AD}"/>
              </a:ext>
            </a:extLst>
          </p:cNvPr>
          <p:cNvSpPr>
            <a:spLocks noGrp="1"/>
          </p:cNvSpPr>
          <p:nvPr>
            <p:ph type="body" sz="quarter" idx="13"/>
          </p:nvPr>
        </p:nvSpPr>
        <p:spPr>
          <a:xfrm>
            <a:off x="327441" y="4370571"/>
            <a:ext cx="6486278" cy="1100931"/>
          </a:xfrm>
        </p:spPr>
        <p:txBody>
          <a:bodyPr/>
          <a:lstStyle/>
          <a:p>
            <a:pPr>
              <a:lnSpc>
                <a:spcPct val="150000"/>
              </a:lnSpc>
            </a:pPr>
            <a:r>
              <a:rPr lang="en-US" sz="2400" b="1">
                <a:latin typeface="Calibri Light" panose="020F0302020204030204" pitchFamily="34" charset="0"/>
                <a:ea typeface="Calibri Light" panose="020F0302020204030204" pitchFamily="34" charset="0"/>
                <a:cs typeface="Calibri Light" panose="020F0302020204030204" pitchFamily="34" charset="0"/>
              </a:rPr>
              <a:t>Thursday December 19</a:t>
            </a:r>
            <a:r>
              <a:rPr lang="en-US" sz="2400" b="1" baseline="30000">
                <a:latin typeface="Calibri Light" panose="020F0302020204030204" pitchFamily="34" charset="0"/>
                <a:ea typeface="Calibri Light" panose="020F0302020204030204" pitchFamily="34" charset="0"/>
                <a:cs typeface="Calibri Light" panose="020F0302020204030204" pitchFamily="34" charset="0"/>
              </a:rPr>
              <a:t>th</a:t>
            </a:r>
            <a:r>
              <a:rPr lang="en-US" sz="2400" b="1">
                <a:latin typeface="Calibri Light" panose="020F0302020204030204" pitchFamily="34" charset="0"/>
                <a:ea typeface="Calibri Light" panose="020F0302020204030204" pitchFamily="34" charset="0"/>
                <a:cs typeface="Calibri Light" panose="020F0302020204030204" pitchFamily="34" charset="0"/>
              </a:rPr>
              <a:t>, 2024</a:t>
            </a:r>
          </a:p>
          <a:p>
            <a:pPr>
              <a:lnSpc>
                <a:spcPct val="150000"/>
              </a:lnSpc>
            </a:pPr>
            <a:r>
              <a:rPr lang="en-US" b="1" i="1"/>
              <a:t>12:00-14:00 EET</a:t>
            </a:r>
            <a:endParaRPr lang="en-US" sz="2400" b="1" i="1">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76382234"/>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8ACBD-831F-FE53-2EFA-E2E85B642B06}"/>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8EECE874-822D-66F3-7A36-5E2110C7279F}"/>
              </a:ext>
            </a:extLst>
          </p:cNvPr>
          <p:cNvSpPr txBox="1">
            <a:spLocks/>
          </p:cNvSpPr>
          <p:nvPr/>
        </p:nvSpPr>
        <p:spPr>
          <a:xfrm>
            <a:off x="5501232" y="5376928"/>
            <a:ext cx="11510008" cy="4392608"/>
          </a:xfrm>
          <a:prstGeom prst="rect">
            <a:avLst/>
          </a:prstGeom>
        </p:spPr>
        <p:txBody>
          <a:bodyPr>
            <a:noAutofit/>
          </a:bodyPr>
          <a:lst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Calibri" panose="020F0502020204030204" pitchFamily="34" charset="0"/>
              </a:defRPr>
            </a:lvl1pPr>
            <a:lvl2pPr marL="723900" indent="-2667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Calibri" panose="020F0502020204030204" pitchFamily="34" charset="0"/>
              </a:defRPr>
            </a:lvl2pPr>
            <a:lvl3pPr marL="1233488" indent="-319088"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Calibri" panose="020F0502020204030204" pitchFamily="34" charset="0"/>
              </a:defRPr>
            </a:lvl3pPr>
            <a:lvl4pPr marL="17272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Calibri" panose="020F0502020204030204" pitchFamily="34" charset="0"/>
              </a:defRPr>
            </a:lvl4pPr>
            <a:lvl5pPr marL="21844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300"/>
              </a:spcBef>
              <a:spcAft>
                <a:spcPts val="300"/>
              </a:spcAft>
            </a:pPr>
            <a:endParaRPr lang="el-GR" sz="1800">
              <a:latin typeface="Calibri Light" panose="020F0302020204030204" pitchFamily="34" charset="0"/>
            </a:endParaRPr>
          </a:p>
        </p:txBody>
      </p:sp>
      <p:pic>
        <p:nvPicPr>
          <p:cNvPr id="9" name="Picture Placeholder 8" descr="An aerial view of a quarry&#10;&#10;Description automatically generated">
            <a:extLst>
              <a:ext uri="{FF2B5EF4-FFF2-40B4-BE49-F238E27FC236}">
                <a16:creationId xmlns:a16="http://schemas.microsoft.com/office/drawing/2014/main" id="{F1C86CFB-4926-7CD4-4D83-CF0F84F025EE}"/>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23684" r="23684"/>
          <a:stretch/>
        </p:blipFill>
        <p:spPr>
          <a:xfrm>
            <a:off x="6292648" y="1916584"/>
            <a:ext cx="6992007" cy="6991680"/>
          </a:xfrm>
          <a:prstGeom prst="ellipse">
            <a:avLst/>
          </a:prstGeom>
        </p:spPr>
      </p:pic>
      <p:sp>
        <p:nvSpPr>
          <p:cNvPr id="11" name="Oval 10">
            <a:extLst>
              <a:ext uri="{FF2B5EF4-FFF2-40B4-BE49-F238E27FC236}">
                <a16:creationId xmlns:a16="http://schemas.microsoft.com/office/drawing/2014/main" id="{3AB50230-F6B2-98A3-B5F4-2A699F7D5190}"/>
              </a:ext>
            </a:extLst>
          </p:cNvPr>
          <p:cNvSpPr/>
          <p:nvPr/>
        </p:nvSpPr>
        <p:spPr>
          <a:xfrm>
            <a:off x="6292648" y="1916585"/>
            <a:ext cx="6992007" cy="6991680"/>
          </a:xfrm>
          <a:prstGeom prst="ellipse">
            <a:avLst/>
          </a:pr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pic>
        <p:nvPicPr>
          <p:cNvPr id="13" name="Picture 12">
            <a:extLst>
              <a:ext uri="{FF2B5EF4-FFF2-40B4-BE49-F238E27FC236}">
                <a16:creationId xmlns:a16="http://schemas.microsoft.com/office/drawing/2014/main" id="{4DB96D60-24DE-AB42-D260-715F8E97C55F}"/>
              </a:ext>
            </a:extLst>
          </p:cNvPr>
          <p:cNvPicPr>
            <a:picLocks noChangeAspect="1"/>
          </p:cNvPicPr>
          <p:nvPr/>
        </p:nvPicPr>
        <p:blipFill>
          <a:blip r:embed="rId3">
            <a:extLst>
              <a:ext uri="{28A0092B-C50C-407E-A947-70E740481C1C}">
                <a14:useLocalDpi xmlns:a14="http://schemas.microsoft.com/office/drawing/2010/main" val="0"/>
              </a:ext>
            </a:extLst>
          </a:blip>
          <a:srcRect l="2141" r="2993" b="5605"/>
          <a:stretch/>
        </p:blipFill>
        <p:spPr>
          <a:xfrm>
            <a:off x="228946" y="5645776"/>
            <a:ext cx="5201088" cy="1035032"/>
          </a:xfrm>
          <a:prstGeom prst="rect">
            <a:avLst/>
          </a:prstGeom>
        </p:spPr>
      </p:pic>
      <p:pic>
        <p:nvPicPr>
          <p:cNvPr id="15" name="Picture 14" descr="A black background with blue text&#10;&#10;Description automatically generated">
            <a:extLst>
              <a:ext uri="{FF2B5EF4-FFF2-40B4-BE49-F238E27FC236}">
                <a16:creationId xmlns:a16="http://schemas.microsoft.com/office/drawing/2014/main" id="{1A6DAE51-DD51-72E5-0684-DADE192327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32" t="-10275" r="44957"/>
          <a:stretch/>
        </p:blipFill>
        <p:spPr>
          <a:xfrm>
            <a:off x="9541588" y="169106"/>
            <a:ext cx="2421467" cy="755287"/>
          </a:xfrm>
          <a:prstGeom prst="rect">
            <a:avLst/>
          </a:prstGeom>
        </p:spPr>
      </p:pic>
      <p:sp>
        <p:nvSpPr>
          <p:cNvPr id="5" name="Text Box 2" descr="TextBox 11">
            <a:extLst>
              <a:ext uri="{FF2B5EF4-FFF2-40B4-BE49-F238E27FC236}">
                <a16:creationId xmlns:a16="http://schemas.microsoft.com/office/drawing/2014/main" id="{7E0F4B26-AAE3-7D20-7966-C1D4F1E7B125}"/>
              </a:ext>
            </a:extLst>
          </p:cNvPr>
          <p:cNvSpPr txBox="1">
            <a:spLocks/>
          </p:cNvSpPr>
          <p:nvPr/>
        </p:nvSpPr>
        <p:spPr bwMode="auto">
          <a:xfrm>
            <a:off x="228945" y="255470"/>
            <a:ext cx="5762977"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defPPr>
              <a:defRPr lang="en-US"/>
            </a:defPPr>
            <a:lvl1pPr marL="0" marR="0" lvl="0" indent="0" defTabSz="914400" eaLnBrk="1" latinLnBrk="0">
              <a:lnSpc>
                <a:spcPct val="100000"/>
              </a:lnSpc>
              <a:buClrTx/>
              <a:buSzTx/>
              <a:buFontTx/>
              <a:buNone/>
              <a:tabLst/>
              <a:defRPr kumimoji="0" sz="3200" b="1" i="0" u="none" strike="noStrike" cap="none" spc="0" normalizeH="0" baseline="0">
                <a:ln>
                  <a:noFill/>
                </a:ln>
                <a:solidFill>
                  <a:srgbClr val="6BB745"/>
                </a:solidFill>
                <a:effectLst/>
                <a:uLnTx/>
                <a:uFillTx/>
                <a:latin typeface="Titillium" panose="00000500000000000000" pitchFamily="50"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fontAlgn="base">
              <a:spcBef>
                <a:spcPct val="20000"/>
              </a:spcBef>
              <a:spcAft>
                <a:spcPct val="0"/>
              </a:spcAft>
              <a:buClrTx/>
              <a:buSzTx/>
              <a:tabLst/>
              <a:defRPr/>
            </a:pPr>
            <a:r>
              <a:rPr lang="en-US" altLang="en-US" sz="5600" b="0">
                <a:solidFill>
                  <a:srgbClr val="034EA2"/>
                </a:solidFill>
                <a:latin typeface="Calibri Light" panose="020F0302020204030204" pitchFamily="34" charset="0"/>
                <a:ea typeface="+mj-ea"/>
                <a:cs typeface="Calibri Light" panose="020F0302020204030204" pitchFamily="34" charset="0"/>
                <a:sym typeface="Titillium" panose="00000500000000000000" pitchFamily="50" charset="0"/>
              </a:rPr>
              <a:t>EIT </a:t>
            </a:r>
            <a:r>
              <a:rPr lang="en-US" altLang="en-US" sz="5600" b="0" err="1">
                <a:solidFill>
                  <a:srgbClr val="034EA2"/>
                </a:solidFill>
                <a:latin typeface="Calibri Light" panose="020F0302020204030204" pitchFamily="34" charset="0"/>
                <a:ea typeface="+mj-ea"/>
                <a:cs typeface="Calibri Light" panose="020F0302020204030204" pitchFamily="34" charset="0"/>
                <a:sym typeface="Titillium" panose="00000500000000000000" pitchFamily="50" charset="0"/>
              </a:rPr>
              <a:t>RawMaterials</a:t>
            </a:r>
            <a:r>
              <a:rPr lang="en-US" altLang="en-US" sz="5600" b="0">
                <a:solidFill>
                  <a:srgbClr val="034EA2"/>
                </a:solidFill>
                <a:latin typeface="Calibri Light" panose="020F0302020204030204" pitchFamily="34" charset="0"/>
                <a:ea typeface="+mj-ea"/>
                <a:cs typeface="Calibri Light" panose="020F0302020204030204" pitchFamily="34" charset="0"/>
                <a:sym typeface="Titillium" panose="00000500000000000000" pitchFamily="50" charset="0"/>
              </a:rPr>
              <a:t> RIS Hub Greece</a:t>
            </a:r>
          </a:p>
        </p:txBody>
      </p:sp>
      <p:pic>
        <p:nvPicPr>
          <p:cNvPr id="4" name="Picture 3">
            <a:extLst>
              <a:ext uri="{FF2B5EF4-FFF2-40B4-BE49-F238E27FC236}">
                <a16:creationId xmlns:a16="http://schemas.microsoft.com/office/drawing/2014/main" id="{B17DC13F-B5BB-E020-F020-53B522AB26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3884" y="2274880"/>
            <a:ext cx="4966758" cy="3407079"/>
          </a:xfrm>
          <a:prstGeom prst="rect">
            <a:avLst/>
          </a:prstGeom>
        </p:spPr>
      </p:pic>
      <p:sp>
        <p:nvSpPr>
          <p:cNvPr id="7" name="TextBox 6">
            <a:extLst>
              <a:ext uri="{FF2B5EF4-FFF2-40B4-BE49-F238E27FC236}">
                <a16:creationId xmlns:a16="http://schemas.microsoft.com/office/drawing/2014/main" id="{13481AEF-3059-D3E5-D3FA-B1A08824E0C8}"/>
              </a:ext>
            </a:extLst>
          </p:cNvPr>
          <p:cNvSpPr txBox="1"/>
          <p:nvPr/>
        </p:nvSpPr>
        <p:spPr>
          <a:xfrm>
            <a:off x="1031721" y="2285728"/>
            <a:ext cx="4038889" cy="3359061"/>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Our Vision</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About Us</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Our Mission </a:t>
            </a:r>
          </a:p>
          <a:p>
            <a:pPr marL="0" marR="0" lvl="0" indent="0" algn="l" defTabSz="914400" rtl="0" eaLnBrk="0" fontAlgn="base" latinLnBrk="0" hangingPunct="0">
              <a:lnSpc>
                <a:spcPct val="150000"/>
              </a:lnSpc>
              <a:spcBef>
                <a:spcPct val="0"/>
              </a:spcBef>
              <a:spcAft>
                <a:spcPct val="0"/>
              </a:spcAft>
              <a:buClrTx/>
              <a:buSzTx/>
              <a:buFontTx/>
              <a:buNone/>
              <a:tabLs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Our Activities &amp; Network</a:t>
            </a:r>
            <a:b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b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Our Projects</a:t>
            </a:r>
          </a:p>
          <a:p>
            <a:pPr eaLnBrk="0" fontAlgn="base" hangingPunct="0">
              <a:lnSpc>
                <a:spcPct val="150000"/>
              </a:lnSpc>
              <a:spcBef>
                <a:spcPct val="0"/>
              </a:spcBef>
              <a:spcAft>
                <a:spcPct val="0"/>
              </a:spcAft>
              <a:defRPr/>
            </a:pP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What we offer</a:t>
            </a:r>
          </a:p>
        </p:txBody>
      </p:sp>
      <p:cxnSp>
        <p:nvCxnSpPr>
          <p:cNvPr id="8" name="Ευθεία γραμμή σύνδεσης 9">
            <a:extLst>
              <a:ext uri="{FF2B5EF4-FFF2-40B4-BE49-F238E27FC236}">
                <a16:creationId xmlns:a16="http://schemas.microsoft.com/office/drawing/2014/main" id="{B3601BC8-AFD0-FEB3-1C2E-0BDF72902A70}"/>
              </a:ext>
            </a:extLst>
          </p:cNvPr>
          <p:cNvCxnSpPr>
            <a:cxnSpLocks/>
          </p:cNvCxnSpPr>
          <p:nvPr/>
        </p:nvCxnSpPr>
        <p:spPr>
          <a:xfrm>
            <a:off x="960522" y="2376152"/>
            <a:ext cx="0" cy="3229260"/>
          </a:xfrm>
          <a:prstGeom prst="line">
            <a:avLst/>
          </a:prstGeom>
          <a:ln w="19050">
            <a:solidFill>
              <a:srgbClr val="7FC25E"/>
            </a:solidFill>
          </a:ln>
        </p:spPr>
        <p:style>
          <a:lnRef idx="1">
            <a:schemeClr val="accent1"/>
          </a:lnRef>
          <a:fillRef idx="0">
            <a:schemeClr val="accent1"/>
          </a:fillRef>
          <a:effectRef idx="0">
            <a:schemeClr val="accent1"/>
          </a:effectRef>
          <a:fontRef idx="minor">
            <a:schemeClr val="tx1"/>
          </a:fontRef>
        </p:style>
      </p:cxnSp>
      <p:sp>
        <p:nvSpPr>
          <p:cNvPr id="10" name="Οβάλ 10">
            <a:extLst>
              <a:ext uri="{FF2B5EF4-FFF2-40B4-BE49-F238E27FC236}">
                <a16:creationId xmlns:a16="http://schemas.microsoft.com/office/drawing/2014/main" id="{D17A7F5B-0C6D-0956-BABB-016A29063F7D}"/>
              </a:ext>
            </a:extLst>
          </p:cNvPr>
          <p:cNvSpPr/>
          <p:nvPr/>
        </p:nvSpPr>
        <p:spPr>
          <a:xfrm>
            <a:off x="888515" y="2535665"/>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
        <p:nvSpPr>
          <p:cNvPr id="12" name="Οβάλ 11">
            <a:extLst>
              <a:ext uri="{FF2B5EF4-FFF2-40B4-BE49-F238E27FC236}">
                <a16:creationId xmlns:a16="http://schemas.microsoft.com/office/drawing/2014/main" id="{F4122622-44CB-0C4E-188F-D8F533E127F5}"/>
              </a:ext>
            </a:extLst>
          </p:cNvPr>
          <p:cNvSpPr/>
          <p:nvPr/>
        </p:nvSpPr>
        <p:spPr>
          <a:xfrm>
            <a:off x="888515" y="3087680"/>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
        <p:nvSpPr>
          <p:cNvPr id="14" name="Οβάλ 12">
            <a:extLst>
              <a:ext uri="{FF2B5EF4-FFF2-40B4-BE49-F238E27FC236}">
                <a16:creationId xmlns:a16="http://schemas.microsoft.com/office/drawing/2014/main" id="{9BF20039-3999-DD71-B43B-BE00C14DBFCA}"/>
              </a:ext>
            </a:extLst>
          </p:cNvPr>
          <p:cNvSpPr/>
          <p:nvPr/>
        </p:nvSpPr>
        <p:spPr>
          <a:xfrm>
            <a:off x="888515" y="3640242"/>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
        <p:nvSpPr>
          <p:cNvPr id="17" name="Οβάλ 13">
            <a:extLst>
              <a:ext uri="{FF2B5EF4-FFF2-40B4-BE49-F238E27FC236}">
                <a16:creationId xmlns:a16="http://schemas.microsoft.com/office/drawing/2014/main" id="{675378E1-C061-E70F-9F4A-D032107AA82A}"/>
              </a:ext>
            </a:extLst>
          </p:cNvPr>
          <p:cNvSpPr/>
          <p:nvPr/>
        </p:nvSpPr>
        <p:spPr>
          <a:xfrm>
            <a:off x="888515" y="4194230"/>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
        <p:nvSpPr>
          <p:cNvPr id="18" name="TextBox 17">
            <a:extLst>
              <a:ext uri="{FF2B5EF4-FFF2-40B4-BE49-F238E27FC236}">
                <a16:creationId xmlns:a16="http://schemas.microsoft.com/office/drawing/2014/main" id="{5D479783-F5C9-ABEB-D3BD-00C04F5E383A}"/>
              </a:ext>
            </a:extLst>
          </p:cNvPr>
          <p:cNvSpPr txBox="1"/>
          <p:nvPr/>
        </p:nvSpPr>
        <p:spPr>
          <a:xfrm>
            <a:off x="3940098" y="2237710"/>
            <a:ext cx="1266328" cy="3359061"/>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10</a:t>
            </a:r>
          </a:p>
          <a:p>
            <a:pPr marL="0" marR="0" lvl="0" indent="0" algn="r" defTabSz="914400" rtl="0" eaLnBrk="0" fontAlgn="base" latinLnBrk="0" hangingPunct="0">
              <a:lnSpc>
                <a:spcPct val="150000"/>
              </a:lnSpc>
              <a:spcBef>
                <a:spcPct val="0"/>
              </a:spcBef>
              <a:spcAft>
                <a:spcPct val="0"/>
              </a:spcAft>
              <a:buClrTx/>
              <a:buSzTx/>
              <a:buFontTx/>
              <a:buNone/>
              <a:tabLs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11</a:t>
            </a:r>
          </a:p>
          <a:p>
            <a:pPr marL="0" marR="0" lvl="0" indent="0" algn="r" defTabSz="914400" rtl="0" eaLnBrk="0" fontAlgn="base" latinLnBrk="0" hangingPunct="0">
              <a:lnSpc>
                <a:spcPct val="150000"/>
              </a:lnSpc>
              <a:spcBef>
                <a:spcPct val="0"/>
              </a:spcBef>
              <a:spcAft>
                <a:spcPct val="0"/>
              </a:spcAft>
              <a:buClrTx/>
              <a:buSzTx/>
              <a:buFontTx/>
              <a:buNone/>
              <a:tabLs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12</a:t>
            </a:r>
          </a:p>
          <a:p>
            <a:pPr marL="0" marR="0" lvl="0" indent="0" algn="r" defTabSz="914400" rtl="0" eaLnBrk="0" fontAlgn="base" latinLnBrk="0" hangingPunct="0">
              <a:lnSpc>
                <a:spcPct val="150000"/>
              </a:lnSpc>
              <a:spcBef>
                <a:spcPct val="0"/>
              </a:spcBef>
              <a:spcAft>
                <a:spcPct val="0"/>
              </a:spcAft>
              <a:buClrTx/>
              <a:buSzTx/>
              <a:buFontTx/>
              <a:buNone/>
              <a:tabLs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13</a:t>
            </a:r>
            <a:endPar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endParaRPr>
          </a:p>
          <a:p>
            <a:pPr marL="0" marR="0" lvl="0" indent="0" algn="r" defTabSz="914400" rtl="0" eaLnBrk="0" fontAlgn="base" latinLnBrk="0" hangingPunct="0">
              <a:lnSpc>
                <a:spcPct val="150000"/>
              </a:lnSpc>
              <a:spcBef>
                <a:spcPct val="0"/>
              </a:spcBef>
              <a:spcAft>
                <a:spcPct val="0"/>
              </a:spcAft>
              <a:buClrTx/>
              <a:buSzTx/>
              <a:buFontTx/>
              <a:buNone/>
              <a:tabLs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14</a:t>
            </a:r>
          </a:p>
          <a:p>
            <a:pPr marL="0" marR="0" lvl="0" indent="0" algn="r" defTabSz="914400" rtl="0" eaLnBrk="0" fontAlgn="base" latinLnBrk="0" hangingPunct="0">
              <a:lnSpc>
                <a:spcPct val="150000"/>
              </a:lnSpc>
              <a:spcBef>
                <a:spcPct val="0"/>
              </a:spcBef>
              <a:spcAft>
                <a:spcPct val="0"/>
              </a:spcAft>
              <a:buClrTx/>
              <a:buSzTx/>
              <a:buFontTx/>
              <a:buNone/>
              <a:tabLs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15</a:t>
            </a:r>
          </a:p>
        </p:txBody>
      </p:sp>
      <p:sp>
        <p:nvSpPr>
          <p:cNvPr id="19" name="Οβάλ 19">
            <a:extLst>
              <a:ext uri="{FF2B5EF4-FFF2-40B4-BE49-F238E27FC236}">
                <a16:creationId xmlns:a16="http://schemas.microsoft.com/office/drawing/2014/main" id="{338F480A-AE17-4634-EBAC-99D18070A7AC}"/>
              </a:ext>
            </a:extLst>
          </p:cNvPr>
          <p:cNvSpPr/>
          <p:nvPr/>
        </p:nvSpPr>
        <p:spPr>
          <a:xfrm>
            <a:off x="888515" y="4757021"/>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
        <p:nvSpPr>
          <p:cNvPr id="20" name="Οβάλ 20">
            <a:extLst>
              <a:ext uri="{FF2B5EF4-FFF2-40B4-BE49-F238E27FC236}">
                <a16:creationId xmlns:a16="http://schemas.microsoft.com/office/drawing/2014/main" id="{F61AEE6C-BD8B-7D8C-B0D7-E9DBAE5F2873}"/>
              </a:ext>
            </a:extLst>
          </p:cNvPr>
          <p:cNvSpPr/>
          <p:nvPr/>
        </p:nvSpPr>
        <p:spPr>
          <a:xfrm>
            <a:off x="888515" y="5281519"/>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Tree>
    <p:extLst>
      <p:ext uri="{BB962C8B-B14F-4D97-AF65-F5344CB8AC3E}">
        <p14:creationId xmlns:p14="http://schemas.microsoft.com/office/powerpoint/2010/main" val="2774477707"/>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E3562-C21F-FB28-2393-34D0812A4D38}"/>
            </a:ext>
          </a:extLst>
        </p:cNvPr>
        <p:cNvGrpSpPr/>
        <p:nvPr/>
      </p:nvGrpSpPr>
      <p:grpSpPr>
        <a:xfrm>
          <a:off x="0" y="0"/>
          <a:ext cx="0" cy="0"/>
          <a:chOff x="0" y="0"/>
          <a:chExt cx="0" cy="0"/>
        </a:xfrm>
      </p:grpSpPr>
      <p:pic>
        <p:nvPicPr>
          <p:cNvPr id="11" name="Picture 10" descr="An aerial view of a quarry&#10;&#10;Description automatically generated">
            <a:extLst>
              <a:ext uri="{FF2B5EF4-FFF2-40B4-BE49-F238E27FC236}">
                <a16:creationId xmlns:a16="http://schemas.microsoft.com/office/drawing/2014/main" id="{610DBA6B-2654-75FF-A9A0-FDCC464A65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brightnessContrast bright="-10000"/>
                    </a14:imgEffect>
                  </a14:imgLayer>
                </a14:imgProps>
              </a:ext>
              <a:ext uri="{28A0092B-C50C-407E-A947-70E740481C1C}">
                <a14:useLocalDpi xmlns:a14="http://schemas.microsoft.com/office/drawing/2010/main" val="0"/>
              </a:ext>
            </a:extLst>
          </a:blip>
          <a:srcRect l="5559" t="6114" r="7047" b="6492"/>
          <a:stretch/>
        </p:blipFill>
        <p:spPr>
          <a:xfrm>
            <a:off x="0" y="0"/>
            <a:ext cx="12192000" cy="6858000"/>
          </a:xfrm>
          <a:prstGeom prst="round2DiagRect">
            <a:avLst>
              <a:gd name="adj1" fmla="val 0"/>
              <a:gd name="adj2" fmla="val 0"/>
            </a:avLst>
          </a:prstGeom>
        </p:spPr>
      </p:pic>
      <p:sp>
        <p:nvSpPr>
          <p:cNvPr id="6" name="Text Placeholder 1">
            <a:extLst>
              <a:ext uri="{FF2B5EF4-FFF2-40B4-BE49-F238E27FC236}">
                <a16:creationId xmlns:a16="http://schemas.microsoft.com/office/drawing/2014/main" id="{C02CB842-7FBB-1D11-9135-4753AC45B952}"/>
              </a:ext>
            </a:extLst>
          </p:cNvPr>
          <p:cNvSpPr txBox="1">
            <a:spLocks/>
          </p:cNvSpPr>
          <p:nvPr/>
        </p:nvSpPr>
        <p:spPr>
          <a:xfrm>
            <a:off x="5822658" y="4945128"/>
            <a:ext cx="11510008" cy="4392608"/>
          </a:xfrm>
          <a:prstGeom prst="rect">
            <a:avLst/>
          </a:prstGeom>
        </p:spPr>
        <p:txBody>
          <a:bodyPr>
            <a:noAutofit/>
          </a:bodyPr>
          <a:lst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Calibri" panose="020F0502020204030204" pitchFamily="34" charset="0"/>
              </a:defRPr>
            </a:lvl1pPr>
            <a:lvl2pPr marL="723900" indent="-2667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Calibri" panose="020F0502020204030204" pitchFamily="34" charset="0"/>
              </a:defRPr>
            </a:lvl2pPr>
            <a:lvl3pPr marL="1233488" indent="-319088"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Calibri" panose="020F0502020204030204" pitchFamily="34" charset="0"/>
              </a:defRPr>
            </a:lvl3pPr>
            <a:lvl4pPr marL="17272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Calibri" panose="020F0502020204030204" pitchFamily="34" charset="0"/>
              </a:defRPr>
            </a:lvl4pPr>
            <a:lvl5pPr marL="21844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300"/>
              </a:spcBef>
              <a:spcAft>
                <a:spcPts val="300"/>
              </a:spcAft>
            </a:pPr>
            <a:endParaRPr lang="el-GR" sz="1800">
              <a:latin typeface="Calibri Light" panose="020F0302020204030204" pitchFamily="34" charset="0"/>
            </a:endParaRPr>
          </a:p>
        </p:txBody>
      </p:sp>
      <p:sp>
        <p:nvSpPr>
          <p:cNvPr id="13" name="Text Placeholder 1">
            <a:extLst>
              <a:ext uri="{FF2B5EF4-FFF2-40B4-BE49-F238E27FC236}">
                <a16:creationId xmlns:a16="http://schemas.microsoft.com/office/drawing/2014/main" id="{8CE98383-AC48-830A-C068-6FAC37819452}"/>
              </a:ext>
            </a:extLst>
          </p:cNvPr>
          <p:cNvSpPr txBox="1">
            <a:spLocks/>
          </p:cNvSpPr>
          <p:nvPr/>
        </p:nvSpPr>
        <p:spPr bwMode="auto">
          <a:xfrm flipH="1">
            <a:off x="-77492" y="-98048"/>
            <a:ext cx="12346983" cy="7054096"/>
          </a:xfrm>
          <a:prstGeom prst="round2DiagRect">
            <a:avLst>
              <a:gd name="adj1" fmla="val 0"/>
              <a:gd name="adj2" fmla="val 0"/>
            </a:avLst>
          </a:prstGeom>
          <a:solidFill>
            <a:schemeClr val="tx1">
              <a:alpha val="55000"/>
            </a:schemeClr>
          </a:solidFill>
          <a:ln w="28575">
            <a:noFill/>
          </a:ln>
        </p:spPr>
        <p:txBody>
          <a:bodyPr vert="horz" wrap="square" lIns="108000" tIns="108000" rIns="108000" bIns="108000" rtlCol="0" anchor="b" anchorCtr="0">
            <a:noAutofit/>
          </a:bodyPr>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lang="en-GB" sz="2000" b="0" i="0" u="none" kern="1200" baseline="0" dirty="0" smtClean="0">
                <a:solidFill>
                  <a:schemeClr val="bg1"/>
                </a:solidFill>
                <a:latin typeface="Calibri Light" panose="020F0302020204030204" pitchFamily="34" charset="0"/>
                <a:ea typeface="+mn-ea"/>
                <a:cs typeface="Calibri Light" panose="020F0302020204030204" pitchFamily="34" charset="0"/>
              </a:defRPr>
            </a:lvl1pPr>
            <a:lvl2pPr marL="720725" indent="-254000" algn="l" defTabSz="914400" rtl="0" eaLnBrk="1" latinLnBrk="0" hangingPunct="1">
              <a:lnSpc>
                <a:spcPct val="95000"/>
              </a:lnSpc>
              <a:spcBef>
                <a:spcPts val="500"/>
              </a:spcBef>
              <a:spcAft>
                <a:spcPts val="500"/>
              </a:spcAft>
              <a:buClr>
                <a:srgbClr val="6BB745"/>
              </a:buClr>
              <a:buSzPct val="100000"/>
              <a:buFont typeface="Arial" pitchFamily="34" charset="0"/>
              <a:buChar char="•"/>
              <a:tabLst/>
              <a:defRPr kumimoji="0" lang="en-GB" sz="2000" b="0" i="0" u="none" kern="1200" baseline="0" dirty="0" smtClean="0">
                <a:solidFill>
                  <a:schemeClr val="bg1"/>
                </a:solidFill>
                <a:latin typeface="Calibri" panose="020F0502020204030204" pitchFamily="34" charset="0"/>
                <a:ea typeface="+mn-ea"/>
                <a:cs typeface="+mn-cs"/>
              </a:defRPr>
            </a:lvl2pPr>
            <a:lvl3pPr marL="963000" indent="0" algn="l" defTabSz="914400" rtl="0" eaLnBrk="1" latinLnBrk="0" hangingPunct="1">
              <a:lnSpc>
                <a:spcPct val="95000"/>
              </a:lnSpc>
              <a:spcBef>
                <a:spcPts val="500"/>
              </a:spcBef>
              <a:spcAft>
                <a:spcPts val="500"/>
              </a:spcAft>
              <a:buClr>
                <a:srgbClr val="6BB745"/>
              </a:buClr>
              <a:buSzPct val="100000"/>
              <a:buFont typeface="Arial" pitchFamily="34" charset="0"/>
              <a:buNone/>
              <a:defRPr kumimoji="0" lang="en-GB" sz="2000" b="0" i="0" u="none" kern="1200" baseline="0" dirty="0">
                <a:solidFill>
                  <a:schemeClr val="bg1"/>
                </a:solidFill>
                <a:latin typeface="Calibri" panose="020F0502020204030204" pitchFamily="34" charset="0"/>
                <a:ea typeface="+mn-ea"/>
                <a:cs typeface="+mn-cs"/>
              </a:defRPr>
            </a:lvl3pPr>
            <a:lvl4pPr marL="1420200" indent="0" algn="l" defTabSz="914400" rtl="0" eaLnBrk="1" latinLnBrk="0" hangingPunct="1">
              <a:lnSpc>
                <a:spcPct val="95000"/>
              </a:lnSpc>
              <a:spcBef>
                <a:spcPts val="500"/>
              </a:spcBef>
              <a:spcAft>
                <a:spcPts val="500"/>
              </a:spcAft>
              <a:buClr>
                <a:srgbClr val="6BB745"/>
              </a:buClr>
              <a:buSzPct val="100000"/>
              <a:buFont typeface="Arial" pitchFamily="34" charset="0"/>
              <a:buNone/>
              <a:defRPr kumimoji="0" lang="en-GB" sz="2000" b="0" i="0" u="none" kern="1200" baseline="0" dirty="0" smtClean="0">
                <a:solidFill>
                  <a:schemeClr val="bg1"/>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10000"/>
              </a:lnSpc>
              <a:spcBef>
                <a:spcPts val="600"/>
              </a:spcBef>
              <a:spcAft>
                <a:spcPts val="600"/>
              </a:spcAft>
              <a:buClr>
                <a:srgbClr val="6BB745"/>
              </a:buClr>
              <a:buSzPct val="90000"/>
            </a:pPr>
            <a:endParaRPr lang="en-US" kern="100">
              <a:latin typeface="Calibri" panose="020F0502020204030204" pitchFamily="34" charset="0"/>
              <a:ea typeface="Calibri" panose="020F0502020204030204" pitchFamily="34" charset="0"/>
              <a:cs typeface="Calibri" panose="020F0502020204030204" pitchFamily="34" charset="0"/>
              <a:sym typeface="Titillium" panose="00000500000000000000" pitchFamily="50" charset="0"/>
            </a:endParaRPr>
          </a:p>
        </p:txBody>
      </p:sp>
      <p:sp>
        <p:nvSpPr>
          <p:cNvPr id="22" name="Title 1">
            <a:extLst>
              <a:ext uri="{FF2B5EF4-FFF2-40B4-BE49-F238E27FC236}">
                <a16:creationId xmlns:a16="http://schemas.microsoft.com/office/drawing/2014/main" id="{3BBB636D-73D6-2F1F-CFC8-DC518BC5B56D}"/>
              </a:ext>
            </a:extLst>
          </p:cNvPr>
          <p:cNvSpPr txBox="1">
            <a:spLocks/>
          </p:cNvSpPr>
          <p:nvPr/>
        </p:nvSpPr>
        <p:spPr bwMode="auto">
          <a:xfrm>
            <a:off x="10388537" y="4639981"/>
            <a:ext cx="1593000" cy="2035968"/>
          </a:xfrm>
          <a:prstGeom prst="rect">
            <a:avLst/>
          </a:prstGeom>
          <a:noFill/>
          <a:ln>
            <a:noFill/>
          </a:ln>
        </p:spPr>
        <p:txBody>
          <a:bodyPr vert="horz" wrap="square" lIns="0" tIns="45720" rIns="91440" bIns="45720" anchor="ctr" anchorCtr="0">
            <a:noAutofit/>
          </a:bodyPr>
          <a:lstStyle>
            <a:lvl1pPr marL="0" indent="0" algn="l" defTabSz="914400" rtl="0" eaLnBrk="1" latinLnBrk="0" hangingPunct="1">
              <a:lnSpc>
                <a:spcPct val="100000"/>
              </a:lnSpc>
              <a:spcBef>
                <a:spcPct val="20000"/>
              </a:spcBef>
              <a:spcAft>
                <a:spcPts val="0"/>
              </a:spcAft>
              <a:buNone/>
              <a:defRPr kumimoji="0" sz="3000" b="0" i="0" u="none" kern="1200" baseline="0">
                <a:solidFill>
                  <a:srgbClr val="034EA2"/>
                </a:solidFill>
                <a:latin typeface="Calibri" panose="020F0502020204030204" pitchFamily="34" charset="0"/>
                <a:ea typeface="+mj-ea"/>
                <a:cs typeface="+mj-cs"/>
              </a:defRPr>
            </a:lvl1pPr>
          </a:lstStyle>
          <a:p>
            <a:pPr algn="r"/>
            <a:r>
              <a:rPr lang="en-US" sz="19900">
                <a:solidFill>
                  <a:schemeClr val="bg1">
                    <a:alpha val="70000"/>
                  </a:schemeClr>
                </a:solidFill>
                <a:latin typeface="Arial" panose="020B0604020202020204" pitchFamily="34" charset="0"/>
                <a:ea typeface="Calibri Light" panose="020F0302020204030204" pitchFamily="34" charset="0"/>
                <a:cs typeface="Arial" panose="020B0604020202020204" pitchFamily="34" charset="0"/>
              </a:rPr>
              <a:t>”</a:t>
            </a:r>
          </a:p>
        </p:txBody>
      </p:sp>
      <p:sp>
        <p:nvSpPr>
          <p:cNvPr id="16" name="Title 1">
            <a:extLst>
              <a:ext uri="{FF2B5EF4-FFF2-40B4-BE49-F238E27FC236}">
                <a16:creationId xmlns:a16="http://schemas.microsoft.com/office/drawing/2014/main" id="{DF083384-2C7C-FD9A-8FA8-60294CA22056}"/>
              </a:ext>
            </a:extLst>
          </p:cNvPr>
          <p:cNvSpPr txBox="1">
            <a:spLocks/>
          </p:cNvSpPr>
          <p:nvPr/>
        </p:nvSpPr>
        <p:spPr bwMode="auto">
          <a:xfrm>
            <a:off x="229420" y="3166469"/>
            <a:ext cx="1848590" cy="2035968"/>
          </a:xfrm>
          <a:prstGeom prst="rect">
            <a:avLst/>
          </a:prstGeom>
          <a:noFill/>
          <a:ln>
            <a:noFill/>
          </a:ln>
        </p:spPr>
        <p:txBody>
          <a:bodyPr vert="horz" wrap="square" lIns="0" tIns="45720" rIns="91440" bIns="45720" anchor="ctr" anchorCtr="0">
            <a:noAutofit/>
          </a:bodyPr>
          <a:lstStyle>
            <a:lvl1pPr marL="0" indent="0" algn="l" defTabSz="914400" rtl="0" eaLnBrk="1" latinLnBrk="0" hangingPunct="1">
              <a:lnSpc>
                <a:spcPct val="100000"/>
              </a:lnSpc>
              <a:spcBef>
                <a:spcPct val="20000"/>
              </a:spcBef>
              <a:spcAft>
                <a:spcPts val="0"/>
              </a:spcAft>
              <a:buNone/>
              <a:defRPr kumimoji="0" sz="3000" b="0" i="0" u="none" kern="1200" baseline="0">
                <a:solidFill>
                  <a:srgbClr val="034EA2"/>
                </a:solidFill>
                <a:latin typeface="Calibri" panose="020F0502020204030204" pitchFamily="34" charset="0"/>
                <a:ea typeface="+mj-ea"/>
                <a:cs typeface="+mj-cs"/>
              </a:defRPr>
            </a:lvl1pPr>
          </a:lstStyle>
          <a:p>
            <a:r>
              <a:rPr lang="en-US" sz="19900">
                <a:solidFill>
                  <a:schemeClr val="bg1">
                    <a:alpha val="70000"/>
                  </a:schemeClr>
                </a:solidFill>
                <a:latin typeface="Arial" panose="020B0604020202020204" pitchFamily="34" charset="0"/>
                <a:ea typeface="Calibri Light" panose="020F0302020204030204" pitchFamily="34" charset="0"/>
                <a:cs typeface="Arial" panose="020B0604020202020204" pitchFamily="34" charset="0"/>
              </a:rPr>
              <a:t>“</a:t>
            </a:r>
          </a:p>
        </p:txBody>
      </p:sp>
      <p:sp>
        <p:nvSpPr>
          <p:cNvPr id="2" name="TextBox 1">
            <a:extLst>
              <a:ext uri="{FF2B5EF4-FFF2-40B4-BE49-F238E27FC236}">
                <a16:creationId xmlns:a16="http://schemas.microsoft.com/office/drawing/2014/main" id="{7061A99B-954C-0B4F-AD13-D102E135753B}"/>
              </a:ext>
            </a:extLst>
          </p:cNvPr>
          <p:cNvSpPr txBox="1"/>
          <p:nvPr/>
        </p:nvSpPr>
        <p:spPr>
          <a:xfrm>
            <a:off x="11577662" y="6112242"/>
            <a:ext cx="384918" cy="307777"/>
          </a:xfrm>
          <a:prstGeom prst="rect">
            <a:avLst/>
          </a:prstGeom>
          <a:noFill/>
        </p:spPr>
        <p:txBody>
          <a:bodyPr wrap="square">
            <a:spAutoFit/>
          </a:bodyPr>
          <a:lstStyle/>
          <a:p>
            <a:pPr algn="ctr"/>
            <a:r>
              <a:rPr lang="en-US" sz="1400">
                <a:solidFill>
                  <a:schemeClr val="bg1"/>
                </a:solidFill>
                <a:latin typeface="Calibri Light" panose="020F0302020204030204" pitchFamily="34" charset="0"/>
              </a:rPr>
              <a:t>11</a:t>
            </a:r>
            <a:endParaRPr lang="en-US">
              <a:solidFill>
                <a:schemeClr val="bg1"/>
              </a:solidFill>
              <a:latin typeface="Calibri Light" panose="020F030202020403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4BC936BB-80A3-6FA3-1A5D-28F675B8B5DB}"/>
              </a:ext>
            </a:extLst>
          </p:cNvPr>
          <p:cNvPicPr>
            <a:picLocks noChangeAspect="1"/>
          </p:cNvPicPr>
          <p:nvPr/>
        </p:nvPicPr>
        <p:blipFill>
          <a:blip r:embed="rId4">
            <a:extLst>
              <a:ext uri="{28A0092B-C50C-407E-A947-70E740481C1C}">
                <a14:useLocalDpi xmlns:a14="http://schemas.microsoft.com/office/drawing/2010/main" val="0"/>
              </a:ext>
            </a:extLst>
          </a:blip>
          <a:srcRect r="48468"/>
          <a:stretch/>
        </p:blipFill>
        <p:spPr>
          <a:xfrm>
            <a:off x="3119151" y="856753"/>
            <a:ext cx="5953696" cy="2310690"/>
          </a:xfrm>
          <a:prstGeom prst="rect">
            <a:avLst/>
          </a:prstGeom>
        </p:spPr>
      </p:pic>
      <p:sp>
        <p:nvSpPr>
          <p:cNvPr id="5" name="Title 1">
            <a:extLst>
              <a:ext uri="{FF2B5EF4-FFF2-40B4-BE49-F238E27FC236}">
                <a16:creationId xmlns:a16="http://schemas.microsoft.com/office/drawing/2014/main" id="{29670851-5FEF-C02B-F7E8-B771C542BAB2}"/>
              </a:ext>
            </a:extLst>
          </p:cNvPr>
          <p:cNvSpPr>
            <a:spLocks noGrp="1"/>
          </p:cNvSpPr>
          <p:nvPr>
            <p:ph type="title"/>
          </p:nvPr>
        </p:nvSpPr>
        <p:spPr>
          <a:xfrm>
            <a:off x="1137166" y="3167443"/>
            <a:ext cx="10192215" cy="2584586"/>
          </a:xfrm>
          <a:prstGeom prst="rect">
            <a:avLst/>
          </a:prstGeom>
        </p:spPr>
        <p:txBody>
          <a:bodyPr anchor="ctr"/>
          <a:lstStyle/>
          <a:p>
            <a:pPr algn="ctr"/>
            <a:r>
              <a:rPr lang="en-US" sz="4800" b="1" i="1">
                <a:latin typeface="Calibri Light" panose="020F0302020204030204" pitchFamily="34" charset="0"/>
                <a:ea typeface="Calibri Light" panose="020F0302020204030204" pitchFamily="34" charset="0"/>
                <a:cs typeface="Calibri Light" panose="020F0302020204030204" pitchFamily="34" charset="0"/>
              </a:rPr>
              <a:t>Bridging Innovation, Industry &amp; Education in the Greek Raw Materials Sector.</a:t>
            </a:r>
          </a:p>
        </p:txBody>
      </p:sp>
    </p:spTree>
    <p:extLst>
      <p:ext uri="{BB962C8B-B14F-4D97-AF65-F5344CB8AC3E}">
        <p14:creationId xmlns:p14="http://schemas.microsoft.com/office/powerpoint/2010/main" val="1725015989"/>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descr="TextBox 11">
            <a:extLst>
              <a:ext uri="{FF2B5EF4-FFF2-40B4-BE49-F238E27FC236}">
                <a16:creationId xmlns:a16="http://schemas.microsoft.com/office/drawing/2014/main" id="{53232474-00B4-6CF9-EC3F-6BB1AD26BB31}"/>
              </a:ext>
            </a:extLst>
          </p:cNvPr>
          <p:cNvSpPr txBox="1">
            <a:spLocks/>
          </p:cNvSpPr>
          <p:nvPr/>
        </p:nvSpPr>
        <p:spPr bwMode="auto">
          <a:xfrm>
            <a:off x="228945" y="247285"/>
            <a:ext cx="1094417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defPPr>
              <a:defRPr lang="en-US"/>
            </a:defPPr>
            <a:lvl1pPr marL="0" marR="0" lvl="0" indent="0" defTabSz="914400" eaLnBrk="1" latinLnBrk="0">
              <a:lnSpc>
                <a:spcPct val="100000"/>
              </a:lnSpc>
              <a:buClrTx/>
              <a:buSzTx/>
              <a:buFontTx/>
              <a:buNone/>
              <a:tabLst/>
              <a:defRPr kumimoji="0" sz="3200" b="1" i="0" u="none" strike="noStrike" cap="none" spc="0" normalizeH="0" baseline="0">
                <a:ln>
                  <a:noFill/>
                </a:ln>
                <a:solidFill>
                  <a:srgbClr val="6BB745"/>
                </a:solidFill>
                <a:effectLst/>
                <a:uLnTx/>
                <a:uFillTx/>
                <a:latin typeface="Titillium" panose="00000500000000000000" pitchFamily="50"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fontAlgn="base">
              <a:spcBef>
                <a:spcPct val="20000"/>
              </a:spcBef>
              <a:spcAft>
                <a:spcPct val="0"/>
              </a:spcAft>
              <a:buClrTx/>
              <a:buSzTx/>
              <a:tabLst/>
              <a:defRPr/>
            </a:pPr>
            <a:r>
              <a:rPr lang="en-US" altLang="en-US" sz="4000">
                <a:solidFill>
                  <a:srgbClr val="004393"/>
                </a:solidFill>
                <a:latin typeface="Calibri Light" panose="020F0302020204030204" pitchFamily="34" charset="0"/>
                <a:ea typeface="+mj-ea"/>
                <a:cs typeface="Calibri Light" panose="020F0302020204030204" pitchFamily="34" charset="0"/>
                <a:sym typeface="Titillium" panose="00000500000000000000" pitchFamily="50" charset="0"/>
              </a:rPr>
              <a:t>About Us</a:t>
            </a:r>
          </a:p>
        </p:txBody>
      </p:sp>
      <p:sp>
        <p:nvSpPr>
          <p:cNvPr id="16" name="Rectangle 15"/>
          <p:cNvSpPr/>
          <p:nvPr/>
        </p:nvSpPr>
        <p:spPr>
          <a:xfrm>
            <a:off x="4421888" y="3627266"/>
            <a:ext cx="3151461" cy="1573208"/>
          </a:xfrm>
          <a:prstGeom prst="rect">
            <a:avLst/>
          </a:prstGeom>
          <a:noFill/>
          <a:ln w="12700">
            <a:solidFill>
              <a:srgbClr val="D9D9D9"/>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lnSpcReduction="20000"/>
          </a:bodyPr>
          <a:lstStyle/>
          <a:p>
            <a:pPr algn="ctr">
              <a:lnSpc>
                <a:spcPct val="120000"/>
              </a:lnSpc>
              <a:spcBef>
                <a:spcPts val="600"/>
              </a:spcBef>
              <a:spcAft>
                <a:spcPts val="600"/>
              </a:spcAft>
            </a:pPr>
            <a:r>
              <a:rPr lang="en-US" altLang="en-US" sz="2000">
                <a:solidFill>
                  <a:srgbClr val="034EA2"/>
                </a:solidFill>
                <a:latin typeface="Calibri Light" panose="020F0302020204030204" pitchFamily="34" charset="0"/>
                <a:sym typeface="Titillium" panose="00000500000000000000" pitchFamily="50" charset="0"/>
              </a:rPr>
              <a:t>T</a:t>
            </a:r>
            <a:r>
              <a:rPr lang="en-US" sz="2000" kern="100">
                <a:solidFill>
                  <a:srgbClr val="034EA2"/>
                </a:solidFill>
                <a:latin typeface="Calibri Light" panose="020F0302020204030204" pitchFamily="34" charset="0"/>
                <a:ea typeface="Calibri Light" panose="020F0302020204030204" pitchFamily="34" charset="0"/>
              </a:rPr>
              <a:t>he operational activities of the Hub fall under the oversight of NTUA's </a:t>
            </a:r>
            <a:r>
              <a:rPr lang="en-US" sz="2000" b="1" kern="100">
                <a:solidFill>
                  <a:srgbClr val="034EA2"/>
                </a:solidFill>
                <a:latin typeface="Calibri Light" panose="020F0302020204030204" pitchFamily="34" charset="0"/>
              </a:rPr>
              <a:t>School of Mining and Metallurgical Engineering.</a:t>
            </a:r>
            <a:endParaRPr lang="en-US" sz="2000">
              <a:solidFill>
                <a:schemeClr val="tx1"/>
              </a:solidFill>
              <a:latin typeface="Calibri Light" panose="020F0302020204030204" pitchFamily="34" charset="0"/>
            </a:endParaRPr>
          </a:p>
        </p:txBody>
      </p:sp>
      <p:sp>
        <p:nvSpPr>
          <p:cNvPr id="8" name="Rectangle 7"/>
          <p:cNvSpPr/>
          <p:nvPr/>
        </p:nvSpPr>
        <p:spPr>
          <a:xfrm>
            <a:off x="895150" y="1362294"/>
            <a:ext cx="4824854" cy="890934"/>
          </a:xfrm>
          <a:prstGeom prst="rect">
            <a:avLst/>
          </a:prstGeom>
          <a:solidFill>
            <a:srgbClr val="034EA2"/>
          </a:solidFill>
          <a:ln w="3175">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r>
              <a:rPr lang="en-US" sz="2400" b="1">
                <a:latin typeface="Calibri Light" panose="020F0302020204030204" pitchFamily="34" charset="0"/>
              </a:rPr>
              <a:t>In 2017</a:t>
            </a:r>
          </a:p>
        </p:txBody>
      </p:sp>
      <p:sp>
        <p:nvSpPr>
          <p:cNvPr id="9" name="Parallelogram 8"/>
          <p:cNvSpPr/>
          <p:nvPr/>
        </p:nvSpPr>
        <p:spPr>
          <a:xfrm rot="16200000" flipV="1">
            <a:off x="4191077" y="1412349"/>
            <a:ext cx="1573207" cy="1484646"/>
          </a:xfrm>
          <a:prstGeom prst="parallelogram">
            <a:avLst>
              <a:gd name="adj" fmla="val 46003"/>
            </a:avLst>
          </a:prstGeom>
          <a:solidFill>
            <a:schemeClr val="bg1">
              <a:lumMod val="95000"/>
            </a:schemeClr>
          </a:solidFill>
          <a:ln w="3175">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Light" panose="020F0302020204030204" pitchFamily="34" charset="0"/>
            </a:endParaRPr>
          </a:p>
        </p:txBody>
      </p:sp>
      <p:sp>
        <p:nvSpPr>
          <p:cNvPr id="10" name="Rectangle 9"/>
          <p:cNvSpPr/>
          <p:nvPr/>
        </p:nvSpPr>
        <p:spPr>
          <a:xfrm>
            <a:off x="4229536" y="2038555"/>
            <a:ext cx="5070940" cy="890934"/>
          </a:xfrm>
          <a:prstGeom prst="rect">
            <a:avLst/>
          </a:prstGeom>
          <a:solidFill>
            <a:srgbClr val="6DB12D"/>
          </a:solidFill>
          <a:ln w="3175">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r>
              <a:rPr lang="en-US" sz="2400" b="1">
                <a:latin typeface="Calibri Light" panose="020F0302020204030204" pitchFamily="34" charset="0"/>
              </a:rPr>
              <a:t>Since</a:t>
            </a:r>
            <a:r>
              <a:rPr lang="en-US" sz="1600">
                <a:latin typeface="Calibri Light" panose="020F0302020204030204" pitchFamily="34" charset="0"/>
              </a:rPr>
              <a:t> </a:t>
            </a:r>
            <a:r>
              <a:rPr lang="en-US" sz="2400" b="1">
                <a:latin typeface="Calibri Light" panose="020F0302020204030204" pitchFamily="34" charset="0"/>
              </a:rPr>
              <a:t>then</a:t>
            </a:r>
          </a:p>
        </p:txBody>
      </p:sp>
      <p:sp>
        <p:nvSpPr>
          <p:cNvPr id="11" name="Parallelogram 10"/>
          <p:cNvSpPr/>
          <p:nvPr/>
        </p:nvSpPr>
        <p:spPr>
          <a:xfrm rot="16200000" flipV="1">
            <a:off x="7765109" y="2075360"/>
            <a:ext cx="1573207" cy="1484646"/>
          </a:xfrm>
          <a:prstGeom prst="parallelogram">
            <a:avLst>
              <a:gd name="adj" fmla="val 46003"/>
            </a:avLst>
          </a:prstGeom>
          <a:solidFill>
            <a:schemeClr val="bg1">
              <a:lumMod val="95000"/>
            </a:schemeClr>
          </a:solidFill>
          <a:ln w="3175">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Calibri Light" panose="020F0302020204030204" pitchFamily="34" charset="0"/>
            </a:endParaRPr>
          </a:p>
        </p:txBody>
      </p:sp>
      <p:sp>
        <p:nvSpPr>
          <p:cNvPr id="12" name="Pentagon 4"/>
          <p:cNvSpPr/>
          <p:nvPr/>
        </p:nvSpPr>
        <p:spPr>
          <a:xfrm>
            <a:off x="7790644" y="2719792"/>
            <a:ext cx="4148883" cy="890934"/>
          </a:xfrm>
          <a:prstGeom prst="homePlate">
            <a:avLst/>
          </a:prstGeom>
          <a:solidFill>
            <a:srgbClr val="7030A0"/>
          </a:solidFill>
          <a:ln w="3175">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1"/>
            <a:r>
              <a:rPr lang="en-US" sz="2400" b="1">
                <a:latin typeface="Calibri Light" panose="020F0302020204030204" pitchFamily="34" charset="0"/>
              </a:rPr>
              <a:t>And in 2022</a:t>
            </a:r>
          </a:p>
        </p:txBody>
      </p:sp>
      <p:sp>
        <p:nvSpPr>
          <p:cNvPr id="14" name="Rectangle 13"/>
          <p:cNvSpPr/>
          <p:nvPr/>
        </p:nvSpPr>
        <p:spPr>
          <a:xfrm>
            <a:off x="895150" y="2941276"/>
            <a:ext cx="3151461" cy="1198737"/>
          </a:xfrm>
          <a:prstGeom prst="rect">
            <a:avLst/>
          </a:prstGeom>
          <a:noFill/>
          <a:ln w="12700">
            <a:solidFill>
              <a:srgbClr val="D9D9D9"/>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685800">
              <a:lnSpc>
                <a:spcPct val="110000"/>
              </a:lnSpc>
              <a:spcBef>
                <a:spcPts val="600"/>
              </a:spcBef>
              <a:spcAft>
                <a:spcPts val="600"/>
              </a:spcAft>
              <a:buClr>
                <a:srgbClr val="6BB745"/>
              </a:buClr>
              <a:buSzPct val="90000"/>
            </a:pPr>
            <a:r>
              <a:rPr lang="en-US" altLang="en-US" sz="2000">
                <a:solidFill>
                  <a:srgbClr val="034EA2"/>
                </a:solidFill>
                <a:latin typeface="Calibri Light" panose="020F0302020204030204" pitchFamily="34" charset="0"/>
                <a:sym typeface="Titillium" panose="00000500000000000000" pitchFamily="50" charset="0"/>
              </a:rPr>
              <a:t>Established in </a:t>
            </a:r>
            <a:r>
              <a:rPr lang="en-US" altLang="en-US" sz="2000" b="1" kern="100">
                <a:solidFill>
                  <a:srgbClr val="034EA2"/>
                </a:solidFill>
                <a:latin typeface="Calibri Light" panose="020F0302020204030204" pitchFamily="34" charset="0"/>
                <a:sym typeface="Titillium" panose="00000500000000000000" pitchFamily="50" charset="0"/>
              </a:rPr>
              <a:t>2017 </a:t>
            </a:r>
            <a:r>
              <a:rPr lang="en-US" altLang="en-US" sz="2000">
                <a:solidFill>
                  <a:srgbClr val="034EA2"/>
                </a:solidFill>
                <a:latin typeface="Calibri Light" panose="020F0302020204030204" pitchFamily="34" charset="0"/>
                <a:sym typeface="Titillium" panose="00000500000000000000" pitchFamily="50" charset="0"/>
              </a:rPr>
              <a:t>by the NTUA with the support of EIT </a:t>
            </a:r>
            <a:r>
              <a:rPr lang="en-US" altLang="en-US" sz="2000" err="1">
                <a:solidFill>
                  <a:srgbClr val="034EA2"/>
                </a:solidFill>
                <a:latin typeface="Calibri Light" panose="020F0302020204030204" pitchFamily="34" charset="0"/>
                <a:sym typeface="Titillium" panose="00000500000000000000" pitchFamily="50" charset="0"/>
              </a:rPr>
              <a:t>RawMaterials</a:t>
            </a:r>
            <a:r>
              <a:rPr lang="en-US" sz="2000" kern="100">
                <a:solidFill>
                  <a:srgbClr val="034EA2"/>
                </a:solidFill>
                <a:latin typeface="Calibri Light" panose="020F0302020204030204" pitchFamily="34" charset="0"/>
                <a:ea typeface="Calibri Light" panose="020F0302020204030204" pitchFamily="34" charset="0"/>
              </a:rPr>
              <a:t>.</a:t>
            </a:r>
            <a:endParaRPr lang="el-GR" sz="2000" kern="100">
              <a:solidFill>
                <a:srgbClr val="034EA2"/>
              </a:solidFill>
              <a:latin typeface="Calibri Light" panose="020F0302020204030204" pitchFamily="34" charset="0"/>
              <a:ea typeface="Calibri Light" panose="020F0302020204030204" pitchFamily="34" charset="0"/>
            </a:endParaRPr>
          </a:p>
        </p:txBody>
      </p:sp>
      <p:sp>
        <p:nvSpPr>
          <p:cNvPr id="15" name="Rectangle 14"/>
          <p:cNvSpPr/>
          <p:nvPr/>
        </p:nvSpPr>
        <p:spPr>
          <a:xfrm>
            <a:off x="8221712" y="4344944"/>
            <a:ext cx="3151461" cy="1269275"/>
          </a:xfrm>
          <a:prstGeom prst="rect">
            <a:avLst/>
          </a:prstGeom>
          <a:noFill/>
          <a:ln w="12700">
            <a:solidFill>
              <a:srgbClr val="D9D9D9"/>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lnSpc>
                <a:spcPct val="110000"/>
              </a:lnSpc>
              <a:spcBef>
                <a:spcPts val="600"/>
              </a:spcBef>
              <a:spcAft>
                <a:spcPts val="600"/>
              </a:spcAft>
            </a:pPr>
            <a:r>
              <a:rPr lang="en-US" sz="2000">
                <a:solidFill>
                  <a:srgbClr val="034EA2"/>
                </a:solidFill>
                <a:latin typeface="Calibri Light" panose="020F0302020204030204" pitchFamily="34" charset="0"/>
              </a:rPr>
              <a:t>The Greek Hub partnered with </a:t>
            </a:r>
            <a:r>
              <a:rPr lang="en-US" sz="2000" b="1">
                <a:solidFill>
                  <a:srgbClr val="034EA2"/>
                </a:solidFill>
                <a:latin typeface="Calibri Light" panose="020F0302020204030204" pitchFamily="34" charset="0"/>
              </a:rPr>
              <a:t>MANTIS BI </a:t>
            </a:r>
            <a:r>
              <a:rPr lang="en-US" sz="2000">
                <a:solidFill>
                  <a:srgbClr val="034EA2"/>
                </a:solidFill>
                <a:latin typeface="Calibri Light" panose="020F0302020204030204" pitchFamily="34" charset="0"/>
              </a:rPr>
              <a:t>in the </a:t>
            </a:r>
            <a:r>
              <a:rPr lang="en-US" sz="2000" b="1">
                <a:solidFill>
                  <a:srgbClr val="034EA2"/>
                </a:solidFill>
                <a:latin typeface="Calibri Light" panose="020F0302020204030204" pitchFamily="34" charset="0"/>
              </a:rPr>
              <a:t>business creation </a:t>
            </a:r>
            <a:r>
              <a:rPr lang="en-US" sz="2000">
                <a:solidFill>
                  <a:srgbClr val="034EA2"/>
                </a:solidFill>
                <a:latin typeface="Calibri Light" panose="020F0302020204030204" pitchFamily="34" charset="0"/>
              </a:rPr>
              <a:t>activities.</a:t>
            </a:r>
          </a:p>
        </p:txBody>
      </p:sp>
      <p:cxnSp>
        <p:nvCxnSpPr>
          <p:cNvPr id="18" name="Straight Connector 17"/>
          <p:cNvCxnSpPr>
            <a:cxnSpLocks/>
            <a:stCxn id="14" idx="0"/>
          </p:cNvCxnSpPr>
          <p:nvPr/>
        </p:nvCxnSpPr>
        <p:spPr>
          <a:xfrm flipV="1">
            <a:off x="2470881" y="2241353"/>
            <a:ext cx="0" cy="699923"/>
          </a:xfrm>
          <a:prstGeom prst="line">
            <a:avLst/>
          </a:prstGeom>
          <a:ln w="12700">
            <a:solidFill>
              <a:srgbClr val="D9D9D9"/>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a:stCxn id="16" idx="0"/>
          </p:cNvCxnSpPr>
          <p:nvPr/>
        </p:nvCxnSpPr>
        <p:spPr>
          <a:xfrm flipV="1">
            <a:off x="5997619" y="2916950"/>
            <a:ext cx="0" cy="710316"/>
          </a:xfrm>
          <a:prstGeom prst="line">
            <a:avLst/>
          </a:prstGeom>
          <a:ln w="12700">
            <a:solidFill>
              <a:srgbClr val="D9D9D9"/>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a:stCxn id="15" idx="0"/>
          </p:cNvCxnSpPr>
          <p:nvPr/>
        </p:nvCxnSpPr>
        <p:spPr>
          <a:xfrm flipV="1">
            <a:off x="9797443" y="3615524"/>
            <a:ext cx="0" cy="729420"/>
          </a:xfrm>
          <a:prstGeom prst="line">
            <a:avLst/>
          </a:prstGeom>
          <a:ln w="12700">
            <a:solidFill>
              <a:srgbClr val="D9D9D9"/>
            </a:solidFill>
            <a:prstDash val="dash"/>
          </a:ln>
        </p:spPr>
        <p:style>
          <a:lnRef idx="1">
            <a:schemeClr val="accent1"/>
          </a:lnRef>
          <a:fillRef idx="0">
            <a:schemeClr val="accent1"/>
          </a:fillRef>
          <a:effectRef idx="0">
            <a:schemeClr val="accent1"/>
          </a:effectRef>
          <a:fontRef idx="minor">
            <a:schemeClr val="tx1"/>
          </a:fontRef>
        </p:style>
      </p:cxnSp>
      <p:grpSp>
        <p:nvGrpSpPr>
          <p:cNvPr id="39" name="Technics" descr="{&quot;Key&quot;:&quot;POWER_USER_SHAPE_ICON&quot;,&quot;Value&quot;:&quot;POWER_USER_SHAPE_ICON_STYLE_1&quot;}">
            <a:extLst>
              <a:ext uri="{FF2B5EF4-FFF2-40B4-BE49-F238E27FC236}">
                <a16:creationId xmlns:a16="http://schemas.microsoft.com/office/drawing/2014/main" id="{87FF9D57-1CD1-4F1B-9E24-0A1CFD8E70E8}"/>
              </a:ext>
            </a:extLst>
          </p:cNvPr>
          <p:cNvGrpSpPr>
            <a:grpSpLocks noChangeAspect="1"/>
          </p:cNvGrpSpPr>
          <p:nvPr>
            <p:custDataLst>
              <p:tags r:id="rId1"/>
            </p:custDataLst>
          </p:nvPr>
        </p:nvGrpSpPr>
        <p:grpSpPr>
          <a:xfrm>
            <a:off x="6860611" y="2105978"/>
            <a:ext cx="735597" cy="756088"/>
            <a:chOff x="7018339" y="5819775"/>
            <a:chExt cx="569912" cy="585788"/>
          </a:xfrm>
          <a:solidFill>
            <a:schemeClr val="bg1"/>
          </a:solidFill>
        </p:grpSpPr>
        <p:sp>
          <p:nvSpPr>
            <p:cNvPr id="40" name="Freeform 12">
              <a:extLst>
                <a:ext uri="{FF2B5EF4-FFF2-40B4-BE49-F238E27FC236}">
                  <a16:creationId xmlns:a16="http://schemas.microsoft.com/office/drawing/2014/main" id="{71F731B0-B4B5-F711-4D42-77B54B939B44}"/>
                </a:ext>
              </a:extLst>
            </p:cNvPr>
            <p:cNvSpPr>
              <a:spLocks noEditPoints="1"/>
            </p:cNvSpPr>
            <p:nvPr/>
          </p:nvSpPr>
          <p:spPr bwMode="auto">
            <a:xfrm>
              <a:off x="7081839" y="6199188"/>
              <a:ext cx="142875" cy="142875"/>
            </a:xfrm>
            <a:custGeom>
              <a:avLst/>
              <a:gdLst>
                <a:gd name="T0" fmla="*/ 154 w 210"/>
                <a:gd name="T1" fmla="*/ 150 h 208"/>
                <a:gd name="T2" fmla="*/ 105 w 210"/>
                <a:gd name="T3" fmla="*/ 171 h 208"/>
                <a:gd name="T4" fmla="*/ 59 w 210"/>
                <a:gd name="T5" fmla="*/ 153 h 208"/>
                <a:gd name="T6" fmla="*/ 37 w 210"/>
                <a:gd name="T7" fmla="*/ 106 h 208"/>
                <a:gd name="T8" fmla="*/ 56 w 210"/>
                <a:gd name="T9" fmla="*/ 58 h 208"/>
                <a:gd name="T10" fmla="*/ 105 w 210"/>
                <a:gd name="T11" fmla="*/ 36 h 208"/>
                <a:gd name="T12" fmla="*/ 151 w 210"/>
                <a:gd name="T13" fmla="*/ 55 h 208"/>
                <a:gd name="T14" fmla="*/ 172 w 210"/>
                <a:gd name="T15" fmla="*/ 102 h 208"/>
                <a:gd name="T16" fmla="*/ 154 w 210"/>
                <a:gd name="T17" fmla="*/ 150 h 208"/>
                <a:gd name="T18" fmla="*/ 176 w 210"/>
                <a:gd name="T19" fmla="*/ 28 h 208"/>
                <a:gd name="T20" fmla="*/ 105 w 210"/>
                <a:gd name="T21" fmla="*/ 0 h 208"/>
                <a:gd name="T22" fmla="*/ 29 w 210"/>
                <a:gd name="T23" fmla="*/ 33 h 208"/>
                <a:gd name="T24" fmla="*/ 1 w 210"/>
                <a:gd name="T25" fmla="*/ 107 h 208"/>
                <a:gd name="T26" fmla="*/ 34 w 210"/>
                <a:gd name="T27" fmla="*/ 180 h 208"/>
                <a:gd name="T28" fmla="*/ 105 w 210"/>
                <a:gd name="T29" fmla="*/ 208 h 208"/>
                <a:gd name="T30" fmla="*/ 181 w 210"/>
                <a:gd name="T31" fmla="*/ 175 h 208"/>
                <a:gd name="T32" fmla="*/ 209 w 210"/>
                <a:gd name="T33" fmla="*/ 101 h 208"/>
                <a:gd name="T34" fmla="*/ 176 w 210"/>
                <a:gd name="T35" fmla="*/ 2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208">
                  <a:moveTo>
                    <a:pt x="154" y="150"/>
                  </a:moveTo>
                  <a:cubicBezTo>
                    <a:pt x="141" y="164"/>
                    <a:pt x="124" y="171"/>
                    <a:pt x="105" y="171"/>
                  </a:cubicBezTo>
                  <a:cubicBezTo>
                    <a:pt x="88" y="171"/>
                    <a:pt x="71" y="165"/>
                    <a:pt x="59" y="153"/>
                  </a:cubicBezTo>
                  <a:cubicBezTo>
                    <a:pt x="46" y="141"/>
                    <a:pt x="38" y="124"/>
                    <a:pt x="37" y="106"/>
                  </a:cubicBezTo>
                  <a:cubicBezTo>
                    <a:pt x="37" y="88"/>
                    <a:pt x="43" y="71"/>
                    <a:pt x="56" y="58"/>
                  </a:cubicBezTo>
                  <a:cubicBezTo>
                    <a:pt x="68" y="44"/>
                    <a:pt x="86" y="36"/>
                    <a:pt x="105" y="36"/>
                  </a:cubicBezTo>
                  <a:cubicBezTo>
                    <a:pt x="122" y="36"/>
                    <a:pt x="138" y="43"/>
                    <a:pt x="151" y="55"/>
                  </a:cubicBezTo>
                  <a:cubicBezTo>
                    <a:pt x="164" y="67"/>
                    <a:pt x="172" y="84"/>
                    <a:pt x="172" y="102"/>
                  </a:cubicBezTo>
                  <a:cubicBezTo>
                    <a:pt x="173" y="120"/>
                    <a:pt x="167" y="137"/>
                    <a:pt x="154" y="150"/>
                  </a:cubicBezTo>
                  <a:close/>
                  <a:moveTo>
                    <a:pt x="176" y="28"/>
                  </a:moveTo>
                  <a:cubicBezTo>
                    <a:pt x="157" y="10"/>
                    <a:pt x="131" y="0"/>
                    <a:pt x="105" y="0"/>
                  </a:cubicBezTo>
                  <a:cubicBezTo>
                    <a:pt x="76" y="0"/>
                    <a:pt x="49" y="12"/>
                    <a:pt x="29" y="33"/>
                  </a:cubicBezTo>
                  <a:cubicBezTo>
                    <a:pt x="10" y="53"/>
                    <a:pt x="0" y="80"/>
                    <a:pt x="1" y="107"/>
                  </a:cubicBezTo>
                  <a:cubicBezTo>
                    <a:pt x="2" y="135"/>
                    <a:pt x="14" y="161"/>
                    <a:pt x="34" y="180"/>
                  </a:cubicBezTo>
                  <a:cubicBezTo>
                    <a:pt x="53" y="198"/>
                    <a:pt x="78" y="208"/>
                    <a:pt x="105" y="208"/>
                  </a:cubicBezTo>
                  <a:cubicBezTo>
                    <a:pt x="133" y="208"/>
                    <a:pt x="161" y="196"/>
                    <a:pt x="181" y="175"/>
                  </a:cubicBezTo>
                  <a:cubicBezTo>
                    <a:pt x="200" y="155"/>
                    <a:pt x="210" y="128"/>
                    <a:pt x="209" y="101"/>
                  </a:cubicBezTo>
                  <a:cubicBezTo>
                    <a:pt x="208" y="73"/>
                    <a:pt x="196" y="47"/>
                    <a:pt x="176"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latin typeface="Calibri Light" panose="020F0302020204030204" pitchFamily="34" charset="0"/>
              </a:endParaRPr>
            </a:p>
          </p:txBody>
        </p:sp>
        <p:sp>
          <p:nvSpPr>
            <p:cNvPr id="41" name="Freeform 13">
              <a:extLst>
                <a:ext uri="{FF2B5EF4-FFF2-40B4-BE49-F238E27FC236}">
                  <a16:creationId xmlns:a16="http://schemas.microsoft.com/office/drawing/2014/main" id="{33584B7F-3029-1895-5660-003B8B0AA120}"/>
                </a:ext>
              </a:extLst>
            </p:cNvPr>
            <p:cNvSpPr>
              <a:spLocks noEditPoints="1"/>
            </p:cNvSpPr>
            <p:nvPr/>
          </p:nvSpPr>
          <p:spPr bwMode="auto">
            <a:xfrm>
              <a:off x="7018339" y="6135688"/>
              <a:ext cx="269875" cy="269875"/>
            </a:xfrm>
            <a:custGeom>
              <a:avLst/>
              <a:gdLst>
                <a:gd name="T0" fmla="*/ 308 w 394"/>
                <a:gd name="T1" fmla="*/ 224 h 394"/>
                <a:gd name="T2" fmla="*/ 299 w 394"/>
                <a:gd name="T3" fmla="*/ 268 h 394"/>
                <a:gd name="T4" fmla="*/ 314 w 394"/>
                <a:gd name="T5" fmla="*/ 307 h 394"/>
                <a:gd name="T6" fmla="*/ 274 w 394"/>
                <a:gd name="T7" fmla="*/ 294 h 394"/>
                <a:gd name="T8" fmla="*/ 231 w 394"/>
                <a:gd name="T9" fmla="*/ 306 h 394"/>
                <a:gd name="T10" fmla="*/ 208 w 394"/>
                <a:gd name="T11" fmla="*/ 357 h 394"/>
                <a:gd name="T12" fmla="*/ 183 w 394"/>
                <a:gd name="T13" fmla="*/ 320 h 394"/>
                <a:gd name="T14" fmla="*/ 143 w 394"/>
                <a:gd name="T15" fmla="*/ 298 h 394"/>
                <a:gd name="T16" fmla="*/ 92 w 394"/>
                <a:gd name="T17" fmla="*/ 318 h 394"/>
                <a:gd name="T18" fmla="*/ 83 w 394"/>
                <a:gd name="T19" fmla="*/ 310 h 394"/>
                <a:gd name="T20" fmla="*/ 99 w 394"/>
                <a:gd name="T21" fmla="*/ 257 h 394"/>
                <a:gd name="T22" fmla="*/ 75 w 394"/>
                <a:gd name="T23" fmla="*/ 219 h 394"/>
                <a:gd name="T24" fmla="*/ 36 w 394"/>
                <a:gd name="T25" fmla="*/ 196 h 394"/>
                <a:gd name="T26" fmla="*/ 85 w 394"/>
                <a:gd name="T27" fmla="*/ 170 h 394"/>
                <a:gd name="T28" fmla="*/ 95 w 394"/>
                <a:gd name="T29" fmla="*/ 126 h 394"/>
                <a:gd name="T30" fmla="*/ 80 w 394"/>
                <a:gd name="T31" fmla="*/ 87 h 394"/>
                <a:gd name="T32" fmla="*/ 120 w 394"/>
                <a:gd name="T33" fmla="*/ 100 h 394"/>
                <a:gd name="T34" fmla="*/ 163 w 394"/>
                <a:gd name="T35" fmla="*/ 87 h 394"/>
                <a:gd name="T36" fmla="*/ 186 w 394"/>
                <a:gd name="T37" fmla="*/ 37 h 394"/>
                <a:gd name="T38" fmla="*/ 211 w 394"/>
                <a:gd name="T39" fmla="*/ 74 h 394"/>
                <a:gd name="T40" fmla="*/ 250 w 394"/>
                <a:gd name="T41" fmla="*/ 96 h 394"/>
                <a:gd name="T42" fmla="*/ 302 w 394"/>
                <a:gd name="T43" fmla="*/ 76 h 394"/>
                <a:gd name="T44" fmla="*/ 311 w 394"/>
                <a:gd name="T45" fmla="*/ 84 h 394"/>
                <a:gd name="T46" fmla="*/ 295 w 394"/>
                <a:gd name="T47" fmla="*/ 137 h 394"/>
                <a:gd name="T48" fmla="*/ 319 w 394"/>
                <a:gd name="T49" fmla="*/ 175 h 394"/>
                <a:gd name="T50" fmla="*/ 357 w 394"/>
                <a:gd name="T51" fmla="*/ 198 h 394"/>
                <a:gd name="T52" fmla="*/ 379 w 394"/>
                <a:gd name="T53" fmla="*/ 154 h 394"/>
                <a:gd name="T54" fmla="*/ 331 w 394"/>
                <a:gd name="T55" fmla="*/ 127 h 394"/>
                <a:gd name="T56" fmla="*/ 346 w 394"/>
                <a:gd name="T57" fmla="*/ 69 h 394"/>
                <a:gd name="T58" fmla="*/ 315 w 394"/>
                <a:gd name="T59" fmla="*/ 39 h 394"/>
                <a:gd name="T60" fmla="*/ 258 w 394"/>
                <a:gd name="T61" fmla="*/ 59 h 394"/>
                <a:gd name="T62" fmla="*/ 228 w 394"/>
                <a:gd name="T63" fmla="*/ 13 h 394"/>
                <a:gd name="T64" fmla="*/ 169 w 394"/>
                <a:gd name="T65" fmla="*/ 2 h 394"/>
                <a:gd name="T66" fmla="*/ 143 w 394"/>
                <a:gd name="T67" fmla="*/ 56 h 394"/>
                <a:gd name="T68" fmla="*/ 88 w 394"/>
                <a:gd name="T69" fmla="*/ 45 h 394"/>
                <a:gd name="T70" fmla="*/ 53 w 394"/>
                <a:gd name="T71" fmla="*/ 62 h 394"/>
                <a:gd name="T72" fmla="*/ 38 w 394"/>
                <a:gd name="T73" fmla="*/ 99 h 394"/>
                <a:gd name="T74" fmla="*/ 53 w 394"/>
                <a:gd name="T75" fmla="*/ 152 h 394"/>
                <a:gd name="T76" fmla="*/ 1 w 394"/>
                <a:gd name="T77" fmla="*/ 182 h 394"/>
                <a:gd name="T78" fmla="*/ 15 w 394"/>
                <a:gd name="T79" fmla="*/ 240 h 394"/>
                <a:gd name="T80" fmla="*/ 63 w 394"/>
                <a:gd name="T81" fmla="*/ 267 h 394"/>
                <a:gd name="T82" fmla="*/ 47 w 394"/>
                <a:gd name="T83" fmla="*/ 325 h 394"/>
                <a:gd name="T84" fmla="*/ 79 w 394"/>
                <a:gd name="T85" fmla="*/ 355 h 394"/>
                <a:gd name="T86" fmla="*/ 136 w 394"/>
                <a:gd name="T87" fmla="*/ 335 h 394"/>
                <a:gd name="T88" fmla="*/ 166 w 394"/>
                <a:gd name="T89" fmla="*/ 381 h 394"/>
                <a:gd name="T90" fmla="*/ 197 w 394"/>
                <a:gd name="T91" fmla="*/ 394 h 394"/>
                <a:gd name="T92" fmla="*/ 240 w 394"/>
                <a:gd name="T93" fmla="*/ 379 h 394"/>
                <a:gd name="T94" fmla="*/ 267 w 394"/>
                <a:gd name="T95" fmla="*/ 331 h 394"/>
                <a:gd name="T96" fmla="*/ 325 w 394"/>
                <a:gd name="T97" fmla="*/ 346 h 394"/>
                <a:gd name="T98" fmla="*/ 354 w 394"/>
                <a:gd name="T99" fmla="*/ 315 h 394"/>
                <a:gd name="T100" fmla="*/ 335 w 394"/>
                <a:gd name="T101" fmla="*/ 258 h 394"/>
                <a:gd name="T102" fmla="*/ 381 w 394"/>
                <a:gd name="T103" fmla="*/ 228 h 394"/>
                <a:gd name="T104" fmla="*/ 392 w 394"/>
                <a:gd name="T105" fmla="*/ 16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4" h="394">
                  <a:moveTo>
                    <a:pt x="320" y="211"/>
                  </a:moveTo>
                  <a:cubicBezTo>
                    <a:pt x="314" y="213"/>
                    <a:pt x="310" y="218"/>
                    <a:pt x="308" y="224"/>
                  </a:cubicBezTo>
                  <a:cubicBezTo>
                    <a:pt x="306" y="233"/>
                    <a:pt x="303" y="242"/>
                    <a:pt x="298" y="250"/>
                  </a:cubicBezTo>
                  <a:cubicBezTo>
                    <a:pt x="295" y="256"/>
                    <a:pt x="296" y="262"/>
                    <a:pt x="299" y="268"/>
                  </a:cubicBezTo>
                  <a:lnTo>
                    <a:pt x="318" y="302"/>
                  </a:lnTo>
                  <a:cubicBezTo>
                    <a:pt x="317" y="304"/>
                    <a:pt x="316" y="305"/>
                    <a:pt x="314" y="307"/>
                  </a:cubicBezTo>
                  <a:cubicBezTo>
                    <a:pt x="313" y="308"/>
                    <a:pt x="311" y="310"/>
                    <a:pt x="310" y="311"/>
                  </a:cubicBezTo>
                  <a:lnTo>
                    <a:pt x="274" y="294"/>
                  </a:lnTo>
                  <a:cubicBezTo>
                    <a:pt x="269" y="291"/>
                    <a:pt x="262" y="291"/>
                    <a:pt x="257" y="295"/>
                  </a:cubicBezTo>
                  <a:cubicBezTo>
                    <a:pt x="249" y="300"/>
                    <a:pt x="240" y="303"/>
                    <a:pt x="231" y="306"/>
                  </a:cubicBezTo>
                  <a:cubicBezTo>
                    <a:pt x="225" y="308"/>
                    <a:pt x="220" y="313"/>
                    <a:pt x="219" y="319"/>
                  </a:cubicBezTo>
                  <a:lnTo>
                    <a:pt x="208" y="357"/>
                  </a:lnTo>
                  <a:cubicBezTo>
                    <a:pt x="204" y="357"/>
                    <a:pt x="200" y="357"/>
                    <a:pt x="196" y="357"/>
                  </a:cubicBezTo>
                  <a:lnTo>
                    <a:pt x="183" y="320"/>
                  </a:lnTo>
                  <a:cubicBezTo>
                    <a:pt x="181" y="314"/>
                    <a:pt x="176" y="310"/>
                    <a:pt x="170" y="308"/>
                  </a:cubicBezTo>
                  <a:cubicBezTo>
                    <a:pt x="161" y="306"/>
                    <a:pt x="152" y="303"/>
                    <a:pt x="143" y="298"/>
                  </a:cubicBezTo>
                  <a:cubicBezTo>
                    <a:pt x="138" y="296"/>
                    <a:pt x="131" y="296"/>
                    <a:pt x="126" y="299"/>
                  </a:cubicBezTo>
                  <a:lnTo>
                    <a:pt x="92" y="318"/>
                  </a:lnTo>
                  <a:cubicBezTo>
                    <a:pt x="90" y="317"/>
                    <a:pt x="89" y="316"/>
                    <a:pt x="87" y="314"/>
                  </a:cubicBezTo>
                  <a:cubicBezTo>
                    <a:pt x="86" y="313"/>
                    <a:pt x="84" y="311"/>
                    <a:pt x="83" y="310"/>
                  </a:cubicBezTo>
                  <a:lnTo>
                    <a:pt x="100" y="274"/>
                  </a:lnTo>
                  <a:cubicBezTo>
                    <a:pt x="103" y="269"/>
                    <a:pt x="102" y="262"/>
                    <a:pt x="99" y="257"/>
                  </a:cubicBezTo>
                  <a:cubicBezTo>
                    <a:pt x="94" y="249"/>
                    <a:pt x="90" y="240"/>
                    <a:pt x="87" y="231"/>
                  </a:cubicBezTo>
                  <a:cubicBezTo>
                    <a:pt x="86" y="225"/>
                    <a:pt x="81" y="220"/>
                    <a:pt x="75" y="219"/>
                  </a:cubicBezTo>
                  <a:lnTo>
                    <a:pt x="37" y="208"/>
                  </a:lnTo>
                  <a:cubicBezTo>
                    <a:pt x="36" y="204"/>
                    <a:pt x="36" y="200"/>
                    <a:pt x="36" y="196"/>
                  </a:cubicBezTo>
                  <a:lnTo>
                    <a:pt x="74" y="183"/>
                  </a:lnTo>
                  <a:cubicBezTo>
                    <a:pt x="80" y="181"/>
                    <a:pt x="84" y="176"/>
                    <a:pt x="85" y="170"/>
                  </a:cubicBezTo>
                  <a:cubicBezTo>
                    <a:pt x="88" y="161"/>
                    <a:pt x="91" y="152"/>
                    <a:pt x="95" y="143"/>
                  </a:cubicBezTo>
                  <a:cubicBezTo>
                    <a:pt x="98" y="138"/>
                    <a:pt x="98" y="131"/>
                    <a:pt x="95" y="126"/>
                  </a:cubicBezTo>
                  <a:lnTo>
                    <a:pt x="76" y="92"/>
                  </a:lnTo>
                  <a:cubicBezTo>
                    <a:pt x="77" y="90"/>
                    <a:pt x="78" y="89"/>
                    <a:pt x="80" y="87"/>
                  </a:cubicBezTo>
                  <a:cubicBezTo>
                    <a:pt x="81" y="86"/>
                    <a:pt x="82" y="84"/>
                    <a:pt x="84" y="83"/>
                  </a:cubicBezTo>
                  <a:lnTo>
                    <a:pt x="120" y="100"/>
                  </a:lnTo>
                  <a:cubicBezTo>
                    <a:pt x="125" y="103"/>
                    <a:pt x="132" y="102"/>
                    <a:pt x="137" y="99"/>
                  </a:cubicBezTo>
                  <a:cubicBezTo>
                    <a:pt x="145" y="94"/>
                    <a:pt x="154" y="90"/>
                    <a:pt x="163" y="87"/>
                  </a:cubicBezTo>
                  <a:cubicBezTo>
                    <a:pt x="169" y="86"/>
                    <a:pt x="173" y="81"/>
                    <a:pt x="175" y="75"/>
                  </a:cubicBezTo>
                  <a:lnTo>
                    <a:pt x="186" y="37"/>
                  </a:lnTo>
                  <a:cubicBezTo>
                    <a:pt x="190" y="37"/>
                    <a:pt x="194" y="36"/>
                    <a:pt x="198" y="36"/>
                  </a:cubicBezTo>
                  <a:lnTo>
                    <a:pt x="211" y="74"/>
                  </a:lnTo>
                  <a:cubicBezTo>
                    <a:pt x="213" y="80"/>
                    <a:pt x="218" y="84"/>
                    <a:pt x="224" y="85"/>
                  </a:cubicBezTo>
                  <a:cubicBezTo>
                    <a:pt x="233" y="88"/>
                    <a:pt x="242" y="91"/>
                    <a:pt x="250" y="96"/>
                  </a:cubicBezTo>
                  <a:cubicBezTo>
                    <a:pt x="256" y="98"/>
                    <a:pt x="262" y="98"/>
                    <a:pt x="268" y="95"/>
                  </a:cubicBezTo>
                  <a:lnTo>
                    <a:pt x="302" y="76"/>
                  </a:lnTo>
                  <a:cubicBezTo>
                    <a:pt x="304" y="77"/>
                    <a:pt x="305" y="78"/>
                    <a:pt x="307" y="80"/>
                  </a:cubicBezTo>
                  <a:cubicBezTo>
                    <a:pt x="308" y="81"/>
                    <a:pt x="310" y="82"/>
                    <a:pt x="311" y="84"/>
                  </a:cubicBezTo>
                  <a:lnTo>
                    <a:pt x="294" y="120"/>
                  </a:lnTo>
                  <a:cubicBezTo>
                    <a:pt x="291" y="125"/>
                    <a:pt x="291" y="132"/>
                    <a:pt x="295" y="137"/>
                  </a:cubicBezTo>
                  <a:cubicBezTo>
                    <a:pt x="300" y="145"/>
                    <a:pt x="303" y="154"/>
                    <a:pt x="306" y="163"/>
                  </a:cubicBezTo>
                  <a:cubicBezTo>
                    <a:pt x="308" y="169"/>
                    <a:pt x="313" y="173"/>
                    <a:pt x="319" y="175"/>
                  </a:cubicBezTo>
                  <a:lnTo>
                    <a:pt x="357" y="186"/>
                  </a:lnTo>
                  <a:cubicBezTo>
                    <a:pt x="357" y="190"/>
                    <a:pt x="357" y="194"/>
                    <a:pt x="357" y="198"/>
                  </a:cubicBezTo>
                  <a:lnTo>
                    <a:pt x="320" y="211"/>
                  </a:lnTo>
                  <a:close/>
                  <a:moveTo>
                    <a:pt x="379" y="154"/>
                  </a:moveTo>
                  <a:lnTo>
                    <a:pt x="338" y="143"/>
                  </a:lnTo>
                  <a:cubicBezTo>
                    <a:pt x="336" y="137"/>
                    <a:pt x="333" y="132"/>
                    <a:pt x="331" y="127"/>
                  </a:cubicBezTo>
                  <a:lnTo>
                    <a:pt x="349" y="89"/>
                  </a:lnTo>
                  <a:cubicBezTo>
                    <a:pt x="352" y="82"/>
                    <a:pt x="351" y="74"/>
                    <a:pt x="346" y="69"/>
                  </a:cubicBezTo>
                  <a:cubicBezTo>
                    <a:pt x="342" y="63"/>
                    <a:pt x="336" y="58"/>
                    <a:pt x="331" y="53"/>
                  </a:cubicBezTo>
                  <a:cubicBezTo>
                    <a:pt x="326" y="48"/>
                    <a:pt x="321" y="44"/>
                    <a:pt x="315" y="39"/>
                  </a:cubicBezTo>
                  <a:cubicBezTo>
                    <a:pt x="309" y="35"/>
                    <a:pt x="301" y="35"/>
                    <a:pt x="295" y="38"/>
                  </a:cubicBezTo>
                  <a:lnTo>
                    <a:pt x="258" y="59"/>
                  </a:lnTo>
                  <a:cubicBezTo>
                    <a:pt x="253" y="57"/>
                    <a:pt x="247" y="55"/>
                    <a:pt x="242" y="53"/>
                  </a:cubicBezTo>
                  <a:lnTo>
                    <a:pt x="228" y="13"/>
                  </a:lnTo>
                  <a:cubicBezTo>
                    <a:pt x="225" y="6"/>
                    <a:pt x="219" y="1"/>
                    <a:pt x="212" y="1"/>
                  </a:cubicBezTo>
                  <a:cubicBezTo>
                    <a:pt x="198" y="0"/>
                    <a:pt x="183" y="0"/>
                    <a:pt x="169" y="2"/>
                  </a:cubicBezTo>
                  <a:cubicBezTo>
                    <a:pt x="162" y="3"/>
                    <a:pt x="156" y="8"/>
                    <a:pt x="154" y="15"/>
                  </a:cubicBezTo>
                  <a:lnTo>
                    <a:pt x="143" y="56"/>
                  </a:lnTo>
                  <a:cubicBezTo>
                    <a:pt x="137" y="58"/>
                    <a:pt x="132" y="61"/>
                    <a:pt x="127" y="63"/>
                  </a:cubicBezTo>
                  <a:lnTo>
                    <a:pt x="88" y="45"/>
                  </a:lnTo>
                  <a:cubicBezTo>
                    <a:pt x="82" y="42"/>
                    <a:pt x="74" y="43"/>
                    <a:pt x="69" y="48"/>
                  </a:cubicBezTo>
                  <a:cubicBezTo>
                    <a:pt x="63" y="53"/>
                    <a:pt x="58" y="57"/>
                    <a:pt x="53" y="62"/>
                  </a:cubicBezTo>
                  <a:cubicBezTo>
                    <a:pt x="48" y="67"/>
                    <a:pt x="44" y="73"/>
                    <a:pt x="39" y="79"/>
                  </a:cubicBezTo>
                  <a:cubicBezTo>
                    <a:pt x="35" y="85"/>
                    <a:pt x="34" y="93"/>
                    <a:pt x="38" y="99"/>
                  </a:cubicBezTo>
                  <a:lnTo>
                    <a:pt x="59" y="136"/>
                  </a:lnTo>
                  <a:cubicBezTo>
                    <a:pt x="57" y="141"/>
                    <a:pt x="55" y="147"/>
                    <a:pt x="53" y="152"/>
                  </a:cubicBezTo>
                  <a:lnTo>
                    <a:pt x="13" y="166"/>
                  </a:lnTo>
                  <a:cubicBezTo>
                    <a:pt x="6" y="168"/>
                    <a:pt x="1" y="175"/>
                    <a:pt x="1" y="182"/>
                  </a:cubicBezTo>
                  <a:cubicBezTo>
                    <a:pt x="0" y="196"/>
                    <a:pt x="0" y="211"/>
                    <a:pt x="2" y="225"/>
                  </a:cubicBezTo>
                  <a:cubicBezTo>
                    <a:pt x="3" y="232"/>
                    <a:pt x="8" y="238"/>
                    <a:pt x="15" y="240"/>
                  </a:cubicBezTo>
                  <a:lnTo>
                    <a:pt x="56" y="251"/>
                  </a:lnTo>
                  <a:cubicBezTo>
                    <a:pt x="58" y="257"/>
                    <a:pt x="61" y="262"/>
                    <a:pt x="63" y="267"/>
                  </a:cubicBezTo>
                  <a:lnTo>
                    <a:pt x="45" y="305"/>
                  </a:lnTo>
                  <a:cubicBezTo>
                    <a:pt x="42" y="312"/>
                    <a:pt x="43" y="320"/>
                    <a:pt x="47" y="325"/>
                  </a:cubicBezTo>
                  <a:cubicBezTo>
                    <a:pt x="52" y="331"/>
                    <a:pt x="57" y="336"/>
                    <a:pt x="62" y="341"/>
                  </a:cubicBezTo>
                  <a:cubicBezTo>
                    <a:pt x="67" y="345"/>
                    <a:pt x="73" y="350"/>
                    <a:pt x="79" y="355"/>
                  </a:cubicBezTo>
                  <a:cubicBezTo>
                    <a:pt x="85" y="359"/>
                    <a:pt x="92" y="359"/>
                    <a:pt x="99" y="356"/>
                  </a:cubicBezTo>
                  <a:lnTo>
                    <a:pt x="136" y="335"/>
                  </a:lnTo>
                  <a:cubicBezTo>
                    <a:pt x="141" y="337"/>
                    <a:pt x="146" y="339"/>
                    <a:pt x="152" y="341"/>
                  </a:cubicBezTo>
                  <a:lnTo>
                    <a:pt x="166" y="381"/>
                  </a:lnTo>
                  <a:cubicBezTo>
                    <a:pt x="168" y="388"/>
                    <a:pt x="174" y="393"/>
                    <a:pt x="182" y="393"/>
                  </a:cubicBezTo>
                  <a:cubicBezTo>
                    <a:pt x="187" y="394"/>
                    <a:pt x="192" y="394"/>
                    <a:pt x="197" y="394"/>
                  </a:cubicBezTo>
                  <a:cubicBezTo>
                    <a:pt x="206" y="394"/>
                    <a:pt x="216" y="393"/>
                    <a:pt x="225" y="392"/>
                  </a:cubicBezTo>
                  <a:cubicBezTo>
                    <a:pt x="232" y="391"/>
                    <a:pt x="238" y="386"/>
                    <a:pt x="240" y="379"/>
                  </a:cubicBezTo>
                  <a:lnTo>
                    <a:pt x="251" y="338"/>
                  </a:lnTo>
                  <a:cubicBezTo>
                    <a:pt x="257" y="336"/>
                    <a:pt x="262" y="333"/>
                    <a:pt x="267" y="331"/>
                  </a:cubicBezTo>
                  <a:lnTo>
                    <a:pt x="305" y="349"/>
                  </a:lnTo>
                  <a:cubicBezTo>
                    <a:pt x="312" y="352"/>
                    <a:pt x="320" y="351"/>
                    <a:pt x="325" y="346"/>
                  </a:cubicBezTo>
                  <a:cubicBezTo>
                    <a:pt x="331" y="341"/>
                    <a:pt x="336" y="337"/>
                    <a:pt x="341" y="332"/>
                  </a:cubicBezTo>
                  <a:cubicBezTo>
                    <a:pt x="345" y="327"/>
                    <a:pt x="350" y="321"/>
                    <a:pt x="354" y="315"/>
                  </a:cubicBezTo>
                  <a:cubicBezTo>
                    <a:pt x="359" y="309"/>
                    <a:pt x="359" y="301"/>
                    <a:pt x="356" y="295"/>
                  </a:cubicBezTo>
                  <a:lnTo>
                    <a:pt x="335" y="258"/>
                  </a:lnTo>
                  <a:cubicBezTo>
                    <a:pt x="337" y="253"/>
                    <a:pt x="339" y="247"/>
                    <a:pt x="341" y="242"/>
                  </a:cubicBezTo>
                  <a:lnTo>
                    <a:pt x="381" y="228"/>
                  </a:lnTo>
                  <a:cubicBezTo>
                    <a:pt x="388" y="226"/>
                    <a:pt x="393" y="219"/>
                    <a:pt x="393" y="212"/>
                  </a:cubicBezTo>
                  <a:cubicBezTo>
                    <a:pt x="394" y="198"/>
                    <a:pt x="394" y="183"/>
                    <a:pt x="392" y="169"/>
                  </a:cubicBezTo>
                  <a:cubicBezTo>
                    <a:pt x="391" y="162"/>
                    <a:pt x="385" y="156"/>
                    <a:pt x="379" y="15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latin typeface="Calibri Light" panose="020F0302020204030204" pitchFamily="34" charset="0"/>
              </a:endParaRPr>
            </a:p>
          </p:txBody>
        </p:sp>
        <p:sp>
          <p:nvSpPr>
            <p:cNvPr id="42" name="Freeform 14">
              <a:extLst>
                <a:ext uri="{FF2B5EF4-FFF2-40B4-BE49-F238E27FC236}">
                  <a16:creationId xmlns:a16="http://schemas.microsoft.com/office/drawing/2014/main" id="{83A991BA-F8A7-51D7-14EB-1A84E9C638DF}"/>
                </a:ext>
              </a:extLst>
            </p:cNvPr>
            <p:cNvSpPr>
              <a:spLocks noEditPoints="1"/>
            </p:cNvSpPr>
            <p:nvPr/>
          </p:nvSpPr>
          <p:spPr bwMode="auto">
            <a:xfrm>
              <a:off x="7229476" y="5910263"/>
              <a:ext cx="271463" cy="255588"/>
            </a:xfrm>
            <a:custGeom>
              <a:avLst/>
              <a:gdLst>
                <a:gd name="T0" fmla="*/ 318 w 397"/>
                <a:gd name="T1" fmla="*/ 291 h 375"/>
                <a:gd name="T2" fmla="*/ 208 w 397"/>
                <a:gd name="T3" fmla="*/ 339 h 375"/>
                <a:gd name="T4" fmla="*/ 104 w 397"/>
                <a:gd name="T5" fmla="*/ 298 h 375"/>
                <a:gd name="T6" fmla="*/ 97 w 397"/>
                <a:gd name="T7" fmla="*/ 84 h 375"/>
                <a:gd name="T8" fmla="*/ 208 w 397"/>
                <a:gd name="T9" fmla="*/ 36 h 375"/>
                <a:gd name="T10" fmla="*/ 311 w 397"/>
                <a:gd name="T11" fmla="*/ 77 h 375"/>
                <a:gd name="T12" fmla="*/ 359 w 397"/>
                <a:gd name="T13" fmla="*/ 183 h 375"/>
                <a:gd name="T14" fmla="*/ 318 w 397"/>
                <a:gd name="T15" fmla="*/ 291 h 375"/>
                <a:gd name="T16" fmla="*/ 336 w 397"/>
                <a:gd name="T17" fmla="*/ 51 h 375"/>
                <a:gd name="T18" fmla="*/ 208 w 397"/>
                <a:gd name="T19" fmla="*/ 0 h 375"/>
                <a:gd name="T20" fmla="*/ 71 w 397"/>
                <a:gd name="T21" fmla="*/ 59 h 375"/>
                <a:gd name="T22" fmla="*/ 79 w 397"/>
                <a:gd name="T23" fmla="*/ 324 h 375"/>
                <a:gd name="T24" fmla="*/ 208 w 397"/>
                <a:gd name="T25" fmla="*/ 375 h 375"/>
                <a:gd name="T26" fmla="*/ 344 w 397"/>
                <a:gd name="T27" fmla="*/ 316 h 375"/>
                <a:gd name="T28" fmla="*/ 395 w 397"/>
                <a:gd name="T29" fmla="*/ 181 h 375"/>
                <a:gd name="T30" fmla="*/ 336 w 397"/>
                <a:gd name="T31" fmla="*/ 5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7" h="375">
                  <a:moveTo>
                    <a:pt x="318" y="291"/>
                  </a:moveTo>
                  <a:cubicBezTo>
                    <a:pt x="289" y="322"/>
                    <a:pt x="250" y="339"/>
                    <a:pt x="208" y="339"/>
                  </a:cubicBezTo>
                  <a:cubicBezTo>
                    <a:pt x="169" y="339"/>
                    <a:pt x="132" y="324"/>
                    <a:pt x="104" y="298"/>
                  </a:cubicBezTo>
                  <a:cubicBezTo>
                    <a:pt x="43" y="241"/>
                    <a:pt x="40" y="145"/>
                    <a:pt x="97" y="84"/>
                  </a:cubicBezTo>
                  <a:cubicBezTo>
                    <a:pt x="126" y="53"/>
                    <a:pt x="165" y="36"/>
                    <a:pt x="208" y="36"/>
                  </a:cubicBezTo>
                  <a:cubicBezTo>
                    <a:pt x="246" y="36"/>
                    <a:pt x="283" y="51"/>
                    <a:pt x="311" y="77"/>
                  </a:cubicBezTo>
                  <a:cubicBezTo>
                    <a:pt x="340" y="105"/>
                    <a:pt x="357" y="142"/>
                    <a:pt x="359" y="183"/>
                  </a:cubicBezTo>
                  <a:cubicBezTo>
                    <a:pt x="360" y="223"/>
                    <a:pt x="346" y="261"/>
                    <a:pt x="318" y="291"/>
                  </a:cubicBezTo>
                  <a:close/>
                  <a:moveTo>
                    <a:pt x="336" y="51"/>
                  </a:moveTo>
                  <a:cubicBezTo>
                    <a:pt x="301" y="18"/>
                    <a:pt x="255" y="0"/>
                    <a:pt x="208" y="0"/>
                  </a:cubicBezTo>
                  <a:cubicBezTo>
                    <a:pt x="156" y="0"/>
                    <a:pt x="106" y="22"/>
                    <a:pt x="71" y="59"/>
                  </a:cubicBezTo>
                  <a:cubicBezTo>
                    <a:pt x="0" y="135"/>
                    <a:pt x="4" y="254"/>
                    <a:pt x="79" y="324"/>
                  </a:cubicBezTo>
                  <a:cubicBezTo>
                    <a:pt x="114" y="357"/>
                    <a:pt x="160" y="375"/>
                    <a:pt x="208" y="375"/>
                  </a:cubicBezTo>
                  <a:cubicBezTo>
                    <a:pt x="259" y="375"/>
                    <a:pt x="309" y="353"/>
                    <a:pt x="344" y="316"/>
                  </a:cubicBezTo>
                  <a:cubicBezTo>
                    <a:pt x="379" y="279"/>
                    <a:pt x="397" y="231"/>
                    <a:pt x="395" y="181"/>
                  </a:cubicBezTo>
                  <a:cubicBezTo>
                    <a:pt x="393" y="131"/>
                    <a:pt x="372" y="85"/>
                    <a:pt x="336" y="5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latin typeface="Calibri Light" panose="020F0302020204030204" pitchFamily="34" charset="0"/>
              </a:endParaRPr>
            </a:p>
          </p:txBody>
        </p:sp>
        <p:sp>
          <p:nvSpPr>
            <p:cNvPr id="43" name="Freeform 15">
              <a:extLst>
                <a:ext uri="{FF2B5EF4-FFF2-40B4-BE49-F238E27FC236}">
                  <a16:creationId xmlns:a16="http://schemas.microsoft.com/office/drawing/2014/main" id="{EF5F410F-A85B-0820-8E97-93191A31B779}"/>
                </a:ext>
              </a:extLst>
            </p:cNvPr>
            <p:cNvSpPr>
              <a:spLocks noEditPoints="1"/>
            </p:cNvSpPr>
            <p:nvPr/>
          </p:nvSpPr>
          <p:spPr bwMode="auto">
            <a:xfrm>
              <a:off x="7153276" y="5819775"/>
              <a:ext cx="434975" cy="433388"/>
            </a:xfrm>
            <a:custGeom>
              <a:avLst/>
              <a:gdLst>
                <a:gd name="T0" fmla="*/ 537 w 636"/>
                <a:gd name="T1" fmla="*/ 342 h 634"/>
                <a:gd name="T2" fmla="*/ 529 w 636"/>
                <a:gd name="T3" fmla="*/ 417 h 634"/>
                <a:gd name="T4" fmla="*/ 540 w 636"/>
                <a:gd name="T5" fmla="*/ 493 h 634"/>
                <a:gd name="T6" fmla="*/ 471 w 636"/>
                <a:gd name="T7" fmla="*/ 478 h 634"/>
                <a:gd name="T8" fmla="*/ 417 w 636"/>
                <a:gd name="T9" fmla="*/ 529 h 634"/>
                <a:gd name="T10" fmla="*/ 377 w 636"/>
                <a:gd name="T11" fmla="*/ 595 h 634"/>
                <a:gd name="T12" fmla="*/ 335 w 636"/>
                <a:gd name="T13" fmla="*/ 540 h 634"/>
                <a:gd name="T14" fmla="*/ 277 w 636"/>
                <a:gd name="T15" fmla="*/ 537 h 634"/>
                <a:gd name="T16" fmla="*/ 228 w 636"/>
                <a:gd name="T17" fmla="*/ 587 h 634"/>
                <a:gd name="T18" fmla="*/ 196 w 636"/>
                <a:gd name="T19" fmla="*/ 516 h 634"/>
                <a:gd name="T20" fmla="*/ 182 w 636"/>
                <a:gd name="T21" fmla="*/ 494 h 634"/>
                <a:gd name="T22" fmla="*/ 152 w 636"/>
                <a:gd name="T23" fmla="*/ 465 h 634"/>
                <a:gd name="T24" fmla="*/ 129 w 636"/>
                <a:gd name="T25" fmla="*/ 454 h 634"/>
                <a:gd name="T26" fmla="*/ 56 w 636"/>
                <a:gd name="T27" fmla="*/ 426 h 634"/>
                <a:gd name="T28" fmla="*/ 103 w 636"/>
                <a:gd name="T29" fmla="*/ 374 h 634"/>
                <a:gd name="T30" fmla="*/ 86 w 636"/>
                <a:gd name="T31" fmla="*/ 302 h 634"/>
                <a:gd name="T32" fmla="*/ 48 w 636"/>
                <a:gd name="T33" fmla="*/ 234 h 634"/>
                <a:gd name="T34" fmla="*/ 103 w 636"/>
                <a:gd name="T35" fmla="*/ 234 h 634"/>
                <a:gd name="T36" fmla="*/ 149 w 636"/>
                <a:gd name="T37" fmla="*/ 177 h 634"/>
                <a:gd name="T38" fmla="*/ 130 w 636"/>
                <a:gd name="T39" fmla="*/ 109 h 634"/>
                <a:gd name="T40" fmla="*/ 207 w 636"/>
                <a:gd name="T41" fmla="*/ 115 h 634"/>
                <a:gd name="T42" fmla="*/ 281 w 636"/>
                <a:gd name="T43" fmla="*/ 102 h 634"/>
                <a:gd name="T44" fmla="*/ 310 w 636"/>
                <a:gd name="T45" fmla="*/ 37 h 634"/>
                <a:gd name="T46" fmla="*/ 364 w 636"/>
                <a:gd name="T47" fmla="*/ 93 h 634"/>
                <a:gd name="T48" fmla="*/ 430 w 636"/>
                <a:gd name="T49" fmla="*/ 129 h 634"/>
                <a:gd name="T50" fmla="*/ 493 w 636"/>
                <a:gd name="T51" fmla="*/ 99 h 634"/>
                <a:gd name="T52" fmla="*/ 527 w 636"/>
                <a:gd name="T53" fmla="*/ 130 h 634"/>
                <a:gd name="T54" fmla="*/ 500 w 636"/>
                <a:gd name="T55" fmla="*/ 195 h 634"/>
                <a:gd name="T56" fmla="*/ 541 w 636"/>
                <a:gd name="T57" fmla="*/ 258 h 634"/>
                <a:gd name="T58" fmla="*/ 600 w 636"/>
                <a:gd name="T59" fmla="*/ 309 h 634"/>
                <a:gd name="T60" fmla="*/ 627 w 636"/>
                <a:gd name="T61" fmla="*/ 242 h 634"/>
                <a:gd name="T62" fmla="*/ 556 w 636"/>
                <a:gd name="T63" fmla="*/ 223 h 634"/>
                <a:gd name="T64" fmla="*/ 564 w 636"/>
                <a:gd name="T65" fmla="*/ 137 h 634"/>
                <a:gd name="T66" fmla="*/ 536 w 636"/>
                <a:gd name="T67" fmla="*/ 87 h 634"/>
                <a:gd name="T68" fmla="*/ 484 w 636"/>
                <a:gd name="T69" fmla="*/ 61 h 634"/>
                <a:gd name="T70" fmla="*/ 398 w 636"/>
                <a:gd name="T71" fmla="*/ 76 h 634"/>
                <a:gd name="T72" fmla="*/ 374 w 636"/>
                <a:gd name="T73" fmla="*/ 6 h 634"/>
                <a:gd name="T74" fmla="*/ 279 w 636"/>
                <a:gd name="T75" fmla="*/ 15 h 634"/>
                <a:gd name="T76" fmla="*/ 222 w 636"/>
                <a:gd name="T77" fmla="*/ 80 h 634"/>
                <a:gd name="T78" fmla="*/ 159 w 636"/>
                <a:gd name="T79" fmla="*/ 43 h 634"/>
                <a:gd name="T80" fmla="*/ 92 w 636"/>
                <a:gd name="T81" fmla="*/ 112 h 634"/>
                <a:gd name="T82" fmla="*/ 91 w 636"/>
                <a:gd name="T83" fmla="*/ 198 h 634"/>
                <a:gd name="T84" fmla="*/ 18 w 636"/>
                <a:gd name="T85" fmla="*/ 209 h 634"/>
                <a:gd name="T86" fmla="*/ 11 w 636"/>
                <a:gd name="T87" fmla="*/ 305 h 634"/>
                <a:gd name="T88" fmla="*/ 66 w 636"/>
                <a:gd name="T89" fmla="*/ 372 h 634"/>
                <a:gd name="T90" fmla="*/ 18 w 636"/>
                <a:gd name="T91" fmla="*/ 427 h 634"/>
                <a:gd name="T92" fmla="*/ 73 w 636"/>
                <a:gd name="T93" fmla="*/ 506 h 634"/>
                <a:gd name="T94" fmla="*/ 141 w 636"/>
                <a:gd name="T95" fmla="*/ 508 h 634"/>
                <a:gd name="T96" fmla="*/ 148 w 636"/>
                <a:gd name="T97" fmla="*/ 575 h 634"/>
                <a:gd name="T98" fmla="*/ 230 w 636"/>
                <a:gd name="T99" fmla="*/ 626 h 634"/>
                <a:gd name="T100" fmla="*/ 282 w 636"/>
                <a:gd name="T101" fmla="*/ 574 h 634"/>
                <a:gd name="T102" fmla="*/ 352 w 636"/>
                <a:gd name="T103" fmla="*/ 625 h 634"/>
                <a:gd name="T104" fmla="*/ 371 w 636"/>
                <a:gd name="T105" fmla="*/ 634 h 634"/>
                <a:gd name="T106" fmla="*/ 458 w 636"/>
                <a:gd name="T107" fmla="*/ 593 h 634"/>
                <a:gd name="T108" fmla="*/ 488 w 636"/>
                <a:gd name="T109" fmla="*/ 512 h 634"/>
                <a:gd name="T110" fmla="*/ 560 w 636"/>
                <a:gd name="T111" fmla="*/ 526 h 634"/>
                <a:gd name="T112" fmla="*/ 601 w 636"/>
                <a:gd name="T113" fmla="*/ 439 h 634"/>
                <a:gd name="T114" fmla="*/ 572 w 636"/>
                <a:gd name="T115" fmla="*/ 357 h 634"/>
                <a:gd name="T116" fmla="*/ 636 w 636"/>
                <a:gd name="T117" fmla="*/ 322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6" h="634">
                  <a:moveTo>
                    <a:pt x="549" y="327"/>
                  </a:moveTo>
                  <a:cubicBezTo>
                    <a:pt x="543" y="329"/>
                    <a:pt x="538" y="335"/>
                    <a:pt x="537" y="342"/>
                  </a:cubicBezTo>
                  <a:cubicBezTo>
                    <a:pt x="535" y="363"/>
                    <a:pt x="531" y="381"/>
                    <a:pt x="525" y="398"/>
                  </a:cubicBezTo>
                  <a:cubicBezTo>
                    <a:pt x="522" y="404"/>
                    <a:pt x="524" y="412"/>
                    <a:pt x="529" y="417"/>
                  </a:cubicBezTo>
                  <a:lnTo>
                    <a:pt x="566" y="455"/>
                  </a:lnTo>
                  <a:cubicBezTo>
                    <a:pt x="558" y="468"/>
                    <a:pt x="550" y="480"/>
                    <a:pt x="540" y="493"/>
                  </a:cubicBezTo>
                  <a:lnTo>
                    <a:pt x="490" y="474"/>
                  </a:lnTo>
                  <a:cubicBezTo>
                    <a:pt x="484" y="472"/>
                    <a:pt x="476" y="473"/>
                    <a:pt x="471" y="478"/>
                  </a:cubicBezTo>
                  <a:cubicBezTo>
                    <a:pt x="458" y="491"/>
                    <a:pt x="443" y="502"/>
                    <a:pt x="426" y="512"/>
                  </a:cubicBezTo>
                  <a:cubicBezTo>
                    <a:pt x="420" y="515"/>
                    <a:pt x="416" y="522"/>
                    <a:pt x="417" y="529"/>
                  </a:cubicBezTo>
                  <a:lnTo>
                    <a:pt x="421" y="583"/>
                  </a:lnTo>
                  <a:cubicBezTo>
                    <a:pt x="407" y="588"/>
                    <a:pt x="392" y="592"/>
                    <a:pt x="377" y="595"/>
                  </a:cubicBezTo>
                  <a:lnTo>
                    <a:pt x="351" y="549"/>
                  </a:lnTo>
                  <a:cubicBezTo>
                    <a:pt x="347" y="543"/>
                    <a:pt x="341" y="540"/>
                    <a:pt x="335" y="540"/>
                  </a:cubicBezTo>
                  <a:cubicBezTo>
                    <a:pt x="334" y="540"/>
                    <a:pt x="334" y="540"/>
                    <a:pt x="334" y="540"/>
                  </a:cubicBezTo>
                  <a:cubicBezTo>
                    <a:pt x="314" y="541"/>
                    <a:pt x="295" y="540"/>
                    <a:pt x="277" y="537"/>
                  </a:cubicBezTo>
                  <a:cubicBezTo>
                    <a:pt x="270" y="536"/>
                    <a:pt x="263" y="538"/>
                    <a:pt x="259" y="544"/>
                  </a:cubicBezTo>
                  <a:lnTo>
                    <a:pt x="228" y="587"/>
                  </a:lnTo>
                  <a:cubicBezTo>
                    <a:pt x="214" y="582"/>
                    <a:pt x="199" y="576"/>
                    <a:pt x="186" y="569"/>
                  </a:cubicBezTo>
                  <a:lnTo>
                    <a:pt x="196" y="516"/>
                  </a:lnTo>
                  <a:cubicBezTo>
                    <a:pt x="197" y="509"/>
                    <a:pt x="194" y="502"/>
                    <a:pt x="188" y="498"/>
                  </a:cubicBezTo>
                  <a:cubicBezTo>
                    <a:pt x="186" y="497"/>
                    <a:pt x="184" y="495"/>
                    <a:pt x="182" y="494"/>
                  </a:cubicBezTo>
                  <a:cubicBezTo>
                    <a:pt x="177" y="490"/>
                    <a:pt x="171" y="486"/>
                    <a:pt x="166" y="481"/>
                  </a:cubicBezTo>
                  <a:cubicBezTo>
                    <a:pt x="161" y="476"/>
                    <a:pt x="156" y="471"/>
                    <a:pt x="152" y="465"/>
                  </a:cubicBezTo>
                  <a:cubicBezTo>
                    <a:pt x="150" y="463"/>
                    <a:pt x="149" y="462"/>
                    <a:pt x="148" y="460"/>
                  </a:cubicBezTo>
                  <a:cubicBezTo>
                    <a:pt x="143" y="455"/>
                    <a:pt x="136" y="452"/>
                    <a:pt x="129" y="454"/>
                  </a:cubicBezTo>
                  <a:lnTo>
                    <a:pt x="77" y="467"/>
                  </a:lnTo>
                  <a:cubicBezTo>
                    <a:pt x="69" y="454"/>
                    <a:pt x="62" y="441"/>
                    <a:pt x="56" y="426"/>
                  </a:cubicBezTo>
                  <a:lnTo>
                    <a:pt x="97" y="393"/>
                  </a:lnTo>
                  <a:cubicBezTo>
                    <a:pt x="103" y="388"/>
                    <a:pt x="105" y="381"/>
                    <a:pt x="103" y="374"/>
                  </a:cubicBezTo>
                  <a:cubicBezTo>
                    <a:pt x="99" y="357"/>
                    <a:pt x="97" y="338"/>
                    <a:pt x="97" y="318"/>
                  </a:cubicBezTo>
                  <a:cubicBezTo>
                    <a:pt x="97" y="311"/>
                    <a:pt x="93" y="305"/>
                    <a:pt x="86" y="302"/>
                  </a:cubicBezTo>
                  <a:lnTo>
                    <a:pt x="38" y="278"/>
                  </a:lnTo>
                  <a:cubicBezTo>
                    <a:pt x="41" y="263"/>
                    <a:pt x="44" y="248"/>
                    <a:pt x="48" y="234"/>
                  </a:cubicBezTo>
                  <a:lnTo>
                    <a:pt x="102" y="234"/>
                  </a:lnTo>
                  <a:lnTo>
                    <a:pt x="103" y="234"/>
                  </a:lnTo>
                  <a:cubicBezTo>
                    <a:pt x="110" y="234"/>
                    <a:pt x="116" y="230"/>
                    <a:pt x="119" y="224"/>
                  </a:cubicBezTo>
                  <a:cubicBezTo>
                    <a:pt x="128" y="206"/>
                    <a:pt x="137" y="191"/>
                    <a:pt x="149" y="177"/>
                  </a:cubicBezTo>
                  <a:cubicBezTo>
                    <a:pt x="154" y="171"/>
                    <a:pt x="155" y="164"/>
                    <a:pt x="152" y="157"/>
                  </a:cubicBezTo>
                  <a:lnTo>
                    <a:pt x="130" y="109"/>
                  </a:lnTo>
                  <a:cubicBezTo>
                    <a:pt x="142" y="98"/>
                    <a:pt x="154" y="89"/>
                    <a:pt x="166" y="81"/>
                  </a:cubicBezTo>
                  <a:lnTo>
                    <a:pt x="207" y="115"/>
                  </a:lnTo>
                  <a:cubicBezTo>
                    <a:pt x="212" y="120"/>
                    <a:pt x="220" y="121"/>
                    <a:pt x="226" y="118"/>
                  </a:cubicBezTo>
                  <a:cubicBezTo>
                    <a:pt x="242" y="111"/>
                    <a:pt x="260" y="105"/>
                    <a:pt x="281" y="102"/>
                  </a:cubicBezTo>
                  <a:cubicBezTo>
                    <a:pt x="288" y="101"/>
                    <a:pt x="293" y="96"/>
                    <a:pt x="295" y="89"/>
                  </a:cubicBezTo>
                  <a:lnTo>
                    <a:pt x="310" y="37"/>
                  </a:lnTo>
                  <a:cubicBezTo>
                    <a:pt x="325" y="37"/>
                    <a:pt x="340" y="38"/>
                    <a:pt x="355" y="40"/>
                  </a:cubicBezTo>
                  <a:lnTo>
                    <a:pt x="364" y="93"/>
                  </a:lnTo>
                  <a:cubicBezTo>
                    <a:pt x="365" y="100"/>
                    <a:pt x="370" y="105"/>
                    <a:pt x="377" y="107"/>
                  </a:cubicBezTo>
                  <a:cubicBezTo>
                    <a:pt x="398" y="113"/>
                    <a:pt x="415" y="120"/>
                    <a:pt x="430" y="129"/>
                  </a:cubicBezTo>
                  <a:cubicBezTo>
                    <a:pt x="436" y="133"/>
                    <a:pt x="444" y="132"/>
                    <a:pt x="450" y="128"/>
                  </a:cubicBezTo>
                  <a:lnTo>
                    <a:pt x="493" y="99"/>
                  </a:lnTo>
                  <a:cubicBezTo>
                    <a:pt x="500" y="104"/>
                    <a:pt x="505" y="108"/>
                    <a:pt x="511" y="113"/>
                  </a:cubicBezTo>
                  <a:cubicBezTo>
                    <a:pt x="516" y="118"/>
                    <a:pt x="521" y="124"/>
                    <a:pt x="527" y="130"/>
                  </a:cubicBezTo>
                  <a:lnTo>
                    <a:pt x="500" y="175"/>
                  </a:lnTo>
                  <a:cubicBezTo>
                    <a:pt x="496" y="181"/>
                    <a:pt x="496" y="189"/>
                    <a:pt x="500" y="195"/>
                  </a:cubicBezTo>
                  <a:cubicBezTo>
                    <a:pt x="510" y="209"/>
                    <a:pt x="519" y="226"/>
                    <a:pt x="526" y="246"/>
                  </a:cubicBezTo>
                  <a:cubicBezTo>
                    <a:pt x="528" y="253"/>
                    <a:pt x="534" y="257"/>
                    <a:pt x="541" y="258"/>
                  </a:cubicBezTo>
                  <a:lnTo>
                    <a:pt x="594" y="264"/>
                  </a:lnTo>
                  <a:cubicBezTo>
                    <a:pt x="597" y="278"/>
                    <a:pt x="599" y="294"/>
                    <a:pt x="600" y="309"/>
                  </a:cubicBezTo>
                  <a:lnTo>
                    <a:pt x="549" y="327"/>
                  </a:lnTo>
                  <a:close/>
                  <a:moveTo>
                    <a:pt x="627" y="242"/>
                  </a:moveTo>
                  <a:cubicBezTo>
                    <a:pt x="625" y="235"/>
                    <a:pt x="619" y="230"/>
                    <a:pt x="611" y="229"/>
                  </a:cubicBezTo>
                  <a:lnTo>
                    <a:pt x="556" y="223"/>
                  </a:lnTo>
                  <a:cubicBezTo>
                    <a:pt x="550" y="209"/>
                    <a:pt x="544" y="196"/>
                    <a:pt x="537" y="184"/>
                  </a:cubicBezTo>
                  <a:lnTo>
                    <a:pt x="564" y="137"/>
                  </a:lnTo>
                  <a:cubicBezTo>
                    <a:pt x="568" y="130"/>
                    <a:pt x="568" y="122"/>
                    <a:pt x="563" y="116"/>
                  </a:cubicBezTo>
                  <a:cubicBezTo>
                    <a:pt x="553" y="104"/>
                    <a:pt x="544" y="95"/>
                    <a:pt x="536" y="87"/>
                  </a:cubicBezTo>
                  <a:cubicBezTo>
                    <a:pt x="527" y="78"/>
                    <a:pt x="517" y="70"/>
                    <a:pt x="505" y="62"/>
                  </a:cubicBezTo>
                  <a:cubicBezTo>
                    <a:pt x="498" y="57"/>
                    <a:pt x="490" y="57"/>
                    <a:pt x="484" y="61"/>
                  </a:cubicBezTo>
                  <a:lnTo>
                    <a:pt x="438" y="92"/>
                  </a:lnTo>
                  <a:cubicBezTo>
                    <a:pt x="426" y="86"/>
                    <a:pt x="413" y="80"/>
                    <a:pt x="398" y="76"/>
                  </a:cubicBezTo>
                  <a:lnTo>
                    <a:pt x="389" y="21"/>
                  </a:lnTo>
                  <a:cubicBezTo>
                    <a:pt x="388" y="13"/>
                    <a:pt x="382" y="7"/>
                    <a:pt x="374" y="6"/>
                  </a:cubicBezTo>
                  <a:cubicBezTo>
                    <a:pt x="348" y="1"/>
                    <a:pt x="321" y="0"/>
                    <a:pt x="295" y="2"/>
                  </a:cubicBezTo>
                  <a:cubicBezTo>
                    <a:pt x="287" y="3"/>
                    <a:pt x="281" y="8"/>
                    <a:pt x="279" y="15"/>
                  </a:cubicBezTo>
                  <a:lnTo>
                    <a:pt x="263" y="68"/>
                  </a:lnTo>
                  <a:cubicBezTo>
                    <a:pt x="248" y="71"/>
                    <a:pt x="234" y="75"/>
                    <a:pt x="222" y="80"/>
                  </a:cubicBezTo>
                  <a:lnTo>
                    <a:pt x="180" y="45"/>
                  </a:lnTo>
                  <a:cubicBezTo>
                    <a:pt x="174" y="40"/>
                    <a:pt x="166" y="39"/>
                    <a:pt x="159" y="43"/>
                  </a:cubicBezTo>
                  <a:cubicBezTo>
                    <a:pt x="137" y="56"/>
                    <a:pt x="116" y="72"/>
                    <a:pt x="96" y="91"/>
                  </a:cubicBezTo>
                  <a:cubicBezTo>
                    <a:pt x="90" y="97"/>
                    <a:pt x="89" y="105"/>
                    <a:pt x="92" y="112"/>
                  </a:cubicBezTo>
                  <a:lnTo>
                    <a:pt x="114" y="162"/>
                  </a:lnTo>
                  <a:cubicBezTo>
                    <a:pt x="106" y="173"/>
                    <a:pt x="98" y="185"/>
                    <a:pt x="91" y="198"/>
                  </a:cubicBezTo>
                  <a:lnTo>
                    <a:pt x="36" y="197"/>
                  </a:lnTo>
                  <a:cubicBezTo>
                    <a:pt x="28" y="197"/>
                    <a:pt x="21" y="202"/>
                    <a:pt x="18" y="209"/>
                  </a:cubicBezTo>
                  <a:cubicBezTo>
                    <a:pt x="9" y="234"/>
                    <a:pt x="4" y="260"/>
                    <a:pt x="1" y="287"/>
                  </a:cubicBezTo>
                  <a:cubicBezTo>
                    <a:pt x="0" y="295"/>
                    <a:pt x="4" y="302"/>
                    <a:pt x="11" y="305"/>
                  </a:cubicBezTo>
                  <a:lnTo>
                    <a:pt x="61" y="329"/>
                  </a:lnTo>
                  <a:cubicBezTo>
                    <a:pt x="61" y="344"/>
                    <a:pt x="63" y="358"/>
                    <a:pt x="66" y="372"/>
                  </a:cubicBezTo>
                  <a:lnTo>
                    <a:pt x="23" y="407"/>
                  </a:lnTo>
                  <a:cubicBezTo>
                    <a:pt x="17" y="412"/>
                    <a:pt x="15" y="420"/>
                    <a:pt x="18" y="427"/>
                  </a:cubicBezTo>
                  <a:cubicBezTo>
                    <a:pt x="27" y="452"/>
                    <a:pt x="39" y="476"/>
                    <a:pt x="54" y="498"/>
                  </a:cubicBezTo>
                  <a:cubicBezTo>
                    <a:pt x="58" y="505"/>
                    <a:pt x="66" y="508"/>
                    <a:pt x="73" y="506"/>
                  </a:cubicBezTo>
                  <a:lnTo>
                    <a:pt x="127" y="492"/>
                  </a:lnTo>
                  <a:cubicBezTo>
                    <a:pt x="131" y="497"/>
                    <a:pt x="136" y="503"/>
                    <a:pt x="141" y="508"/>
                  </a:cubicBezTo>
                  <a:cubicBezTo>
                    <a:pt x="147" y="513"/>
                    <a:pt x="152" y="517"/>
                    <a:pt x="158" y="521"/>
                  </a:cubicBezTo>
                  <a:lnTo>
                    <a:pt x="148" y="575"/>
                  </a:lnTo>
                  <a:cubicBezTo>
                    <a:pt x="146" y="583"/>
                    <a:pt x="150" y="591"/>
                    <a:pt x="157" y="594"/>
                  </a:cubicBezTo>
                  <a:cubicBezTo>
                    <a:pt x="180" y="608"/>
                    <a:pt x="204" y="619"/>
                    <a:pt x="230" y="626"/>
                  </a:cubicBezTo>
                  <a:cubicBezTo>
                    <a:pt x="238" y="628"/>
                    <a:pt x="245" y="625"/>
                    <a:pt x="250" y="619"/>
                  </a:cubicBezTo>
                  <a:lnTo>
                    <a:pt x="282" y="574"/>
                  </a:lnTo>
                  <a:cubicBezTo>
                    <a:pt x="296" y="576"/>
                    <a:pt x="310" y="577"/>
                    <a:pt x="325" y="577"/>
                  </a:cubicBezTo>
                  <a:lnTo>
                    <a:pt x="352" y="625"/>
                  </a:lnTo>
                  <a:cubicBezTo>
                    <a:pt x="355" y="630"/>
                    <a:pt x="361" y="634"/>
                    <a:pt x="368" y="634"/>
                  </a:cubicBezTo>
                  <a:cubicBezTo>
                    <a:pt x="369" y="634"/>
                    <a:pt x="370" y="634"/>
                    <a:pt x="371" y="634"/>
                  </a:cubicBezTo>
                  <a:cubicBezTo>
                    <a:pt x="398" y="629"/>
                    <a:pt x="423" y="621"/>
                    <a:pt x="447" y="611"/>
                  </a:cubicBezTo>
                  <a:cubicBezTo>
                    <a:pt x="454" y="608"/>
                    <a:pt x="459" y="601"/>
                    <a:pt x="458" y="593"/>
                  </a:cubicBezTo>
                  <a:lnTo>
                    <a:pt x="454" y="537"/>
                  </a:lnTo>
                  <a:cubicBezTo>
                    <a:pt x="466" y="530"/>
                    <a:pt x="477" y="521"/>
                    <a:pt x="488" y="512"/>
                  </a:cubicBezTo>
                  <a:lnTo>
                    <a:pt x="540" y="531"/>
                  </a:lnTo>
                  <a:cubicBezTo>
                    <a:pt x="547" y="534"/>
                    <a:pt x="555" y="532"/>
                    <a:pt x="560" y="526"/>
                  </a:cubicBezTo>
                  <a:cubicBezTo>
                    <a:pt x="578" y="505"/>
                    <a:pt x="593" y="483"/>
                    <a:pt x="604" y="460"/>
                  </a:cubicBezTo>
                  <a:cubicBezTo>
                    <a:pt x="607" y="453"/>
                    <a:pt x="606" y="444"/>
                    <a:pt x="601" y="439"/>
                  </a:cubicBezTo>
                  <a:lnTo>
                    <a:pt x="563" y="400"/>
                  </a:lnTo>
                  <a:cubicBezTo>
                    <a:pt x="567" y="386"/>
                    <a:pt x="570" y="372"/>
                    <a:pt x="572" y="357"/>
                  </a:cubicBezTo>
                  <a:lnTo>
                    <a:pt x="624" y="339"/>
                  </a:lnTo>
                  <a:cubicBezTo>
                    <a:pt x="631" y="336"/>
                    <a:pt x="636" y="329"/>
                    <a:pt x="636" y="322"/>
                  </a:cubicBezTo>
                  <a:cubicBezTo>
                    <a:pt x="636" y="295"/>
                    <a:pt x="633" y="268"/>
                    <a:pt x="627" y="24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latin typeface="Calibri Light" panose="020F0302020204030204" pitchFamily="34" charset="0"/>
              </a:endParaRPr>
            </a:p>
          </p:txBody>
        </p:sp>
      </p:grpSp>
      <p:sp>
        <p:nvSpPr>
          <p:cNvPr id="44" name="Hand_Plant" descr="{&quot;Key&quot;:&quot;POWER_USER_SHAPE_ICON&quot;,&quot;Value&quot;:&quot;POWER_USER_SHAPE_ICON_STYLE_1&quot;}">
            <a:extLst>
              <a:ext uri="{FF2B5EF4-FFF2-40B4-BE49-F238E27FC236}">
                <a16:creationId xmlns:a16="http://schemas.microsoft.com/office/drawing/2014/main" id="{115595FD-5844-01A9-43A5-60EAD0785499}"/>
              </a:ext>
            </a:extLst>
          </p:cNvPr>
          <p:cNvSpPr>
            <a:spLocks noChangeAspect="1" noEditPoints="1"/>
          </p:cNvSpPr>
          <p:nvPr>
            <p:custDataLst>
              <p:tags r:id="rId2"/>
            </p:custDataLst>
          </p:nvPr>
        </p:nvSpPr>
        <p:spPr bwMode="auto">
          <a:xfrm>
            <a:off x="2956190" y="1420279"/>
            <a:ext cx="796934" cy="618276"/>
          </a:xfrm>
          <a:custGeom>
            <a:avLst/>
            <a:gdLst>
              <a:gd name="T0" fmla="*/ 480 w 1055"/>
              <a:gd name="T1" fmla="*/ 808 h 818"/>
              <a:gd name="T2" fmla="*/ 109 w 1055"/>
              <a:gd name="T3" fmla="*/ 763 h 818"/>
              <a:gd name="T4" fmla="*/ 78 w 1055"/>
              <a:gd name="T5" fmla="*/ 757 h 818"/>
              <a:gd name="T6" fmla="*/ 11 w 1055"/>
              <a:gd name="T7" fmla="*/ 549 h 818"/>
              <a:gd name="T8" fmla="*/ 468 w 1055"/>
              <a:gd name="T9" fmla="*/ 459 h 818"/>
              <a:gd name="T10" fmla="*/ 547 w 1055"/>
              <a:gd name="T11" fmla="*/ 456 h 818"/>
              <a:gd name="T12" fmla="*/ 561 w 1055"/>
              <a:gd name="T13" fmla="*/ 462 h 818"/>
              <a:gd name="T14" fmla="*/ 599 w 1055"/>
              <a:gd name="T15" fmla="*/ 461 h 818"/>
              <a:gd name="T16" fmla="*/ 637 w 1055"/>
              <a:gd name="T17" fmla="*/ 348 h 818"/>
              <a:gd name="T18" fmla="*/ 532 w 1055"/>
              <a:gd name="T19" fmla="*/ 15 h 818"/>
              <a:gd name="T20" fmla="*/ 551 w 1055"/>
              <a:gd name="T21" fmla="*/ 0 h 818"/>
              <a:gd name="T22" fmla="*/ 675 w 1055"/>
              <a:gd name="T23" fmla="*/ 229 h 818"/>
              <a:gd name="T24" fmla="*/ 656 w 1055"/>
              <a:gd name="T25" fmla="*/ 401 h 818"/>
              <a:gd name="T26" fmla="*/ 646 w 1055"/>
              <a:gd name="T27" fmla="*/ 470 h 818"/>
              <a:gd name="T28" fmla="*/ 658 w 1055"/>
              <a:gd name="T29" fmla="*/ 470 h 818"/>
              <a:gd name="T30" fmla="*/ 701 w 1055"/>
              <a:gd name="T31" fmla="*/ 458 h 818"/>
              <a:gd name="T32" fmla="*/ 738 w 1055"/>
              <a:gd name="T33" fmla="*/ 463 h 818"/>
              <a:gd name="T34" fmla="*/ 735 w 1055"/>
              <a:gd name="T35" fmla="*/ 543 h 818"/>
              <a:gd name="T36" fmla="*/ 778 w 1055"/>
              <a:gd name="T37" fmla="*/ 572 h 818"/>
              <a:gd name="T38" fmla="*/ 1026 w 1055"/>
              <a:gd name="T39" fmla="*/ 455 h 818"/>
              <a:gd name="T40" fmla="*/ 1046 w 1055"/>
              <a:gd name="T41" fmla="*/ 544 h 818"/>
              <a:gd name="T42" fmla="*/ 564 w 1055"/>
              <a:gd name="T43" fmla="*/ 817 h 818"/>
              <a:gd name="T44" fmla="*/ 487 w 1055"/>
              <a:gd name="T45" fmla="*/ 771 h 818"/>
              <a:gd name="T46" fmla="*/ 1014 w 1055"/>
              <a:gd name="T47" fmla="*/ 521 h 818"/>
              <a:gd name="T48" fmla="*/ 995 w 1055"/>
              <a:gd name="T49" fmla="*/ 476 h 818"/>
              <a:gd name="T50" fmla="*/ 790 w 1055"/>
              <a:gd name="T51" fmla="*/ 613 h 818"/>
              <a:gd name="T52" fmla="*/ 786 w 1055"/>
              <a:gd name="T53" fmla="*/ 617 h 818"/>
              <a:gd name="T54" fmla="*/ 513 w 1055"/>
              <a:gd name="T55" fmla="*/ 667 h 818"/>
              <a:gd name="T56" fmla="*/ 436 w 1055"/>
              <a:gd name="T57" fmla="*/ 632 h 818"/>
              <a:gd name="T58" fmla="*/ 530 w 1055"/>
              <a:gd name="T59" fmla="*/ 633 h 818"/>
              <a:gd name="T60" fmla="*/ 741 w 1055"/>
              <a:gd name="T61" fmla="*/ 611 h 818"/>
              <a:gd name="T62" fmla="*/ 752 w 1055"/>
              <a:gd name="T63" fmla="*/ 600 h 818"/>
              <a:gd name="T64" fmla="*/ 710 w 1055"/>
              <a:gd name="T65" fmla="*/ 574 h 818"/>
              <a:gd name="T66" fmla="*/ 650 w 1055"/>
              <a:gd name="T67" fmla="*/ 563 h 818"/>
              <a:gd name="T68" fmla="*/ 467 w 1055"/>
              <a:gd name="T69" fmla="*/ 500 h 818"/>
              <a:gd name="T70" fmla="*/ 465 w 1055"/>
              <a:gd name="T71" fmla="*/ 499 h 818"/>
              <a:gd name="T72" fmla="*/ 102 w 1055"/>
              <a:gd name="T73" fmla="*/ 536 h 818"/>
              <a:gd name="T74" fmla="*/ 377 w 1055"/>
              <a:gd name="T75" fmla="*/ 737 h 818"/>
              <a:gd name="T76" fmla="*/ 44 w 1055"/>
              <a:gd name="T77" fmla="*/ 572 h 818"/>
              <a:gd name="T78" fmla="*/ 132 w 1055"/>
              <a:gd name="T79" fmla="*/ 702 h 818"/>
              <a:gd name="T80" fmla="*/ 44 w 1055"/>
              <a:gd name="T81" fmla="*/ 572 h 818"/>
              <a:gd name="T82" fmla="*/ 538 w 1055"/>
              <a:gd name="T83" fmla="*/ 495 h 818"/>
              <a:gd name="T84" fmla="*/ 696 w 1055"/>
              <a:gd name="T85" fmla="*/ 532 h 818"/>
              <a:gd name="T86" fmla="*/ 712 w 1055"/>
              <a:gd name="T87" fmla="*/ 495 h 818"/>
              <a:gd name="T88" fmla="*/ 712 w 1055"/>
              <a:gd name="T89" fmla="*/ 493 h 818"/>
              <a:gd name="T90" fmla="*/ 653 w 1055"/>
              <a:gd name="T91" fmla="*/ 513 h 818"/>
              <a:gd name="T92" fmla="*/ 625 w 1055"/>
              <a:gd name="T93" fmla="*/ 501 h 818"/>
              <a:gd name="T94" fmla="*/ 608 w 1055"/>
              <a:gd name="T95" fmla="*/ 510 h 818"/>
              <a:gd name="T96" fmla="*/ 526 w 1055"/>
              <a:gd name="T97" fmla="*/ 488 h 818"/>
              <a:gd name="T98" fmla="*/ 567 w 1055"/>
              <a:gd name="T99" fmla="*/ 41 h 818"/>
              <a:gd name="T100" fmla="*/ 602 w 1055"/>
              <a:gd name="T101" fmla="*/ 66 h 818"/>
              <a:gd name="T102" fmla="*/ 394 w 1055"/>
              <a:gd name="T103" fmla="*/ 647 h 818"/>
              <a:gd name="T104" fmla="*/ 339 w 1055"/>
              <a:gd name="T105" fmla="*/ 647 h 818"/>
              <a:gd name="T106" fmla="*/ 336 w 1055"/>
              <a:gd name="T107" fmla="*/ 609 h 818"/>
              <a:gd name="T108" fmla="*/ 412 w 1055"/>
              <a:gd name="T109" fmla="*/ 63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55" h="818">
                <a:moveTo>
                  <a:pt x="564" y="817"/>
                </a:moveTo>
                <a:cubicBezTo>
                  <a:pt x="521" y="817"/>
                  <a:pt x="489" y="810"/>
                  <a:pt x="480" y="808"/>
                </a:cubicBezTo>
                <a:cubicBezTo>
                  <a:pt x="446" y="808"/>
                  <a:pt x="407" y="791"/>
                  <a:pt x="362" y="771"/>
                </a:cubicBezTo>
                <a:cubicBezTo>
                  <a:pt x="277" y="735"/>
                  <a:pt x="182" y="693"/>
                  <a:pt x="109" y="763"/>
                </a:cubicBezTo>
                <a:cubicBezTo>
                  <a:pt x="104" y="768"/>
                  <a:pt x="98" y="769"/>
                  <a:pt x="92" y="768"/>
                </a:cubicBezTo>
                <a:cubicBezTo>
                  <a:pt x="86" y="767"/>
                  <a:pt x="81" y="762"/>
                  <a:pt x="78" y="757"/>
                </a:cubicBezTo>
                <a:lnTo>
                  <a:pt x="3" y="572"/>
                </a:lnTo>
                <a:cubicBezTo>
                  <a:pt x="0" y="563"/>
                  <a:pt x="3" y="554"/>
                  <a:pt x="11" y="549"/>
                </a:cubicBezTo>
                <a:cubicBezTo>
                  <a:pt x="31" y="536"/>
                  <a:pt x="210" y="420"/>
                  <a:pt x="271" y="411"/>
                </a:cubicBezTo>
                <a:cubicBezTo>
                  <a:pt x="328" y="402"/>
                  <a:pt x="408" y="431"/>
                  <a:pt x="468" y="459"/>
                </a:cubicBezTo>
                <a:cubicBezTo>
                  <a:pt x="474" y="453"/>
                  <a:pt x="481" y="448"/>
                  <a:pt x="491" y="445"/>
                </a:cubicBezTo>
                <a:cubicBezTo>
                  <a:pt x="508" y="439"/>
                  <a:pt x="527" y="443"/>
                  <a:pt x="547" y="456"/>
                </a:cubicBezTo>
                <a:cubicBezTo>
                  <a:pt x="554" y="461"/>
                  <a:pt x="558" y="462"/>
                  <a:pt x="560" y="463"/>
                </a:cubicBezTo>
                <a:cubicBezTo>
                  <a:pt x="560" y="462"/>
                  <a:pt x="560" y="462"/>
                  <a:pt x="561" y="462"/>
                </a:cubicBezTo>
                <a:cubicBezTo>
                  <a:pt x="564" y="459"/>
                  <a:pt x="571" y="452"/>
                  <a:pt x="582" y="453"/>
                </a:cubicBezTo>
                <a:cubicBezTo>
                  <a:pt x="589" y="454"/>
                  <a:pt x="594" y="457"/>
                  <a:pt x="599" y="461"/>
                </a:cubicBezTo>
                <a:cubicBezTo>
                  <a:pt x="604" y="438"/>
                  <a:pt x="611" y="413"/>
                  <a:pt x="621" y="388"/>
                </a:cubicBezTo>
                <a:cubicBezTo>
                  <a:pt x="627" y="372"/>
                  <a:pt x="633" y="359"/>
                  <a:pt x="637" y="348"/>
                </a:cubicBezTo>
                <a:cubicBezTo>
                  <a:pt x="658" y="299"/>
                  <a:pt x="662" y="290"/>
                  <a:pt x="643" y="248"/>
                </a:cubicBezTo>
                <a:cubicBezTo>
                  <a:pt x="625" y="234"/>
                  <a:pt x="511" y="139"/>
                  <a:pt x="532" y="15"/>
                </a:cubicBezTo>
                <a:cubicBezTo>
                  <a:pt x="534" y="6"/>
                  <a:pt x="542" y="0"/>
                  <a:pt x="551" y="0"/>
                </a:cubicBezTo>
                <a:lnTo>
                  <a:pt x="551" y="0"/>
                </a:lnTo>
                <a:cubicBezTo>
                  <a:pt x="553" y="0"/>
                  <a:pt x="595" y="1"/>
                  <a:pt x="630" y="40"/>
                </a:cubicBezTo>
                <a:cubicBezTo>
                  <a:pt x="666" y="80"/>
                  <a:pt x="681" y="144"/>
                  <a:pt x="675" y="229"/>
                </a:cubicBezTo>
                <a:cubicBezTo>
                  <a:pt x="702" y="288"/>
                  <a:pt x="696" y="305"/>
                  <a:pt x="672" y="362"/>
                </a:cubicBezTo>
                <a:cubicBezTo>
                  <a:pt x="667" y="373"/>
                  <a:pt x="662" y="386"/>
                  <a:pt x="656" y="401"/>
                </a:cubicBezTo>
                <a:cubicBezTo>
                  <a:pt x="648" y="422"/>
                  <a:pt x="642" y="443"/>
                  <a:pt x="637" y="462"/>
                </a:cubicBezTo>
                <a:cubicBezTo>
                  <a:pt x="641" y="464"/>
                  <a:pt x="643" y="467"/>
                  <a:pt x="646" y="470"/>
                </a:cubicBezTo>
                <a:cubicBezTo>
                  <a:pt x="649" y="473"/>
                  <a:pt x="652" y="474"/>
                  <a:pt x="653" y="475"/>
                </a:cubicBezTo>
                <a:cubicBezTo>
                  <a:pt x="654" y="474"/>
                  <a:pt x="657" y="471"/>
                  <a:pt x="658" y="470"/>
                </a:cubicBezTo>
                <a:cubicBezTo>
                  <a:pt x="663" y="465"/>
                  <a:pt x="678" y="449"/>
                  <a:pt x="696" y="460"/>
                </a:cubicBezTo>
                <a:cubicBezTo>
                  <a:pt x="697" y="459"/>
                  <a:pt x="699" y="458"/>
                  <a:pt x="701" y="458"/>
                </a:cubicBezTo>
                <a:cubicBezTo>
                  <a:pt x="707" y="455"/>
                  <a:pt x="717" y="450"/>
                  <a:pt x="728" y="455"/>
                </a:cubicBezTo>
                <a:cubicBezTo>
                  <a:pt x="731" y="456"/>
                  <a:pt x="735" y="458"/>
                  <a:pt x="738" y="463"/>
                </a:cubicBezTo>
                <a:cubicBezTo>
                  <a:pt x="750" y="467"/>
                  <a:pt x="750" y="478"/>
                  <a:pt x="750" y="495"/>
                </a:cubicBezTo>
                <a:cubicBezTo>
                  <a:pt x="750" y="518"/>
                  <a:pt x="742" y="534"/>
                  <a:pt x="735" y="543"/>
                </a:cubicBezTo>
                <a:cubicBezTo>
                  <a:pt x="747" y="548"/>
                  <a:pt x="760" y="556"/>
                  <a:pt x="772" y="566"/>
                </a:cubicBezTo>
                <a:cubicBezTo>
                  <a:pt x="774" y="568"/>
                  <a:pt x="776" y="570"/>
                  <a:pt x="778" y="572"/>
                </a:cubicBezTo>
                <a:cubicBezTo>
                  <a:pt x="824" y="530"/>
                  <a:pt x="941" y="430"/>
                  <a:pt x="997" y="437"/>
                </a:cubicBezTo>
                <a:cubicBezTo>
                  <a:pt x="1010" y="439"/>
                  <a:pt x="1020" y="445"/>
                  <a:pt x="1026" y="455"/>
                </a:cubicBezTo>
                <a:cubicBezTo>
                  <a:pt x="1035" y="465"/>
                  <a:pt x="1044" y="488"/>
                  <a:pt x="1053" y="524"/>
                </a:cubicBezTo>
                <a:cubicBezTo>
                  <a:pt x="1055" y="532"/>
                  <a:pt x="1052" y="540"/>
                  <a:pt x="1046" y="544"/>
                </a:cubicBezTo>
                <a:cubicBezTo>
                  <a:pt x="1044" y="545"/>
                  <a:pt x="907" y="638"/>
                  <a:pt x="853" y="696"/>
                </a:cubicBezTo>
                <a:cubicBezTo>
                  <a:pt x="758" y="796"/>
                  <a:pt x="642" y="817"/>
                  <a:pt x="564" y="817"/>
                </a:cubicBezTo>
                <a:close/>
                <a:moveTo>
                  <a:pt x="482" y="771"/>
                </a:moveTo>
                <a:cubicBezTo>
                  <a:pt x="484" y="771"/>
                  <a:pt x="485" y="771"/>
                  <a:pt x="487" y="771"/>
                </a:cubicBezTo>
                <a:cubicBezTo>
                  <a:pt x="488" y="772"/>
                  <a:pt x="687" y="818"/>
                  <a:pt x="825" y="670"/>
                </a:cubicBezTo>
                <a:cubicBezTo>
                  <a:pt x="874" y="618"/>
                  <a:pt x="979" y="544"/>
                  <a:pt x="1014" y="521"/>
                </a:cubicBezTo>
                <a:cubicBezTo>
                  <a:pt x="1005" y="491"/>
                  <a:pt x="999" y="481"/>
                  <a:pt x="998" y="480"/>
                </a:cubicBezTo>
                <a:cubicBezTo>
                  <a:pt x="997" y="479"/>
                  <a:pt x="996" y="478"/>
                  <a:pt x="995" y="476"/>
                </a:cubicBezTo>
                <a:cubicBezTo>
                  <a:pt x="995" y="475"/>
                  <a:pt x="995" y="475"/>
                  <a:pt x="992" y="475"/>
                </a:cubicBezTo>
                <a:cubicBezTo>
                  <a:pt x="958" y="470"/>
                  <a:pt x="853" y="553"/>
                  <a:pt x="790" y="613"/>
                </a:cubicBezTo>
                <a:cubicBezTo>
                  <a:pt x="789" y="614"/>
                  <a:pt x="787" y="615"/>
                  <a:pt x="786" y="616"/>
                </a:cubicBezTo>
                <a:cubicBezTo>
                  <a:pt x="786" y="616"/>
                  <a:pt x="786" y="616"/>
                  <a:pt x="786" y="617"/>
                </a:cubicBezTo>
                <a:cubicBezTo>
                  <a:pt x="760" y="669"/>
                  <a:pt x="604" y="696"/>
                  <a:pt x="569" y="688"/>
                </a:cubicBezTo>
                <a:cubicBezTo>
                  <a:pt x="549" y="684"/>
                  <a:pt x="531" y="675"/>
                  <a:pt x="513" y="667"/>
                </a:cubicBezTo>
                <a:cubicBezTo>
                  <a:pt x="493" y="657"/>
                  <a:pt x="474" y="647"/>
                  <a:pt x="457" y="649"/>
                </a:cubicBezTo>
                <a:cubicBezTo>
                  <a:pt x="446" y="650"/>
                  <a:pt x="437" y="642"/>
                  <a:pt x="436" y="632"/>
                </a:cubicBezTo>
                <a:cubicBezTo>
                  <a:pt x="435" y="622"/>
                  <a:pt x="443" y="612"/>
                  <a:pt x="453" y="611"/>
                </a:cubicBezTo>
                <a:cubicBezTo>
                  <a:pt x="481" y="609"/>
                  <a:pt x="506" y="621"/>
                  <a:pt x="530" y="633"/>
                </a:cubicBezTo>
                <a:cubicBezTo>
                  <a:pt x="546" y="641"/>
                  <a:pt x="561" y="649"/>
                  <a:pt x="576" y="652"/>
                </a:cubicBezTo>
                <a:cubicBezTo>
                  <a:pt x="600" y="657"/>
                  <a:pt x="700" y="638"/>
                  <a:pt x="741" y="611"/>
                </a:cubicBezTo>
                <a:cubicBezTo>
                  <a:pt x="749" y="605"/>
                  <a:pt x="752" y="601"/>
                  <a:pt x="752" y="600"/>
                </a:cubicBezTo>
                <a:lnTo>
                  <a:pt x="752" y="600"/>
                </a:lnTo>
                <a:cubicBezTo>
                  <a:pt x="752" y="600"/>
                  <a:pt x="751" y="598"/>
                  <a:pt x="747" y="594"/>
                </a:cubicBezTo>
                <a:cubicBezTo>
                  <a:pt x="735" y="584"/>
                  <a:pt x="723" y="578"/>
                  <a:pt x="710" y="574"/>
                </a:cubicBezTo>
                <a:cubicBezTo>
                  <a:pt x="708" y="573"/>
                  <a:pt x="707" y="573"/>
                  <a:pt x="706" y="573"/>
                </a:cubicBezTo>
                <a:cubicBezTo>
                  <a:pt x="689" y="568"/>
                  <a:pt x="671" y="566"/>
                  <a:pt x="650" y="563"/>
                </a:cubicBezTo>
                <a:cubicBezTo>
                  <a:pt x="611" y="559"/>
                  <a:pt x="567" y="554"/>
                  <a:pt x="519" y="527"/>
                </a:cubicBezTo>
                <a:cubicBezTo>
                  <a:pt x="501" y="517"/>
                  <a:pt x="484" y="508"/>
                  <a:pt x="467" y="500"/>
                </a:cubicBezTo>
                <a:cubicBezTo>
                  <a:pt x="467" y="500"/>
                  <a:pt x="467" y="500"/>
                  <a:pt x="467" y="500"/>
                </a:cubicBezTo>
                <a:cubicBezTo>
                  <a:pt x="466" y="500"/>
                  <a:pt x="466" y="499"/>
                  <a:pt x="465" y="499"/>
                </a:cubicBezTo>
                <a:cubicBezTo>
                  <a:pt x="387" y="461"/>
                  <a:pt x="316" y="441"/>
                  <a:pt x="277" y="448"/>
                </a:cubicBezTo>
                <a:cubicBezTo>
                  <a:pt x="246" y="452"/>
                  <a:pt x="166" y="497"/>
                  <a:pt x="102" y="536"/>
                </a:cubicBezTo>
                <a:lnTo>
                  <a:pt x="168" y="691"/>
                </a:lnTo>
                <a:cubicBezTo>
                  <a:pt x="239" y="677"/>
                  <a:pt x="313" y="709"/>
                  <a:pt x="377" y="737"/>
                </a:cubicBezTo>
                <a:cubicBezTo>
                  <a:pt x="417" y="755"/>
                  <a:pt x="455" y="771"/>
                  <a:pt x="482" y="771"/>
                </a:cubicBezTo>
                <a:close/>
                <a:moveTo>
                  <a:pt x="44" y="572"/>
                </a:moveTo>
                <a:lnTo>
                  <a:pt x="103" y="719"/>
                </a:lnTo>
                <a:cubicBezTo>
                  <a:pt x="113" y="712"/>
                  <a:pt x="122" y="707"/>
                  <a:pt x="132" y="702"/>
                </a:cubicBezTo>
                <a:lnTo>
                  <a:pt x="69" y="556"/>
                </a:lnTo>
                <a:cubicBezTo>
                  <a:pt x="60" y="562"/>
                  <a:pt x="52" y="567"/>
                  <a:pt x="44" y="572"/>
                </a:cubicBezTo>
                <a:close/>
                <a:moveTo>
                  <a:pt x="512" y="481"/>
                </a:moveTo>
                <a:cubicBezTo>
                  <a:pt x="523" y="486"/>
                  <a:pt x="531" y="491"/>
                  <a:pt x="538" y="495"/>
                </a:cubicBezTo>
                <a:cubicBezTo>
                  <a:pt x="579" y="518"/>
                  <a:pt x="617" y="522"/>
                  <a:pt x="654" y="526"/>
                </a:cubicBezTo>
                <a:cubicBezTo>
                  <a:pt x="668" y="528"/>
                  <a:pt x="682" y="529"/>
                  <a:pt x="696" y="532"/>
                </a:cubicBezTo>
                <a:cubicBezTo>
                  <a:pt x="697" y="528"/>
                  <a:pt x="700" y="525"/>
                  <a:pt x="703" y="523"/>
                </a:cubicBezTo>
                <a:cubicBezTo>
                  <a:pt x="703" y="523"/>
                  <a:pt x="712" y="515"/>
                  <a:pt x="712" y="495"/>
                </a:cubicBezTo>
                <a:lnTo>
                  <a:pt x="712" y="494"/>
                </a:lnTo>
                <a:cubicBezTo>
                  <a:pt x="712" y="494"/>
                  <a:pt x="712" y="494"/>
                  <a:pt x="712" y="493"/>
                </a:cubicBezTo>
                <a:cubicBezTo>
                  <a:pt x="705" y="496"/>
                  <a:pt x="696" y="499"/>
                  <a:pt x="685" y="496"/>
                </a:cubicBezTo>
                <a:cubicBezTo>
                  <a:pt x="679" y="502"/>
                  <a:pt x="669" y="513"/>
                  <a:pt x="653" y="513"/>
                </a:cubicBezTo>
                <a:lnTo>
                  <a:pt x="653" y="513"/>
                </a:lnTo>
                <a:cubicBezTo>
                  <a:pt x="643" y="513"/>
                  <a:pt x="634" y="509"/>
                  <a:pt x="625" y="501"/>
                </a:cubicBezTo>
                <a:cubicBezTo>
                  <a:pt x="623" y="502"/>
                  <a:pt x="622" y="503"/>
                  <a:pt x="620" y="503"/>
                </a:cubicBezTo>
                <a:cubicBezTo>
                  <a:pt x="617" y="506"/>
                  <a:pt x="614" y="509"/>
                  <a:pt x="608" y="510"/>
                </a:cubicBezTo>
                <a:cubicBezTo>
                  <a:pt x="594" y="512"/>
                  <a:pt x="584" y="500"/>
                  <a:pt x="579" y="495"/>
                </a:cubicBezTo>
                <a:cubicBezTo>
                  <a:pt x="564" y="504"/>
                  <a:pt x="548" y="502"/>
                  <a:pt x="526" y="488"/>
                </a:cubicBezTo>
                <a:cubicBezTo>
                  <a:pt x="522" y="485"/>
                  <a:pt x="517" y="482"/>
                  <a:pt x="512" y="481"/>
                </a:cubicBezTo>
                <a:close/>
                <a:moveTo>
                  <a:pt x="567" y="41"/>
                </a:moveTo>
                <a:cubicBezTo>
                  <a:pt x="565" y="107"/>
                  <a:pt x="608" y="163"/>
                  <a:pt x="639" y="194"/>
                </a:cubicBezTo>
                <a:cubicBezTo>
                  <a:pt x="639" y="137"/>
                  <a:pt x="626" y="93"/>
                  <a:pt x="602" y="66"/>
                </a:cubicBezTo>
                <a:cubicBezTo>
                  <a:pt x="590" y="52"/>
                  <a:pt x="577" y="45"/>
                  <a:pt x="567" y="41"/>
                </a:cubicBezTo>
                <a:close/>
                <a:moveTo>
                  <a:pt x="394" y="647"/>
                </a:moveTo>
                <a:cubicBezTo>
                  <a:pt x="393" y="647"/>
                  <a:pt x="392" y="647"/>
                  <a:pt x="392" y="647"/>
                </a:cubicBezTo>
                <a:cubicBezTo>
                  <a:pt x="392" y="647"/>
                  <a:pt x="369" y="645"/>
                  <a:pt x="339" y="647"/>
                </a:cubicBezTo>
                <a:cubicBezTo>
                  <a:pt x="328" y="647"/>
                  <a:pt x="319" y="639"/>
                  <a:pt x="319" y="629"/>
                </a:cubicBezTo>
                <a:cubicBezTo>
                  <a:pt x="318" y="619"/>
                  <a:pt x="326" y="610"/>
                  <a:pt x="336" y="609"/>
                </a:cubicBezTo>
                <a:cubicBezTo>
                  <a:pt x="370" y="607"/>
                  <a:pt x="394" y="610"/>
                  <a:pt x="395" y="610"/>
                </a:cubicBezTo>
                <a:cubicBezTo>
                  <a:pt x="406" y="611"/>
                  <a:pt x="413" y="620"/>
                  <a:pt x="412" y="630"/>
                </a:cubicBezTo>
                <a:cubicBezTo>
                  <a:pt x="411" y="640"/>
                  <a:pt x="403" y="647"/>
                  <a:pt x="394" y="64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Light" panose="020F0302020204030204" pitchFamily="34" charset="0"/>
            </a:endParaRPr>
          </a:p>
        </p:txBody>
      </p:sp>
      <p:pic>
        <p:nvPicPr>
          <p:cNvPr id="47" name="Graphic 46" descr="Cheers outline">
            <a:extLst>
              <a:ext uri="{FF2B5EF4-FFF2-40B4-BE49-F238E27FC236}">
                <a16:creationId xmlns:a16="http://schemas.microsoft.com/office/drawing/2014/main" id="{9FCA2FA5-7E14-A4DB-5879-CBFE1DB0C2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22129" y="2739764"/>
            <a:ext cx="850989" cy="850989"/>
          </a:xfrm>
          <a:prstGeom prst="rect">
            <a:avLst/>
          </a:prstGeom>
        </p:spPr>
      </p:pic>
    </p:spTree>
    <p:extLst>
      <p:ext uri="{BB962C8B-B14F-4D97-AF65-F5344CB8AC3E}">
        <p14:creationId xmlns:p14="http://schemas.microsoft.com/office/powerpoint/2010/main" val="3544788986"/>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54F4B0-E3DD-6542-482F-E4A3B6AEB389}"/>
              </a:ext>
            </a:extLst>
          </p:cNvPr>
          <p:cNvSpPr txBox="1"/>
          <p:nvPr/>
        </p:nvSpPr>
        <p:spPr>
          <a:xfrm>
            <a:off x="121238" y="1263107"/>
            <a:ext cx="4491094" cy="1463211"/>
          </a:xfrm>
          <a:prstGeom prst="rect">
            <a:avLst/>
          </a:prstGeom>
          <a:noFill/>
        </p:spPr>
        <p:txBody>
          <a:bodyPr wrap="square" rtlCol="0" anchor="t">
            <a:noAutofit/>
          </a:bodyPr>
          <a:lstStyle/>
          <a:p>
            <a:pPr algn="r">
              <a:defRPr/>
            </a:pPr>
            <a:r>
              <a:rPr kumimoji="0" lang="en-US" sz="2400" b="1" i="0" u="none" strike="noStrike" kern="0" cap="none" spc="0" normalizeH="0" baseline="0" noProof="0">
                <a:ln>
                  <a:noFill/>
                </a:ln>
                <a:solidFill>
                  <a:schemeClr val="accent1"/>
                </a:solidFill>
                <a:effectLst/>
                <a:uLnTx/>
                <a:uFillTx/>
                <a:latin typeface="Calibri Light" panose="020F0302020204030204" pitchFamily="34" charset="0"/>
                <a:ea typeface="Calibri Light" panose="020F0302020204030204" pitchFamily="34" charset="0"/>
                <a:cs typeface="Calibri Light" panose="020F0302020204030204" pitchFamily="34" charset="0"/>
              </a:rPr>
              <a:t>Boosting Innovation Capacity</a:t>
            </a:r>
          </a:p>
          <a:p>
            <a:pPr marR="0" lvl="0" algn="r" defTabSz="914400" eaLnBrk="1" fontAlgn="auto" latinLnBrk="0" hangingPunct="1">
              <a:lnSpc>
                <a:spcPct val="100000"/>
              </a:lnSpc>
              <a:spcBef>
                <a:spcPts val="0"/>
              </a:spcBef>
              <a:spcAft>
                <a:spcPts val="0"/>
              </a:spcAft>
              <a:buClrTx/>
              <a:buSzTx/>
              <a:tabLst/>
              <a:defRPr/>
            </a:pPr>
            <a:r>
              <a:rPr kumimoji="0" lang="en-US" sz="2400" b="0" i="0" u="none" strike="noStrike" kern="0" cap="none" spc="0" normalizeH="0" baseline="0" noProof="0">
                <a:ln>
                  <a:noFill/>
                </a:ln>
                <a:effectLst/>
                <a:uLnTx/>
                <a:uFillTx/>
                <a:latin typeface="Calibri Light" panose="020F0302020204030204" pitchFamily="34" charset="0"/>
                <a:ea typeface="Calibri Light" panose="020F0302020204030204" pitchFamily="34" charset="0"/>
                <a:cs typeface="Calibri Light" panose="020F0302020204030204" pitchFamily="34" charset="0"/>
              </a:rPr>
              <a:t>Mobilizing national actors and fostering European cooperation in the Greek Raw Materials sector.</a:t>
            </a:r>
          </a:p>
        </p:txBody>
      </p:sp>
      <p:sp>
        <p:nvSpPr>
          <p:cNvPr id="9" name="TextBox 8">
            <a:extLst>
              <a:ext uri="{FF2B5EF4-FFF2-40B4-BE49-F238E27FC236}">
                <a16:creationId xmlns:a16="http://schemas.microsoft.com/office/drawing/2014/main" id="{3EB245DC-E226-69EC-BE50-55059BF59C7D}"/>
              </a:ext>
            </a:extLst>
          </p:cNvPr>
          <p:cNvSpPr txBox="1"/>
          <p:nvPr/>
        </p:nvSpPr>
        <p:spPr>
          <a:xfrm>
            <a:off x="114028" y="4408486"/>
            <a:ext cx="4085339" cy="151401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rtlCol="0" anchor="t">
            <a:noAutofit/>
          </a:bodyPr>
          <a:lstStyle/>
          <a:p>
            <a:pPr algn="r">
              <a:defRPr/>
            </a:pPr>
            <a:r>
              <a:rPr kumimoji="0" lang="en-US" sz="2400" b="1" i="0" u="none" strike="noStrike" kern="0" cap="none" spc="0" normalizeH="0" baseline="0" noProof="0">
                <a:ln>
                  <a:noFill/>
                </a:ln>
                <a:solidFill>
                  <a:schemeClr val="accent4"/>
                </a:solidFill>
                <a:effectLst/>
                <a:uLnTx/>
                <a:uFillTx/>
                <a:latin typeface="Calibri Light" panose="020F0302020204030204" pitchFamily="34" charset="0"/>
              </a:rPr>
              <a:t>Supporting Business Creation</a:t>
            </a:r>
          </a:p>
          <a:p>
            <a:pPr marR="0" lvl="0" algn="r" defTabSz="914400" eaLnBrk="1" fontAlgn="auto" latinLnBrk="0" hangingPunct="1">
              <a:lnSpc>
                <a:spcPct val="100000"/>
              </a:lnSpc>
              <a:spcBef>
                <a:spcPts val="0"/>
              </a:spcBef>
              <a:spcAft>
                <a:spcPts val="0"/>
              </a:spcAft>
              <a:buClrTx/>
              <a:buSzTx/>
              <a:tabLst/>
              <a:defRPr/>
            </a:pPr>
            <a:r>
              <a:rPr kumimoji="0" lang="en-US" sz="2400" i="0" u="none" strike="noStrike" kern="0" cap="none" spc="0" normalizeH="0" baseline="0" noProof="0">
                <a:ln>
                  <a:noFill/>
                </a:ln>
                <a:effectLst/>
                <a:uLnTx/>
                <a:uFillTx/>
                <a:latin typeface="Calibri Light" panose="020F0302020204030204" pitchFamily="34" charset="0"/>
              </a:rPr>
              <a:t>Encouraging the establishment and growth of businesses within the sector.</a:t>
            </a:r>
          </a:p>
        </p:txBody>
      </p:sp>
      <p:sp>
        <p:nvSpPr>
          <p:cNvPr id="10" name="TextBox 9">
            <a:extLst>
              <a:ext uri="{FF2B5EF4-FFF2-40B4-BE49-F238E27FC236}">
                <a16:creationId xmlns:a16="http://schemas.microsoft.com/office/drawing/2014/main" id="{54F4FCC6-EC11-A07A-A3E3-0FCA2BF81D34}"/>
              </a:ext>
            </a:extLst>
          </p:cNvPr>
          <p:cNvSpPr txBox="1"/>
          <p:nvPr/>
        </p:nvSpPr>
        <p:spPr>
          <a:xfrm>
            <a:off x="8088487" y="1295096"/>
            <a:ext cx="4103513" cy="157356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rtlCol="0" anchor="t">
            <a:noAutofit/>
          </a:bodyPr>
          <a:lstStyle/>
          <a:p>
            <a:pPr>
              <a:defRPr/>
            </a:pPr>
            <a:r>
              <a:rPr kumimoji="0" lang="en-US" sz="2400" b="1" i="0" u="none" strike="noStrike" kern="0" cap="none" spc="0" normalizeH="0" baseline="0" noProof="0">
                <a:ln>
                  <a:noFill/>
                </a:ln>
                <a:solidFill>
                  <a:srgbClr val="7030A0"/>
                </a:solidFill>
                <a:effectLst/>
                <a:uLnTx/>
                <a:uFillTx/>
                <a:latin typeface="Calibri Light" panose="020F0302020204030204" pitchFamily="34" charset="0"/>
              </a:rPr>
              <a:t>Enhancing Education</a:t>
            </a:r>
          </a:p>
          <a:p>
            <a:pPr marR="0" lvl="0" defTabSz="914400" eaLnBrk="1" fontAlgn="auto" latinLnBrk="0" hangingPunct="1">
              <a:lnSpc>
                <a:spcPct val="100000"/>
              </a:lnSpc>
              <a:spcBef>
                <a:spcPts val="0"/>
              </a:spcBef>
              <a:spcAft>
                <a:spcPts val="0"/>
              </a:spcAft>
              <a:buClrTx/>
              <a:buSzTx/>
              <a:tabLst/>
              <a:defRPr/>
            </a:pPr>
            <a:r>
              <a:rPr kumimoji="0" lang="en-US" sz="2400" i="0" u="none" strike="noStrike" kern="0" cap="none" spc="0" normalizeH="0" baseline="0" noProof="0">
                <a:ln>
                  <a:noFill/>
                </a:ln>
                <a:effectLst/>
                <a:uLnTx/>
                <a:uFillTx/>
                <a:latin typeface="Calibri Light" panose="020F0302020204030204" pitchFamily="34" charset="0"/>
              </a:rPr>
              <a:t>Increasing entrepreneurial and innovation capacity in </a:t>
            </a:r>
            <a:r>
              <a:rPr kumimoji="0" lang="en-US" sz="2400" b="1" i="0" u="none" strike="noStrike" kern="0" cap="none" spc="0" normalizeH="0" baseline="0" noProof="0">
                <a:ln>
                  <a:noFill/>
                </a:ln>
                <a:effectLst/>
                <a:uLnTx/>
                <a:uFillTx/>
                <a:latin typeface="Calibri Light" panose="020F0302020204030204" pitchFamily="34" charset="0"/>
              </a:rPr>
              <a:t>Higher Education </a:t>
            </a:r>
            <a:r>
              <a:rPr kumimoji="0" lang="en-US" sz="2400" i="0" u="none" strike="noStrike" kern="0" cap="none" spc="0" normalizeH="0" baseline="0" noProof="0">
                <a:ln>
                  <a:noFill/>
                </a:ln>
                <a:effectLst/>
                <a:uLnTx/>
                <a:uFillTx/>
                <a:latin typeface="Calibri Light" panose="020F0302020204030204" pitchFamily="34" charset="0"/>
              </a:rPr>
              <a:t>across Greece.</a:t>
            </a:r>
          </a:p>
        </p:txBody>
      </p:sp>
      <p:sp>
        <p:nvSpPr>
          <p:cNvPr id="11" name="TextBox 10">
            <a:extLst>
              <a:ext uri="{FF2B5EF4-FFF2-40B4-BE49-F238E27FC236}">
                <a16:creationId xmlns:a16="http://schemas.microsoft.com/office/drawing/2014/main" id="{01BED435-D0A3-A657-FE7E-C3BF70B37E39}"/>
              </a:ext>
            </a:extLst>
          </p:cNvPr>
          <p:cNvSpPr txBox="1"/>
          <p:nvPr/>
        </p:nvSpPr>
        <p:spPr>
          <a:xfrm>
            <a:off x="8781664" y="3777946"/>
            <a:ext cx="3410336" cy="185494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wrap="square" rtlCol="0" anchor="t">
            <a:noAutofit/>
          </a:bodyPr>
          <a:lstStyle/>
          <a:p>
            <a:pPr>
              <a:defRPr/>
            </a:pPr>
            <a:r>
              <a:rPr kumimoji="0" lang="en-US" sz="2400" b="1" i="0" u="none" strike="noStrike" kern="0" cap="none" spc="0" normalizeH="0" baseline="0" noProof="0">
                <a:ln>
                  <a:noFill/>
                </a:ln>
                <a:solidFill>
                  <a:srgbClr val="6DB12D"/>
                </a:solidFill>
                <a:effectLst/>
                <a:uLnTx/>
                <a:uFillTx/>
                <a:latin typeface="Calibri Light" panose="020F0302020204030204" pitchFamily="34" charset="0"/>
              </a:rPr>
              <a:t>Regional Support</a:t>
            </a:r>
          </a:p>
          <a:p>
            <a:pPr marR="0" lvl="0" defTabSz="914400" eaLnBrk="1" fontAlgn="auto" latinLnBrk="0" hangingPunct="1">
              <a:lnSpc>
                <a:spcPct val="100000"/>
              </a:lnSpc>
              <a:spcBef>
                <a:spcPts val="0"/>
              </a:spcBef>
              <a:spcAft>
                <a:spcPts val="0"/>
              </a:spcAft>
              <a:buClrTx/>
              <a:buSzTx/>
              <a:tabLst/>
              <a:defRPr/>
            </a:pPr>
            <a:r>
              <a:rPr kumimoji="0" lang="en-US" sz="2400" i="0" u="none" strike="noStrike" kern="0" cap="none" spc="0" normalizeH="0" baseline="0" noProof="0">
                <a:ln>
                  <a:noFill/>
                </a:ln>
                <a:effectLst/>
                <a:uLnTx/>
                <a:uFillTx/>
                <a:latin typeface="Calibri Light" panose="020F0302020204030204" pitchFamily="34" charset="0"/>
              </a:rPr>
              <a:t>Assisting neighboring RIS countries in improving their innovation capacities.</a:t>
            </a:r>
          </a:p>
        </p:txBody>
      </p:sp>
      <p:grpSp>
        <p:nvGrpSpPr>
          <p:cNvPr id="3" name="Group 2"/>
          <p:cNvGrpSpPr>
            <a:grpSpLocks noChangeAspect="1"/>
          </p:cNvGrpSpPr>
          <p:nvPr/>
        </p:nvGrpSpPr>
        <p:grpSpPr>
          <a:xfrm>
            <a:off x="3803563" y="1263107"/>
            <a:ext cx="4584873" cy="4550059"/>
            <a:chOff x="2660208" y="2714252"/>
            <a:chExt cx="2588041" cy="2568389"/>
          </a:xfrm>
          <a:scene3d>
            <a:camera prst="isometricTopUp"/>
            <a:lightRig rig="threePt" dir="t"/>
          </a:scene3d>
        </p:grpSpPr>
        <p:sp>
          <p:nvSpPr>
            <p:cNvPr id="4" name="ShapeNameChangedByPowerUser1"/>
            <p:cNvSpPr>
              <a:spLocks noChangeAspect="1"/>
            </p:cNvSpPr>
            <p:nvPr/>
          </p:nvSpPr>
          <p:spPr>
            <a:xfrm rot="5400000">
              <a:off x="2660209" y="2883567"/>
              <a:ext cx="1453509" cy="1114880"/>
            </a:xfrm>
            <a:custGeom>
              <a:avLst/>
              <a:gdLst>
                <a:gd name="connsiteX0" fmla="*/ 268018 w 2340891"/>
                <a:gd name="connsiteY0" fmla="*/ 0 h 1795526"/>
                <a:gd name="connsiteX1" fmla="*/ 272873 w 2340891"/>
                <a:gd name="connsiteY1" fmla="*/ 0 h 1795526"/>
                <a:gd name="connsiteX2" fmla="*/ 1050666 w 2340891"/>
                <a:gd name="connsiteY2" fmla="*/ 0 h 1795526"/>
                <a:gd name="connsiteX3" fmla="*/ 1053259 w 2340891"/>
                <a:gd name="connsiteY3" fmla="*/ 0 h 1795526"/>
                <a:gd name="connsiteX4" fmla="*/ 1024201 w 2340891"/>
                <a:gd name="connsiteY4" fmla="*/ 58931 h 1795526"/>
                <a:gd name="connsiteX5" fmla="*/ 986832 w 2340891"/>
                <a:gd name="connsiteY5" fmla="*/ 226390 h 1795526"/>
                <a:gd name="connsiteX6" fmla="*/ 1007321 w 2340891"/>
                <a:gd name="connsiteY6" fmla="*/ 244524 h 1795526"/>
                <a:gd name="connsiteX7" fmla="*/ 1043273 w 2340891"/>
                <a:gd name="connsiteY7" fmla="*/ 258280 h 1795526"/>
                <a:gd name="connsiteX8" fmla="*/ 1302818 w 2340891"/>
                <a:gd name="connsiteY8" fmla="*/ 234623 h 1795526"/>
                <a:gd name="connsiteX9" fmla="*/ 1273384 w 2340891"/>
                <a:gd name="connsiteY9" fmla="*/ 70642 h 1795526"/>
                <a:gd name="connsiteX10" fmla="*/ 1241690 w 2340891"/>
                <a:gd name="connsiteY10" fmla="*/ 0 h 1795526"/>
                <a:gd name="connsiteX11" fmla="*/ 1243092 w 2340891"/>
                <a:gd name="connsiteY11" fmla="*/ 0 h 1795526"/>
                <a:gd name="connsiteX12" fmla="*/ 2068018 w 2340891"/>
                <a:gd name="connsiteY12" fmla="*/ 0 h 1795526"/>
                <a:gd name="connsiteX13" fmla="*/ 2072873 w 2340891"/>
                <a:gd name="connsiteY13" fmla="*/ 0 h 1795526"/>
                <a:gd name="connsiteX14" fmla="*/ 2072873 w 2340891"/>
                <a:gd name="connsiteY14" fmla="*/ 818274 h 1795526"/>
                <a:gd name="connsiteX15" fmla="*/ 2139925 w 2340891"/>
                <a:gd name="connsiteY15" fmla="*/ 788190 h 1795526"/>
                <a:gd name="connsiteX16" fmla="*/ 2303906 w 2340891"/>
                <a:gd name="connsiteY16" fmla="*/ 758756 h 1795526"/>
                <a:gd name="connsiteX17" fmla="*/ 2294408 w 2340891"/>
                <a:gd name="connsiteY17" fmla="*/ 1076712 h 1795526"/>
                <a:gd name="connsiteX18" fmla="*/ 2126949 w 2340891"/>
                <a:gd name="connsiteY18" fmla="*/ 1039343 h 1795526"/>
                <a:gd name="connsiteX19" fmla="*/ 2072873 w 2340891"/>
                <a:gd name="connsiteY19" fmla="*/ 1012679 h 1795526"/>
                <a:gd name="connsiteX20" fmla="*/ 2072873 w 2340891"/>
                <a:gd name="connsiteY20" fmla="*/ 1795526 h 1795526"/>
                <a:gd name="connsiteX21" fmla="*/ 2068018 w 2340891"/>
                <a:gd name="connsiteY21" fmla="*/ 1795526 h 1795526"/>
                <a:gd name="connsiteX22" fmla="*/ 1290225 w 2340891"/>
                <a:gd name="connsiteY22" fmla="*/ 1795526 h 1795526"/>
                <a:gd name="connsiteX23" fmla="*/ 1287632 w 2340891"/>
                <a:gd name="connsiteY23" fmla="*/ 1795526 h 1795526"/>
                <a:gd name="connsiteX24" fmla="*/ 1316690 w 2340891"/>
                <a:gd name="connsiteY24" fmla="*/ 1736595 h 1795526"/>
                <a:gd name="connsiteX25" fmla="*/ 1354059 w 2340891"/>
                <a:gd name="connsiteY25" fmla="*/ 1569136 h 1795526"/>
                <a:gd name="connsiteX26" fmla="*/ 1333570 w 2340891"/>
                <a:gd name="connsiteY26" fmla="*/ 1551003 h 1795526"/>
                <a:gd name="connsiteX27" fmla="*/ 1297618 w 2340891"/>
                <a:gd name="connsiteY27" fmla="*/ 1537246 h 1795526"/>
                <a:gd name="connsiteX28" fmla="*/ 1038073 w 2340891"/>
                <a:gd name="connsiteY28" fmla="*/ 1560903 h 1795526"/>
                <a:gd name="connsiteX29" fmla="*/ 1067507 w 2340891"/>
                <a:gd name="connsiteY29" fmla="*/ 1724884 h 1795526"/>
                <a:gd name="connsiteX30" fmla="*/ 1099201 w 2340891"/>
                <a:gd name="connsiteY30" fmla="*/ 1795526 h 1795526"/>
                <a:gd name="connsiteX31" fmla="*/ 1097799 w 2340891"/>
                <a:gd name="connsiteY31" fmla="*/ 1795526 h 1795526"/>
                <a:gd name="connsiteX32" fmla="*/ 272873 w 2340891"/>
                <a:gd name="connsiteY32" fmla="*/ 1795526 h 1795526"/>
                <a:gd name="connsiteX33" fmla="*/ 268018 w 2340891"/>
                <a:gd name="connsiteY33" fmla="*/ 1795526 h 1795526"/>
                <a:gd name="connsiteX34" fmla="*/ 268018 w 2340891"/>
                <a:gd name="connsiteY34" fmla="*/ 977252 h 1795526"/>
                <a:gd name="connsiteX35" fmla="*/ 200966 w 2340891"/>
                <a:gd name="connsiteY35" fmla="*/ 1007336 h 1795526"/>
                <a:gd name="connsiteX36" fmla="*/ 36985 w 2340891"/>
                <a:gd name="connsiteY36" fmla="*/ 1036770 h 1795526"/>
                <a:gd name="connsiteX37" fmla="*/ 46483 w 2340891"/>
                <a:gd name="connsiteY37" fmla="*/ 718814 h 1795526"/>
                <a:gd name="connsiteX38" fmla="*/ 213942 w 2340891"/>
                <a:gd name="connsiteY38" fmla="*/ 756183 h 1795526"/>
                <a:gd name="connsiteX39" fmla="*/ 268018 w 2340891"/>
                <a:gd name="connsiteY39" fmla="*/ 782847 h 179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40891" h="1795526">
                  <a:moveTo>
                    <a:pt x="268018" y="0"/>
                  </a:moveTo>
                  <a:lnTo>
                    <a:pt x="272873" y="0"/>
                  </a:lnTo>
                  <a:lnTo>
                    <a:pt x="1050666" y="0"/>
                  </a:lnTo>
                  <a:lnTo>
                    <a:pt x="1053259" y="0"/>
                  </a:lnTo>
                  <a:lnTo>
                    <a:pt x="1024201" y="58931"/>
                  </a:lnTo>
                  <a:cubicBezTo>
                    <a:pt x="993321" y="128265"/>
                    <a:pt x="970686" y="197776"/>
                    <a:pt x="986832" y="226390"/>
                  </a:cubicBezTo>
                  <a:lnTo>
                    <a:pt x="1007321" y="244524"/>
                  </a:lnTo>
                  <a:lnTo>
                    <a:pt x="1043273" y="258280"/>
                  </a:lnTo>
                  <a:cubicBezTo>
                    <a:pt x="1129084" y="281547"/>
                    <a:pt x="1276722" y="274777"/>
                    <a:pt x="1302818" y="234623"/>
                  </a:cubicBezTo>
                  <a:cubicBezTo>
                    <a:pt x="1320216" y="207854"/>
                    <a:pt x="1300993" y="139478"/>
                    <a:pt x="1273384" y="70642"/>
                  </a:cubicBezTo>
                  <a:lnTo>
                    <a:pt x="1241690" y="0"/>
                  </a:lnTo>
                  <a:lnTo>
                    <a:pt x="1243092" y="0"/>
                  </a:lnTo>
                  <a:lnTo>
                    <a:pt x="2068018" y="0"/>
                  </a:lnTo>
                  <a:lnTo>
                    <a:pt x="2072873" y="0"/>
                  </a:lnTo>
                  <a:lnTo>
                    <a:pt x="2072873" y="818274"/>
                  </a:lnTo>
                  <a:lnTo>
                    <a:pt x="2139925" y="788190"/>
                  </a:lnTo>
                  <a:cubicBezTo>
                    <a:pt x="2208761" y="760581"/>
                    <a:pt x="2277137" y="741358"/>
                    <a:pt x="2303906" y="758756"/>
                  </a:cubicBezTo>
                  <a:cubicBezTo>
                    <a:pt x="2357444" y="793551"/>
                    <a:pt x="2351634" y="1044420"/>
                    <a:pt x="2294408" y="1076712"/>
                  </a:cubicBezTo>
                  <a:cubicBezTo>
                    <a:pt x="2265794" y="1092858"/>
                    <a:pt x="2196283" y="1070223"/>
                    <a:pt x="2126949" y="1039343"/>
                  </a:cubicBezTo>
                  <a:lnTo>
                    <a:pt x="2072873" y="1012679"/>
                  </a:lnTo>
                  <a:lnTo>
                    <a:pt x="2072873" y="1795526"/>
                  </a:lnTo>
                  <a:lnTo>
                    <a:pt x="2068018" y="1795526"/>
                  </a:lnTo>
                  <a:lnTo>
                    <a:pt x="1290225" y="1795526"/>
                  </a:lnTo>
                  <a:lnTo>
                    <a:pt x="1287632" y="1795526"/>
                  </a:lnTo>
                  <a:lnTo>
                    <a:pt x="1316690" y="1736595"/>
                  </a:lnTo>
                  <a:cubicBezTo>
                    <a:pt x="1347570" y="1667261"/>
                    <a:pt x="1370205" y="1597750"/>
                    <a:pt x="1354059" y="1569136"/>
                  </a:cubicBezTo>
                  <a:lnTo>
                    <a:pt x="1333570" y="1551003"/>
                  </a:lnTo>
                  <a:lnTo>
                    <a:pt x="1297618" y="1537246"/>
                  </a:lnTo>
                  <a:cubicBezTo>
                    <a:pt x="1211807" y="1513979"/>
                    <a:pt x="1064170" y="1520750"/>
                    <a:pt x="1038073" y="1560903"/>
                  </a:cubicBezTo>
                  <a:cubicBezTo>
                    <a:pt x="1020675" y="1587672"/>
                    <a:pt x="1039898" y="1656048"/>
                    <a:pt x="1067507" y="1724884"/>
                  </a:cubicBezTo>
                  <a:lnTo>
                    <a:pt x="1099201" y="1795526"/>
                  </a:lnTo>
                  <a:lnTo>
                    <a:pt x="1097799" y="1795526"/>
                  </a:lnTo>
                  <a:lnTo>
                    <a:pt x="272873" y="1795526"/>
                  </a:lnTo>
                  <a:lnTo>
                    <a:pt x="268018" y="1795526"/>
                  </a:lnTo>
                  <a:lnTo>
                    <a:pt x="268018" y="977252"/>
                  </a:lnTo>
                  <a:lnTo>
                    <a:pt x="200966" y="1007336"/>
                  </a:lnTo>
                  <a:cubicBezTo>
                    <a:pt x="132130" y="1034945"/>
                    <a:pt x="63754" y="1054168"/>
                    <a:pt x="36985" y="1036770"/>
                  </a:cubicBezTo>
                  <a:cubicBezTo>
                    <a:pt x="-16553" y="1001975"/>
                    <a:pt x="-10743" y="751106"/>
                    <a:pt x="46483" y="718814"/>
                  </a:cubicBezTo>
                  <a:cubicBezTo>
                    <a:pt x="75097" y="702668"/>
                    <a:pt x="144608" y="725303"/>
                    <a:pt x="213942" y="756183"/>
                  </a:cubicBezTo>
                  <a:lnTo>
                    <a:pt x="268018" y="782847"/>
                  </a:lnTo>
                  <a:close/>
                </a:path>
              </a:pathLst>
            </a:custGeom>
            <a:solidFill>
              <a:srgbClr val="0E4194"/>
            </a:solidFill>
            <a:ln>
              <a:solidFill>
                <a:schemeClr val="lt1"/>
              </a:solidFill>
            </a:ln>
            <a:sp3d extrusionH="381000"/>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endParaRPr>
            </a:p>
          </p:txBody>
        </p:sp>
        <p:sp>
          <p:nvSpPr>
            <p:cNvPr id="5" name="ShapeNameChangedByPowerUser2"/>
            <p:cNvSpPr>
              <a:spLocks noChangeAspect="1"/>
            </p:cNvSpPr>
            <p:nvPr/>
          </p:nvSpPr>
          <p:spPr>
            <a:xfrm>
              <a:off x="2660208" y="3998447"/>
              <a:ext cx="1453509" cy="1114880"/>
            </a:xfrm>
            <a:custGeom>
              <a:avLst/>
              <a:gdLst>
                <a:gd name="connsiteX0" fmla="*/ 268018 w 2340891"/>
                <a:gd name="connsiteY0" fmla="*/ 0 h 1795526"/>
                <a:gd name="connsiteX1" fmla="*/ 272873 w 2340891"/>
                <a:gd name="connsiteY1" fmla="*/ 0 h 1795526"/>
                <a:gd name="connsiteX2" fmla="*/ 1050666 w 2340891"/>
                <a:gd name="connsiteY2" fmla="*/ 0 h 1795526"/>
                <a:gd name="connsiteX3" fmla="*/ 1053259 w 2340891"/>
                <a:gd name="connsiteY3" fmla="*/ 0 h 1795526"/>
                <a:gd name="connsiteX4" fmla="*/ 1024201 w 2340891"/>
                <a:gd name="connsiteY4" fmla="*/ 58931 h 1795526"/>
                <a:gd name="connsiteX5" fmla="*/ 986832 w 2340891"/>
                <a:gd name="connsiteY5" fmla="*/ 226390 h 1795526"/>
                <a:gd name="connsiteX6" fmla="*/ 1007321 w 2340891"/>
                <a:gd name="connsiteY6" fmla="*/ 244524 h 1795526"/>
                <a:gd name="connsiteX7" fmla="*/ 1043273 w 2340891"/>
                <a:gd name="connsiteY7" fmla="*/ 258280 h 1795526"/>
                <a:gd name="connsiteX8" fmla="*/ 1302818 w 2340891"/>
                <a:gd name="connsiteY8" fmla="*/ 234623 h 1795526"/>
                <a:gd name="connsiteX9" fmla="*/ 1273384 w 2340891"/>
                <a:gd name="connsiteY9" fmla="*/ 70642 h 1795526"/>
                <a:gd name="connsiteX10" fmla="*/ 1241690 w 2340891"/>
                <a:gd name="connsiteY10" fmla="*/ 0 h 1795526"/>
                <a:gd name="connsiteX11" fmla="*/ 1243092 w 2340891"/>
                <a:gd name="connsiteY11" fmla="*/ 0 h 1795526"/>
                <a:gd name="connsiteX12" fmla="*/ 2068018 w 2340891"/>
                <a:gd name="connsiteY12" fmla="*/ 0 h 1795526"/>
                <a:gd name="connsiteX13" fmla="*/ 2072873 w 2340891"/>
                <a:gd name="connsiteY13" fmla="*/ 0 h 1795526"/>
                <a:gd name="connsiteX14" fmla="*/ 2072873 w 2340891"/>
                <a:gd name="connsiteY14" fmla="*/ 818274 h 1795526"/>
                <a:gd name="connsiteX15" fmla="*/ 2139925 w 2340891"/>
                <a:gd name="connsiteY15" fmla="*/ 788190 h 1795526"/>
                <a:gd name="connsiteX16" fmla="*/ 2303906 w 2340891"/>
                <a:gd name="connsiteY16" fmla="*/ 758756 h 1795526"/>
                <a:gd name="connsiteX17" fmla="*/ 2294408 w 2340891"/>
                <a:gd name="connsiteY17" fmla="*/ 1076712 h 1795526"/>
                <a:gd name="connsiteX18" fmla="*/ 2126949 w 2340891"/>
                <a:gd name="connsiteY18" fmla="*/ 1039343 h 1795526"/>
                <a:gd name="connsiteX19" fmla="*/ 2072873 w 2340891"/>
                <a:gd name="connsiteY19" fmla="*/ 1012679 h 1795526"/>
                <a:gd name="connsiteX20" fmla="*/ 2072873 w 2340891"/>
                <a:gd name="connsiteY20" fmla="*/ 1795526 h 1795526"/>
                <a:gd name="connsiteX21" fmla="*/ 2068018 w 2340891"/>
                <a:gd name="connsiteY21" fmla="*/ 1795526 h 1795526"/>
                <a:gd name="connsiteX22" fmla="*/ 1290225 w 2340891"/>
                <a:gd name="connsiteY22" fmla="*/ 1795526 h 1795526"/>
                <a:gd name="connsiteX23" fmla="*/ 1287632 w 2340891"/>
                <a:gd name="connsiteY23" fmla="*/ 1795526 h 1795526"/>
                <a:gd name="connsiteX24" fmla="*/ 1316690 w 2340891"/>
                <a:gd name="connsiteY24" fmla="*/ 1736595 h 1795526"/>
                <a:gd name="connsiteX25" fmla="*/ 1354059 w 2340891"/>
                <a:gd name="connsiteY25" fmla="*/ 1569136 h 1795526"/>
                <a:gd name="connsiteX26" fmla="*/ 1333570 w 2340891"/>
                <a:gd name="connsiteY26" fmla="*/ 1551003 h 1795526"/>
                <a:gd name="connsiteX27" fmla="*/ 1297618 w 2340891"/>
                <a:gd name="connsiteY27" fmla="*/ 1537246 h 1795526"/>
                <a:gd name="connsiteX28" fmla="*/ 1038073 w 2340891"/>
                <a:gd name="connsiteY28" fmla="*/ 1560903 h 1795526"/>
                <a:gd name="connsiteX29" fmla="*/ 1067507 w 2340891"/>
                <a:gd name="connsiteY29" fmla="*/ 1724884 h 1795526"/>
                <a:gd name="connsiteX30" fmla="*/ 1099201 w 2340891"/>
                <a:gd name="connsiteY30" fmla="*/ 1795526 h 1795526"/>
                <a:gd name="connsiteX31" fmla="*/ 1097799 w 2340891"/>
                <a:gd name="connsiteY31" fmla="*/ 1795526 h 1795526"/>
                <a:gd name="connsiteX32" fmla="*/ 272873 w 2340891"/>
                <a:gd name="connsiteY32" fmla="*/ 1795526 h 1795526"/>
                <a:gd name="connsiteX33" fmla="*/ 268018 w 2340891"/>
                <a:gd name="connsiteY33" fmla="*/ 1795526 h 1795526"/>
                <a:gd name="connsiteX34" fmla="*/ 268018 w 2340891"/>
                <a:gd name="connsiteY34" fmla="*/ 977252 h 1795526"/>
                <a:gd name="connsiteX35" fmla="*/ 200966 w 2340891"/>
                <a:gd name="connsiteY35" fmla="*/ 1007336 h 1795526"/>
                <a:gd name="connsiteX36" fmla="*/ 36985 w 2340891"/>
                <a:gd name="connsiteY36" fmla="*/ 1036770 h 1795526"/>
                <a:gd name="connsiteX37" fmla="*/ 46483 w 2340891"/>
                <a:gd name="connsiteY37" fmla="*/ 718814 h 1795526"/>
                <a:gd name="connsiteX38" fmla="*/ 213942 w 2340891"/>
                <a:gd name="connsiteY38" fmla="*/ 756183 h 1795526"/>
                <a:gd name="connsiteX39" fmla="*/ 268018 w 2340891"/>
                <a:gd name="connsiteY39" fmla="*/ 782847 h 179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40891" h="1795526">
                  <a:moveTo>
                    <a:pt x="268018" y="0"/>
                  </a:moveTo>
                  <a:lnTo>
                    <a:pt x="272873" y="0"/>
                  </a:lnTo>
                  <a:lnTo>
                    <a:pt x="1050666" y="0"/>
                  </a:lnTo>
                  <a:lnTo>
                    <a:pt x="1053259" y="0"/>
                  </a:lnTo>
                  <a:lnTo>
                    <a:pt x="1024201" y="58931"/>
                  </a:lnTo>
                  <a:cubicBezTo>
                    <a:pt x="993321" y="128265"/>
                    <a:pt x="970686" y="197776"/>
                    <a:pt x="986832" y="226390"/>
                  </a:cubicBezTo>
                  <a:lnTo>
                    <a:pt x="1007321" y="244524"/>
                  </a:lnTo>
                  <a:lnTo>
                    <a:pt x="1043273" y="258280"/>
                  </a:lnTo>
                  <a:cubicBezTo>
                    <a:pt x="1129084" y="281547"/>
                    <a:pt x="1276722" y="274777"/>
                    <a:pt x="1302818" y="234623"/>
                  </a:cubicBezTo>
                  <a:cubicBezTo>
                    <a:pt x="1320216" y="207854"/>
                    <a:pt x="1300993" y="139478"/>
                    <a:pt x="1273384" y="70642"/>
                  </a:cubicBezTo>
                  <a:lnTo>
                    <a:pt x="1241690" y="0"/>
                  </a:lnTo>
                  <a:lnTo>
                    <a:pt x="1243092" y="0"/>
                  </a:lnTo>
                  <a:lnTo>
                    <a:pt x="2068018" y="0"/>
                  </a:lnTo>
                  <a:lnTo>
                    <a:pt x="2072873" y="0"/>
                  </a:lnTo>
                  <a:lnTo>
                    <a:pt x="2072873" y="818274"/>
                  </a:lnTo>
                  <a:lnTo>
                    <a:pt x="2139925" y="788190"/>
                  </a:lnTo>
                  <a:cubicBezTo>
                    <a:pt x="2208761" y="760581"/>
                    <a:pt x="2277137" y="741358"/>
                    <a:pt x="2303906" y="758756"/>
                  </a:cubicBezTo>
                  <a:cubicBezTo>
                    <a:pt x="2357444" y="793551"/>
                    <a:pt x="2351634" y="1044420"/>
                    <a:pt x="2294408" y="1076712"/>
                  </a:cubicBezTo>
                  <a:cubicBezTo>
                    <a:pt x="2265794" y="1092858"/>
                    <a:pt x="2196283" y="1070223"/>
                    <a:pt x="2126949" y="1039343"/>
                  </a:cubicBezTo>
                  <a:lnTo>
                    <a:pt x="2072873" y="1012679"/>
                  </a:lnTo>
                  <a:lnTo>
                    <a:pt x="2072873" y="1795526"/>
                  </a:lnTo>
                  <a:lnTo>
                    <a:pt x="2068018" y="1795526"/>
                  </a:lnTo>
                  <a:lnTo>
                    <a:pt x="1290225" y="1795526"/>
                  </a:lnTo>
                  <a:lnTo>
                    <a:pt x="1287632" y="1795526"/>
                  </a:lnTo>
                  <a:lnTo>
                    <a:pt x="1316690" y="1736595"/>
                  </a:lnTo>
                  <a:cubicBezTo>
                    <a:pt x="1347570" y="1667261"/>
                    <a:pt x="1370205" y="1597750"/>
                    <a:pt x="1354059" y="1569136"/>
                  </a:cubicBezTo>
                  <a:lnTo>
                    <a:pt x="1333570" y="1551003"/>
                  </a:lnTo>
                  <a:lnTo>
                    <a:pt x="1297618" y="1537246"/>
                  </a:lnTo>
                  <a:cubicBezTo>
                    <a:pt x="1211807" y="1513979"/>
                    <a:pt x="1064170" y="1520750"/>
                    <a:pt x="1038073" y="1560903"/>
                  </a:cubicBezTo>
                  <a:cubicBezTo>
                    <a:pt x="1020675" y="1587672"/>
                    <a:pt x="1039898" y="1656048"/>
                    <a:pt x="1067507" y="1724884"/>
                  </a:cubicBezTo>
                  <a:lnTo>
                    <a:pt x="1099201" y="1795526"/>
                  </a:lnTo>
                  <a:lnTo>
                    <a:pt x="1097799" y="1795526"/>
                  </a:lnTo>
                  <a:lnTo>
                    <a:pt x="272873" y="1795526"/>
                  </a:lnTo>
                  <a:lnTo>
                    <a:pt x="268018" y="1795526"/>
                  </a:lnTo>
                  <a:lnTo>
                    <a:pt x="268018" y="977252"/>
                  </a:lnTo>
                  <a:lnTo>
                    <a:pt x="200966" y="1007336"/>
                  </a:lnTo>
                  <a:cubicBezTo>
                    <a:pt x="132130" y="1034945"/>
                    <a:pt x="63754" y="1054168"/>
                    <a:pt x="36985" y="1036770"/>
                  </a:cubicBezTo>
                  <a:cubicBezTo>
                    <a:pt x="-16553" y="1001975"/>
                    <a:pt x="-10743" y="751106"/>
                    <a:pt x="46483" y="718814"/>
                  </a:cubicBezTo>
                  <a:cubicBezTo>
                    <a:pt x="75097" y="702668"/>
                    <a:pt x="144608" y="725303"/>
                    <a:pt x="213942" y="756183"/>
                  </a:cubicBezTo>
                  <a:lnTo>
                    <a:pt x="268018" y="782847"/>
                  </a:lnTo>
                  <a:close/>
                </a:path>
              </a:pathLst>
            </a:custGeom>
            <a:solidFill>
              <a:schemeClr val="accent4"/>
            </a:solidFill>
            <a:ln>
              <a:solidFill>
                <a:schemeClr val="lt1"/>
              </a:solidFill>
            </a:ln>
            <a:sp3d extrusionH="3810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endParaRPr>
            </a:p>
          </p:txBody>
        </p:sp>
        <p:sp>
          <p:nvSpPr>
            <p:cNvPr id="6" name="ShapeNameChangedByPowerUser1"/>
            <p:cNvSpPr>
              <a:spLocks noChangeAspect="1"/>
            </p:cNvSpPr>
            <p:nvPr/>
          </p:nvSpPr>
          <p:spPr>
            <a:xfrm rot="5400000">
              <a:off x="3794741" y="3998447"/>
              <a:ext cx="1453509" cy="1114880"/>
            </a:xfrm>
            <a:custGeom>
              <a:avLst/>
              <a:gdLst>
                <a:gd name="connsiteX0" fmla="*/ 268018 w 2340891"/>
                <a:gd name="connsiteY0" fmla="*/ 0 h 1795526"/>
                <a:gd name="connsiteX1" fmla="*/ 272873 w 2340891"/>
                <a:gd name="connsiteY1" fmla="*/ 0 h 1795526"/>
                <a:gd name="connsiteX2" fmla="*/ 1050666 w 2340891"/>
                <a:gd name="connsiteY2" fmla="*/ 0 h 1795526"/>
                <a:gd name="connsiteX3" fmla="*/ 1053259 w 2340891"/>
                <a:gd name="connsiteY3" fmla="*/ 0 h 1795526"/>
                <a:gd name="connsiteX4" fmla="*/ 1024201 w 2340891"/>
                <a:gd name="connsiteY4" fmla="*/ 58931 h 1795526"/>
                <a:gd name="connsiteX5" fmla="*/ 986832 w 2340891"/>
                <a:gd name="connsiteY5" fmla="*/ 226390 h 1795526"/>
                <a:gd name="connsiteX6" fmla="*/ 1007321 w 2340891"/>
                <a:gd name="connsiteY6" fmla="*/ 244524 h 1795526"/>
                <a:gd name="connsiteX7" fmla="*/ 1043273 w 2340891"/>
                <a:gd name="connsiteY7" fmla="*/ 258280 h 1795526"/>
                <a:gd name="connsiteX8" fmla="*/ 1302818 w 2340891"/>
                <a:gd name="connsiteY8" fmla="*/ 234623 h 1795526"/>
                <a:gd name="connsiteX9" fmla="*/ 1273384 w 2340891"/>
                <a:gd name="connsiteY9" fmla="*/ 70642 h 1795526"/>
                <a:gd name="connsiteX10" fmla="*/ 1241690 w 2340891"/>
                <a:gd name="connsiteY10" fmla="*/ 0 h 1795526"/>
                <a:gd name="connsiteX11" fmla="*/ 1243092 w 2340891"/>
                <a:gd name="connsiteY11" fmla="*/ 0 h 1795526"/>
                <a:gd name="connsiteX12" fmla="*/ 2068018 w 2340891"/>
                <a:gd name="connsiteY12" fmla="*/ 0 h 1795526"/>
                <a:gd name="connsiteX13" fmla="*/ 2072873 w 2340891"/>
                <a:gd name="connsiteY13" fmla="*/ 0 h 1795526"/>
                <a:gd name="connsiteX14" fmla="*/ 2072873 w 2340891"/>
                <a:gd name="connsiteY14" fmla="*/ 818274 h 1795526"/>
                <a:gd name="connsiteX15" fmla="*/ 2139925 w 2340891"/>
                <a:gd name="connsiteY15" fmla="*/ 788190 h 1795526"/>
                <a:gd name="connsiteX16" fmla="*/ 2303906 w 2340891"/>
                <a:gd name="connsiteY16" fmla="*/ 758756 h 1795526"/>
                <a:gd name="connsiteX17" fmla="*/ 2294408 w 2340891"/>
                <a:gd name="connsiteY17" fmla="*/ 1076712 h 1795526"/>
                <a:gd name="connsiteX18" fmla="*/ 2126949 w 2340891"/>
                <a:gd name="connsiteY18" fmla="*/ 1039343 h 1795526"/>
                <a:gd name="connsiteX19" fmla="*/ 2072873 w 2340891"/>
                <a:gd name="connsiteY19" fmla="*/ 1012679 h 1795526"/>
                <a:gd name="connsiteX20" fmla="*/ 2072873 w 2340891"/>
                <a:gd name="connsiteY20" fmla="*/ 1795526 h 1795526"/>
                <a:gd name="connsiteX21" fmla="*/ 2068018 w 2340891"/>
                <a:gd name="connsiteY21" fmla="*/ 1795526 h 1795526"/>
                <a:gd name="connsiteX22" fmla="*/ 1290225 w 2340891"/>
                <a:gd name="connsiteY22" fmla="*/ 1795526 h 1795526"/>
                <a:gd name="connsiteX23" fmla="*/ 1287632 w 2340891"/>
                <a:gd name="connsiteY23" fmla="*/ 1795526 h 1795526"/>
                <a:gd name="connsiteX24" fmla="*/ 1316690 w 2340891"/>
                <a:gd name="connsiteY24" fmla="*/ 1736595 h 1795526"/>
                <a:gd name="connsiteX25" fmla="*/ 1354059 w 2340891"/>
                <a:gd name="connsiteY25" fmla="*/ 1569136 h 1795526"/>
                <a:gd name="connsiteX26" fmla="*/ 1333570 w 2340891"/>
                <a:gd name="connsiteY26" fmla="*/ 1551003 h 1795526"/>
                <a:gd name="connsiteX27" fmla="*/ 1297618 w 2340891"/>
                <a:gd name="connsiteY27" fmla="*/ 1537246 h 1795526"/>
                <a:gd name="connsiteX28" fmla="*/ 1038073 w 2340891"/>
                <a:gd name="connsiteY28" fmla="*/ 1560903 h 1795526"/>
                <a:gd name="connsiteX29" fmla="*/ 1067507 w 2340891"/>
                <a:gd name="connsiteY29" fmla="*/ 1724884 h 1795526"/>
                <a:gd name="connsiteX30" fmla="*/ 1099201 w 2340891"/>
                <a:gd name="connsiteY30" fmla="*/ 1795526 h 1795526"/>
                <a:gd name="connsiteX31" fmla="*/ 1097799 w 2340891"/>
                <a:gd name="connsiteY31" fmla="*/ 1795526 h 1795526"/>
                <a:gd name="connsiteX32" fmla="*/ 272873 w 2340891"/>
                <a:gd name="connsiteY32" fmla="*/ 1795526 h 1795526"/>
                <a:gd name="connsiteX33" fmla="*/ 268018 w 2340891"/>
                <a:gd name="connsiteY33" fmla="*/ 1795526 h 1795526"/>
                <a:gd name="connsiteX34" fmla="*/ 268018 w 2340891"/>
                <a:gd name="connsiteY34" fmla="*/ 977252 h 1795526"/>
                <a:gd name="connsiteX35" fmla="*/ 200966 w 2340891"/>
                <a:gd name="connsiteY35" fmla="*/ 1007336 h 1795526"/>
                <a:gd name="connsiteX36" fmla="*/ 36985 w 2340891"/>
                <a:gd name="connsiteY36" fmla="*/ 1036770 h 1795526"/>
                <a:gd name="connsiteX37" fmla="*/ 46483 w 2340891"/>
                <a:gd name="connsiteY37" fmla="*/ 718814 h 1795526"/>
                <a:gd name="connsiteX38" fmla="*/ 213942 w 2340891"/>
                <a:gd name="connsiteY38" fmla="*/ 756183 h 1795526"/>
                <a:gd name="connsiteX39" fmla="*/ 268018 w 2340891"/>
                <a:gd name="connsiteY39" fmla="*/ 782847 h 179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40891" h="1795526">
                  <a:moveTo>
                    <a:pt x="268018" y="0"/>
                  </a:moveTo>
                  <a:lnTo>
                    <a:pt x="272873" y="0"/>
                  </a:lnTo>
                  <a:lnTo>
                    <a:pt x="1050666" y="0"/>
                  </a:lnTo>
                  <a:lnTo>
                    <a:pt x="1053259" y="0"/>
                  </a:lnTo>
                  <a:lnTo>
                    <a:pt x="1024201" y="58931"/>
                  </a:lnTo>
                  <a:cubicBezTo>
                    <a:pt x="993321" y="128265"/>
                    <a:pt x="970686" y="197776"/>
                    <a:pt x="986832" y="226390"/>
                  </a:cubicBezTo>
                  <a:lnTo>
                    <a:pt x="1007321" y="244524"/>
                  </a:lnTo>
                  <a:lnTo>
                    <a:pt x="1043273" y="258280"/>
                  </a:lnTo>
                  <a:cubicBezTo>
                    <a:pt x="1129084" y="281547"/>
                    <a:pt x="1276722" y="274777"/>
                    <a:pt x="1302818" y="234623"/>
                  </a:cubicBezTo>
                  <a:cubicBezTo>
                    <a:pt x="1320216" y="207854"/>
                    <a:pt x="1300993" y="139478"/>
                    <a:pt x="1273384" y="70642"/>
                  </a:cubicBezTo>
                  <a:lnTo>
                    <a:pt x="1241690" y="0"/>
                  </a:lnTo>
                  <a:lnTo>
                    <a:pt x="1243092" y="0"/>
                  </a:lnTo>
                  <a:lnTo>
                    <a:pt x="2068018" y="0"/>
                  </a:lnTo>
                  <a:lnTo>
                    <a:pt x="2072873" y="0"/>
                  </a:lnTo>
                  <a:lnTo>
                    <a:pt x="2072873" y="818274"/>
                  </a:lnTo>
                  <a:lnTo>
                    <a:pt x="2139925" y="788190"/>
                  </a:lnTo>
                  <a:cubicBezTo>
                    <a:pt x="2208761" y="760581"/>
                    <a:pt x="2277137" y="741358"/>
                    <a:pt x="2303906" y="758756"/>
                  </a:cubicBezTo>
                  <a:cubicBezTo>
                    <a:pt x="2357444" y="793551"/>
                    <a:pt x="2351634" y="1044420"/>
                    <a:pt x="2294408" y="1076712"/>
                  </a:cubicBezTo>
                  <a:cubicBezTo>
                    <a:pt x="2265794" y="1092858"/>
                    <a:pt x="2196283" y="1070223"/>
                    <a:pt x="2126949" y="1039343"/>
                  </a:cubicBezTo>
                  <a:lnTo>
                    <a:pt x="2072873" y="1012679"/>
                  </a:lnTo>
                  <a:lnTo>
                    <a:pt x="2072873" y="1795526"/>
                  </a:lnTo>
                  <a:lnTo>
                    <a:pt x="2068018" y="1795526"/>
                  </a:lnTo>
                  <a:lnTo>
                    <a:pt x="1290225" y="1795526"/>
                  </a:lnTo>
                  <a:lnTo>
                    <a:pt x="1287632" y="1795526"/>
                  </a:lnTo>
                  <a:lnTo>
                    <a:pt x="1316690" y="1736595"/>
                  </a:lnTo>
                  <a:cubicBezTo>
                    <a:pt x="1347570" y="1667261"/>
                    <a:pt x="1370205" y="1597750"/>
                    <a:pt x="1354059" y="1569136"/>
                  </a:cubicBezTo>
                  <a:lnTo>
                    <a:pt x="1333570" y="1551003"/>
                  </a:lnTo>
                  <a:lnTo>
                    <a:pt x="1297618" y="1537246"/>
                  </a:lnTo>
                  <a:cubicBezTo>
                    <a:pt x="1211807" y="1513979"/>
                    <a:pt x="1064170" y="1520750"/>
                    <a:pt x="1038073" y="1560903"/>
                  </a:cubicBezTo>
                  <a:cubicBezTo>
                    <a:pt x="1020675" y="1587672"/>
                    <a:pt x="1039898" y="1656048"/>
                    <a:pt x="1067507" y="1724884"/>
                  </a:cubicBezTo>
                  <a:lnTo>
                    <a:pt x="1099201" y="1795526"/>
                  </a:lnTo>
                  <a:lnTo>
                    <a:pt x="1097799" y="1795526"/>
                  </a:lnTo>
                  <a:lnTo>
                    <a:pt x="272873" y="1795526"/>
                  </a:lnTo>
                  <a:lnTo>
                    <a:pt x="268018" y="1795526"/>
                  </a:lnTo>
                  <a:lnTo>
                    <a:pt x="268018" y="977252"/>
                  </a:lnTo>
                  <a:lnTo>
                    <a:pt x="200966" y="1007336"/>
                  </a:lnTo>
                  <a:cubicBezTo>
                    <a:pt x="132130" y="1034945"/>
                    <a:pt x="63754" y="1054168"/>
                    <a:pt x="36985" y="1036770"/>
                  </a:cubicBezTo>
                  <a:cubicBezTo>
                    <a:pt x="-16553" y="1001975"/>
                    <a:pt x="-10743" y="751106"/>
                    <a:pt x="46483" y="718814"/>
                  </a:cubicBezTo>
                  <a:cubicBezTo>
                    <a:pt x="75097" y="702668"/>
                    <a:pt x="144608" y="725303"/>
                    <a:pt x="213942" y="756183"/>
                  </a:cubicBezTo>
                  <a:lnTo>
                    <a:pt x="268018" y="782847"/>
                  </a:lnTo>
                  <a:close/>
                </a:path>
              </a:pathLst>
            </a:custGeom>
            <a:solidFill>
              <a:srgbClr val="6DB12D"/>
            </a:solidFill>
            <a:ln>
              <a:solidFill>
                <a:schemeClr val="lt1"/>
              </a:solidFill>
            </a:ln>
            <a:sp3d extrusionH="381000"/>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endParaRPr>
            </a:p>
          </p:txBody>
        </p:sp>
        <p:sp>
          <p:nvSpPr>
            <p:cNvPr id="7" name="ShapeNameChangedByPowerUser2"/>
            <p:cNvSpPr>
              <a:spLocks noChangeAspect="1"/>
            </p:cNvSpPr>
            <p:nvPr/>
          </p:nvSpPr>
          <p:spPr>
            <a:xfrm>
              <a:off x="3794740" y="2883567"/>
              <a:ext cx="1453509" cy="1114880"/>
            </a:xfrm>
            <a:custGeom>
              <a:avLst/>
              <a:gdLst>
                <a:gd name="connsiteX0" fmla="*/ 268018 w 2340891"/>
                <a:gd name="connsiteY0" fmla="*/ 0 h 1795526"/>
                <a:gd name="connsiteX1" fmla="*/ 272873 w 2340891"/>
                <a:gd name="connsiteY1" fmla="*/ 0 h 1795526"/>
                <a:gd name="connsiteX2" fmla="*/ 1050666 w 2340891"/>
                <a:gd name="connsiteY2" fmla="*/ 0 h 1795526"/>
                <a:gd name="connsiteX3" fmla="*/ 1053259 w 2340891"/>
                <a:gd name="connsiteY3" fmla="*/ 0 h 1795526"/>
                <a:gd name="connsiteX4" fmla="*/ 1024201 w 2340891"/>
                <a:gd name="connsiteY4" fmla="*/ 58931 h 1795526"/>
                <a:gd name="connsiteX5" fmla="*/ 986832 w 2340891"/>
                <a:gd name="connsiteY5" fmla="*/ 226390 h 1795526"/>
                <a:gd name="connsiteX6" fmla="*/ 1007321 w 2340891"/>
                <a:gd name="connsiteY6" fmla="*/ 244524 h 1795526"/>
                <a:gd name="connsiteX7" fmla="*/ 1043273 w 2340891"/>
                <a:gd name="connsiteY7" fmla="*/ 258280 h 1795526"/>
                <a:gd name="connsiteX8" fmla="*/ 1302818 w 2340891"/>
                <a:gd name="connsiteY8" fmla="*/ 234623 h 1795526"/>
                <a:gd name="connsiteX9" fmla="*/ 1273384 w 2340891"/>
                <a:gd name="connsiteY9" fmla="*/ 70642 h 1795526"/>
                <a:gd name="connsiteX10" fmla="*/ 1241690 w 2340891"/>
                <a:gd name="connsiteY10" fmla="*/ 0 h 1795526"/>
                <a:gd name="connsiteX11" fmla="*/ 1243092 w 2340891"/>
                <a:gd name="connsiteY11" fmla="*/ 0 h 1795526"/>
                <a:gd name="connsiteX12" fmla="*/ 2068018 w 2340891"/>
                <a:gd name="connsiteY12" fmla="*/ 0 h 1795526"/>
                <a:gd name="connsiteX13" fmla="*/ 2072873 w 2340891"/>
                <a:gd name="connsiteY13" fmla="*/ 0 h 1795526"/>
                <a:gd name="connsiteX14" fmla="*/ 2072873 w 2340891"/>
                <a:gd name="connsiteY14" fmla="*/ 818274 h 1795526"/>
                <a:gd name="connsiteX15" fmla="*/ 2139925 w 2340891"/>
                <a:gd name="connsiteY15" fmla="*/ 788190 h 1795526"/>
                <a:gd name="connsiteX16" fmla="*/ 2303906 w 2340891"/>
                <a:gd name="connsiteY16" fmla="*/ 758756 h 1795526"/>
                <a:gd name="connsiteX17" fmla="*/ 2294408 w 2340891"/>
                <a:gd name="connsiteY17" fmla="*/ 1076712 h 1795526"/>
                <a:gd name="connsiteX18" fmla="*/ 2126949 w 2340891"/>
                <a:gd name="connsiteY18" fmla="*/ 1039343 h 1795526"/>
                <a:gd name="connsiteX19" fmla="*/ 2072873 w 2340891"/>
                <a:gd name="connsiteY19" fmla="*/ 1012679 h 1795526"/>
                <a:gd name="connsiteX20" fmla="*/ 2072873 w 2340891"/>
                <a:gd name="connsiteY20" fmla="*/ 1795526 h 1795526"/>
                <a:gd name="connsiteX21" fmla="*/ 2068018 w 2340891"/>
                <a:gd name="connsiteY21" fmla="*/ 1795526 h 1795526"/>
                <a:gd name="connsiteX22" fmla="*/ 1290225 w 2340891"/>
                <a:gd name="connsiteY22" fmla="*/ 1795526 h 1795526"/>
                <a:gd name="connsiteX23" fmla="*/ 1287632 w 2340891"/>
                <a:gd name="connsiteY23" fmla="*/ 1795526 h 1795526"/>
                <a:gd name="connsiteX24" fmla="*/ 1316690 w 2340891"/>
                <a:gd name="connsiteY24" fmla="*/ 1736595 h 1795526"/>
                <a:gd name="connsiteX25" fmla="*/ 1354059 w 2340891"/>
                <a:gd name="connsiteY25" fmla="*/ 1569136 h 1795526"/>
                <a:gd name="connsiteX26" fmla="*/ 1333570 w 2340891"/>
                <a:gd name="connsiteY26" fmla="*/ 1551003 h 1795526"/>
                <a:gd name="connsiteX27" fmla="*/ 1297618 w 2340891"/>
                <a:gd name="connsiteY27" fmla="*/ 1537246 h 1795526"/>
                <a:gd name="connsiteX28" fmla="*/ 1038073 w 2340891"/>
                <a:gd name="connsiteY28" fmla="*/ 1560903 h 1795526"/>
                <a:gd name="connsiteX29" fmla="*/ 1067507 w 2340891"/>
                <a:gd name="connsiteY29" fmla="*/ 1724884 h 1795526"/>
                <a:gd name="connsiteX30" fmla="*/ 1099201 w 2340891"/>
                <a:gd name="connsiteY30" fmla="*/ 1795526 h 1795526"/>
                <a:gd name="connsiteX31" fmla="*/ 1097799 w 2340891"/>
                <a:gd name="connsiteY31" fmla="*/ 1795526 h 1795526"/>
                <a:gd name="connsiteX32" fmla="*/ 272873 w 2340891"/>
                <a:gd name="connsiteY32" fmla="*/ 1795526 h 1795526"/>
                <a:gd name="connsiteX33" fmla="*/ 268018 w 2340891"/>
                <a:gd name="connsiteY33" fmla="*/ 1795526 h 1795526"/>
                <a:gd name="connsiteX34" fmla="*/ 268018 w 2340891"/>
                <a:gd name="connsiteY34" fmla="*/ 977252 h 1795526"/>
                <a:gd name="connsiteX35" fmla="*/ 200966 w 2340891"/>
                <a:gd name="connsiteY35" fmla="*/ 1007336 h 1795526"/>
                <a:gd name="connsiteX36" fmla="*/ 36985 w 2340891"/>
                <a:gd name="connsiteY36" fmla="*/ 1036770 h 1795526"/>
                <a:gd name="connsiteX37" fmla="*/ 46483 w 2340891"/>
                <a:gd name="connsiteY37" fmla="*/ 718814 h 1795526"/>
                <a:gd name="connsiteX38" fmla="*/ 213942 w 2340891"/>
                <a:gd name="connsiteY38" fmla="*/ 756183 h 1795526"/>
                <a:gd name="connsiteX39" fmla="*/ 268018 w 2340891"/>
                <a:gd name="connsiteY39" fmla="*/ 782847 h 179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40891" h="1795526">
                  <a:moveTo>
                    <a:pt x="268018" y="0"/>
                  </a:moveTo>
                  <a:lnTo>
                    <a:pt x="272873" y="0"/>
                  </a:lnTo>
                  <a:lnTo>
                    <a:pt x="1050666" y="0"/>
                  </a:lnTo>
                  <a:lnTo>
                    <a:pt x="1053259" y="0"/>
                  </a:lnTo>
                  <a:lnTo>
                    <a:pt x="1024201" y="58931"/>
                  </a:lnTo>
                  <a:cubicBezTo>
                    <a:pt x="993321" y="128265"/>
                    <a:pt x="970686" y="197776"/>
                    <a:pt x="986832" y="226390"/>
                  </a:cubicBezTo>
                  <a:lnTo>
                    <a:pt x="1007321" y="244524"/>
                  </a:lnTo>
                  <a:lnTo>
                    <a:pt x="1043273" y="258280"/>
                  </a:lnTo>
                  <a:cubicBezTo>
                    <a:pt x="1129084" y="281547"/>
                    <a:pt x="1276722" y="274777"/>
                    <a:pt x="1302818" y="234623"/>
                  </a:cubicBezTo>
                  <a:cubicBezTo>
                    <a:pt x="1320216" y="207854"/>
                    <a:pt x="1300993" y="139478"/>
                    <a:pt x="1273384" y="70642"/>
                  </a:cubicBezTo>
                  <a:lnTo>
                    <a:pt x="1241690" y="0"/>
                  </a:lnTo>
                  <a:lnTo>
                    <a:pt x="1243092" y="0"/>
                  </a:lnTo>
                  <a:lnTo>
                    <a:pt x="2068018" y="0"/>
                  </a:lnTo>
                  <a:lnTo>
                    <a:pt x="2072873" y="0"/>
                  </a:lnTo>
                  <a:lnTo>
                    <a:pt x="2072873" y="818274"/>
                  </a:lnTo>
                  <a:lnTo>
                    <a:pt x="2139925" y="788190"/>
                  </a:lnTo>
                  <a:cubicBezTo>
                    <a:pt x="2208761" y="760581"/>
                    <a:pt x="2277137" y="741358"/>
                    <a:pt x="2303906" y="758756"/>
                  </a:cubicBezTo>
                  <a:cubicBezTo>
                    <a:pt x="2357444" y="793551"/>
                    <a:pt x="2351634" y="1044420"/>
                    <a:pt x="2294408" y="1076712"/>
                  </a:cubicBezTo>
                  <a:cubicBezTo>
                    <a:pt x="2265794" y="1092858"/>
                    <a:pt x="2196283" y="1070223"/>
                    <a:pt x="2126949" y="1039343"/>
                  </a:cubicBezTo>
                  <a:lnTo>
                    <a:pt x="2072873" y="1012679"/>
                  </a:lnTo>
                  <a:lnTo>
                    <a:pt x="2072873" y="1795526"/>
                  </a:lnTo>
                  <a:lnTo>
                    <a:pt x="2068018" y="1795526"/>
                  </a:lnTo>
                  <a:lnTo>
                    <a:pt x="1290225" y="1795526"/>
                  </a:lnTo>
                  <a:lnTo>
                    <a:pt x="1287632" y="1795526"/>
                  </a:lnTo>
                  <a:lnTo>
                    <a:pt x="1316690" y="1736595"/>
                  </a:lnTo>
                  <a:cubicBezTo>
                    <a:pt x="1347570" y="1667261"/>
                    <a:pt x="1370205" y="1597750"/>
                    <a:pt x="1354059" y="1569136"/>
                  </a:cubicBezTo>
                  <a:lnTo>
                    <a:pt x="1333570" y="1551003"/>
                  </a:lnTo>
                  <a:lnTo>
                    <a:pt x="1297618" y="1537246"/>
                  </a:lnTo>
                  <a:cubicBezTo>
                    <a:pt x="1211807" y="1513979"/>
                    <a:pt x="1064170" y="1520750"/>
                    <a:pt x="1038073" y="1560903"/>
                  </a:cubicBezTo>
                  <a:cubicBezTo>
                    <a:pt x="1020675" y="1587672"/>
                    <a:pt x="1039898" y="1656048"/>
                    <a:pt x="1067507" y="1724884"/>
                  </a:cubicBezTo>
                  <a:lnTo>
                    <a:pt x="1099201" y="1795526"/>
                  </a:lnTo>
                  <a:lnTo>
                    <a:pt x="1097799" y="1795526"/>
                  </a:lnTo>
                  <a:lnTo>
                    <a:pt x="272873" y="1795526"/>
                  </a:lnTo>
                  <a:lnTo>
                    <a:pt x="268018" y="1795526"/>
                  </a:lnTo>
                  <a:lnTo>
                    <a:pt x="268018" y="977252"/>
                  </a:lnTo>
                  <a:lnTo>
                    <a:pt x="200966" y="1007336"/>
                  </a:lnTo>
                  <a:cubicBezTo>
                    <a:pt x="132130" y="1034945"/>
                    <a:pt x="63754" y="1054168"/>
                    <a:pt x="36985" y="1036770"/>
                  </a:cubicBezTo>
                  <a:cubicBezTo>
                    <a:pt x="-16553" y="1001975"/>
                    <a:pt x="-10743" y="751106"/>
                    <a:pt x="46483" y="718814"/>
                  </a:cubicBezTo>
                  <a:cubicBezTo>
                    <a:pt x="75097" y="702668"/>
                    <a:pt x="144608" y="725303"/>
                    <a:pt x="213942" y="756183"/>
                  </a:cubicBezTo>
                  <a:lnTo>
                    <a:pt x="268018" y="782847"/>
                  </a:lnTo>
                  <a:close/>
                </a:path>
              </a:pathLst>
            </a:custGeom>
            <a:solidFill>
              <a:srgbClr val="7030A0"/>
            </a:solidFill>
            <a:ln>
              <a:solidFill>
                <a:schemeClr val="lt1"/>
              </a:solidFill>
            </a:ln>
            <a:sp3d extrusionH="381000"/>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endParaRPr>
            </a:p>
          </p:txBody>
        </p:sp>
      </p:grpSp>
      <p:sp>
        <p:nvSpPr>
          <p:cNvPr id="18" name="ShapeNameChangedByPowerUser1"/>
          <p:cNvSpPr>
            <a:spLocks noChangeAspect="1"/>
          </p:cNvSpPr>
          <p:nvPr/>
        </p:nvSpPr>
        <p:spPr>
          <a:xfrm>
            <a:off x="4473664" y="3303521"/>
            <a:ext cx="469232" cy="469232"/>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accent1"/>
                </a:solidFill>
                <a:effectLst/>
                <a:uLnTx/>
                <a:uFillTx/>
              </a:rPr>
              <a:t>1</a:t>
            </a:r>
          </a:p>
        </p:txBody>
      </p:sp>
      <p:sp>
        <p:nvSpPr>
          <p:cNvPr id="19" name="ShapeNameChangedByPowerUser1"/>
          <p:cNvSpPr>
            <a:spLocks noChangeAspect="1"/>
          </p:cNvSpPr>
          <p:nvPr/>
        </p:nvSpPr>
        <p:spPr>
          <a:xfrm>
            <a:off x="5876117" y="2540559"/>
            <a:ext cx="469232" cy="469232"/>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7030A0"/>
                </a:solidFill>
                <a:effectLst/>
                <a:uLnTx/>
                <a:uFillTx/>
              </a:rPr>
              <a:t>2</a:t>
            </a:r>
          </a:p>
        </p:txBody>
      </p:sp>
      <p:sp>
        <p:nvSpPr>
          <p:cNvPr id="20" name="ShapeNameChangedByPowerUser1"/>
          <p:cNvSpPr>
            <a:spLocks noChangeAspect="1"/>
          </p:cNvSpPr>
          <p:nvPr/>
        </p:nvSpPr>
        <p:spPr>
          <a:xfrm>
            <a:off x="7329368" y="3303521"/>
            <a:ext cx="469232" cy="469232"/>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6DB12D"/>
                </a:solidFill>
                <a:effectLst/>
                <a:uLnTx/>
                <a:uFillTx/>
              </a:rPr>
              <a:t>3</a:t>
            </a:r>
          </a:p>
        </p:txBody>
      </p:sp>
      <p:sp>
        <p:nvSpPr>
          <p:cNvPr id="21" name="ShapeNameChangedByPowerUser1"/>
          <p:cNvSpPr>
            <a:spLocks noChangeAspect="1"/>
          </p:cNvSpPr>
          <p:nvPr/>
        </p:nvSpPr>
        <p:spPr>
          <a:xfrm>
            <a:off x="5878792" y="4082092"/>
            <a:ext cx="469232" cy="469232"/>
          </a:xfrm>
          <a:prstGeom prst="ellipse">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accent4"/>
                </a:solidFill>
                <a:effectLst/>
                <a:uLnTx/>
                <a:uFillTx/>
              </a:rPr>
              <a:t>4</a:t>
            </a:r>
          </a:p>
        </p:txBody>
      </p:sp>
      <p:sp>
        <p:nvSpPr>
          <p:cNvPr id="13" name="Title 18">
            <a:extLst>
              <a:ext uri="{FF2B5EF4-FFF2-40B4-BE49-F238E27FC236}">
                <a16:creationId xmlns:a16="http://schemas.microsoft.com/office/drawing/2014/main" id="{352CD224-8F28-6FDE-4520-FD3E1271AD60}"/>
              </a:ext>
            </a:extLst>
          </p:cNvPr>
          <p:cNvSpPr>
            <a:spLocks noGrp="1"/>
          </p:cNvSpPr>
          <p:nvPr>
            <p:ph type="title"/>
          </p:nvPr>
        </p:nvSpPr>
        <p:spPr>
          <a:xfrm>
            <a:off x="242887" y="321734"/>
            <a:ext cx="8146760" cy="886970"/>
          </a:xfrm>
        </p:spPr>
        <p:txBody>
          <a:bodyPr/>
          <a:lstStyle/>
          <a:p>
            <a:r>
              <a:rPr lang="en-US"/>
              <a:t>Our Mission</a:t>
            </a:r>
          </a:p>
        </p:txBody>
      </p:sp>
    </p:spTree>
    <p:custDataLst>
      <p:tags r:id="rId1"/>
    </p:custDataLst>
    <p:extLst>
      <p:ext uri="{BB962C8B-B14F-4D97-AF65-F5344CB8AC3E}">
        <p14:creationId xmlns:p14="http://schemas.microsoft.com/office/powerpoint/2010/main" val="1327504978"/>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10C11-D3AB-C735-5288-930E599A8FEA}"/>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6B1A228C-93CE-7BAC-90F2-720D19636422}"/>
              </a:ext>
            </a:extLst>
          </p:cNvPr>
          <p:cNvSpPr txBox="1">
            <a:spLocks/>
          </p:cNvSpPr>
          <p:nvPr/>
        </p:nvSpPr>
        <p:spPr bwMode="auto">
          <a:xfrm>
            <a:off x="242209" y="241424"/>
            <a:ext cx="11818246" cy="886970"/>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l" defTabSz="914400" rtl="0" eaLnBrk="1" latinLnBrk="0" hangingPunct="1">
              <a:lnSpc>
                <a:spcPct val="100000"/>
              </a:lnSpc>
              <a:spcBef>
                <a:spcPct val="20000"/>
              </a:spcBef>
              <a:spcAft>
                <a:spcPts val="0"/>
              </a:spcAft>
              <a:buNone/>
              <a:defRPr kumimoji="0" sz="4000" b="1" i="0" u="none" kern="1200"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Our Activities &amp; Network</a:t>
            </a:r>
          </a:p>
        </p:txBody>
      </p:sp>
      <p:grpSp>
        <p:nvGrpSpPr>
          <p:cNvPr id="2" name="Group 1">
            <a:extLst>
              <a:ext uri="{FF2B5EF4-FFF2-40B4-BE49-F238E27FC236}">
                <a16:creationId xmlns:a16="http://schemas.microsoft.com/office/drawing/2014/main" id="{63C788C1-4607-FAA9-0447-2F91C95F196F}"/>
              </a:ext>
            </a:extLst>
          </p:cNvPr>
          <p:cNvGrpSpPr/>
          <p:nvPr/>
        </p:nvGrpSpPr>
        <p:grpSpPr>
          <a:xfrm>
            <a:off x="5996012" y="592299"/>
            <a:ext cx="6064443" cy="5211735"/>
            <a:chOff x="6056247" y="1149631"/>
            <a:chExt cx="5689118" cy="4258803"/>
          </a:xfrm>
        </p:grpSpPr>
        <p:sp>
          <p:nvSpPr>
            <p:cNvPr id="10" name="TextBox 9">
              <a:extLst>
                <a:ext uri="{FF2B5EF4-FFF2-40B4-BE49-F238E27FC236}">
                  <a16:creationId xmlns:a16="http://schemas.microsoft.com/office/drawing/2014/main" id="{FAE25B82-9FAA-62F3-500F-6D4C576D74F6}"/>
                </a:ext>
              </a:extLst>
            </p:cNvPr>
            <p:cNvSpPr txBox="1"/>
            <p:nvPr/>
          </p:nvSpPr>
          <p:spPr>
            <a:xfrm>
              <a:off x="6586477" y="1149631"/>
              <a:ext cx="4628655" cy="37725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rPr>
                <a:t>RIS Hub Greece Ecosystem (2024)</a:t>
              </a:r>
              <a:endParaRPr kumimoji="0" lang="el-GR" sz="2400" b="1" i="0" u="none" strike="noStrike" kern="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11" name="Chart 10">
              <a:extLst>
                <a:ext uri="{FF2B5EF4-FFF2-40B4-BE49-F238E27FC236}">
                  <a16:creationId xmlns:a16="http://schemas.microsoft.com/office/drawing/2014/main" id="{3BFBA93F-0E6F-A3FB-917B-9D48E9F71C71}"/>
                </a:ext>
              </a:extLst>
            </p:cNvPr>
            <p:cNvGraphicFramePr>
              <a:graphicFrameLocks/>
            </p:cNvGraphicFramePr>
            <p:nvPr>
              <p:extLst>
                <p:ext uri="{D42A27DB-BD31-4B8C-83A1-F6EECF244321}">
                  <p14:modId xmlns:p14="http://schemas.microsoft.com/office/powerpoint/2010/main" val="926269157"/>
                </p:ext>
              </p:extLst>
            </p:nvPr>
          </p:nvGraphicFramePr>
          <p:xfrm>
            <a:off x="6056247" y="1617215"/>
            <a:ext cx="5689118" cy="3791219"/>
          </p:xfrm>
          <a:graphic>
            <a:graphicData uri="http://schemas.openxmlformats.org/drawingml/2006/chart">
              <c:chart xmlns:c="http://schemas.openxmlformats.org/drawingml/2006/chart" xmlns:r="http://schemas.openxmlformats.org/officeDocument/2006/relationships" r:id="rId2"/>
            </a:graphicData>
          </a:graphic>
        </p:graphicFrame>
      </p:grpSp>
      <p:sp>
        <p:nvSpPr>
          <p:cNvPr id="3" name="TextBox 3">
            <a:extLst>
              <a:ext uri="{FF2B5EF4-FFF2-40B4-BE49-F238E27FC236}">
                <a16:creationId xmlns:a16="http://schemas.microsoft.com/office/drawing/2014/main" id="{6B136594-0E71-033F-F524-0C7252BDAFE4}"/>
              </a:ext>
            </a:extLst>
          </p:cNvPr>
          <p:cNvSpPr txBox="1"/>
          <p:nvPr/>
        </p:nvSpPr>
        <p:spPr>
          <a:xfrm>
            <a:off x="914401" y="4553226"/>
            <a:ext cx="5022849" cy="135421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600"/>
              </a:spcBef>
              <a:buClr>
                <a:schemeClr val="accent6"/>
              </a:buClr>
            </a:pPr>
            <a:r>
              <a:rPr lang="en-US" sz="2400" b="1">
                <a:solidFill>
                  <a:srgbClr val="034EA2"/>
                </a:solidFill>
                <a:latin typeface="Calibri Light" panose="020F0302020204030204" pitchFamily="34" charset="0"/>
                <a:ea typeface="Calibri Light" panose="020F0302020204030204" pitchFamily="34" charset="0"/>
                <a:cs typeface="Calibri Light" panose="020F0302020204030204" pitchFamily="34" charset="0"/>
              </a:rPr>
              <a:t>160+ Attendees </a:t>
            </a:r>
            <a:r>
              <a:rPr lang="en-US" sz="2400">
                <a:solidFill>
                  <a:srgbClr val="034EA2"/>
                </a:solidFill>
                <a:latin typeface="Calibri Light" panose="020F0302020204030204" pitchFamily="34" charset="0"/>
                <a:ea typeface="Calibri Light" panose="020F0302020204030204" pitchFamily="34" charset="0"/>
                <a:cs typeface="Calibri Light" panose="020F0302020204030204" pitchFamily="34" charset="0"/>
              </a:rPr>
              <a:t>Greek RM Community</a:t>
            </a:r>
            <a:r>
              <a:rPr lang="el-GR" sz="2400">
                <a:solidFill>
                  <a:srgbClr val="034EA2"/>
                </a:solidFill>
                <a:latin typeface="Calibri Light" panose="020F0302020204030204" pitchFamily="34" charset="0"/>
                <a:ea typeface="Calibri Light" panose="020F0302020204030204" pitchFamily="34" charset="0"/>
                <a:cs typeface="Calibri Light" panose="020F0302020204030204" pitchFamily="34" charset="0"/>
              </a:rPr>
              <a:t> </a:t>
            </a:r>
            <a:endParaRPr lang="el-GR" sz="2400" b="1">
              <a:solidFill>
                <a:srgbClr val="034EA2"/>
              </a:solidFill>
              <a:latin typeface="Calibri Light" panose="020F0302020204030204" pitchFamily="34" charset="0"/>
              <a:ea typeface="Calibri Light" panose="020F0302020204030204" pitchFamily="34" charset="0"/>
              <a:cs typeface="Calibri Light" panose="020F0302020204030204" pitchFamily="34" charset="0"/>
            </a:endParaRPr>
          </a:p>
          <a:p>
            <a:pPr algn="just">
              <a:spcBef>
                <a:spcPts val="600"/>
              </a:spcBef>
              <a:buClr>
                <a:schemeClr val="accent6"/>
              </a:buClr>
            </a:pPr>
            <a:r>
              <a:rPr lang="en-US" sz="2400" b="1">
                <a:solidFill>
                  <a:srgbClr val="034EA2"/>
                </a:solidFill>
                <a:latin typeface="Calibri Light" panose="020F0302020204030204" pitchFamily="34" charset="0"/>
                <a:ea typeface="Calibri Light" panose="020F0302020204030204" pitchFamily="34" charset="0"/>
                <a:cs typeface="Calibri Light" panose="020F0302020204030204" pitchFamily="34" charset="0"/>
              </a:rPr>
              <a:t>20+ Innovation </a:t>
            </a:r>
            <a:r>
              <a:rPr lang="en-US" sz="2400">
                <a:solidFill>
                  <a:srgbClr val="034EA2"/>
                </a:solidFill>
                <a:latin typeface="Calibri Light" panose="020F0302020204030204" pitchFamily="34" charset="0"/>
                <a:ea typeface="Calibri Light" panose="020F0302020204030204" pitchFamily="34" charset="0"/>
                <a:cs typeface="Calibri Light" panose="020F0302020204030204" pitchFamily="34" charset="0"/>
              </a:rPr>
              <a:t>Projects</a:t>
            </a:r>
            <a:endParaRPr lang="el-GR" sz="2400" b="1">
              <a:solidFill>
                <a:srgbClr val="034EA2"/>
              </a:solidFill>
              <a:latin typeface="Calibri Light" panose="020F0302020204030204" pitchFamily="34" charset="0"/>
              <a:ea typeface="Calibri Light" panose="020F0302020204030204" pitchFamily="34" charset="0"/>
              <a:cs typeface="Calibri Light" panose="020F0302020204030204" pitchFamily="34" charset="0"/>
            </a:endParaRPr>
          </a:p>
          <a:p>
            <a:pPr algn="just">
              <a:spcBef>
                <a:spcPts val="600"/>
              </a:spcBef>
              <a:buClr>
                <a:schemeClr val="accent6"/>
              </a:buClr>
            </a:pPr>
            <a:r>
              <a:rPr lang="en-US" sz="2400" b="1">
                <a:solidFill>
                  <a:srgbClr val="034EA2"/>
                </a:solidFill>
                <a:latin typeface="Calibri Light" panose="020F0302020204030204" pitchFamily="34" charset="0"/>
                <a:ea typeface="Calibri Light" panose="020F0302020204030204" pitchFamily="34" charset="0"/>
                <a:cs typeface="Calibri Light" panose="020F0302020204030204" pitchFamily="34" charset="0"/>
              </a:rPr>
              <a:t>8 Sponsors</a:t>
            </a:r>
          </a:p>
        </p:txBody>
      </p:sp>
      <p:pic>
        <p:nvPicPr>
          <p:cNvPr id="5" name="Picture 4" descr="A person standing at a podium&#10;&#10;Description automatically generated">
            <a:extLst>
              <a:ext uri="{FF2B5EF4-FFF2-40B4-BE49-F238E27FC236}">
                <a16:creationId xmlns:a16="http://schemas.microsoft.com/office/drawing/2014/main" id="{AEDAFE1E-F593-944B-3E05-8A75D80667D2}"/>
              </a:ext>
            </a:extLst>
          </p:cNvPr>
          <p:cNvPicPr>
            <a:picLocks noChangeAspect="1"/>
          </p:cNvPicPr>
          <p:nvPr/>
        </p:nvPicPr>
        <p:blipFill>
          <a:blip r:embed="rId3">
            <a:extLst>
              <a:ext uri="{28A0092B-C50C-407E-A947-70E740481C1C}">
                <a14:useLocalDpi xmlns:a14="http://schemas.microsoft.com/office/drawing/2010/main" val="0"/>
              </a:ext>
            </a:extLst>
          </a:blip>
          <a:srcRect l="10266" t="6860" r="16420" b="-598"/>
          <a:stretch/>
        </p:blipFill>
        <p:spPr>
          <a:xfrm>
            <a:off x="914401" y="1196866"/>
            <a:ext cx="4016830" cy="3325850"/>
          </a:xfrm>
          <a:prstGeom prst="rect">
            <a:avLst/>
          </a:prstGeom>
        </p:spPr>
      </p:pic>
    </p:spTree>
    <p:extLst>
      <p:ext uri="{BB962C8B-B14F-4D97-AF65-F5344CB8AC3E}">
        <p14:creationId xmlns:p14="http://schemas.microsoft.com/office/powerpoint/2010/main" val="642329915"/>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49630-4143-F27D-640A-AE9C0EA1C49C}"/>
            </a:ext>
          </a:extLst>
        </p:cNvPr>
        <p:cNvGrpSpPr/>
        <p:nvPr/>
      </p:nvGrpSpPr>
      <p:grpSpPr>
        <a:xfrm>
          <a:off x="0" y="0"/>
          <a:ext cx="0" cy="0"/>
          <a:chOff x="0" y="0"/>
          <a:chExt cx="0" cy="0"/>
        </a:xfrm>
      </p:grpSpPr>
      <p:sp>
        <p:nvSpPr>
          <p:cNvPr id="55" name="Rectangle: Diagonal Corners Rounded 54">
            <a:extLst>
              <a:ext uri="{FF2B5EF4-FFF2-40B4-BE49-F238E27FC236}">
                <a16:creationId xmlns:a16="http://schemas.microsoft.com/office/drawing/2014/main" id="{05F2B96D-D337-C64F-E528-7DFC044ECA93}"/>
              </a:ext>
            </a:extLst>
          </p:cNvPr>
          <p:cNvSpPr/>
          <p:nvPr/>
        </p:nvSpPr>
        <p:spPr>
          <a:xfrm>
            <a:off x="690014" y="2259671"/>
            <a:ext cx="10562186" cy="1246302"/>
          </a:xfrm>
          <a:prstGeom prst="round2DiagRect">
            <a:avLst/>
          </a:prstGeom>
          <a:solidFill>
            <a:srgbClr val="034EA2"/>
          </a:solidFill>
          <a:ln w="38100">
            <a:solidFill>
              <a:srgbClr val="034E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old coin with a person holding a torch&#10;&#10;Description automatically generated">
            <a:extLst>
              <a:ext uri="{FF2B5EF4-FFF2-40B4-BE49-F238E27FC236}">
                <a16:creationId xmlns:a16="http://schemas.microsoft.com/office/drawing/2014/main" id="{1494EE1F-2353-2F35-26B8-0B0136E3B2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68435" y="6141696"/>
            <a:ext cx="673101" cy="685210"/>
          </a:xfrm>
          <a:prstGeom prst="rect">
            <a:avLst/>
          </a:prstGeom>
        </p:spPr>
      </p:pic>
      <p:sp>
        <p:nvSpPr>
          <p:cNvPr id="19" name="Title 18">
            <a:extLst>
              <a:ext uri="{FF2B5EF4-FFF2-40B4-BE49-F238E27FC236}">
                <a16:creationId xmlns:a16="http://schemas.microsoft.com/office/drawing/2014/main" id="{4663FBBE-41CA-D09D-921D-EE8458F9E3E8}"/>
              </a:ext>
            </a:extLst>
          </p:cNvPr>
          <p:cNvSpPr>
            <a:spLocks noGrp="1"/>
          </p:cNvSpPr>
          <p:nvPr>
            <p:ph type="title"/>
          </p:nvPr>
        </p:nvSpPr>
        <p:spPr>
          <a:xfrm>
            <a:off x="219646" y="302729"/>
            <a:ext cx="8146760" cy="886970"/>
          </a:xfrm>
        </p:spPr>
        <p:txBody>
          <a:bodyPr/>
          <a:lstStyle/>
          <a:p>
            <a:r>
              <a:rPr lang="en-US"/>
              <a:t>Our Projects</a:t>
            </a:r>
          </a:p>
        </p:txBody>
      </p:sp>
      <p:pic>
        <p:nvPicPr>
          <p:cNvPr id="45" name="Picture 44">
            <a:extLst>
              <a:ext uri="{FF2B5EF4-FFF2-40B4-BE49-F238E27FC236}">
                <a16:creationId xmlns:a16="http://schemas.microsoft.com/office/drawing/2014/main" id="{4A8A3240-AEDF-7170-C09E-10584C5AF9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05840" y="4718480"/>
            <a:ext cx="963556" cy="946411"/>
          </a:xfrm>
          <a:prstGeom prst="rect">
            <a:avLst/>
          </a:prstGeom>
        </p:spPr>
      </p:pic>
      <p:pic>
        <p:nvPicPr>
          <p:cNvPr id="46" name="Picture 45">
            <a:extLst>
              <a:ext uri="{FF2B5EF4-FFF2-40B4-BE49-F238E27FC236}">
                <a16:creationId xmlns:a16="http://schemas.microsoft.com/office/drawing/2014/main" id="{A2087D2C-11EA-2C99-C2EC-622BE1AFA5B2}"/>
              </a:ext>
            </a:extLst>
          </p:cNvPr>
          <p:cNvPicPr>
            <a:picLocks noChangeAspect="1"/>
          </p:cNvPicPr>
          <p:nvPr/>
        </p:nvPicPr>
        <p:blipFill>
          <a:blip r:embed="rId4"/>
          <a:stretch>
            <a:fillRect/>
          </a:stretch>
        </p:blipFill>
        <p:spPr>
          <a:xfrm>
            <a:off x="7838537" y="4876789"/>
            <a:ext cx="1815473" cy="629793"/>
          </a:xfrm>
          <a:prstGeom prst="rect">
            <a:avLst/>
          </a:prstGeom>
        </p:spPr>
      </p:pic>
      <p:pic>
        <p:nvPicPr>
          <p:cNvPr id="1026" name="Picture 2">
            <a:extLst>
              <a:ext uri="{FF2B5EF4-FFF2-40B4-BE49-F238E27FC236}">
                <a16:creationId xmlns:a16="http://schemas.microsoft.com/office/drawing/2014/main" id="{6E0FC844-E00A-0E6A-2B83-24D55E892F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548" y="4812891"/>
            <a:ext cx="1768952" cy="7575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green logo&#10;&#10;Description automatically generated">
            <a:extLst>
              <a:ext uri="{FF2B5EF4-FFF2-40B4-BE49-F238E27FC236}">
                <a16:creationId xmlns:a16="http://schemas.microsoft.com/office/drawing/2014/main" id="{B2E80029-137C-143A-2755-3642E3BD09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3806" y="4834142"/>
            <a:ext cx="951375" cy="715086"/>
          </a:xfrm>
          <a:prstGeom prst="rect">
            <a:avLst/>
          </a:prstGeom>
        </p:spPr>
      </p:pic>
      <p:pic>
        <p:nvPicPr>
          <p:cNvPr id="5" name="Picture 4">
            <a:extLst>
              <a:ext uri="{FF2B5EF4-FFF2-40B4-BE49-F238E27FC236}">
                <a16:creationId xmlns:a16="http://schemas.microsoft.com/office/drawing/2014/main" id="{553C6B86-FEA7-1DFC-C7DF-49A45084CE78}"/>
              </a:ext>
            </a:extLst>
          </p:cNvPr>
          <p:cNvPicPr>
            <a:picLocks noChangeAspect="1"/>
          </p:cNvPicPr>
          <p:nvPr/>
        </p:nvPicPr>
        <p:blipFill>
          <a:blip r:embed="rId7">
            <a:extLst>
              <a:ext uri="{28A0092B-C50C-407E-A947-70E740481C1C}">
                <a14:useLocalDpi xmlns:a14="http://schemas.microsoft.com/office/drawing/2010/main" val="0"/>
              </a:ext>
            </a:extLst>
          </a:blip>
          <a:srcRect r="78556"/>
          <a:stretch/>
        </p:blipFill>
        <p:spPr>
          <a:xfrm>
            <a:off x="5977009" y="4789044"/>
            <a:ext cx="1409700" cy="805282"/>
          </a:xfrm>
          <a:prstGeom prst="rect">
            <a:avLst/>
          </a:prstGeom>
        </p:spPr>
      </p:pic>
      <p:pic>
        <p:nvPicPr>
          <p:cNvPr id="14" name="Picture 13">
            <a:extLst>
              <a:ext uri="{FF2B5EF4-FFF2-40B4-BE49-F238E27FC236}">
                <a16:creationId xmlns:a16="http://schemas.microsoft.com/office/drawing/2014/main" id="{4FE72954-DF6B-3F45-BB1B-38F4FB1E4D2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9824" t="37405" r="36153" b="40658"/>
          <a:stretch/>
        </p:blipFill>
        <p:spPr>
          <a:xfrm>
            <a:off x="2858328" y="4722597"/>
            <a:ext cx="1263650" cy="938177"/>
          </a:xfrm>
          <a:prstGeom prst="rect">
            <a:avLst/>
          </a:prstGeom>
        </p:spPr>
      </p:pic>
      <p:sp>
        <p:nvSpPr>
          <p:cNvPr id="18" name="TextBox 3">
            <a:extLst>
              <a:ext uri="{FF2B5EF4-FFF2-40B4-BE49-F238E27FC236}">
                <a16:creationId xmlns:a16="http://schemas.microsoft.com/office/drawing/2014/main" id="{641199A1-5ECF-4AC1-4EE8-AD91A81D9D06}"/>
              </a:ext>
            </a:extLst>
          </p:cNvPr>
          <p:cNvSpPr txBox="1"/>
          <p:nvPr/>
        </p:nvSpPr>
        <p:spPr>
          <a:xfrm>
            <a:off x="1539011" y="2356373"/>
            <a:ext cx="933194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buClr>
                <a:schemeClr val="accent6"/>
              </a:buClr>
            </a:pPr>
            <a:r>
              <a:rPr lang="en-US" sz="24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Participation in 27 projects in Upscaling, Innovation and Education.</a:t>
            </a:r>
          </a:p>
        </p:txBody>
      </p:sp>
      <p:sp>
        <p:nvSpPr>
          <p:cNvPr id="20" name="TextBox 3">
            <a:extLst>
              <a:ext uri="{FF2B5EF4-FFF2-40B4-BE49-F238E27FC236}">
                <a16:creationId xmlns:a16="http://schemas.microsoft.com/office/drawing/2014/main" id="{779924D4-04DF-AB42-6014-D64EAF1CC5D0}"/>
              </a:ext>
            </a:extLst>
          </p:cNvPr>
          <p:cNvSpPr txBox="1"/>
          <p:nvPr/>
        </p:nvSpPr>
        <p:spPr>
          <a:xfrm>
            <a:off x="3694597" y="2882822"/>
            <a:ext cx="480280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spcBef>
                <a:spcPts val="600"/>
              </a:spcBef>
              <a:buClr>
                <a:schemeClr val="accent6"/>
              </a:buClr>
            </a:pPr>
            <a:r>
              <a:rPr lang="en-US" sz="24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20 projects completed and 7 ongoing</a:t>
            </a:r>
          </a:p>
        </p:txBody>
      </p:sp>
      <p:grpSp>
        <p:nvGrpSpPr>
          <p:cNvPr id="25" name="Ομάδα 117">
            <a:extLst>
              <a:ext uri="{FF2B5EF4-FFF2-40B4-BE49-F238E27FC236}">
                <a16:creationId xmlns:a16="http://schemas.microsoft.com/office/drawing/2014/main" id="{F67F0C06-4BC4-AC1F-4CAB-94C4FA4506C1}"/>
              </a:ext>
            </a:extLst>
          </p:cNvPr>
          <p:cNvGrpSpPr/>
          <p:nvPr/>
        </p:nvGrpSpPr>
        <p:grpSpPr>
          <a:xfrm flipH="1">
            <a:off x="7240094" y="3712051"/>
            <a:ext cx="4179605" cy="798873"/>
            <a:chOff x="7773452" y="4438770"/>
            <a:chExt cx="2739857" cy="544412"/>
          </a:xfrm>
        </p:grpSpPr>
        <p:sp>
          <p:nvSpPr>
            <p:cNvPr id="26" name="TextBox 25">
              <a:extLst>
                <a:ext uri="{FF2B5EF4-FFF2-40B4-BE49-F238E27FC236}">
                  <a16:creationId xmlns:a16="http://schemas.microsoft.com/office/drawing/2014/main" id="{6FE2DA15-A5DF-DA02-89C0-9633A79F1BBA}"/>
                </a:ext>
              </a:extLst>
            </p:cNvPr>
            <p:cNvSpPr txBox="1"/>
            <p:nvPr/>
          </p:nvSpPr>
          <p:spPr>
            <a:xfrm>
              <a:off x="8232719" y="4549963"/>
              <a:ext cx="2043410" cy="314613"/>
            </a:xfrm>
            <a:prstGeom prst="rect">
              <a:avLst/>
            </a:prstGeom>
            <a:noFill/>
            <a:ln>
              <a:noFill/>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34EA2"/>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Our Ongoing Projects</a:t>
              </a:r>
            </a:p>
          </p:txBody>
        </p:sp>
        <p:grpSp>
          <p:nvGrpSpPr>
            <p:cNvPr id="27" name="Google Shape;5319;p128">
              <a:extLst>
                <a:ext uri="{FF2B5EF4-FFF2-40B4-BE49-F238E27FC236}">
                  <a16:creationId xmlns:a16="http://schemas.microsoft.com/office/drawing/2014/main" id="{33DD807D-BE50-DE74-564A-C61A096606CD}"/>
                </a:ext>
              </a:extLst>
            </p:cNvPr>
            <p:cNvGrpSpPr/>
            <p:nvPr/>
          </p:nvGrpSpPr>
          <p:grpSpPr>
            <a:xfrm>
              <a:off x="7773452" y="4438770"/>
              <a:ext cx="2739857" cy="544412"/>
              <a:chOff x="4411970" y="2740532"/>
              <a:chExt cx="976186" cy="166952"/>
            </a:xfrm>
          </p:grpSpPr>
          <p:sp>
            <p:nvSpPr>
              <p:cNvPr id="28" name="Google Shape;5320;p128">
                <a:extLst>
                  <a:ext uri="{FF2B5EF4-FFF2-40B4-BE49-F238E27FC236}">
                    <a16:creationId xmlns:a16="http://schemas.microsoft.com/office/drawing/2014/main" id="{AAA197E7-0894-2F85-264D-4706CE85B0D2}"/>
                  </a:ext>
                </a:extLst>
              </p:cNvPr>
              <p:cNvSpPr/>
              <p:nvPr/>
            </p:nvSpPr>
            <p:spPr>
              <a:xfrm>
                <a:off x="4411970" y="2740532"/>
                <a:ext cx="163633" cy="166952"/>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noFill/>
              <a:ln w="25400"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29" name="Google Shape;5321;p128">
                <a:extLst>
                  <a:ext uri="{FF2B5EF4-FFF2-40B4-BE49-F238E27FC236}">
                    <a16:creationId xmlns:a16="http://schemas.microsoft.com/office/drawing/2014/main" id="{221F6CAC-66EB-D114-24E8-7B5715A32261}"/>
                  </a:ext>
                </a:extLst>
              </p:cNvPr>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noFill/>
              <a:ln w="25400"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30" name="Google Shape;5322;p128">
                <a:extLst>
                  <a:ext uri="{FF2B5EF4-FFF2-40B4-BE49-F238E27FC236}">
                    <a16:creationId xmlns:a16="http://schemas.microsoft.com/office/drawing/2014/main" id="{04022B40-FA0C-31FE-C78C-25D31C2DA7FA}"/>
                  </a:ext>
                </a:extLst>
              </p:cNvPr>
              <p:cNvSpPr/>
              <p:nvPr/>
            </p:nvSpPr>
            <p:spPr>
              <a:xfrm>
                <a:off x="4456807" y="2743876"/>
                <a:ext cx="931349"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w="25400"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grpSp>
      </p:grpSp>
      <p:grpSp>
        <p:nvGrpSpPr>
          <p:cNvPr id="47" name="Ομάδα 117">
            <a:extLst>
              <a:ext uri="{FF2B5EF4-FFF2-40B4-BE49-F238E27FC236}">
                <a16:creationId xmlns:a16="http://schemas.microsoft.com/office/drawing/2014/main" id="{741D2AB2-11B2-77D9-043D-3D33D84022C4}"/>
              </a:ext>
            </a:extLst>
          </p:cNvPr>
          <p:cNvGrpSpPr/>
          <p:nvPr/>
        </p:nvGrpSpPr>
        <p:grpSpPr>
          <a:xfrm>
            <a:off x="439073" y="1492716"/>
            <a:ext cx="4179605" cy="798873"/>
            <a:chOff x="7773452" y="4438770"/>
            <a:chExt cx="2739857" cy="544412"/>
          </a:xfrm>
        </p:grpSpPr>
        <p:sp>
          <p:nvSpPr>
            <p:cNvPr id="48" name="TextBox 47">
              <a:extLst>
                <a:ext uri="{FF2B5EF4-FFF2-40B4-BE49-F238E27FC236}">
                  <a16:creationId xmlns:a16="http://schemas.microsoft.com/office/drawing/2014/main" id="{2A0BB301-C7DF-9DDB-6575-0939A9928D19}"/>
                </a:ext>
              </a:extLst>
            </p:cNvPr>
            <p:cNvSpPr txBox="1"/>
            <p:nvPr/>
          </p:nvSpPr>
          <p:spPr>
            <a:xfrm>
              <a:off x="8232719" y="4549963"/>
              <a:ext cx="2043410" cy="314613"/>
            </a:xfrm>
            <a:prstGeom prst="rect">
              <a:avLst/>
            </a:prstGeom>
            <a:noFill/>
            <a:ln>
              <a:noFill/>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34EA2"/>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2017 – Today</a:t>
              </a:r>
            </a:p>
          </p:txBody>
        </p:sp>
        <p:grpSp>
          <p:nvGrpSpPr>
            <p:cNvPr id="49" name="Google Shape;5319;p128">
              <a:extLst>
                <a:ext uri="{FF2B5EF4-FFF2-40B4-BE49-F238E27FC236}">
                  <a16:creationId xmlns:a16="http://schemas.microsoft.com/office/drawing/2014/main" id="{7B78B380-3D89-D9DA-2B10-EB501BE658C3}"/>
                </a:ext>
              </a:extLst>
            </p:cNvPr>
            <p:cNvGrpSpPr/>
            <p:nvPr/>
          </p:nvGrpSpPr>
          <p:grpSpPr>
            <a:xfrm>
              <a:off x="7773452" y="4438770"/>
              <a:ext cx="2739857" cy="544412"/>
              <a:chOff x="4411970" y="2740532"/>
              <a:chExt cx="976186" cy="166952"/>
            </a:xfrm>
          </p:grpSpPr>
          <p:sp>
            <p:nvSpPr>
              <p:cNvPr id="50" name="Google Shape;5320;p128">
                <a:extLst>
                  <a:ext uri="{FF2B5EF4-FFF2-40B4-BE49-F238E27FC236}">
                    <a16:creationId xmlns:a16="http://schemas.microsoft.com/office/drawing/2014/main" id="{7C34BABB-2B26-41B8-AD4E-048E46923104}"/>
                  </a:ext>
                </a:extLst>
              </p:cNvPr>
              <p:cNvSpPr/>
              <p:nvPr/>
            </p:nvSpPr>
            <p:spPr>
              <a:xfrm>
                <a:off x="4411970" y="2740532"/>
                <a:ext cx="163633" cy="166952"/>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noFill/>
              <a:ln w="25400"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1" name="Google Shape;5321;p128">
                <a:extLst>
                  <a:ext uri="{FF2B5EF4-FFF2-40B4-BE49-F238E27FC236}">
                    <a16:creationId xmlns:a16="http://schemas.microsoft.com/office/drawing/2014/main" id="{A9891960-485C-9711-0372-3CC129100329}"/>
                  </a:ext>
                </a:extLst>
              </p:cNvPr>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noFill/>
              <a:ln w="25400"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2" name="Google Shape;5322;p128">
                <a:extLst>
                  <a:ext uri="{FF2B5EF4-FFF2-40B4-BE49-F238E27FC236}">
                    <a16:creationId xmlns:a16="http://schemas.microsoft.com/office/drawing/2014/main" id="{E747C82E-C607-2F50-8062-329903A1C997}"/>
                  </a:ext>
                </a:extLst>
              </p:cNvPr>
              <p:cNvSpPr/>
              <p:nvPr/>
            </p:nvSpPr>
            <p:spPr>
              <a:xfrm>
                <a:off x="4456807" y="2743876"/>
                <a:ext cx="931349"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w="25400"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grpSp>
      </p:grpSp>
      <p:sp>
        <p:nvSpPr>
          <p:cNvPr id="56" name="Rectangle: Diagonal Corners Rounded 55">
            <a:extLst>
              <a:ext uri="{FF2B5EF4-FFF2-40B4-BE49-F238E27FC236}">
                <a16:creationId xmlns:a16="http://schemas.microsoft.com/office/drawing/2014/main" id="{3986C3EE-D25C-64C3-1129-CB66EC0C121B}"/>
              </a:ext>
            </a:extLst>
          </p:cNvPr>
          <p:cNvSpPr/>
          <p:nvPr/>
        </p:nvSpPr>
        <p:spPr>
          <a:xfrm>
            <a:off x="494289" y="4510924"/>
            <a:ext cx="10710240" cy="1246302"/>
          </a:xfrm>
          <a:prstGeom prst="round2DiagRect">
            <a:avLst/>
          </a:prstGeom>
          <a:noFill/>
          <a:ln w="38100">
            <a:solidFill>
              <a:srgbClr val="034E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30002"/>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22EC5-07FC-A2C2-E24E-0DE16C7F67C5}"/>
            </a:ext>
          </a:extLst>
        </p:cNvPr>
        <p:cNvGrpSpPr/>
        <p:nvPr/>
      </p:nvGrpSpPr>
      <p:grpSpPr>
        <a:xfrm>
          <a:off x="0" y="0"/>
          <a:ext cx="0" cy="0"/>
          <a:chOff x="0" y="0"/>
          <a:chExt cx="0" cy="0"/>
        </a:xfrm>
      </p:grpSpPr>
      <p:grpSp>
        <p:nvGrpSpPr>
          <p:cNvPr id="39" name="Technics" descr="{&quot;Key&quot;:&quot;POWER_USER_SHAPE_ICON&quot;,&quot;Value&quot;:&quot;POWER_USER_SHAPE_ICON_STYLE_1&quot;}">
            <a:extLst>
              <a:ext uri="{FF2B5EF4-FFF2-40B4-BE49-F238E27FC236}">
                <a16:creationId xmlns:a16="http://schemas.microsoft.com/office/drawing/2014/main" id="{2E68DB47-ADEA-7E94-114D-1BA1F60A944B}"/>
              </a:ext>
            </a:extLst>
          </p:cNvPr>
          <p:cNvGrpSpPr>
            <a:grpSpLocks noChangeAspect="1"/>
          </p:cNvGrpSpPr>
          <p:nvPr>
            <p:custDataLst>
              <p:tags r:id="rId1"/>
            </p:custDataLst>
          </p:nvPr>
        </p:nvGrpSpPr>
        <p:grpSpPr>
          <a:xfrm>
            <a:off x="6925060" y="2103022"/>
            <a:ext cx="741349" cy="762000"/>
            <a:chOff x="7018339" y="5819775"/>
            <a:chExt cx="569912" cy="585788"/>
          </a:xfrm>
          <a:solidFill>
            <a:schemeClr val="bg1"/>
          </a:solidFill>
        </p:grpSpPr>
        <p:sp>
          <p:nvSpPr>
            <p:cNvPr id="40" name="Freeform 12">
              <a:extLst>
                <a:ext uri="{FF2B5EF4-FFF2-40B4-BE49-F238E27FC236}">
                  <a16:creationId xmlns:a16="http://schemas.microsoft.com/office/drawing/2014/main" id="{1EFB0409-9E40-DD8A-A996-815593029ECE}"/>
                </a:ext>
              </a:extLst>
            </p:cNvPr>
            <p:cNvSpPr>
              <a:spLocks noEditPoints="1"/>
            </p:cNvSpPr>
            <p:nvPr/>
          </p:nvSpPr>
          <p:spPr bwMode="auto">
            <a:xfrm>
              <a:off x="7081839" y="6199188"/>
              <a:ext cx="142875" cy="142875"/>
            </a:xfrm>
            <a:custGeom>
              <a:avLst/>
              <a:gdLst>
                <a:gd name="T0" fmla="*/ 154 w 210"/>
                <a:gd name="T1" fmla="*/ 150 h 208"/>
                <a:gd name="T2" fmla="*/ 105 w 210"/>
                <a:gd name="T3" fmla="*/ 171 h 208"/>
                <a:gd name="T4" fmla="*/ 59 w 210"/>
                <a:gd name="T5" fmla="*/ 153 h 208"/>
                <a:gd name="T6" fmla="*/ 37 w 210"/>
                <a:gd name="T7" fmla="*/ 106 h 208"/>
                <a:gd name="T8" fmla="*/ 56 w 210"/>
                <a:gd name="T9" fmla="*/ 58 h 208"/>
                <a:gd name="T10" fmla="*/ 105 w 210"/>
                <a:gd name="T11" fmla="*/ 36 h 208"/>
                <a:gd name="T12" fmla="*/ 151 w 210"/>
                <a:gd name="T13" fmla="*/ 55 h 208"/>
                <a:gd name="T14" fmla="*/ 172 w 210"/>
                <a:gd name="T15" fmla="*/ 102 h 208"/>
                <a:gd name="T16" fmla="*/ 154 w 210"/>
                <a:gd name="T17" fmla="*/ 150 h 208"/>
                <a:gd name="T18" fmla="*/ 176 w 210"/>
                <a:gd name="T19" fmla="*/ 28 h 208"/>
                <a:gd name="T20" fmla="*/ 105 w 210"/>
                <a:gd name="T21" fmla="*/ 0 h 208"/>
                <a:gd name="T22" fmla="*/ 29 w 210"/>
                <a:gd name="T23" fmla="*/ 33 h 208"/>
                <a:gd name="T24" fmla="*/ 1 w 210"/>
                <a:gd name="T25" fmla="*/ 107 h 208"/>
                <a:gd name="T26" fmla="*/ 34 w 210"/>
                <a:gd name="T27" fmla="*/ 180 h 208"/>
                <a:gd name="T28" fmla="*/ 105 w 210"/>
                <a:gd name="T29" fmla="*/ 208 h 208"/>
                <a:gd name="T30" fmla="*/ 181 w 210"/>
                <a:gd name="T31" fmla="*/ 175 h 208"/>
                <a:gd name="T32" fmla="*/ 209 w 210"/>
                <a:gd name="T33" fmla="*/ 101 h 208"/>
                <a:gd name="T34" fmla="*/ 176 w 210"/>
                <a:gd name="T35" fmla="*/ 2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0" h="208">
                  <a:moveTo>
                    <a:pt x="154" y="150"/>
                  </a:moveTo>
                  <a:cubicBezTo>
                    <a:pt x="141" y="164"/>
                    <a:pt x="124" y="171"/>
                    <a:pt x="105" y="171"/>
                  </a:cubicBezTo>
                  <a:cubicBezTo>
                    <a:pt x="88" y="171"/>
                    <a:pt x="71" y="165"/>
                    <a:pt x="59" y="153"/>
                  </a:cubicBezTo>
                  <a:cubicBezTo>
                    <a:pt x="46" y="141"/>
                    <a:pt x="38" y="124"/>
                    <a:pt x="37" y="106"/>
                  </a:cubicBezTo>
                  <a:cubicBezTo>
                    <a:pt x="37" y="88"/>
                    <a:pt x="43" y="71"/>
                    <a:pt x="56" y="58"/>
                  </a:cubicBezTo>
                  <a:cubicBezTo>
                    <a:pt x="68" y="44"/>
                    <a:pt x="86" y="36"/>
                    <a:pt x="105" y="36"/>
                  </a:cubicBezTo>
                  <a:cubicBezTo>
                    <a:pt x="122" y="36"/>
                    <a:pt x="138" y="43"/>
                    <a:pt x="151" y="55"/>
                  </a:cubicBezTo>
                  <a:cubicBezTo>
                    <a:pt x="164" y="67"/>
                    <a:pt x="172" y="84"/>
                    <a:pt x="172" y="102"/>
                  </a:cubicBezTo>
                  <a:cubicBezTo>
                    <a:pt x="173" y="120"/>
                    <a:pt x="167" y="137"/>
                    <a:pt x="154" y="150"/>
                  </a:cubicBezTo>
                  <a:close/>
                  <a:moveTo>
                    <a:pt x="176" y="28"/>
                  </a:moveTo>
                  <a:cubicBezTo>
                    <a:pt x="157" y="10"/>
                    <a:pt x="131" y="0"/>
                    <a:pt x="105" y="0"/>
                  </a:cubicBezTo>
                  <a:cubicBezTo>
                    <a:pt x="76" y="0"/>
                    <a:pt x="49" y="12"/>
                    <a:pt x="29" y="33"/>
                  </a:cubicBezTo>
                  <a:cubicBezTo>
                    <a:pt x="10" y="53"/>
                    <a:pt x="0" y="80"/>
                    <a:pt x="1" y="107"/>
                  </a:cubicBezTo>
                  <a:cubicBezTo>
                    <a:pt x="2" y="135"/>
                    <a:pt x="14" y="161"/>
                    <a:pt x="34" y="180"/>
                  </a:cubicBezTo>
                  <a:cubicBezTo>
                    <a:pt x="53" y="198"/>
                    <a:pt x="78" y="208"/>
                    <a:pt x="105" y="208"/>
                  </a:cubicBezTo>
                  <a:cubicBezTo>
                    <a:pt x="133" y="208"/>
                    <a:pt x="161" y="196"/>
                    <a:pt x="181" y="175"/>
                  </a:cubicBezTo>
                  <a:cubicBezTo>
                    <a:pt x="200" y="155"/>
                    <a:pt x="210" y="128"/>
                    <a:pt x="209" y="101"/>
                  </a:cubicBezTo>
                  <a:cubicBezTo>
                    <a:pt x="208" y="73"/>
                    <a:pt x="196" y="47"/>
                    <a:pt x="176"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latin typeface="Calibri Light" panose="020F0302020204030204" pitchFamily="34" charset="0"/>
              </a:endParaRPr>
            </a:p>
          </p:txBody>
        </p:sp>
        <p:sp>
          <p:nvSpPr>
            <p:cNvPr id="41" name="Freeform 13">
              <a:extLst>
                <a:ext uri="{FF2B5EF4-FFF2-40B4-BE49-F238E27FC236}">
                  <a16:creationId xmlns:a16="http://schemas.microsoft.com/office/drawing/2014/main" id="{A3E4E523-DA42-9C4F-3E04-527C1CF5C93F}"/>
                </a:ext>
              </a:extLst>
            </p:cNvPr>
            <p:cNvSpPr>
              <a:spLocks noEditPoints="1"/>
            </p:cNvSpPr>
            <p:nvPr/>
          </p:nvSpPr>
          <p:spPr bwMode="auto">
            <a:xfrm>
              <a:off x="7018339" y="6135688"/>
              <a:ext cx="269875" cy="269875"/>
            </a:xfrm>
            <a:custGeom>
              <a:avLst/>
              <a:gdLst>
                <a:gd name="T0" fmla="*/ 308 w 394"/>
                <a:gd name="T1" fmla="*/ 224 h 394"/>
                <a:gd name="T2" fmla="*/ 299 w 394"/>
                <a:gd name="T3" fmla="*/ 268 h 394"/>
                <a:gd name="T4" fmla="*/ 314 w 394"/>
                <a:gd name="T5" fmla="*/ 307 h 394"/>
                <a:gd name="T6" fmla="*/ 274 w 394"/>
                <a:gd name="T7" fmla="*/ 294 h 394"/>
                <a:gd name="T8" fmla="*/ 231 w 394"/>
                <a:gd name="T9" fmla="*/ 306 h 394"/>
                <a:gd name="T10" fmla="*/ 208 w 394"/>
                <a:gd name="T11" fmla="*/ 357 h 394"/>
                <a:gd name="T12" fmla="*/ 183 w 394"/>
                <a:gd name="T13" fmla="*/ 320 h 394"/>
                <a:gd name="T14" fmla="*/ 143 w 394"/>
                <a:gd name="T15" fmla="*/ 298 h 394"/>
                <a:gd name="T16" fmla="*/ 92 w 394"/>
                <a:gd name="T17" fmla="*/ 318 h 394"/>
                <a:gd name="T18" fmla="*/ 83 w 394"/>
                <a:gd name="T19" fmla="*/ 310 h 394"/>
                <a:gd name="T20" fmla="*/ 99 w 394"/>
                <a:gd name="T21" fmla="*/ 257 h 394"/>
                <a:gd name="T22" fmla="*/ 75 w 394"/>
                <a:gd name="T23" fmla="*/ 219 h 394"/>
                <a:gd name="T24" fmla="*/ 36 w 394"/>
                <a:gd name="T25" fmla="*/ 196 h 394"/>
                <a:gd name="T26" fmla="*/ 85 w 394"/>
                <a:gd name="T27" fmla="*/ 170 h 394"/>
                <a:gd name="T28" fmla="*/ 95 w 394"/>
                <a:gd name="T29" fmla="*/ 126 h 394"/>
                <a:gd name="T30" fmla="*/ 80 w 394"/>
                <a:gd name="T31" fmla="*/ 87 h 394"/>
                <a:gd name="T32" fmla="*/ 120 w 394"/>
                <a:gd name="T33" fmla="*/ 100 h 394"/>
                <a:gd name="T34" fmla="*/ 163 w 394"/>
                <a:gd name="T35" fmla="*/ 87 h 394"/>
                <a:gd name="T36" fmla="*/ 186 w 394"/>
                <a:gd name="T37" fmla="*/ 37 h 394"/>
                <a:gd name="T38" fmla="*/ 211 w 394"/>
                <a:gd name="T39" fmla="*/ 74 h 394"/>
                <a:gd name="T40" fmla="*/ 250 w 394"/>
                <a:gd name="T41" fmla="*/ 96 h 394"/>
                <a:gd name="T42" fmla="*/ 302 w 394"/>
                <a:gd name="T43" fmla="*/ 76 h 394"/>
                <a:gd name="T44" fmla="*/ 311 w 394"/>
                <a:gd name="T45" fmla="*/ 84 h 394"/>
                <a:gd name="T46" fmla="*/ 295 w 394"/>
                <a:gd name="T47" fmla="*/ 137 h 394"/>
                <a:gd name="T48" fmla="*/ 319 w 394"/>
                <a:gd name="T49" fmla="*/ 175 h 394"/>
                <a:gd name="T50" fmla="*/ 357 w 394"/>
                <a:gd name="T51" fmla="*/ 198 h 394"/>
                <a:gd name="T52" fmla="*/ 379 w 394"/>
                <a:gd name="T53" fmla="*/ 154 h 394"/>
                <a:gd name="T54" fmla="*/ 331 w 394"/>
                <a:gd name="T55" fmla="*/ 127 h 394"/>
                <a:gd name="T56" fmla="*/ 346 w 394"/>
                <a:gd name="T57" fmla="*/ 69 h 394"/>
                <a:gd name="T58" fmla="*/ 315 w 394"/>
                <a:gd name="T59" fmla="*/ 39 h 394"/>
                <a:gd name="T60" fmla="*/ 258 w 394"/>
                <a:gd name="T61" fmla="*/ 59 h 394"/>
                <a:gd name="T62" fmla="*/ 228 w 394"/>
                <a:gd name="T63" fmla="*/ 13 h 394"/>
                <a:gd name="T64" fmla="*/ 169 w 394"/>
                <a:gd name="T65" fmla="*/ 2 h 394"/>
                <a:gd name="T66" fmla="*/ 143 w 394"/>
                <a:gd name="T67" fmla="*/ 56 h 394"/>
                <a:gd name="T68" fmla="*/ 88 w 394"/>
                <a:gd name="T69" fmla="*/ 45 h 394"/>
                <a:gd name="T70" fmla="*/ 53 w 394"/>
                <a:gd name="T71" fmla="*/ 62 h 394"/>
                <a:gd name="T72" fmla="*/ 38 w 394"/>
                <a:gd name="T73" fmla="*/ 99 h 394"/>
                <a:gd name="T74" fmla="*/ 53 w 394"/>
                <a:gd name="T75" fmla="*/ 152 h 394"/>
                <a:gd name="T76" fmla="*/ 1 w 394"/>
                <a:gd name="T77" fmla="*/ 182 h 394"/>
                <a:gd name="T78" fmla="*/ 15 w 394"/>
                <a:gd name="T79" fmla="*/ 240 h 394"/>
                <a:gd name="T80" fmla="*/ 63 w 394"/>
                <a:gd name="T81" fmla="*/ 267 h 394"/>
                <a:gd name="T82" fmla="*/ 47 w 394"/>
                <a:gd name="T83" fmla="*/ 325 h 394"/>
                <a:gd name="T84" fmla="*/ 79 w 394"/>
                <a:gd name="T85" fmla="*/ 355 h 394"/>
                <a:gd name="T86" fmla="*/ 136 w 394"/>
                <a:gd name="T87" fmla="*/ 335 h 394"/>
                <a:gd name="T88" fmla="*/ 166 w 394"/>
                <a:gd name="T89" fmla="*/ 381 h 394"/>
                <a:gd name="T90" fmla="*/ 197 w 394"/>
                <a:gd name="T91" fmla="*/ 394 h 394"/>
                <a:gd name="T92" fmla="*/ 240 w 394"/>
                <a:gd name="T93" fmla="*/ 379 h 394"/>
                <a:gd name="T94" fmla="*/ 267 w 394"/>
                <a:gd name="T95" fmla="*/ 331 h 394"/>
                <a:gd name="T96" fmla="*/ 325 w 394"/>
                <a:gd name="T97" fmla="*/ 346 h 394"/>
                <a:gd name="T98" fmla="*/ 354 w 394"/>
                <a:gd name="T99" fmla="*/ 315 h 394"/>
                <a:gd name="T100" fmla="*/ 335 w 394"/>
                <a:gd name="T101" fmla="*/ 258 h 394"/>
                <a:gd name="T102" fmla="*/ 381 w 394"/>
                <a:gd name="T103" fmla="*/ 228 h 394"/>
                <a:gd name="T104" fmla="*/ 392 w 394"/>
                <a:gd name="T105" fmla="*/ 169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4" h="394">
                  <a:moveTo>
                    <a:pt x="320" y="211"/>
                  </a:moveTo>
                  <a:cubicBezTo>
                    <a:pt x="314" y="213"/>
                    <a:pt x="310" y="218"/>
                    <a:pt x="308" y="224"/>
                  </a:cubicBezTo>
                  <a:cubicBezTo>
                    <a:pt x="306" y="233"/>
                    <a:pt x="303" y="242"/>
                    <a:pt x="298" y="250"/>
                  </a:cubicBezTo>
                  <a:cubicBezTo>
                    <a:pt x="295" y="256"/>
                    <a:pt x="296" y="262"/>
                    <a:pt x="299" y="268"/>
                  </a:cubicBezTo>
                  <a:lnTo>
                    <a:pt x="318" y="302"/>
                  </a:lnTo>
                  <a:cubicBezTo>
                    <a:pt x="317" y="304"/>
                    <a:pt x="316" y="305"/>
                    <a:pt x="314" y="307"/>
                  </a:cubicBezTo>
                  <a:cubicBezTo>
                    <a:pt x="313" y="308"/>
                    <a:pt x="311" y="310"/>
                    <a:pt x="310" y="311"/>
                  </a:cubicBezTo>
                  <a:lnTo>
                    <a:pt x="274" y="294"/>
                  </a:lnTo>
                  <a:cubicBezTo>
                    <a:pt x="269" y="291"/>
                    <a:pt x="262" y="291"/>
                    <a:pt x="257" y="295"/>
                  </a:cubicBezTo>
                  <a:cubicBezTo>
                    <a:pt x="249" y="300"/>
                    <a:pt x="240" y="303"/>
                    <a:pt x="231" y="306"/>
                  </a:cubicBezTo>
                  <a:cubicBezTo>
                    <a:pt x="225" y="308"/>
                    <a:pt x="220" y="313"/>
                    <a:pt x="219" y="319"/>
                  </a:cubicBezTo>
                  <a:lnTo>
                    <a:pt x="208" y="357"/>
                  </a:lnTo>
                  <a:cubicBezTo>
                    <a:pt x="204" y="357"/>
                    <a:pt x="200" y="357"/>
                    <a:pt x="196" y="357"/>
                  </a:cubicBezTo>
                  <a:lnTo>
                    <a:pt x="183" y="320"/>
                  </a:lnTo>
                  <a:cubicBezTo>
                    <a:pt x="181" y="314"/>
                    <a:pt x="176" y="310"/>
                    <a:pt x="170" y="308"/>
                  </a:cubicBezTo>
                  <a:cubicBezTo>
                    <a:pt x="161" y="306"/>
                    <a:pt x="152" y="303"/>
                    <a:pt x="143" y="298"/>
                  </a:cubicBezTo>
                  <a:cubicBezTo>
                    <a:pt x="138" y="296"/>
                    <a:pt x="131" y="296"/>
                    <a:pt x="126" y="299"/>
                  </a:cubicBezTo>
                  <a:lnTo>
                    <a:pt x="92" y="318"/>
                  </a:lnTo>
                  <a:cubicBezTo>
                    <a:pt x="90" y="317"/>
                    <a:pt x="89" y="316"/>
                    <a:pt x="87" y="314"/>
                  </a:cubicBezTo>
                  <a:cubicBezTo>
                    <a:pt x="86" y="313"/>
                    <a:pt x="84" y="311"/>
                    <a:pt x="83" y="310"/>
                  </a:cubicBezTo>
                  <a:lnTo>
                    <a:pt x="100" y="274"/>
                  </a:lnTo>
                  <a:cubicBezTo>
                    <a:pt x="103" y="269"/>
                    <a:pt x="102" y="262"/>
                    <a:pt x="99" y="257"/>
                  </a:cubicBezTo>
                  <a:cubicBezTo>
                    <a:pt x="94" y="249"/>
                    <a:pt x="90" y="240"/>
                    <a:pt x="87" y="231"/>
                  </a:cubicBezTo>
                  <a:cubicBezTo>
                    <a:pt x="86" y="225"/>
                    <a:pt x="81" y="220"/>
                    <a:pt x="75" y="219"/>
                  </a:cubicBezTo>
                  <a:lnTo>
                    <a:pt x="37" y="208"/>
                  </a:lnTo>
                  <a:cubicBezTo>
                    <a:pt x="36" y="204"/>
                    <a:pt x="36" y="200"/>
                    <a:pt x="36" y="196"/>
                  </a:cubicBezTo>
                  <a:lnTo>
                    <a:pt x="74" y="183"/>
                  </a:lnTo>
                  <a:cubicBezTo>
                    <a:pt x="80" y="181"/>
                    <a:pt x="84" y="176"/>
                    <a:pt x="85" y="170"/>
                  </a:cubicBezTo>
                  <a:cubicBezTo>
                    <a:pt x="88" y="161"/>
                    <a:pt x="91" y="152"/>
                    <a:pt x="95" y="143"/>
                  </a:cubicBezTo>
                  <a:cubicBezTo>
                    <a:pt x="98" y="138"/>
                    <a:pt x="98" y="131"/>
                    <a:pt x="95" y="126"/>
                  </a:cubicBezTo>
                  <a:lnTo>
                    <a:pt x="76" y="92"/>
                  </a:lnTo>
                  <a:cubicBezTo>
                    <a:pt x="77" y="90"/>
                    <a:pt x="78" y="89"/>
                    <a:pt x="80" y="87"/>
                  </a:cubicBezTo>
                  <a:cubicBezTo>
                    <a:pt x="81" y="86"/>
                    <a:pt x="82" y="84"/>
                    <a:pt x="84" y="83"/>
                  </a:cubicBezTo>
                  <a:lnTo>
                    <a:pt x="120" y="100"/>
                  </a:lnTo>
                  <a:cubicBezTo>
                    <a:pt x="125" y="103"/>
                    <a:pt x="132" y="102"/>
                    <a:pt x="137" y="99"/>
                  </a:cubicBezTo>
                  <a:cubicBezTo>
                    <a:pt x="145" y="94"/>
                    <a:pt x="154" y="90"/>
                    <a:pt x="163" y="87"/>
                  </a:cubicBezTo>
                  <a:cubicBezTo>
                    <a:pt x="169" y="86"/>
                    <a:pt x="173" y="81"/>
                    <a:pt x="175" y="75"/>
                  </a:cubicBezTo>
                  <a:lnTo>
                    <a:pt x="186" y="37"/>
                  </a:lnTo>
                  <a:cubicBezTo>
                    <a:pt x="190" y="37"/>
                    <a:pt x="194" y="36"/>
                    <a:pt x="198" y="36"/>
                  </a:cubicBezTo>
                  <a:lnTo>
                    <a:pt x="211" y="74"/>
                  </a:lnTo>
                  <a:cubicBezTo>
                    <a:pt x="213" y="80"/>
                    <a:pt x="218" y="84"/>
                    <a:pt x="224" y="85"/>
                  </a:cubicBezTo>
                  <a:cubicBezTo>
                    <a:pt x="233" y="88"/>
                    <a:pt x="242" y="91"/>
                    <a:pt x="250" y="96"/>
                  </a:cubicBezTo>
                  <a:cubicBezTo>
                    <a:pt x="256" y="98"/>
                    <a:pt x="262" y="98"/>
                    <a:pt x="268" y="95"/>
                  </a:cubicBezTo>
                  <a:lnTo>
                    <a:pt x="302" y="76"/>
                  </a:lnTo>
                  <a:cubicBezTo>
                    <a:pt x="304" y="77"/>
                    <a:pt x="305" y="78"/>
                    <a:pt x="307" y="80"/>
                  </a:cubicBezTo>
                  <a:cubicBezTo>
                    <a:pt x="308" y="81"/>
                    <a:pt x="310" y="82"/>
                    <a:pt x="311" y="84"/>
                  </a:cubicBezTo>
                  <a:lnTo>
                    <a:pt x="294" y="120"/>
                  </a:lnTo>
                  <a:cubicBezTo>
                    <a:pt x="291" y="125"/>
                    <a:pt x="291" y="132"/>
                    <a:pt x="295" y="137"/>
                  </a:cubicBezTo>
                  <a:cubicBezTo>
                    <a:pt x="300" y="145"/>
                    <a:pt x="303" y="154"/>
                    <a:pt x="306" y="163"/>
                  </a:cubicBezTo>
                  <a:cubicBezTo>
                    <a:pt x="308" y="169"/>
                    <a:pt x="313" y="173"/>
                    <a:pt x="319" y="175"/>
                  </a:cubicBezTo>
                  <a:lnTo>
                    <a:pt x="357" y="186"/>
                  </a:lnTo>
                  <a:cubicBezTo>
                    <a:pt x="357" y="190"/>
                    <a:pt x="357" y="194"/>
                    <a:pt x="357" y="198"/>
                  </a:cubicBezTo>
                  <a:lnTo>
                    <a:pt x="320" y="211"/>
                  </a:lnTo>
                  <a:close/>
                  <a:moveTo>
                    <a:pt x="379" y="154"/>
                  </a:moveTo>
                  <a:lnTo>
                    <a:pt x="338" y="143"/>
                  </a:lnTo>
                  <a:cubicBezTo>
                    <a:pt x="336" y="137"/>
                    <a:pt x="333" y="132"/>
                    <a:pt x="331" y="127"/>
                  </a:cubicBezTo>
                  <a:lnTo>
                    <a:pt x="349" y="89"/>
                  </a:lnTo>
                  <a:cubicBezTo>
                    <a:pt x="352" y="82"/>
                    <a:pt x="351" y="74"/>
                    <a:pt x="346" y="69"/>
                  </a:cubicBezTo>
                  <a:cubicBezTo>
                    <a:pt x="342" y="63"/>
                    <a:pt x="336" y="58"/>
                    <a:pt x="331" y="53"/>
                  </a:cubicBezTo>
                  <a:cubicBezTo>
                    <a:pt x="326" y="48"/>
                    <a:pt x="321" y="44"/>
                    <a:pt x="315" y="39"/>
                  </a:cubicBezTo>
                  <a:cubicBezTo>
                    <a:pt x="309" y="35"/>
                    <a:pt x="301" y="35"/>
                    <a:pt x="295" y="38"/>
                  </a:cubicBezTo>
                  <a:lnTo>
                    <a:pt x="258" y="59"/>
                  </a:lnTo>
                  <a:cubicBezTo>
                    <a:pt x="253" y="57"/>
                    <a:pt x="247" y="55"/>
                    <a:pt x="242" y="53"/>
                  </a:cubicBezTo>
                  <a:lnTo>
                    <a:pt x="228" y="13"/>
                  </a:lnTo>
                  <a:cubicBezTo>
                    <a:pt x="225" y="6"/>
                    <a:pt x="219" y="1"/>
                    <a:pt x="212" y="1"/>
                  </a:cubicBezTo>
                  <a:cubicBezTo>
                    <a:pt x="198" y="0"/>
                    <a:pt x="183" y="0"/>
                    <a:pt x="169" y="2"/>
                  </a:cubicBezTo>
                  <a:cubicBezTo>
                    <a:pt x="162" y="3"/>
                    <a:pt x="156" y="8"/>
                    <a:pt x="154" y="15"/>
                  </a:cubicBezTo>
                  <a:lnTo>
                    <a:pt x="143" y="56"/>
                  </a:lnTo>
                  <a:cubicBezTo>
                    <a:pt x="137" y="58"/>
                    <a:pt x="132" y="61"/>
                    <a:pt x="127" y="63"/>
                  </a:cubicBezTo>
                  <a:lnTo>
                    <a:pt x="88" y="45"/>
                  </a:lnTo>
                  <a:cubicBezTo>
                    <a:pt x="82" y="42"/>
                    <a:pt x="74" y="43"/>
                    <a:pt x="69" y="48"/>
                  </a:cubicBezTo>
                  <a:cubicBezTo>
                    <a:pt x="63" y="53"/>
                    <a:pt x="58" y="57"/>
                    <a:pt x="53" y="62"/>
                  </a:cubicBezTo>
                  <a:cubicBezTo>
                    <a:pt x="48" y="67"/>
                    <a:pt x="44" y="73"/>
                    <a:pt x="39" y="79"/>
                  </a:cubicBezTo>
                  <a:cubicBezTo>
                    <a:pt x="35" y="85"/>
                    <a:pt x="34" y="93"/>
                    <a:pt x="38" y="99"/>
                  </a:cubicBezTo>
                  <a:lnTo>
                    <a:pt x="59" y="136"/>
                  </a:lnTo>
                  <a:cubicBezTo>
                    <a:pt x="57" y="141"/>
                    <a:pt x="55" y="147"/>
                    <a:pt x="53" y="152"/>
                  </a:cubicBezTo>
                  <a:lnTo>
                    <a:pt x="13" y="166"/>
                  </a:lnTo>
                  <a:cubicBezTo>
                    <a:pt x="6" y="168"/>
                    <a:pt x="1" y="175"/>
                    <a:pt x="1" y="182"/>
                  </a:cubicBezTo>
                  <a:cubicBezTo>
                    <a:pt x="0" y="196"/>
                    <a:pt x="0" y="211"/>
                    <a:pt x="2" y="225"/>
                  </a:cubicBezTo>
                  <a:cubicBezTo>
                    <a:pt x="3" y="232"/>
                    <a:pt x="8" y="238"/>
                    <a:pt x="15" y="240"/>
                  </a:cubicBezTo>
                  <a:lnTo>
                    <a:pt x="56" y="251"/>
                  </a:lnTo>
                  <a:cubicBezTo>
                    <a:pt x="58" y="257"/>
                    <a:pt x="61" y="262"/>
                    <a:pt x="63" y="267"/>
                  </a:cubicBezTo>
                  <a:lnTo>
                    <a:pt x="45" y="305"/>
                  </a:lnTo>
                  <a:cubicBezTo>
                    <a:pt x="42" y="312"/>
                    <a:pt x="43" y="320"/>
                    <a:pt x="47" y="325"/>
                  </a:cubicBezTo>
                  <a:cubicBezTo>
                    <a:pt x="52" y="331"/>
                    <a:pt x="57" y="336"/>
                    <a:pt x="62" y="341"/>
                  </a:cubicBezTo>
                  <a:cubicBezTo>
                    <a:pt x="67" y="345"/>
                    <a:pt x="73" y="350"/>
                    <a:pt x="79" y="355"/>
                  </a:cubicBezTo>
                  <a:cubicBezTo>
                    <a:pt x="85" y="359"/>
                    <a:pt x="92" y="359"/>
                    <a:pt x="99" y="356"/>
                  </a:cubicBezTo>
                  <a:lnTo>
                    <a:pt x="136" y="335"/>
                  </a:lnTo>
                  <a:cubicBezTo>
                    <a:pt x="141" y="337"/>
                    <a:pt x="146" y="339"/>
                    <a:pt x="152" y="341"/>
                  </a:cubicBezTo>
                  <a:lnTo>
                    <a:pt x="166" y="381"/>
                  </a:lnTo>
                  <a:cubicBezTo>
                    <a:pt x="168" y="388"/>
                    <a:pt x="174" y="393"/>
                    <a:pt x="182" y="393"/>
                  </a:cubicBezTo>
                  <a:cubicBezTo>
                    <a:pt x="187" y="394"/>
                    <a:pt x="192" y="394"/>
                    <a:pt x="197" y="394"/>
                  </a:cubicBezTo>
                  <a:cubicBezTo>
                    <a:pt x="206" y="394"/>
                    <a:pt x="216" y="393"/>
                    <a:pt x="225" y="392"/>
                  </a:cubicBezTo>
                  <a:cubicBezTo>
                    <a:pt x="232" y="391"/>
                    <a:pt x="238" y="386"/>
                    <a:pt x="240" y="379"/>
                  </a:cubicBezTo>
                  <a:lnTo>
                    <a:pt x="251" y="338"/>
                  </a:lnTo>
                  <a:cubicBezTo>
                    <a:pt x="257" y="336"/>
                    <a:pt x="262" y="333"/>
                    <a:pt x="267" y="331"/>
                  </a:cubicBezTo>
                  <a:lnTo>
                    <a:pt x="305" y="349"/>
                  </a:lnTo>
                  <a:cubicBezTo>
                    <a:pt x="312" y="352"/>
                    <a:pt x="320" y="351"/>
                    <a:pt x="325" y="346"/>
                  </a:cubicBezTo>
                  <a:cubicBezTo>
                    <a:pt x="331" y="341"/>
                    <a:pt x="336" y="337"/>
                    <a:pt x="341" y="332"/>
                  </a:cubicBezTo>
                  <a:cubicBezTo>
                    <a:pt x="345" y="327"/>
                    <a:pt x="350" y="321"/>
                    <a:pt x="354" y="315"/>
                  </a:cubicBezTo>
                  <a:cubicBezTo>
                    <a:pt x="359" y="309"/>
                    <a:pt x="359" y="301"/>
                    <a:pt x="356" y="295"/>
                  </a:cubicBezTo>
                  <a:lnTo>
                    <a:pt x="335" y="258"/>
                  </a:lnTo>
                  <a:cubicBezTo>
                    <a:pt x="337" y="253"/>
                    <a:pt x="339" y="247"/>
                    <a:pt x="341" y="242"/>
                  </a:cubicBezTo>
                  <a:lnTo>
                    <a:pt x="381" y="228"/>
                  </a:lnTo>
                  <a:cubicBezTo>
                    <a:pt x="388" y="226"/>
                    <a:pt x="393" y="219"/>
                    <a:pt x="393" y="212"/>
                  </a:cubicBezTo>
                  <a:cubicBezTo>
                    <a:pt x="394" y="198"/>
                    <a:pt x="394" y="183"/>
                    <a:pt x="392" y="169"/>
                  </a:cubicBezTo>
                  <a:cubicBezTo>
                    <a:pt x="391" y="162"/>
                    <a:pt x="385" y="156"/>
                    <a:pt x="379" y="15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latin typeface="Calibri Light" panose="020F0302020204030204" pitchFamily="34" charset="0"/>
              </a:endParaRPr>
            </a:p>
          </p:txBody>
        </p:sp>
        <p:sp>
          <p:nvSpPr>
            <p:cNvPr id="42" name="Freeform 14">
              <a:extLst>
                <a:ext uri="{FF2B5EF4-FFF2-40B4-BE49-F238E27FC236}">
                  <a16:creationId xmlns:a16="http://schemas.microsoft.com/office/drawing/2014/main" id="{15FE5852-B120-EFE9-8B4F-04C651D2DD7B}"/>
                </a:ext>
              </a:extLst>
            </p:cNvPr>
            <p:cNvSpPr>
              <a:spLocks noEditPoints="1"/>
            </p:cNvSpPr>
            <p:nvPr/>
          </p:nvSpPr>
          <p:spPr bwMode="auto">
            <a:xfrm>
              <a:off x="7229476" y="5910263"/>
              <a:ext cx="271463" cy="255588"/>
            </a:xfrm>
            <a:custGeom>
              <a:avLst/>
              <a:gdLst>
                <a:gd name="T0" fmla="*/ 318 w 397"/>
                <a:gd name="T1" fmla="*/ 291 h 375"/>
                <a:gd name="T2" fmla="*/ 208 w 397"/>
                <a:gd name="T3" fmla="*/ 339 h 375"/>
                <a:gd name="T4" fmla="*/ 104 w 397"/>
                <a:gd name="T5" fmla="*/ 298 h 375"/>
                <a:gd name="T6" fmla="*/ 97 w 397"/>
                <a:gd name="T7" fmla="*/ 84 h 375"/>
                <a:gd name="T8" fmla="*/ 208 w 397"/>
                <a:gd name="T9" fmla="*/ 36 h 375"/>
                <a:gd name="T10" fmla="*/ 311 w 397"/>
                <a:gd name="T11" fmla="*/ 77 h 375"/>
                <a:gd name="T12" fmla="*/ 359 w 397"/>
                <a:gd name="T13" fmla="*/ 183 h 375"/>
                <a:gd name="T14" fmla="*/ 318 w 397"/>
                <a:gd name="T15" fmla="*/ 291 h 375"/>
                <a:gd name="T16" fmla="*/ 336 w 397"/>
                <a:gd name="T17" fmla="*/ 51 h 375"/>
                <a:gd name="T18" fmla="*/ 208 w 397"/>
                <a:gd name="T19" fmla="*/ 0 h 375"/>
                <a:gd name="T20" fmla="*/ 71 w 397"/>
                <a:gd name="T21" fmla="*/ 59 h 375"/>
                <a:gd name="T22" fmla="*/ 79 w 397"/>
                <a:gd name="T23" fmla="*/ 324 h 375"/>
                <a:gd name="T24" fmla="*/ 208 w 397"/>
                <a:gd name="T25" fmla="*/ 375 h 375"/>
                <a:gd name="T26" fmla="*/ 344 w 397"/>
                <a:gd name="T27" fmla="*/ 316 h 375"/>
                <a:gd name="T28" fmla="*/ 395 w 397"/>
                <a:gd name="T29" fmla="*/ 181 h 375"/>
                <a:gd name="T30" fmla="*/ 336 w 397"/>
                <a:gd name="T31" fmla="*/ 5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7" h="375">
                  <a:moveTo>
                    <a:pt x="318" y="291"/>
                  </a:moveTo>
                  <a:cubicBezTo>
                    <a:pt x="289" y="322"/>
                    <a:pt x="250" y="339"/>
                    <a:pt x="208" y="339"/>
                  </a:cubicBezTo>
                  <a:cubicBezTo>
                    <a:pt x="169" y="339"/>
                    <a:pt x="132" y="324"/>
                    <a:pt x="104" y="298"/>
                  </a:cubicBezTo>
                  <a:cubicBezTo>
                    <a:pt x="43" y="241"/>
                    <a:pt x="40" y="145"/>
                    <a:pt x="97" y="84"/>
                  </a:cubicBezTo>
                  <a:cubicBezTo>
                    <a:pt x="126" y="53"/>
                    <a:pt x="165" y="36"/>
                    <a:pt x="208" y="36"/>
                  </a:cubicBezTo>
                  <a:cubicBezTo>
                    <a:pt x="246" y="36"/>
                    <a:pt x="283" y="51"/>
                    <a:pt x="311" y="77"/>
                  </a:cubicBezTo>
                  <a:cubicBezTo>
                    <a:pt x="340" y="105"/>
                    <a:pt x="357" y="142"/>
                    <a:pt x="359" y="183"/>
                  </a:cubicBezTo>
                  <a:cubicBezTo>
                    <a:pt x="360" y="223"/>
                    <a:pt x="346" y="261"/>
                    <a:pt x="318" y="291"/>
                  </a:cubicBezTo>
                  <a:close/>
                  <a:moveTo>
                    <a:pt x="336" y="51"/>
                  </a:moveTo>
                  <a:cubicBezTo>
                    <a:pt x="301" y="18"/>
                    <a:pt x="255" y="0"/>
                    <a:pt x="208" y="0"/>
                  </a:cubicBezTo>
                  <a:cubicBezTo>
                    <a:pt x="156" y="0"/>
                    <a:pt x="106" y="22"/>
                    <a:pt x="71" y="59"/>
                  </a:cubicBezTo>
                  <a:cubicBezTo>
                    <a:pt x="0" y="135"/>
                    <a:pt x="4" y="254"/>
                    <a:pt x="79" y="324"/>
                  </a:cubicBezTo>
                  <a:cubicBezTo>
                    <a:pt x="114" y="357"/>
                    <a:pt x="160" y="375"/>
                    <a:pt x="208" y="375"/>
                  </a:cubicBezTo>
                  <a:cubicBezTo>
                    <a:pt x="259" y="375"/>
                    <a:pt x="309" y="353"/>
                    <a:pt x="344" y="316"/>
                  </a:cubicBezTo>
                  <a:cubicBezTo>
                    <a:pt x="379" y="279"/>
                    <a:pt x="397" y="231"/>
                    <a:pt x="395" y="181"/>
                  </a:cubicBezTo>
                  <a:cubicBezTo>
                    <a:pt x="393" y="131"/>
                    <a:pt x="372" y="85"/>
                    <a:pt x="336" y="5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latin typeface="Calibri Light" panose="020F0302020204030204" pitchFamily="34" charset="0"/>
              </a:endParaRPr>
            </a:p>
          </p:txBody>
        </p:sp>
        <p:sp>
          <p:nvSpPr>
            <p:cNvPr id="43" name="Freeform 15">
              <a:extLst>
                <a:ext uri="{FF2B5EF4-FFF2-40B4-BE49-F238E27FC236}">
                  <a16:creationId xmlns:a16="http://schemas.microsoft.com/office/drawing/2014/main" id="{03AF5B4D-2B4B-ED4E-6AA3-CA1A7A339A3E}"/>
                </a:ext>
              </a:extLst>
            </p:cNvPr>
            <p:cNvSpPr>
              <a:spLocks noEditPoints="1"/>
            </p:cNvSpPr>
            <p:nvPr/>
          </p:nvSpPr>
          <p:spPr bwMode="auto">
            <a:xfrm>
              <a:off x="7153276" y="5819775"/>
              <a:ext cx="434975" cy="433388"/>
            </a:xfrm>
            <a:custGeom>
              <a:avLst/>
              <a:gdLst>
                <a:gd name="T0" fmla="*/ 537 w 636"/>
                <a:gd name="T1" fmla="*/ 342 h 634"/>
                <a:gd name="T2" fmla="*/ 529 w 636"/>
                <a:gd name="T3" fmla="*/ 417 h 634"/>
                <a:gd name="T4" fmla="*/ 540 w 636"/>
                <a:gd name="T5" fmla="*/ 493 h 634"/>
                <a:gd name="T6" fmla="*/ 471 w 636"/>
                <a:gd name="T7" fmla="*/ 478 h 634"/>
                <a:gd name="T8" fmla="*/ 417 w 636"/>
                <a:gd name="T9" fmla="*/ 529 h 634"/>
                <a:gd name="T10" fmla="*/ 377 w 636"/>
                <a:gd name="T11" fmla="*/ 595 h 634"/>
                <a:gd name="T12" fmla="*/ 335 w 636"/>
                <a:gd name="T13" fmla="*/ 540 h 634"/>
                <a:gd name="T14" fmla="*/ 277 w 636"/>
                <a:gd name="T15" fmla="*/ 537 h 634"/>
                <a:gd name="T16" fmla="*/ 228 w 636"/>
                <a:gd name="T17" fmla="*/ 587 h 634"/>
                <a:gd name="T18" fmla="*/ 196 w 636"/>
                <a:gd name="T19" fmla="*/ 516 h 634"/>
                <a:gd name="T20" fmla="*/ 182 w 636"/>
                <a:gd name="T21" fmla="*/ 494 h 634"/>
                <a:gd name="T22" fmla="*/ 152 w 636"/>
                <a:gd name="T23" fmla="*/ 465 h 634"/>
                <a:gd name="T24" fmla="*/ 129 w 636"/>
                <a:gd name="T25" fmla="*/ 454 h 634"/>
                <a:gd name="T26" fmla="*/ 56 w 636"/>
                <a:gd name="T27" fmla="*/ 426 h 634"/>
                <a:gd name="T28" fmla="*/ 103 w 636"/>
                <a:gd name="T29" fmla="*/ 374 h 634"/>
                <a:gd name="T30" fmla="*/ 86 w 636"/>
                <a:gd name="T31" fmla="*/ 302 h 634"/>
                <a:gd name="T32" fmla="*/ 48 w 636"/>
                <a:gd name="T33" fmla="*/ 234 h 634"/>
                <a:gd name="T34" fmla="*/ 103 w 636"/>
                <a:gd name="T35" fmla="*/ 234 h 634"/>
                <a:gd name="T36" fmla="*/ 149 w 636"/>
                <a:gd name="T37" fmla="*/ 177 h 634"/>
                <a:gd name="T38" fmla="*/ 130 w 636"/>
                <a:gd name="T39" fmla="*/ 109 h 634"/>
                <a:gd name="T40" fmla="*/ 207 w 636"/>
                <a:gd name="T41" fmla="*/ 115 h 634"/>
                <a:gd name="T42" fmla="*/ 281 w 636"/>
                <a:gd name="T43" fmla="*/ 102 h 634"/>
                <a:gd name="T44" fmla="*/ 310 w 636"/>
                <a:gd name="T45" fmla="*/ 37 h 634"/>
                <a:gd name="T46" fmla="*/ 364 w 636"/>
                <a:gd name="T47" fmla="*/ 93 h 634"/>
                <a:gd name="T48" fmla="*/ 430 w 636"/>
                <a:gd name="T49" fmla="*/ 129 h 634"/>
                <a:gd name="T50" fmla="*/ 493 w 636"/>
                <a:gd name="T51" fmla="*/ 99 h 634"/>
                <a:gd name="T52" fmla="*/ 527 w 636"/>
                <a:gd name="T53" fmla="*/ 130 h 634"/>
                <a:gd name="T54" fmla="*/ 500 w 636"/>
                <a:gd name="T55" fmla="*/ 195 h 634"/>
                <a:gd name="T56" fmla="*/ 541 w 636"/>
                <a:gd name="T57" fmla="*/ 258 h 634"/>
                <a:gd name="T58" fmla="*/ 600 w 636"/>
                <a:gd name="T59" fmla="*/ 309 h 634"/>
                <a:gd name="T60" fmla="*/ 627 w 636"/>
                <a:gd name="T61" fmla="*/ 242 h 634"/>
                <a:gd name="T62" fmla="*/ 556 w 636"/>
                <a:gd name="T63" fmla="*/ 223 h 634"/>
                <a:gd name="T64" fmla="*/ 564 w 636"/>
                <a:gd name="T65" fmla="*/ 137 h 634"/>
                <a:gd name="T66" fmla="*/ 536 w 636"/>
                <a:gd name="T67" fmla="*/ 87 h 634"/>
                <a:gd name="T68" fmla="*/ 484 w 636"/>
                <a:gd name="T69" fmla="*/ 61 h 634"/>
                <a:gd name="T70" fmla="*/ 398 w 636"/>
                <a:gd name="T71" fmla="*/ 76 h 634"/>
                <a:gd name="T72" fmla="*/ 374 w 636"/>
                <a:gd name="T73" fmla="*/ 6 h 634"/>
                <a:gd name="T74" fmla="*/ 279 w 636"/>
                <a:gd name="T75" fmla="*/ 15 h 634"/>
                <a:gd name="T76" fmla="*/ 222 w 636"/>
                <a:gd name="T77" fmla="*/ 80 h 634"/>
                <a:gd name="T78" fmla="*/ 159 w 636"/>
                <a:gd name="T79" fmla="*/ 43 h 634"/>
                <a:gd name="T80" fmla="*/ 92 w 636"/>
                <a:gd name="T81" fmla="*/ 112 h 634"/>
                <a:gd name="T82" fmla="*/ 91 w 636"/>
                <a:gd name="T83" fmla="*/ 198 h 634"/>
                <a:gd name="T84" fmla="*/ 18 w 636"/>
                <a:gd name="T85" fmla="*/ 209 h 634"/>
                <a:gd name="T86" fmla="*/ 11 w 636"/>
                <a:gd name="T87" fmla="*/ 305 h 634"/>
                <a:gd name="T88" fmla="*/ 66 w 636"/>
                <a:gd name="T89" fmla="*/ 372 h 634"/>
                <a:gd name="T90" fmla="*/ 18 w 636"/>
                <a:gd name="T91" fmla="*/ 427 h 634"/>
                <a:gd name="T92" fmla="*/ 73 w 636"/>
                <a:gd name="T93" fmla="*/ 506 h 634"/>
                <a:gd name="T94" fmla="*/ 141 w 636"/>
                <a:gd name="T95" fmla="*/ 508 h 634"/>
                <a:gd name="T96" fmla="*/ 148 w 636"/>
                <a:gd name="T97" fmla="*/ 575 h 634"/>
                <a:gd name="T98" fmla="*/ 230 w 636"/>
                <a:gd name="T99" fmla="*/ 626 h 634"/>
                <a:gd name="T100" fmla="*/ 282 w 636"/>
                <a:gd name="T101" fmla="*/ 574 h 634"/>
                <a:gd name="T102" fmla="*/ 352 w 636"/>
                <a:gd name="T103" fmla="*/ 625 h 634"/>
                <a:gd name="T104" fmla="*/ 371 w 636"/>
                <a:gd name="T105" fmla="*/ 634 h 634"/>
                <a:gd name="T106" fmla="*/ 458 w 636"/>
                <a:gd name="T107" fmla="*/ 593 h 634"/>
                <a:gd name="T108" fmla="*/ 488 w 636"/>
                <a:gd name="T109" fmla="*/ 512 h 634"/>
                <a:gd name="T110" fmla="*/ 560 w 636"/>
                <a:gd name="T111" fmla="*/ 526 h 634"/>
                <a:gd name="T112" fmla="*/ 601 w 636"/>
                <a:gd name="T113" fmla="*/ 439 h 634"/>
                <a:gd name="T114" fmla="*/ 572 w 636"/>
                <a:gd name="T115" fmla="*/ 357 h 634"/>
                <a:gd name="T116" fmla="*/ 636 w 636"/>
                <a:gd name="T117" fmla="*/ 322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6" h="634">
                  <a:moveTo>
                    <a:pt x="549" y="327"/>
                  </a:moveTo>
                  <a:cubicBezTo>
                    <a:pt x="543" y="329"/>
                    <a:pt x="538" y="335"/>
                    <a:pt x="537" y="342"/>
                  </a:cubicBezTo>
                  <a:cubicBezTo>
                    <a:pt x="535" y="363"/>
                    <a:pt x="531" y="381"/>
                    <a:pt x="525" y="398"/>
                  </a:cubicBezTo>
                  <a:cubicBezTo>
                    <a:pt x="522" y="404"/>
                    <a:pt x="524" y="412"/>
                    <a:pt x="529" y="417"/>
                  </a:cubicBezTo>
                  <a:lnTo>
                    <a:pt x="566" y="455"/>
                  </a:lnTo>
                  <a:cubicBezTo>
                    <a:pt x="558" y="468"/>
                    <a:pt x="550" y="480"/>
                    <a:pt x="540" y="493"/>
                  </a:cubicBezTo>
                  <a:lnTo>
                    <a:pt x="490" y="474"/>
                  </a:lnTo>
                  <a:cubicBezTo>
                    <a:pt x="484" y="472"/>
                    <a:pt x="476" y="473"/>
                    <a:pt x="471" y="478"/>
                  </a:cubicBezTo>
                  <a:cubicBezTo>
                    <a:pt x="458" y="491"/>
                    <a:pt x="443" y="502"/>
                    <a:pt x="426" y="512"/>
                  </a:cubicBezTo>
                  <a:cubicBezTo>
                    <a:pt x="420" y="515"/>
                    <a:pt x="416" y="522"/>
                    <a:pt x="417" y="529"/>
                  </a:cubicBezTo>
                  <a:lnTo>
                    <a:pt x="421" y="583"/>
                  </a:lnTo>
                  <a:cubicBezTo>
                    <a:pt x="407" y="588"/>
                    <a:pt x="392" y="592"/>
                    <a:pt x="377" y="595"/>
                  </a:cubicBezTo>
                  <a:lnTo>
                    <a:pt x="351" y="549"/>
                  </a:lnTo>
                  <a:cubicBezTo>
                    <a:pt x="347" y="543"/>
                    <a:pt x="341" y="540"/>
                    <a:pt x="335" y="540"/>
                  </a:cubicBezTo>
                  <a:cubicBezTo>
                    <a:pt x="334" y="540"/>
                    <a:pt x="334" y="540"/>
                    <a:pt x="334" y="540"/>
                  </a:cubicBezTo>
                  <a:cubicBezTo>
                    <a:pt x="314" y="541"/>
                    <a:pt x="295" y="540"/>
                    <a:pt x="277" y="537"/>
                  </a:cubicBezTo>
                  <a:cubicBezTo>
                    <a:pt x="270" y="536"/>
                    <a:pt x="263" y="538"/>
                    <a:pt x="259" y="544"/>
                  </a:cubicBezTo>
                  <a:lnTo>
                    <a:pt x="228" y="587"/>
                  </a:lnTo>
                  <a:cubicBezTo>
                    <a:pt x="214" y="582"/>
                    <a:pt x="199" y="576"/>
                    <a:pt x="186" y="569"/>
                  </a:cubicBezTo>
                  <a:lnTo>
                    <a:pt x="196" y="516"/>
                  </a:lnTo>
                  <a:cubicBezTo>
                    <a:pt x="197" y="509"/>
                    <a:pt x="194" y="502"/>
                    <a:pt x="188" y="498"/>
                  </a:cubicBezTo>
                  <a:cubicBezTo>
                    <a:pt x="186" y="497"/>
                    <a:pt x="184" y="495"/>
                    <a:pt x="182" y="494"/>
                  </a:cubicBezTo>
                  <a:cubicBezTo>
                    <a:pt x="177" y="490"/>
                    <a:pt x="171" y="486"/>
                    <a:pt x="166" y="481"/>
                  </a:cubicBezTo>
                  <a:cubicBezTo>
                    <a:pt x="161" y="476"/>
                    <a:pt x="156" y="471"/>
                    <a:pt x="152" y="465"/>
                  </a:cubicBezTo>
                  <a:cubicBezTo>
                    <a:pt x="150" y="463"/>
                    <a:pt x="149" y="462"/>
                    <a:pt x="148" y="460"/>
                  </a:cubicBezTo>
                  <a:cubicBezTo>
                    <a:pt x="143" y="455"/>
                    <a:pt x="136" y="452"/>
                    <a:pt x="129" y="454"/>
                  </a:cubicBezTo>
                  <a:lnTo>
                    <a:pt x="77" y="467"/>
                  </a:lnTo>
                  <a:cubicBezTo>
                    <a:pt x="69" y="454"/>
                    <a:pt x="62" y="441"/>
                    <a:pt x="56" y="426"/>
                  </a:cubicBezTo>
                  <a:lnTo>
                    <a:pt x="97" y="393"/>
                  </a:lnTo>
                  <a:cubicBezTo>
                    <a:pt x="103" y="388"/>
                    <a:pt x="105" y="381"/>
                    <a:pt x="103" y="374"/>
                  </a:cubicBezTo>
                  <a:cubicBezTo>
                    <a:pt x="99" y="357"/>
                    <a:pt x="97" y="338"/>
                    <a:pt x="97" y="318"/>
                  </a:cubicBezTo>
                  <a:cubicBezTo>
                    <a:pt x="97" y="311"/>
                    <a:pt x="93" y="305"/>
                    <a:pt x="86" y="302"/>
                  </a:cubicBezTo>
                  <a:lnTo>
                    <a:pt x="38" y="278"/>
                  </a:lnTo>
                  <a:cubicBezTo>
                    <a:pt x="41" y="263"/>
                    <a:pt x="44" y="248"/>
                    <a:pt x="48" y="234"/>
                  </a:cubicBezTo>
                  <a:lnTo>
                    <a:pt x="102" y="234"/>
                  </a:lnTo>
                  <a:lnTo>
                    <a:pt x="103" y="234"/>
                  </a:lnTo>
                  <a:cubicBezTo>
                    <a:pt x="110" y="234"/>
                    <a:pt x="116" y="230"/>
                    <a:pt x="119" y="224"/>
                  </a:cubicBezTo>
                  <a:cubicBezTo>
                    <a:pt x="128" y="206"/>
                    <a:pt x="137" y="191"/>
                    <a:pt x="149" y="177"/>
                  </a:cubicBezTo>
                  <a:cubicBezTo>
                    <a:pt x="154" y="171"/>
                    <a:pt x="155" y="164"/>
                    <a:pt x="152" y="157"/>
                  </a:cubicBezTo>
                  <a:lnTo>
                    <a:pt x="130" y="109"/>
                  </a:lnTo>
                  <a:cubicBezTo>
                    <a:pt x="142" y="98"/>
                    <a:pt x="154" y="89"/>
                    <a:pt x="166" y="81"/>
                  </a:cubicBezTo>
                  <a:lnTo>
                    <a:pt x="207" y="115"/>
                  </a:lnTo>
                  <a:cubicBezTo>
                    <a:pt x="212" y="120"/>
                    <a:pt x="220" y="121"/>
                    <a:pt x="226" y="118"/>
                  </a:cubicBezTo>
                  <a:cubicBezTo>
                    <a:pt x="242" y="111"/>
                    <a:pt x="260" y="105"/>
                    <a:pt x="281" y="102"/>
                  </a:cubicBezTo>
                  <a:cubicBezTo>
                    <a:pt x="288" y="101"/>
                    <a:pt x="293" y="96"/>
                    <a:pt x="295" y="89"/>
                  </a:cubicBezTo>
                  <a:lnTo>
                    <a:pt x="310" y="37"/>
                  </a:lnTo>
                  <a:cubicBezTo>
                    <a:pt x="325" y="37"/>
                    <a:pt x="340" y="38"/>
                    <a:pt x="355" y="40"/>
                  </a:cubicBezTo>
                  <a:lnTo>
                    <a:pt x="364" y="93"/>
                  </a:lnTo>
                  <a:cubicBezTo>
                    <a:pt x="365" y="100"/>
                    <a:pt x="370" y="105"/>
                    <a:pt x="377" y="107"/>
                  </a:cubicBezTo>
                  <a:cubicBezTo>
                    <a:pt x="398" y="113"/>
                    <a:pt x="415" y="120"/>
                    <a:pt x="430" y="129"/>
                  </a:cubicBezTo>
                  <a:cubicBezTo>
                    <a:pt x="436" y="133"/>
                    <a:pt x="444" y="132"/>
                    <a:pt x="450" y="128"/>
                  </a:cubicBezTo>
                  <a:lnTo>
                    <a:pt x="493" y="99"/>
                  </a:lnTo>
                  <a:cubicBezTo>
                    <a:pt x="500" y="104"/>
                    <a:pt x="505" y="108"/>
                    <a:pt x="511" y="113"/>
                  </a:cubicBezTo>
                  <a:cubicBezTo>
                    <a:pt x="516" y="118"/>
                    <a:pt x="521" y="124"/>
                    <a:pt x="527" y="130"/>
                  </a:cubicBezTo>
                  <a:lnTo>
                    <a:pt x="500" y="175"/>
                  </a:lnTo>
                  <a:cubicBezTo>
                    <a:pt x="496" y="181"/>
                    <a:pt x="496" y="189"/>
                    <a:pt x="500" y="195"/>
                  </a:cubicBezTo>
                  <a:cubicBezTo>
                    <a:pt x="510" y="209"/>
                    <a:pt x="519" y="226"/>
                    <a:pt x="526" y="246"/>
                  </a:cubicBezTo>
                  <a:cubicBezTo>
                    <a:pt x="528" y="253"/>
                    <a:pt x="534" y="257"/>
                    <a:pt x="541" y="258"/>
                  </a:cubicBezTo>
                  <a:lnTo>
                    <a:pt x="594" y="264"/>
                  </a:lnTo>
                  <a:cubicBezTo>
                    <a:pt x="597" y="278"/>
                    <a:pt x="599" y="294"/>
                    <a:pt x="600" y="309"/>
                  </a:cubicBezTo>
                  <a:lnTo>
                    <a:pt x="549" y="327"/>
                  </a:lnTo>
                  <a:close/>
                  <a:moveTo>
                    <a:pt x="627" y="242"/>
                  </a:moveTo>
                  <a:cubicBezTo>
                    <a:pt x="625" y="235"/>
                    <a:pt x="619" y="230"/>
                    <a:pt x="611" y="229"/>
                  </a:cubicBezTo>
                  <a:lnTo>
                    <a:pt x="556" y="223"/>
                  </a:lnTo>
                  <a:cubicBezTo>
                    <a:pt x="550" y="209"/>
                    <a:pt x="544" y="196"/>
                    <a:pt x="537" y="184"/>
                  </a:cubicBezTo>
                  <a:lnTo>
                    <a:pt x="564" y="137"/>
                  </a:lnTo>
                  <a:cubicBezTo>
                    <a:pt x="568" y="130"/>
                    <a:pt x="568" y="122"/>
                    <a:pt x="563" y="116"/>
                  </a:cubicBezTo>
                  <a:cubicBezTo>
                    <a:pt x="553" y="104"/>
                    <a:pt x="544" y="95"/>
                    <a:pt x="536" y="87"/>
                  </a:cubicBezTo>
                  <a:cubicBezTo>
                    <a:pt x="527" y="78"/>
                    <a:pt x="517" y="70"/>
                    <a:pt x="505" y="62"/>
                  </a:cubicBezTo>
                  <a:cubicBezTo>
                    <a:pt x="498" y="57"/>
                    <a:pt x="490" y="57"/>
                    <a:pt x="484" y="61"/>
                  </a:cubicBezTo>
                  <a:lnTo>
                    <a:pt x="438" y="92"/>
                  </a:lnTo>
                  <a:cubicBezTo>
                    <a:pt x="426" y="86"/>
                    <a:pt x="413" y="80"/>
                    <a:pt x="398" y="76"/>
                  </a:cubicBezTo>
                  <a:lnTo>
                    <a:pt x="389" y="21"/>
                  </a:lnTo>
                  <a:cubicBezTo>
                    <a:pt x="388" y="13"/>
                    <a:pt x="382" y="7"/>
                    <a:pt x="374" y="6"/>
                  </a:cubicBezTo>
                  <a:cubicBezTo>
                    <a:pt x="348" y="1"/>
                    <a:pt x="321" y="0"/>
                    <a:pt x="295" y="2"/>
                  </a:cubicBezTo>
                  <a:cubicBezTo>
                    <a:pt x="287" y="3"/>
                    <a:pt x="281" y="8"/>
                    <a:pt x="279" y="15"/>
                  </a:cubicBezTo>
                  <a:lnTo>
                    <a:pt x="263" y="68"/>
                  </a:lnTo>
                  <a:cubicBezTo>
                    <a:pt x="248" y="71"/>
                    <a:pt x="234" y="75"/>
                    <a:pt x="222" y="80"/>
                  </a:cubicBezTo>
                  <a:lnTo>
                    <a:pt x="180" y="45"/>
                  </a:lnTo>
                  <a:cubicBezTo>
                    <a:pt x="174" y="40"/>
                    <a:pt x="166" y="39"/>
                    <a:pt x="159" y="43"/>
                  </a:cubicBezTo>
                  <a:cubicBezTo>
                    <a:pt x="137" y="56"/>
                    <a:pt x="116" y="72"/>
                    <a:pt x="96" y="91"/>
                  </a:cubicBezTo>
                  <a:cubicBezTo>
                    <a:pt x="90" y="97"/>
                    <a:pt x="89" y="105"/>
                    <a:pt x="92" y="112"/>
                  </a:cubicBezTo>
                  <a:lnTo>
                    <a:pt x="114" y="162"/>
                  </a:lnTo>
                  <a:cubicBezTo>
                    <a:pt x="106" y="173"/>
                    <a:pt x="98" y="185"/>
                    <a:pt x="91" y="198"/>
                  </a:cubicBezTo>
                  <a:lnTo>
                    <a:pt x="36" y="197"/>
                  </a:lnTo>
                  <a:cubicBezTo>
                    <a:pt x="28" y="197"/>
                    <a:pt x="21" y="202"/>
                    <a:pt x="18" y="209"/>
                  </a:cubicBezTo>
                  <a:cubicBezTo>
                    <a:pt x="9" y="234"/>
                    <a:pt x="4" y="260"/>
                    <a:pt x="1" y="287"/>
                  </a:cubicBezTo>
                  <a:cubicBezTo>
                    <a:pt x="0" y="295"/>
                    <a:pt x="4" y="302"/>
                    <a:pt x="11" y="305"/>
                  </a:cubicBezTo>
                  <a:lnTo>
                    <a:pt x="61" y="329"/>
                  </a:lnTo>
                  <a:cubicBezTo>
                    <a:pt x="61" y="344"/>
                    <a:pt x="63" y="358"/>
                    <a:pt x="66" y="372"/>
                  </a:cubicBezTo>
                  <a:lnTo>
                    <a:pt x="23" y="407"/>
                  </a:lnTo>
                  <a:cubicBezTo>
                    <a:pt x="17" y="412"/>
                    <a:pt x="15" y="420"/>
                    <a:pt x="18" y="427"/>
                  </a:cubicBezTo>
                  <a:cubicBezTo>
                    <a:pt x="27" y="452"/>
                    <a:pt x="39" y="476"/>
                    <a:pt x="54" y="498"/>
                  </a:cubicBezTo>
                  <a:cubicBezTo>
                    <a:pt x="58" y="505"/>
                    <a:pt x="66" y="508"/>
                    <a:pt x="73" y="506"/>
                  </a:cubicBezTo>
                  <a:lnTo>
                    <a:pt x="127" y="492"/>
                  </a:lnTo>
                  <a:cubicBezTo>
                    <a:pt x="131" y="497"/>
                    <a:pt x="136" y="503"/>
                    <a:pt x="141" y="508"/>
                  </a:cubicBezTo>
                  <a:cubicBezTo>
                    <a:pt x="147" y="513"/>
                    <a:pt x="152" y="517"/>
                    <a:pt x="158" y="521"/>
                  </a:cubicBezTo>
                  <a:lnTo>
                    <a:pt x="148" y="575"/>
                  </a:lnTo>
                  <a:cubicBezTo>
                    <a:pt x="146" y="583"/>
                    <a:pt x="150" y="591"/>
                    <a:pt x="157" y="594"/>
                  </a:cubicBezTo>
                  <a:cubicBezTo>
                    <a:pt x="180" y="608"/>
                    <a:pt x="204" y="619"/>
                    <a:pt x="230" y="626"/>
                  </a:cubicBezTo>
                  <a:cubicBezTo>
                    <a:pt x="238" y="628"/>
                    <a:pt x="245" y="625"/>
                    <a:pt x="250" y="619"/>
                  </a:cubicBezTo>
                  <a:lnTo>
                    <a:pt x="282" y="574"/>
                  </a:lnTo>
                  <a:cubicBezTo>
                    <a:pt x="296" y="576"/>
                    <a:pt x="310" y="577"/>
                    <a:pt x="325" y="577"/>
                  </a:cubicBezTo>
                  <a:lnTo>
                    <a:pt x="352" y="625"/>
                  </a:lnTo>
                  <a:cubicBezTo>
                    <a:pt x="355" y="630"/>
                    <a:pt x="361" y="634"/>
                    <a:pt x="368" y="634"/>
                  </a:cubicBezTo>
                  <a:cubicBezTo>
                    <a:pt x="369" y="634"/>
                    <a:pt x="370" y="634"/>
                    <a:pt x="371" y="634"/>
                  </a:cubicBezTo>
                  <a:cubicBezTo>
                    <a:pt x="398" y="629"/>
                    <a:pt x="423" y="621"/>
                    <a:pt x="447" y="611"/>
                  </a:cubicBezTo>
                  <a:cubicBezTo>
                    <a:pt x="454" y="608"/>
                    <a:pt x="459" y="601"/>
                    <a:pt x="458" y="593"/>
                  </a:cubicBezTo>
                  <a:lnTo>
                    <a:pt x="454" y="537"/>
                  </a:lnTo>
                  <a:cubicBezTo>
                    <a:pt x="466" y="530"/>
                    <a:pt x="477" y="521"/>
                    <a:pt x="488" y="512"/>
                  </a:cubicBezTo>
                  <a:lnTo>
                    <a:pt x="540" y="531"/>
                  </a:lnTo>
                  <a:cubicBezTo>
                    <a:pt x="547" y="534"/>
                    <a:pt x="555" y="532"/>
                    <a:pt x="560" y="526"/>
                  </a:cubicBezTo>
                  <a:cubicBezTo>
                    <a:pt x="578" y="505"/>
                    <a:pt x="593" y="483"/>
                    <a:pt x="604" y="460"/>
                  </a:cubicBezTo>
                  <a:cubicBezTo>
                    <a:pt x="607" y="453"/>
                    <a:pt x="606" y="444"/>
                    <a:pt x="601" y="439"/>
                  </a:cubicBezTo>
                  <a:lnTo>
                    <a:pt x="563" y="400"/>
                  </a:lnTo>
                  <a:cubicBezTo>
                    <a:pt x="567" y="386"/>
                    <a:pt x="570" y="372"/>
                    <a:pt x="572" y="357"/>
                  </a:cubicBezTo>
                  <a:lnTo>
                    <a:pt x="624" y="339"/>
                  </a:lnTo>
                  <a:cubicBezTo>
                    <a:pt x="631" y="336"/>
                    <a:pt x="636" y="329"/>
                    <a:pt x="636" y="322"/>
                  </a:cubicBezTo>
                  <a:cubicBezTo>
                    <a:pt x="636" y="295"/>
                    <a:pt x="633" y="268"/>
                    <a:pt x="627" y="24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fr-FR">
                <a:latin typeface="Calibri Light" panose="020F0302020204030204" pitchFamily="34" charset="0"/>
              </a:endParaRPr>
            </a:p>
          </p:txBody>
        </p:sp>
      </p:grpSp>
      <p:sp>
        <p:nvSpPr>
          <p:cNvPr id="44" name="Hand_Plant" descr="{&quot;Key&quot;:&quot;POWER_USER_SHAPE_ICON&quot;,&quot;Value&quot;:&quot;POWER_USER_SHAPE_ICON_STYLE_1&quot;}">
            <a:extLst>
              <a:ext uri="{FF2B5EF4-FFF2-40B4-BE49-F238E27FC236}">
                <a16:creationId xmlns:a16="http://schemas.microsoft.com/office/drawing/2014/main" id="{0A7BCF3B-A272-F463-2457-314C266B99C9}"/>
              </a:ext>
            </a:extLst>
          </p:cNvPr>
          <p:cNvSpPr>
            <a:spLocks noChangeAspect="1" noEditPoints="1"/>
          </p:cNvSpPr>
          <p:nvPr>
            <p:custDataLst>
              <p:tags r:id="rId2"/>
            </p:custDataLst>
          </p:nvPr>
        </p:nvSpPr>
        <p:spPr bwMode="auto">
          <a:xfrm>
            <a:off x="2891524" y="1523930"/>
            <a:ext cx="736642" cy="571500"/>
          </a:xfrm>
          <a:custGeom>
            <a:avLst/>
            <a:gdLst>
              <a:gd name="T0" fmla="*/ 480 w 1055"/>
              <a:gd name="T1" fmla="*/ 808 h 818"/>
              <a:gd name="T2" fmla="*/ 109 w 1055"/>
              <a:gd name="T3" fmla="*/ 763 h 818"/>
              <a:gd name="T4" fmla="*/ 78 w 1055"/>
              <a:gd name="T5" fmla="*/ 757 h 818"/>
              <a:gd name="T6" fmla="*/ 11 w 1055"/>
              <a:gd name="T7" fmla="*/ 549 h 818"/>
              <a:gd name="T8" fmla="*/ 468 w 1055"/>
              <a:gd name="T9" fmla="*/ 459 h 818"/>
              <a:gd name="T10" fmla="*/ 547 w 1055"/>
              <a:gd name="T11" fmla="*/ 456 h 818"/>
              <a:gd name="T12" fmla="*/ 561 w 1055"/>
              <a:gd name="T13" fmla="*/ 462 h 818"/>
              <a:gd name="T14" fmla="*/ 599 w 1055"/>
              <a:gd name="T15" fmla="*/ 461 h 818"/>
              <a:gd name="T16" fmla="*/ 637 w 1055"/>
              <a:gd name="T17" fmla="*/ 348 h 818"/>
              <a:gd name="T18" fmla="*/ 532 w 1055"/>
              <a:gd name="T19" fmla="*/ 15 h 818"/>
              <a:gd name="T20" fmla="*/ 551 w 1055"/>
              <a:gd name="T21" fmla="*/ 0 h 818"/>
              <a:gd name="T22" fmla="*/ 675 w 1055"/>
              <a:gd name="T23" fmla="*/ 229 h 818"/>
              <a:gd name="T24" fmla="*/ 656 w 1055"/>
              <a:gd name="T25" fmla="*/ 401 h 818"/>
              <a:gd name="T26" fmla="*/ 646 w 1055"/>
              <a:gd name="T27" fmla="*/ 470 h 818"/>
              <a:gd name="T28" fmla="*/ 658 w 1055"/>
              <a:gd name="T29" fmla="*/ 470 h 818"/>
              <a:gd name="T30" fmla="*/ 701 w 1055"/>
              <a:gd name="T31" fmla="*/ 458 h 818"/>
              <a:gd name="T32" fmla="*/ 738 w 1055"/>
              <a:gd name="T33" fmla="*/ 463 h 818"/>
              <a:gd name="T34" fmla="*/ 735 w 1055"/>
              <a:gd name="T35" fmla="*/ 543 h 818"/>
              <a:gd name="T36" fmla="*/ 778 w 1055"/>
              <a:gd name="T37" fmla="*/ 572 h 818"/>
              <a:gd name="T38" fmla="*/ 1026 w 1055"/>
              <a:gd name="T39" fmla="*/ 455 h 818"/>
              <a:gd name="T40" fmla="*/ 1046 w 1055"/>
              <a:gd name="T41" fmla="*/ 544 h 818"/>
              <a:gd name="T42" fmla="*/ 564 w 1055"/>
              <a:gd name="T43" fmla="*/ 817 h 818"/>
              <a:gd name="T44" fmla="*/ 487 w 1055"/>
              <a:gd name="T45" fmla="*/ 771 h 818"/>
              <a:gd name="T46" fmla="*/ 1014 w 1055"/>
              <a:gd name="T47" fmla="*/ 521 h 818"/>
              <a:gd name="T48" fmla="*/ 995 w 1055"/>
              <a:gd name="T49" fmla="*/ 476 h 818"/>
              <a:gd name="T50" fmla="*/ 790 w 1055"/>
              <a:gd name="T51" fmla="*/ 613 h 818"/>
              <a:gd name="T52" fmla="*/ 786 w 1055"/>
              <a:gd name="T53" fmla="*/ 617 h 818"/>
              <a:gd name="T54" fmla="*/ 513 w 1055"/>
              <a:gd name="T55" fmla="*/ 667 h 818"/>
              <a:gd name="T56" fmla="*/ 436 w 1055"/>
              <a:gd name="T57" fmla="*/ 632 h 818"/>
              <a:gd name="T58" fmla="*/ 530 w 1055"/>
              <a:gd name="T59" fmla="*/ 633 h 818"/>
              <a:gd name="T60" fmla="*/ 741 w 1055"/>
              <a:gd name="T61" fmla="*/ 611 h 818"/>
              <a:gd name="T62" fmla="*/ 752 w 1055"/>
              <a:gd name="T63" fmla="*/ 600 h 818"/>
              <a:gd name="T64" fmla="*/ 710 w 1055"/>
              <a:gd name="T65" fmla="*/ 574 h 818"/>
              <a:gd name="T66" fmla="*/ 650 w 1055"/>
              <a:gd name="T67" fmla="*/ 563 h 818"/>
              <a:gd name="T68" fmla="*/ 467 w 1055"/>
              <a:gd name="T69" fmla="*/ 500 h 818"/>
              <a:gd name="T70" fmla="*/ 465 w 1055"/>
              <a:gd name="T71" fmla="*/ 499 h 818"/>
              <a:gd name="T72" fmla="*/ 102 w 1055"/>
              <a:gd name="T73" fmla="*/ 536 h 818"/>
              <a:gd name="T74" fmla="*/ 377 w 1055"/>
              <a:gd name="T75" fmla="*/ 737 h 818"/>
              <a:gd name="T76" fmla="*/ 44 w 1055"/>
              <a:gd name="T77" fmla="*/ 572 h 818"/>
              <a:gd name="T78" fmla="*/ 132 w 1055"/>
              <a:gd name="T79" fmla="*/ 702 h 818"/>
              <a:gd name="T80" fmla="*/ 44 w 1055"/>
              <a:gd name="T81" fmla="*/ 572 h 818"/>
              <a:gd name="T82" fmla="*/ 538 w 1055"/>
              <a:gd name="T83" fmla="*/ 495 h 818"/>
              <a:gd name="T84" fmla="*/ 696 w 1055"/>
              <a:gd name="T85" fmla="*/ 532 h 818"/>
              <a:gd name="T86" fmla="*/ 712 w 1055"/>
              <a:gd name="T87" fmla="*/ 495 h 818"/>
              <a:gd name="T88" fmla="*/ 712 w 1055"/>
              <a:gd name="T89" fmla="*/ 493 h 818"/>
              <a:gd name="T90" fmla="*/ 653 w 1055"/>
              <a:gd name="T91" fmla="*/ 513 h 818"/>
              <a:gd name="T92" fmla="*/ 625 w 1055"/>
              <a:gd name="T93" fmla="*/ 501 h 818"/>
              <a:gd name="T94" fmla="*/ 608 w 1055"/>
              <a:gd name="T95" fmla="*/ 510 h 818"/>
              <a:gd name="T96" fmla="*/ 526 w 1055"/>
              <a:gd name="T97" fmla="*/ 488 h 818"/>
              <a:gd name="T98" fmla="*/ 567 w 1055"/>
              <a:gd name="T99" fmla="*/ 41 h 818"/>
              <a:gd name="T100" fmla="*/ 602 w 1055"/>
              <a:gd name="T101" fmla="*/ 66 h 818"/>
              <a:gd name="T102" fmla="*/ 394 w 1055"/>
              <a:gd name="T103" fmla="*/ 647 h 818"/>
              <a:gd name="T104" fmla="*/ 339 w 1055"/>
              <a:gd name="T105" fmla="*/ 647 h 818"/>
              <a:gd name="T106" fmla="*/ 336 w 1055"/>
              <a:gd name="T107" fmla="*/ 609 h 818"/>
              <a:gd name="T108" fmla="*/ 412 w 1055"/>
              <a:gd name="T109" fmla="*/ 630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55" h="818">
                <a:moveTo>
                  <a:pt x="564" y="817"/>
                </a:moveTo>
                <a:cubicBezTo>
                  <a:pt x="521" y="817"/>
                  <a:pt x="489" y="810"/>
                  <a:pt x="480" y="808"/>
                </a:cubicBezTo>
                <a:cubicBezTo>
                  <a:pt x="446" y="808"/>
                  <a:pt x="407" y="791"/>
                  <a:pt x="362" y="771"/>
                </a:cubicBezTo>
                <a:cubicBezTo>
                  <a:pt x="277" y="735"/>
                  <a:pt x="182" y="693"/>
                  <a:pt x="109" y="763"/>
                </a:cubicBezTo>
                <a:cubicBezTo>
                  <a:pt x="104" y="768"/>
                  <a:pt x="98" y="769"/>
                  <a:pt x="92" y="768"/>
                </a:cubicBezTo>
                <a:cubicBezTo>
                  <a:pt x="86" y="767"/>
                  <a:pt x="81" y="762"/>
                  <a:pt x="78" y="757"/>
                </a:cubicBezTo>
                <a:lnTo>
                  <a:pt x="3" y="572"/>
                </a:lnTo>
                <a:cubicBezTo>
                  <a:pt x="0" y="563"/>
                  <a:pt x="3" y="554"/>
                  <a:pt x="11" y="549"/>
                </a:cubicBezTo>
                <a:cubicBezTo>
                  <a:pt x="31" y="536"/>
                  <a:pt x="210" y="420"/>
                  <a:pt x="271" y="411"/>
                </a:cubicBezTo>
                <a:cubicBezTo>
                  <a:pt x="328" y="402"/>
                  <a:pt x="408" y="431"/>
                  <a:pt x="468" y="459"/>
                </a:cubicBezTo>
                <a:cubicBezTo>
                  <a:pt x="474" y="453"/>
                  <a:pt x="481" y="448"/>
                  <a:pt x="491" y="445"/>
                </a:cubicBezTo>
                <a:cubicBezTo>
                  <a:pt x="508" y="439"/>
                  <a:pt x="527" y="443"/>
                  <a:pt x="547" y="456"/>
                </a:cubicBezTo>
                <a:cubicBezTo>
                  <a:pt x="554" y="461"/>
                  <a:pt x="558" y="462"/>
                  <a:pt x="560" y="463"/>
                </a:cubicBezTo>
                <a:cubicBezTo>
                  <a:pt x="560" y="462"/>
                  <a:pt x="560" y="462"/>
                  <a:pt x="561" y="462"/>
                </a:cubicBezTo>
                <a:cubicBezTo>
                  <a:pt x="564" y="459"/>
                  <a:pt x="571" y="452"/>
                  <a:pt x="582" y="453"/>
                </a:cubicBezTo>
                <a:cubicBezTo>
                  <a:pt x="589" y="454"/>
                  <a:pt x="594" y="457"/>
                  <a:pt x="599" y="461"/>
                </a:cubicBezTo>
                <a:cubicBezTo>
                  <a:pt x="604" y="438"/>
                  <a:pt x="611" y="413"/>
                  <a:pt x="621" y="388"/>
                </a:cubicBezTo>
                <a:cubicBezTo>
                  <a:pt x="627" y="372"/>
                  <a:pt x="633" y="359"/>
                  <a:pt x="637" y="348"/>
                </a:cubicBezTo>
                <a:cubicBezTo>
                  <a:pt x="658" y="299"/>
                  <a:pt x="662" y="290"/>
                  <a:pt x="643" y="248"/>
                </a:cubicBezTo>
                <a:cubicBezTo>
                  <a:pt x="625" y="234"/>
                  <a:pt x="511" y="139"/>
                  <a:pt x="532" y="15"/>
                </a:cubicBezTo>
                <a:cubicBezTo>
                  <a:pt x="534" y="6"/>
                  <a:pt x="542" y="0"/>
                  <a:pt x="551" y="0"/>
                </a:cubicBezTo>
                <a:lnTo>
                  <a:pt x="551" y="0"/>
                </a:lnTo>
                <a:cubicBezTo>
                  <a:pt x="553" y="0"/>
                  <a:pt x="595" y="1"/>
                  <a:pt x="630" y="40"/>
                </a:cubicBezTo>
                <a:cubicBezTo>
                  <a:pt x="666" y="80"/>
                  <a:pt x="681" y="144"/>
                  <a:pt x="675" y="229"/>
                </a:cubicBezTo>
                <a:cubicBezTo>
                  <a:pt x="702" y="288"/>
                  <a:pt x="696" y="305"/>
                  <a:pt x="672" y="362"/>
                </a:cubicBezTo>
                <a:cubicBezTo>
                  <a:pt x="667" y="373"/>
                  <a:pt x="662" y="386"/>
                  <a:pt x="656" y="401"/>
                </a:cubicBezTo>
                <a:cubicBezTo>
                  <a:pt x="648" y="422"/>
                  <a:pt x="642" y="443"/>
                  <a:pt x="637" y="462"/>
                </a:cubicBezTo>
                <a:cubicBezTo>
                  <a:pt x="641" y="464"/>
                  <a:pt x="643" y="467"/>
                  <a:pt x="646" y="470"/>
                </a:cubicBezTo>
                <a:cubicBezTo>
                  <a:pt x="649" y="473"/>
                  <a:pt x="652" y="474"/>
                  <a:pt x="653" y="475"/>
                </a:cubicBezTo>
                <a:cubicBezTo>
                  <a:pt x="654" y="474"/>
                  <a:pt x="657" y="471"/>
                  <a:pt x="658" y="470"/>
                </a:cubicBezTo>
                <a:cubicBezTo>
                  <a:pt x="663" y="465"/>
                  <a:pt x="678" y="449"/>
                  <a:pt x="696" y="460"/>
                </a:cubicBezTo>
                <a:cubicBezTo>
                  <a:pt x="697" y="459"/>
                  <a:pt x="699" y="458"/>
                  <a:pt x="701" y="458"/>
                </a:cubicBezTo>
                <a:cubicBezTo>
                  <a:pt x="707" y="455"/>
                  <a:pt x="717" y="450"/>
                  <a:pt x="728" y="455"/>
                </a:cubicBezTo>
                <a:cubicBezTo>
                  <a:pt x="731" y="456"/>
                  <a:pt x="735" y="458"/>
                  <a:pt x="738" y="463"/>
                </a:cubicBezTo>
                <a:cubicBezTo>
                  <a:pt x="750" y="467"/>
                  <a:pt x="750" y="478"/>
                  <a:pt x="750" y="495"/>
                </a:cubicBezTo>
                <a:cubicBezTo>
                  <a:pt x="750" y="518"/>
                  <a:pt x="742" y="534"/>
                  <a:pt x="735" y="543"/>
                </a:cubicBezTo>
                <a:cubicBezTo>
                  <a:pt x="747" y="548"/>
                  <a:pt x="760" y="556"/>
                  <a:pt x="772" y="566"/>
                </a:cubicBezTo>
                <a:cubicBezTo>
                  <a:pt x="774" y="568"/>
                  <a:pt x="776" y="570"/>
                  <a:pt x="778" y="572"/>
                </a:cubicBezTo>
                <a:cubicBezTo>
                  <a:pt x="824" y="530"/>
                  <a:pt x="941" y="430"/>
                  <a:pt x="997" y="437"/>
                </a:cubicBezTo>
                <a:cubicBezTo>
                  <a:pt x="1010" y="439"/>
                  <a:pt x="1020" y="445"/>
                  <a:pt x="1026" y="455"/>
                </a:cubicBezTo>
                <a:cubicBezTo>
                  <a:pt x="1035" y="465"/>
                  <a:pt x="1044" y="488"/>
                  <a:pt x="1053" y="524"/>
                </a:cubicBezTo>
                <a:cubicBezTo>
                  <a:pt x="1055" y="532"/>
                  <a:pt x="1052" y="540"/>
                  <a:pt x="1046" y="544"/>
                </a:cubicBezTo>
                <a:cubicBezTo>
                  <a:pt x="1044" y="545"/>
                  <a:pt x="907" y="638"/>
                  <a:pt x="853" y="696"/>
                </a:cubicBezTo>
                <a:cubicBezTo>
                  <a:pt x="758" y="796"/>
                  <a:pt x="642" y="817"/>
                  <a:pt x="564" y="817"/>
                </a:cubicBezTo>
                <a:close/>
                <a:moveTo>
                  <a:pt x="482" y="771"/>
                </a:moveTo>
                <a:cubicBezTo>
                  <a:pt x="484" y="771"/>
                  <a:pt x="485" y="771"/>
                  <a:pt x="487" y="771"/>
                </a:cubicBezTo>
                <a:cubicBezTo>
                  <a:pt x="488" y="772"/>
                  <a:pt x="687" y="818"/>
                  <a:pt x="825" y="670"/>
                </a:cubicBezTo>
                <a:cubicBezTo>
                  <a:pt x="874" y="618"/>
                  <a:pt x="979" y="544"/>
                  <a:pt x="1014" y="521"/>
                </a:cubicBezTo>
                <a:cubicBezTo>
                  <a:pt x="1005" y="491"/>
                  <a:pt x="999" y="481"/>
                  <a:pt x="998" y="480"/>
                </a:cubicBezTo>
                <a:cubicBezTo>
                  <a:pt x="997" y="479"/>
                  <a:pt x="996" y="478"/>
                  <a:pt x="995" y="476"/>
                </a:cubicBezTo>
                <a:cubicBezTo>
                  <a:pt x="995" y="475"/>
                  <a:pt x="995" y="475"/>
                  <a:pt x="992" y="475"/>
                </a:cubicBezTo>
                <a:cubicBezTo>
                  <a:pt x="958" y="470"/>
                  <a:pt x="853" y="553"/>
                  <a:pt x="790" y="613"/>
                </a:cubicBezTo>
                <a:cubicBezTo>
                  <a:pt x="789" y="614"/>
                  <a:pt x="787" y="615"/>
                  <a:pt x="786" y="616"/>
                </a:cubicBezTo>
                <a:cubicBezTo>
                  <a:pt x="786" y="616"/>
                  <a:pt x="786" y="616"/>
                  <a:pt x="786" y="617"/>
                </a:cubicBezTo>
                <a:cubicBezTo>
                  <a:pt x="760" y="669"/>
                  <a:pt x="604" y="696"/>
                  <a:pt x="569" y="688"/>
                </a:cubicBezTo>
                <a:cubicBezTo>
                  <a:pt x="549" y="684"/>
                  <a:pt x="531" y="675"/>
                  <a:pt x="513" y="667"/>
                </a:cubicBezTo>
                <a:cubicBezTo>
                  <a:pt x="493" y="657"/>
                  <a:pt x="474" y="647"/>
                  <a:pt x="457" y="649"/>
                </a:cubicBezTo>
                <a:cubicBezTo>
                  <a:pt x="446" y="650"/>
                  <a:pt x="437" y="642"/>
                  <a:pt x="436" y="632"/>
                </a:cubicBezTo>
                <a:cubicBezTo>
                  <a:pt x="435" y="622"/>
                  <a:pt x="443" y="612"/>
                  <a:pt x="453" y="611"/>
                </a:cubicBezTo>
                <a:cubicBezTo>
                  <a:pt x="481" y="609"/>
                  <a:pt x="506" y="621"/>
                  <a:pt x="530" y="633"/>
                </a:cubicBezTo>
                <a:cubicBezTo>
                  <a:pt x="546" y="641"/>
                  <a:pt x="561" y="649"/>
                  <a:pt x="576" y="652"/>
                </a:cubicBezTo>
                <a:cubicBezTo>
                  <a:pt x="600" y="657"/>
                  <a:pt x="700" y="638"/>
                  <a:pt x="741" y="611"/>
                </a:cubicBezTo>
                <a:cubicBezTo>
                  <a:pt x="749" y="605"/>
                  <a:pt x="752" y="601"/>
                  <a:pt x="752" y="600"/>
                </a:cubicBezTo>
                <a:lnTo>
                  <a:pt x="752" y="600"/>
                </a:lnTo>
                <a:cubicBezTo>
                  <a:pt x="752" y="600"/>
                  <a:pt x="751" y="598"/>
                  <a:pt x="747" y="594"/>
                </a:cubicBezTo>
                <a:cubicBezTo>
                  <a:pt x="735" y="584"/>
                  <a:pt x="723" y="578"/>
                  <a:pt x="710" y="574"/>
                </a:cubicBezTo>
                <a:cubicBezTo>
                  <a:pt x="708" y="573"/>
                  <a:pt x="707" y="573"/>
                  <a:pt x="706" y="573"/>
                </a:cubicBezTo>
                <a:cubicBezTo>
                  <a:pt x="689" y="568"/>
                  <a:pt x="671" y="566"/>
                  <a:pt x="650" y="563"/>
                </a:cubicBezTo>
                <a:cubicBezTo>
                  <a:pt x="611" y="559"/>
                  <a:pt x="567" y="554"/>
                  <a:pt x="519" y="527"/>
                </a:cubicBezTo>
                <a:cubicBezTo>
                  <a:pt x="501" y="517"/>
                  <a:pt x="484" y="508"/>
                  <a:pt x="467" y="500"/>
                </a:cubicBezTo>
                <a:cubicBezTo>
                  <a:pt x="467" y="500"/>
                  <a:pt x="467" y="500"/>
                  <a:pt x="467" y="500"/>
                </a:cubicBezTo>
                <a:cubicBezTo>
                  <a:pt x="466" y="500"/>
                  <a:pt x="466" y="499"/>
                  <a:pt x="465" y="499"/>
                </a:cubicBezTo>
                <a:cubicBezTo>
                  <a:pt x="387" y="461"/>
                  <a:pt x="316" y="441"/>
                  <a:pt x="277" y="448"/>
                </a:cubicBezTo>
                <a:cubicBezTo>
                  <a:pt x="246" y="452"/>
                  <a:pt x="166" y="497"/>
                  <a:pt x="102" y="536"/>
                </a:cubicBezTo>
                <a:lnTo>
                  <a:pt x="168" y="691"/>
                </a:lnTo>
                <a:cubicBezTo>
                  <a:pt x="239" y="677"/>
                  <a:pt x="313" y="709"/>
                  <a:pt x="377" y="737"/>
                </a:cubicBezTo>
                <a:cubicBezTo>
                  <a:pt x="417" y="755"/>
                  <a:pt x="455" y="771"/>
                  <a:pt x="482" y="771"/>
                </a:cubicBezTo>
                <a:close/>
                <a:moveTo>
                  <a:pt x="44" y="572"/>
                </a:moveTo>
                <a:lnTo>
                  <a:pt x="103" y="719"/>
                </a:lnTo>
                <a:cubicBezTo>
                  <a:pt x="113" y="712"/>
                  <a:pt x="122" y="707"/>
                  <a:pt x="132" y="702"/>
                </a:cubicBezTo>
                <a:lnTo>
                  <a:pt x="69" y="556"/>
                </a:lnTo>
                <a:cubicBezTo>
                  <a:pt x="60" y="562"/>
                  <a:pt x="52" y="567"/>
                  <a:pt x="44" y="572"/>
                </a:cubicBezTo>
                <a:close/>
                <a:moveTo>
                  <a:pt x="512" y="481"/>
                </a:moveTo>
                <a:cubicBezTo>
                  <a:pt x="523" y="486"/>
                  <a:pt x="531" y="491"/>
                  <a:pt x="538" y="495"/>
                </a:cubicBezTo>
                <a:cubicBezTo>
                  <a:pt x="579" y="518"/>
                  <a:pt x="617" y="522"/>
                  <a:pt x="654" y="526"/>
                </a:cubicBezTo>
                <a:cubicBezTo>
                  <a:pt x="668" y="528"/>
                  <a:pt x="682" y="529"/>
                  <a:pt x="696" y="532"/>
                </a:cubicBezTo>
                <a:cubicBezTo>
                  <a:pt x="697" y="528"/>
                  <a:pt x="700" y="525"/>
                  <a:pt x="703" y="523"/>
                </a:cubicBezTo>
                <a:cubicBezTo>
                  <a:pt x="703" y="523"/>
                  <a:pt x="712" y="515"/>
                  <a:pt x="712" y="495"/>
                </a:cubicBezTo>
                <a:lnTo>
                  <a:pt x="712" y="494"/>
                </a:lnTo>
                <a:cubicBezTo>
                  <a:pt x="712" y="494"/>
                  <a:pt x="712" y="494"/>
                  <a:pt x="712" y="493"/>
                </a:cubicBezTo>
                <a:cubicBezTo>
                  <a:pt x="705" y="496"/>
                  <a:pt x="696" y="499"/>
                  <a:pt x="685" y="496"/>
                </a:cubicBezTo>
                <a:cubicBezTo>
                  <a:pt x="679" y="502"/>
                  <a:pt x="669" y="513"/>
                  <a:pt x="653" y="513"/>
                </a:cubicBezTo>
                <a:lnTo>
                  <a:pt x="653" y="513"/>
                </a:lnTo>
                <a:cubicBezTo>
                  <a:pt x="643" y="513"/>
                  <a:pt x="634" y="509"/>
                  <a:pt x="625" y="501"/>
                </a:cubicBezTo>
                <a:cubicBezTo>
                  <a:pt x="623" y="502"/>
                  <a:pt x="622" y="503"/>
                  <a:pt x="620" y="503"/>
                </a:cubicBezTo>
                <a:cubicBezTo>
                  <a:pt x="617" y="506"/>
                  <a:pt x="614" y="509"/>
                  <a:pt x="608" y="510"/>
                </a:cubicBezTo>
                <a:cubicBezTo>
                  <a:pt x="594" y="512"/>
                  <a:pt x="584" y="500"/>
                  <a:pt x="579" y="495"/>
                </a:cubicBezTo>
                <a:cubicBezTo>
                  <a:pt x="564" y="504"/>
                  <a:pt x="548" y="502"/>
                  <a:pt x="526" y="488"/>
                </a:cubicBezTo>
                <a:cubicBezTo>
                  <a:pt x="522" y="485"/>
                  <a:pt x="517" y="482"/>
                  <a:pt x="512" y="481"/>
                </a:cubicBezTo>
                <a:close/>
                <a:moveTo>
                  <a:pt x="567" y="41"/>
                </a:moveTo>
                <a:cubicBezTo>
                  <a:pt x="565" y="107"/>
                  <a:pt x="608" y="163"/>
                  <a:pt x="639" y="194"/>
                </a:cubicBezTo>
                <a:cubicBezTo>
                  <a:pt x="639" y="137"/>
                  <a:pt x="626" y="93"/>
                  <a:pt x="602" y="66"/>
                </a:cubicBezTo>
                <a:cubicBezTo>
                  <a:pt x="590" y="52"/>
                  <a:pt x="577" y="45"/>
                  <a:pt x="567" y="41"/>
                </a:cubicBezTo>
                <a:close/>
                <a:moveTo>
                  <a:pt x="394" y="647"/>
                </a:moveTo>
                <a:cubicBezTo>
                  <a:pt x="393" y="647"/>
                  <a:pt x="392" y="647"/>
                  <a:pt x="392" y="647"/>
                </a:cubicBezTo>
                <a:cubicBezTo>
                  <a:pt x="392" y="647"/>
                  <a:pt x="369" y="645"/>
                  <a:pt x="339" y="647"/>
                </a:cubicBezTo>
                <a:cubicBezTo>
                  <a:pt x="328" y="647"/>
                  <a:pt x="319" y="639"/>
                  <a:pt x="319" y="629"/>
                </a:cubicBezTo>
                <a:cubicBezTo>
                  <a:pt x="318" y="619"/>
                  <a:pt x="326" y="610"/>
                  <a:pt x="336" y="609"/>
                </a:cubicBezTo>
                <a:cubicBezTo>
                  <a:pt x="370" y="607"/>
                  <a:pt x="394" y="610"/>
                  <a:pt x="395" y="610"/>
                </a:cubicBezTo>
                <a:cubicBezTo>
                  <a:pt x="406" y="611"/>
                  <a:pt x="413" y="620"/>
                  <a:pt x="412" y="630"/>
                </a:cubicBezTo>
                <a:cubicBezTo>
                  <a:pt x="411" y="640"/>
                  <a:pt x="403" y="647"/>
                  <a:pt x="394" y="64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Calibri Light" panose="020F0302020204030204" pitchFamily="34" charset="0"/>
            </a:endParaRPr>
          </a:p>
        </p:txBody>
      </p:sp>
      <p:sp>
        <p:nvSpPr>
          <p:cNvPr id="5" name="Text Box 2" descr="TextBox 11">
            <a:extLst>
              <a:ext uri="{FF2B5EF4-FFF2-40B4-BE49-F238E27FC236}">
                <a16:creationId xmlns:a16="http://schemas.microsoft.com/office/drawing/2014/main" id="{43BC6083-8A64-01F1-B6C8-EA4A34517F1E}"/>
              </a:ext>
            </a:extLst>
          </p:cNvPr>
          <p:cNvSpPr txBox="1">
            <a:spLocks/>
          </p:cNvSpPr>
          <p:nvPr/>
        </p:nvSpPr>
        <p:spPr bwMode="auto">
          <a:xfrm>
            <a:off x="311909" y="320169"/>
            <a:ext cx="8146760" cy="886970"/>
          </a:xfrm>
          <a:prstGeom prst="rect">
            <a:avLst/>
          </a:prstGeom>
          <a:noFill/>
          <a:ln w="12700">
            <a:noFill/>
            <a:miter lim="4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rIns="91440" anchor="ctr">
            <a:noAutofit/>
          </a:bodyPr>
          <a:lstStyle>
            <a:defPPr>
              <a:defRPr lang="en-US"/>
            </a:defPPr>
            <a:lvl1pPr marL="0" marR="0" lvl="0" indent="0" defTabSz="914400" eaLnBrk="1" latinLnBrk="0">
              <a:lnSpc>
                <a:spcPct val="100000"/>
              </a:lnSpc>
              <a:buClrTx/>
              <a:buSzTx/>
              <a:buFontTx/>
              <a:buNone/>
              <a:tabLst/>
              <a:defRPr kumimoji="0" sz="3200" b="1" i="0" u="none" strike="noStrike" cap="none" spc="0" normalizeH="0" baseline="0">
                <a:ln>
                  <a:noFill/>
                </a:ln>
                <a:solidFill>
                  <a:srgbClr val="6BB745"/>
                </a:solidFill>
                <a:effectLst/>
                <a:uLnTx/>
                <a:uFillTx/>
                <a:latin typeface="Titillium" panose="00000500000000000000" pitchFamily="50"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fontAlgn="base">
              <a:spcBef>
                <a:spcPct val="20000"/>
              </a:spcBef>
              <a:buClrTx/>
              <a:buSzTx/>
              <a:tabLst/>
              <a:defRPr/>
            </a:pPr>
            <a:r>
              <a:rPr lang="en-US" altLang="en-US" sz="4000">
                <a:solidFill>
                  <a:srgbClr val="034EA2"/>
                </a:solidFill>
                <a:latin typeface="Calibri Light" panose="020F0302020204030204" pitchFamily="34" charset="0"/>
                <a:ea typeface="+mj-ea"/>
                <a:cs typeface="Calibri Light" panose="020F0302020204030204" pitchFamily="34" charset="0"/>
                <a:sym typeface="Titillium" panose="00000500000000000000" pitchFamily="50" charset="0"/>
              </a:rPr>
              <a:t>What we offer</a:t>
            </a:r>
          </a:p>
        </p:txBody>
      </p:sp>
      <p:sp>
        <p:nvSpPr>
          <p:cNvPr id="6" name="Right Arrow 1">
            <a:extLst>
              <a:ext uri="{FF2B5EF4-FFF2-40B4-BE49-F238E27FC236}">
                <a16:creationId xmlns:a16="http://schemas.microsoft.com/office/drawing/2014/main" id="{0E26F0BD-3034-CC63-8DC8-CC152F6CE982}"/>
              </a:ext>
            </a:extLst>
          </p:cNvPr>
          <p:cNvSpPr/>
          <p:nvPr/>
        </p:nvSpPr>
        <p:spPr>
          <a:xfrm>
            <a:off x="397041" y="2057797"/>
            <a:ext cx="11636847" cy="1491518"/>
          </a:xfrm>
          <a:prstGeom prst="rightArrow">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latin typeface="Calibri Light" panose="020F0302020204030204" pitchFamily="34" charset="0"/>
            </a:endParaRPr>
          </a:p>
        </p:txBody>
      </p:sp>
      <p:grpSp>
        <p:nvGrpSpPr>
          <p:cNvPr id="7" name="Group 6">
            <a:extLst>
              <a:ext uri="{FF2B5EF4-FFF2-40B4-BE49-F238E27FC236}">
                <a16:creationId xmlns:a16="http://schemas.microsoft.com/office/drawing/2014/main" id="{7A90BB29-E474-4A0A-1CB0-6AD87DF07AEA}"/>
              </a:ext>
            </a:extLst>
          </p:cNvPr>
          <p:cNvGrpSpPr>
            <a:grpSpLocks noChangeAspect="1"/>
          </p:cNvGrpSpPr>
          <p:nvPr/>
        </p:nvGrpSpPr>
        <p:grpSpPr>
          <a:xfrm>
            <a:off x="698314" y="2250344"/>
            <a:ext cx="1106424" cy="1106424"/>
            <a:chOff x="1115911" y="2879929"/>
            <a:chExt cx="1338773" cy="1338773"/>
          </a:xfrm>
        </p:grpSpPr>
        <p:sp>
          <p:nvSpPr>
            <p:cNvPr id="13" name="Oval 12">
              <a:extLst>
                <a:ext uri="{FF2B5EF4-FFF2-40B4-BE49-F238E27FC236}">
                  <a16:creationId xmlns:a16="http://schemas.microsoft.com/office/drawing/2014/main" id="{0C20A5DC-712A-83D4-78FA-18C07022548D}"/>
                </a:ext>
              </a:extLst>
            </p:cNvPr>
            <p:cNvSpPr>
              <a:spLocks noChangeAspect="1"/>
            </p:cNvSpPr>
            <p:nvPr/>
          </p:nvSpPr>
          <p:spPr>
            <a:xfrm>
              <a:off x="1115911" y="2879929"/>
              <a:ext cx="1338773" cy="1338773"/>
            </a:xfrm>
            <a:prstGeom prst="ellipse">
              <a:avLst/>
            </a:prstGeom>
            <a:solidFill>
              <a:schemeClr val="lt1"/>
            </a:solidFill>
            <a:ln w="762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latin typeface="Calibri Light" panose="020F0302020204030204" pitchFamily="34" charset="0"/>
              </a:endParaRPr>
            </a:p>
          </p:txBody>
        </p:sp>
        <p:sp>
          <p:nvSpPr>
            <p:cNvPr id="17" name="Oval 16">
              <a:extLst>
                <a:ext uri="{FF2B5EF4-FFF2-40B4-BE49-F238E27FC236}">
                  <a16:creationId xmlns:a16="http://schemas.microsoft.com/office/drawing/2014/main" id="{CFE6B1D4-BB67-DD97-18D5-EF08664D9D78}"/>
                </a:ext>
              </a:extLst>
            </p:cNvPr>
            <p:cNvSpPr>
              <a:spLocks noChangeAspect="1"/>
            </p:cNvSpPr>
            <p:nvPr/>
          </p:nvSpPr>
          <p:spPr>
            <a:xfrm>
              <a:off x="1232086" y="2996104"/>
              <a:ext cx="1106424" cy="1106424"/>
            </a:xfrm>
            <a:prstGeom prst="ellipse">
              <a:avLst/>
            </a:prstGeom>
            <a:solidFill>
              <a:srgbClr val="034EA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latin typeface="Calibri Light" panose="020F0302020204030204" pitchFamily="34" charset="0"/>
              </a:endParaRPr>
            </a:p>
          </p:txBody>
        </p:sp>
      </p:grpSp>
      <p:grpSp>
        <p:nvGrpSpPr>
          <p:cNvPr id="21" name="Group 20">
            <a:extLst>
              <a:ext uri="{FF2B5EF4-FFF2-40B4-BE49-F238E27FC236}">
                <a16:creationId xmlns:a16="http://schemas.microsoft.com/office/drawing/2014/main" id="{5A0CC44E-2325-2891-B782-88200392D53C}"/>
              </a:ext>
            </a:extLst>
          </p:cNvPr>
          <p:cNvGrpSpPr>
            <a:grpSpLocks noChangeAspect="1"/>
          </p:cNvGrpSpPr>
          <p:nvPr/>
        </p:nvGrpSpPr>
        <p:grpSpPr>
          <a:xfrm>
            <a:off x="2970552" y="2250344"/>
            <a:ext cx="1106424" cy="1106424"/>
            <a:chOff x="1115911" y="2879929"/>
            <a:chExt cx="1338773" cy="1338773"/>
          </a:xfrm>
        </p:grpSpPr>
        <p:sp>
          <p:nvSpPr>
            <p:cNvPr id="22" name="Oval 21">
              <a:extLst>
                <a:ext uri="{FF2B5EF4-FFF2-40B4-BE49-F238E27FC236}">
                  <a16:creationId xmlns:a16="http://schemas.microsoft.com/office/drawing/2014/main" id="{80D86D56-8C9E-2433-1FC3-8FB1E57D09DD}"/>
                </a:ext>
              </a:extLst>
            </p:cNvPr>
            <p:cNvSpPr>
              <a:spLocks noChangeAspect="1"/>
            </p:cNvSpPr>
            <p:nvPr/>
          </p:nvSpPr>
          <p:spPr>
            <a:xfrm>
              <a:off x="1115911" y="2879929"/>
              <a:ext cx="1338773" cy="1338773"/>
            </a:xfrm>
            <a:prstGeom prst="ellipse">
              <a:avLst/>
            </a:prstGeom>
            <a:solidFill>
              <a:schemeClr val="lt1"/>
            </a:solidFill>
            <a:ln w="762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latin typeface="Calibri Light" panose="020F0302020204030204" pitchFamily="34" charset="0"/>
              </a:endParaRPr>
            </a:p>
          </p:txBody>
        </p:sp>
        <p:sp>
          <p:nvSpPr>
            <p:cNvPr id="23" name="Oval 22">
              <a:extLst>
                <a:ext uri="{FF2B5EF4-FFF2-40B4-BE49-F238E27FC236}">
                  <a16:creationId xmlns:a16="http://schemas.microsoft.com/office/drawing/2014/main" id="{540EE75C-03BB-D8CE-FC7E-5359C6120B33}"/>
                </a:ext>
              </a:extLst>
            </p:cNvPr>
            <p:cNvSpPr>
              <a:spLocks noChangeAspect="1"/>
            </p:cNvSpPr>
            <p:nvPr/>
          </p:nvSpPr>
          <p:spPr>
            <a:xfrm>
              <a:off x="1232085" y="2996103"/>
              <a:ext cx="1106424" cy="1106424"/>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latin typeface="Calibri Light" panose="020F0302020204030204" pitchFamily="34" charset="0"/>
              </a:endParaRPr>
            </a:p>
          </p:txBody>
        </p:sp>
      </p:grpSp>
      <p:grpSp>
        <p:nvGrpSpPr>
          <p:cNvPr id="24" name="Group 23">
            <a:extLst>
              <a:ext uri="{FF2B5EF4-FFF2-40B4-BE49-F238E27FC236}">
                <a16:creationId xmlns:a16="http://schemas.microsoft.com/office/drawing/2014/main" id="{A6CA57E9-A3C5-A7C7-BCEA-4CAC4ADD8F9D}"/>
              </a:ext>
            </a:extLst>
          </p:cNvPr>
          <p:cNvGrpSpPr>
            <a:grpSpLocks noChangeAspect="1"/>
          </p:cNvGrpSpPr>
          <p:nvPr/>
        </p:nvGrpSpPr>
        <p:grpSpPr>
          <a:xfrm>
            <a:off x="7336472" y="2262757"/>
            <a:ext cx="1106424" cy="1106424"/>
            <a:chOff x="1115911" y="2879929"/>
            <a:chExt cx="1338773" cy="1338773"/>
          </a:xfrm>
        </p:grpSpPr>
        <p:sp>
          <p:nvSpPr>
            <p:cNvPr id="25" name="Oval 24">
              <a:extLst>
                <a:ext uri="{FF2B5EF4-FFF2-40B4-BE49-F238E27FC236}">
                  <a16:creationId xmlns:a16="http://schemas.microsoft.com/office/drawing/2014/main" id="{9AEB9166-652A-7B1D-1C82-FF5F8B782EF0}"/>
                </a:ext>
              </a:extLst>
            </p:cNvPr>
            <p:cNvSpPr>
              <a:spLocks noChangeAspect="1"/>
            </p:cNvSpPr>
            <p:nvPr/>
          </p:nvSpPr>
          <p:spPr>
            <a:xfrm>
              <a:off x="1115911" y="2879929"/>
              <a:ext cx="1338773" cy="1338773"/>
            </a:xfrm>
            <a:prstGeom prst="ellipse">
              <a:avLst/>
            </a:prstGeom>
            <a:solidFill>
              <a:schemeClr val="lt1"/>
            </a:solidFill>
            <a:ln w="762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latin typeface="Calibri Light" panose="020F0302020204030204" pitchFamily="34" charset="0"/>
              </a:endParaRPr>
            </a:p>
          </p:txBody>
        </p:sp>
        <p:sp>
          <p:nvSpPr>
            <p:cNvPr id="26" name="Oval 25">
              <a:extLst>
                <a:ext uri="{FF2B5EF4-FFF2-40B4-BE49-F238E27FC236}">
                  <a16:creationId xmlns:a16="http://schemas.microsoft.com/office/drawing/2014/main" id="{40303004-82F1-01AD-DE91-A0534AEEE630}"/>
                </a:ext>
              </a:extLst>
            </p:cNvPr>
            <p:cNvSpPr>
              <a:spLocks noChangeAspect="1"/>
            </p:cNvSpPr>
            <p:nvPr/>
          </p:nvSpPr>
          <p:spPr>
            <a:xfrm>
              <a:off x="1232085" y="2996103"/>
              <a:ext cx="1106424" cy="1106424"/>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latin typeface="Calibri Light" panose="020F0302020204030204" pitchFamily="34" charset="0"/>
              </a:endParaRPr>
            </a:p>
          </p:txBody>
        </p:sp>
      </p:grpSp>
      <p:grpSp>
        <p:nvGrpSpPr>
          <p:cNvPr id="27" name="Group 26">
            <a:extLst>
              <a:ext uri="{FF2B5EF4-FFF2-40B4-BE49-F238E27FC236}">
                <a16:creationId xmlns:a16="http://schemas.microsoft.com/office/drawing/2014/main" id="{DCECB975-1AFB-CF90-5F06-42A1AC7E9870}"/>
              </a:ext>
            </a:extLst>
          </p:cNvPr>
          <p:cNvGrpSpPr>
            <a:grpSpLocks noChangeAspect="1"/>
          </p:cNvGrpSpPr>
          <p:nvPr/>
        </p:nvGrpSpPr>
        <p:grpSpPr>
          <a:xfrm>
            <a:off x="5153512" y="2250344"/>
            <a:ext cx="1106424" cy="1106424"/>
            <a:chOff x="1115911" y="2879929"/>
            <a:chExt cx="1338773" cy="1338773"/>
          </a:xfrm>
        </p:grpSpPr>
        <p:sp>
          <p:nvSpPr>
            <p:cNvPr id="28" name="Oval 27">
              <a:extLst>
                <a:ext uri="{FF2B5EF4-FFF2-40B4-BE49-F238E27FC236}">
                  <a16:creationId xmlns:a16="http://schemas.microsoft.com/office/drawing/2014/main" id="{EA7EB885-32B4-D94D-0421-3FE4226820B6}"/>
                </a:ext>
              </a:extLst>
            </p:cNvPr>
            <p:cNvSpPr>
              <a:spLocks noChangeAspect="1"/>
            </p:cNvSpPr>
            <p:nvPr/>
          </p:nvSpPr>
          <p:spPr>
            <a:xfrm>
              <a:off x="1115911" y="2879929"/>
              <a:ext cx="1338773" cy="1338773"/>
            </a:xfrm>
            <a:prstGeom prst="ellipse">
              <a:avLst/>
            </a:prstGeom>
            <a:solidFill>
              <a:schemeClr val="lt1"/>
            </a:solidFill>
            <a:ln w="762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latin typeface="Calibri Light" panose="020F0302020204030204" pitchFamily="34" charset="0"/>
              </a:endParaRPr>
            </a:p>
          </p:txBody>
        </p:sp>
        <p:sp>
          <p:nvSpPr>
            <p:cNvPr id="29" name="Oval 28">
              <a:extLst>
                <a:ext uri="{FF2B5EF4-FFF2-40B4-BE49-F238E27FC236}">
                  <a16:creationId xmlns:a16="http://schemas.microsoft.com/office/drawing/2014/main" id="{771E4E40-AEB2-F2B0-EDD1-6178A27D3898}"/>
                </a:ext>
              </a:extLst>
            </p:cNvPr>
            <p:cNvSpPr>
              <a:spLocks noChangeAspect="1"/>
            </p:cNvSpPr>
            <p:nvPr/>
          </p:nvSpPr>
          <p:spPr>
            <a:xfrm>
              <a:off x="1232085" y="2996104"/>
              <a:ext cx="1106424" cy="1106424"/>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latin typeface="Calibri Light" panose="020F0302020204030204" pitchFamily="34" charset="0"/>
              </a:endParaRPr>
            </a:p>
          </p:txBody>
        </p:sp>
      </p:grpSp>
      <p:grpSp>
        <p:nvGrpSpPr>
          <p:cNvPr id="30" name="Group 29">
            <a:extLst>
              <a:ext uri="{FF2B5EF4-FFF2-40B4-BE49-F238E27FC236}">
                <a16:creationId xmlns:a16="http://schemas.microsoft.com/office/drawing/2014/main" id="{89288DA2-1A57-AEA0-CC6E-590FE7219E10}"/>
              </a:ext>
            </a:extLst>
          </p:cNvPr>
          <p:cNvGrpSpPr>
            <a:grpSpLocks noChangeAspect="1"/>
          </p:cNvGrpSpPr>
          <p:nvPr/>
        </p:nvGrpSpPr>
        <p:grpSpPr>
          <a:xfrm>
            <a:off x="9519432" y="2250344"/>
            <a:ext cx="1106424" cy="1106424"/>
            <a:chOff x="1115911" y="2879929"/>
            <a:chExt cx="1338773" cy="1338773"/>
          </a:xfrm>
        </p:grpSpPr>
        <p:sp>
          <p:nvSpPr>
            <p:cNvPr id="31" name="Oval 30">
              <a:extLst>
                <a:ext uri="{FF2B5EF4-FFF2-40B4-BE49-F238E27FC236}">
                  <a16:creationId xmlns:a16="http://schemas.microsoft.com/office/drawing/2014/main" id="{0B5B29CE-0030-6BDE-6834-2D3322D05778}"/>
                </a:ext>
              </a:extLst>
            </p:cNvPr>
            <p:cNvSpPr>
              <a:spLocks noChangeAspect="1"/>
            </p:cNvSpPr>
            <p:nvPr/>
          </p:nvSpPr>
          <p:spPr>
            <a:xfrm>
              <a:off x="1115911" y="2879929"/>
              <a:ext cx="1338773" cy="1338773"/>
            </a:xfrm>
            <a:prstGeom prst="ellipse">
              <a:avLst/>
            </a:prstGeom>
            <a:solidFill>
              <a:schemeClr val="lt1"/>
            </a:solidFill>
            <a:ln w="76200">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latin typeface="Calibri Light" panose="020F0302020204030204" pitchFamily="34" charset="0"/>
              </a:endParaRPr>
            </a:p>
          </p:txBody>
        </p:sp>
        <p:sp>
          <p:nvSpPr>
            <p:cNvPr id="32" name="Oval 31">
              <a:extLst>
                <a:ext uri="{FF2B5EF4-FFF2-40B4-BE49-F238E27FC236}">
                  <a16:creationId xmlns:a16="http://schemas.microsoft.com/office/drawing/2014/main" id="{057801EC-3A27-54D2-6C74-0622B1AEE1CF}"/>
                </a:ext>
              </a:extLst>
            </p:cNvPr>
            <p:cNvSpPr>
              <a:spLocks noChangeAspect="1"/>
            </p:cNvSpPr>
            <p:nvPr/>
          </p:nvSpPr>
          <p:spPr>
            <a:xfrm>
              <a:off x="1232086" y="2996103"/>
              <a:ext cx="1106424" cy="1106424"/>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latin typeface="Calibri Light" panose="020F0302020204030204" pitchFamily="34" charset="0"/>
              </a:endParaRPr>
            </a:p>
          </p:txBody>
        </p:sp>
      </p:grpSp>
      <p:sp>
        <p:nvSpPr>
          <p:cNvPr id="36" name="TextBox 35">
            <a:extLst>
              <a:ext uri="{FF2B5EF4-FFF2-40B4-BE49-F238E27FC236}">
                <a16:creationId xmlns:a16="http://schemas.microsoft.com/office/drawing/2014/main" id="{C3E48147-DEC9-4040-A138-ED1D19674C15}"/>
              </a:ext>
            </a:extLst>
          </p:cNvPr>
          <p:cNvSpPr txBox="1"/>
          <p:nvPr/>
        </p:nvSpPr>
        <p:spPr>
          <a:xfrm>
            <a:off x="311909" y="3539192"/>
            <a:ext cx="1832607" cy="1660455"/>
          </a:xfrm>
          <a:prstGeom prst="rect">
            <a:avLst/>
          </a:prstGeom>
          <a:noFill/>
        </p:spPr>
        <p:txBody>
          <a:bodyPr wrap="square" rtlCol="0">
            <a:spAutoFit/>
          </a:bodyPr>
          <a:lstStyle/>
          <a:p>
            <a:pPr algn="ctr">
              <a:lnSpc>
                <a:spcPct val="130000"/>
              </a:lnSpc>
            </a:pPr>
            <a:r>
              <a:rPr lang="en-US" sz="2000" b="1" i="0">
                <a:solidFill>
                  <a:srgbClr val="013398"/>
                </a:solidFill>
                <a:effectLst/>
                <a:latin typeface="Calibri" panose="020F0502020204030204" pitchFamily="34" charset="0"/>
                <a:ea typeface="Calibri" panose="020F0502020204030204" pitchFamily="34" charset="0"/>
                <a:cs typeface="Calibri" panose="020F0502020204030204" pitchFamily="34" charset="0"/>
              </a:rPr>
              <a:t>KAVA Proposal Writing &amp; Consortium Set-Up</a:t>
            </a:r>
            <a:endParaRPr lang="en-US" sz="2000">
              <a:solidFill>
                <a:srgbClr val="013398"/>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CEF40752-9E3E-3328-CFCA-DA7ACDE94150}"/>
              </a:ext>
            </a:extLst>
          </p:cNvPr>
          <p:cNvSpPr txBox="1"/>
          <p:nvPr/>
        </p:nvSpPr>
        <p:spPr>
          <a:xfrm>
            <a:off x="2644658" y="3539192"/>
            <a:ext cx="1832607" cy="860235"/>
          </a:xfrm>
          <a:prstGeom prst="rect">
            <a:avLst/>
          </a:prstGeom>
          <a:noFill/>
        </p:spPr>
        <p:txBody>
          <a:bodyPr wrap="square" rtlCol="0">
            <a:spAutoFit/>
          </a:bodyPr>
          <a:lstStyle>
            <a:defPPr>
              <a:defRPr lang="en-US"/>
            </a:defPPr>
            <a:lvl1pPr algn="ctr">
              <a:lnSpc>
                <a:spcPct val="130000"/>
              </a:lnSpc>
              <a:defRPr sz="2000" b="1" i="0">
                <a:solidFill>
                  <a:srgbClr val="013398"/>
                </a:solidFill>
                <a:effectLst/>
                <a:latin typeface="Calibri" panose="020F0502020204030204" pitchFamily="34" charset="0"/>
                <a:ea typeface="Calibri" panose="020F0502020204030204" pitchFamily="34" charset="0"/>
                <a:cs typeface="Calibri" panose="020F0502020204030204" pitchFamily="34" charset="0"/>
              </a:defRPr>
            </a:lvl1pPr>
          </a:lstStyle>
          <a:p>
            <a:r>
              <a:rPr lang="fr-FR"/>
              <a:t>Participation in KAVA </a:t>
            </a:r>
            <a:r>
              <a:rPr lang="fr-FR" err="1"/>
              <a:t>Projects</a:t>
            </a:r>
            <a:endParaRPr lang="fr-FR"/>
          </a:p>
        </p:txBody>
      </p:sp>
      <p:sp>
        <p:nvSpPr>
          <p:cNvPr id="38" name="TextBox 37">
            <a:extLst>
              <a:ext uri="{FF2B5EF4-FFF2-40B4-BE49-F238E27FC236}">
                <a16:creationId xmlns:a16="http://schemas.microsoft.com/office/drawing/2014/main" id="{D8E2024F-4D87-4B7E-BB2A-922A9DD00C97}"/>
              </a:ext>
            </a:extLst>
          </p:cNvPr>
          <p:cNvSpPr txBox="1"/>
          <p:nvPr/>
        </p:nvSpPr>
        <p:spPr>
          <a:xfrm>
            <a:off x="4763116" y="3539192"/>
            <a:ext cx="1832607" cy="1660455"/>
          </a:xfrm>
          <a:prstGeom prst="rect">
            <a:avLst/>
          </a:prstGeom>
          <a:noFill/>
        </p:spPr>
        <p:txBody>
          <a:bodyPr wrap="square" rtlCol="0">
            <a:spAutoFit/>
          </a:bodyPr>
          <a:lstStyle>
            <a:defPPr>
              <a:defRPr lang="en-US"/>
            </a:defPPr>
            <a:lvl1pPr algn="ctr">
              <a:lnSpc>
                <a:spcPct val="130000"/>
              </a:lnSpc>
              <a:defRPr sz="2000" b="1" i="0">
                <a:solidFill>
                  <a:srgbClr val="013398"/>
                </a:solidFill>
                <a:effectLst/>
                <a:latin typeface="Calibri" panose="020F0502020204030204" pitchFamily="34" charset="0"/>
                <a:ea typeface="Calibri" panose="020F0502020204030204" pitchFamily="34" charset="0"/>
                <a:cs typeface="Calibri" panose="020F0502020204030204" pitchFamily="34" charset="0"/>
              </a:defRPr>
            </a:lvl1pPr>
          </a:lstStyle>
          <a:p>
            <a:r>
              <a:rPr lang="en-US"/>
              <a:t>Industry Services</a:t>
            </a:r>
            <a:r>
              <a:rPr lang="en-US" b="0"/>
              <a:t> (sustainability reporting)</a:t>
            </a:r>
            <a:endParaRPr lang="fr-FR" b="0"/>
          </a:p>
        </p:txBody>
      </p:sp>
      <p:sp>
        <p:nvSpPr>
          <p:cNvPr id="45" name="TextBox 44">
            <a:extLst>
              <a:ext uri="{FF2B5EF4-FFF2-40B4-BE49-F238E27FC236}">
                <a16:creationId xmlns:a16="http://schemas.microsoft.com/office/drawing/2014/main" id="{52CB3656-0695-0BB5-7390-83E55B02E1D4}"/>
              </a:ext>
            </a:extLst>
          </p:cNvPr>
          <p:cNvSpPr txBox="1"/>
          <p:nvPr/>
        </p:nvSpPr>
        <p:spPr>
          <a:xfrm>
            <a:off x="6973380" y="3539192"/>
            <a:ext cx="1832607" cy="860235"/>
          </a:xfrm>
          <a:prstGeom prst="rect">
            <a:avLst/>
          </a:prstGeom>
          <a:noFill/>
        </p:spPr>
        <p:txBody>
          <a:bodyPr wrap="square" rtlCol="0">
            <a:spAutoFit/>
          </a:bodyPr>
          <a:lstStyle>
            <a:defPPr>
              <a:defRPr lang="en-US"/>
            </a:defPPr>
            <a:lvl1pPr algn="ctr">
              <a:lnSpc>
                <a:spcPct val="130000"/>
              </a:lnSpc>
              <a:defRPr sz="2000" b="1" i="0">
                <a:solidFill>
                  <a:srgbClr val="013398"/>
                </a:solidFill>
                <a:effectLst/>
                <a:latin typeface="Calibri" panose="020F0502020204030204" pitchFamily="34" charset="0"/>
                <a:ea typeface="Calibri" panose="020F0502020204030204" pitchFamily="34" charset="0"/>
                <a:cs typeface="Calibri" panose="020F0502020204030204" pitchFamily="34" charset="0"/>
              </a:defRPr>
            </a:lvl1pPr>
          </a:lstStyle>
          <a:p>
            <a:r>
              <a:rPr lang="fr-FR">
                <a:solidFill>
                  <a:srgbClr val="196B24"/>
                </a:solidFill>
              </a:rPr>
              <a:t>Networking </a:t>
            </a:r>
            <a:r>
              <a:rPr lang="fr-FR" err="1">
                <a:solidFill>
                  <a:srgbClr val="196B24"/>
                </a:solidFill>
              </a:rPr>
              <a:t>Activities</a:t>
            </a:r>
            <a:endParaRPr lang="fr-FR">
              <a:solidFill>
                <a:srgbClr val="196B24"/>
              </a:solidFill>
            </a:endParaRPr>
          </a:p>
        </p:txBody>
      </p:sp>
      <p:sp>
        <p:nvSpPr>
          <p:cNvPr id="46" name="TextBox 45">
            <a:extLst>
              <a:ext uri="{FF2B5EF4-FFF2-40B4-BE49-F238E27FC236}">
                <a16:creationId xmlns:a16="http://schemas.microsoft.com/office/drawing/2014/main" id="{F9EBC7F4-4527-0528-0D21-BACBB125A692}"/>
              </a:ext>
            </a:extLst>
          </p:cNvPr>
          <p:cNvSpPr txBox="1"/>
          <p:nvPr/>
        </p:nvSpPr>
        <p:spPr>
          <a:xfrm>
            <a:off x="9156340" y="3539192"/>
            <a:ext cx="1832607" cy="830997"/>
          </a:xfrm>
          <a:prstGeom prst="rect">
            <a:avLst/>
          </a:prstGeom>
          <a:noFill/>
        </p:spPr>
        <p:txBody>
          <a:bodyPr wrap="square" rtlCol="0">
            <a:spAutoFit/>
          </a:bodyPr>
          <a:lstStyle>
            <a:defPPr>
              <a:defRPr lang="en-US"/>
            </a:defPPr>
            <a:lvl1pPr algn="ctr">
              <a:lnSpc>
                <a:spcPct val="130000"/>
              </a:lnSpc>
              <a:defRPr sz="2000" b="1" i="0">
                <a:solidFill>
                  <a:srgbClr val="013398"/>
                </a:solidFill>
                <a:effectLst/>
                <a:latin typeface="Calibri" panose="020F0502020204030204" pitchFamily="34" charset="0"/>
                <a:ea typeface="Calibri" panose="020F0502020204030204" pitchFamily="34" charset="0"/>
                <a:cs typeface="Calibri" panose="020F0502020204030204" pitchFamily="34" charset="0"/>
              </a:defRPr>
            </a:lvl1pPr>
          </a:lstStyle>
          <a:p>
            <a:r>
              <a:rPr lang="en-US"/>
              <a:t>Business Creation Opportunities</a:t>
            </a:r>
            <a:endParaRPr lang="fr-FR"/>
          </a:p>
        </p:txBody>
      </p:sp>
      <p:grpSp>
        <p:nvGrpSpPr>
          <p:cNvPr id="91" name="Challenge2" descr="{&quot;Key&quot;:&quot;POWER_USER_SHAPE_ICON&quot;,&quot;Value&quot;:&quot;POWER_USER_SHAPE_ICON_STYLE_1&quot;}">
            <a:extLst>
              <a:ext uri="{FF2B5EF4-FFF2-40B4-BE49-F238E27FC236}">
                <a16:creationId xmlns:a16="http://schemas.microsoft.com/office/drawing/2014/main" id="{0A2E9D25-9D78-8E3C-D907-EC075880A31C}"/>
              </a:ext>
            </a:extLst>
          </p:cNvPr>
          <p:cNvGrpSpPr>
            <a:grpSpLocks noChangeAspect="1"/>
          </p:cNvGrpSpPr>
          <p:nvPr/>
        </p:nvGrpSpPr>
        <p:grpSpPr>
          <a:xfrm>
            <a:off x="8015035" y="1569683"/>
            <a:ext cx="739300" cy="571500"/>
            <a:chOff x="2876570" y="4442540"/>
            <a:chExt cx="934362" cy="722288"/>
          </a:xfrm>
        </p:grpSpPr>
        <p:sp>
          <p:nvSpPr>
            <p:cNvPr id="92" name="Freeform: Shape 91">
              <a:extLst>
                <a:ext uri="{FF2B5EF4-FFF2-40B4-BE49-F238E27FC236}">
                  <a16:creationId xmlns:a16="http://schemas.microsoft.com/office/drawing/2014/main" id="{99ECF7B4-8697-318C-BD92-95A4A5918656}"/>
                </a:ext>
              </a:extLst>
            </p:cNvPr>
            <p:cNvSpPr/>
            <p:nvPr/>
          </p:nvSpPr>
          <p:spPr>
            <a:xfrm>
              <a:off x="3202737" y="5097378"/>
              <a:ext cx="94203" cy="65942"/>
            </a:xfrm>
            <a:custGeom>
              <a:avLst/>
              <a:gdLst>
                <a:gd name="connsiteX0" fmla="*/ 0 w 94203"/>
                <a:gd name="connsiteY0" fmla="*/ 67563 h 65942"/>
                <a:gd name="connsiteX1" fmla="*/ 98802 w 94203"/>
                <a:gd name="connsiteY1" fmla="*/ 0 h 65942"/>
              </a:gdLst>
              <a:ahLst/>
              <a:cxnLst>
                <a:cxn ang="0">
                  <a:pos x="connsiteX0" y="connsiteY0"/>
                </a:cxn>
                <a:cxn ang="0">
                  <a:pos x="connsiteX1" y="connsiteY1"/>
                </a:cxn>
              </a:cxnLst>
              <a:rect l="l" t="t" r="r" b="b"/>
              <a:pathLst>
                <a:path w="94203" h="65942">
                  <a:moveTo>
                    <a:pt x="0" y="67563"/>
                  </a:moveTo>
                  <a:lnTo>
                    <a:pt x="98802" y="0"/>
                  </a:lnTo>
                </a:path>
              </a:pathLst>
            </a:custGeom>
            <a:noFill/>
            <a:ln w="19050" cap="rnd">
              <a:solidFill>
                <a:schemeClr val="l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44AC6678-D272-2DDA-081A-15962055E565}"/>
                </a:ext>
              </a:extLst>
            </p:cNvPr>
            <p:cNvSpPr/>
            <p:nvPr/>
          </p:nvSpPr>
          <p:spPr>
            <a:xfrm>
              <a:off x="3066726" y="4846074"/>
              <a:ext cx="744206" cy="310871"/>
            </a:xfrm>
            <a:custGeom>
              <a:avLst/>
              <a:gdLst>
                <a:gd name="connsiteX0" fmla="*/ 751193 w 744206"/>
                <a:gd name="connsiteY0" fmla="*/ 318867 h 310870"/>
                <a:gd name="connsiteX1" fmla="*/ 570244 w 744206"/>
                <a:gd name="connsiteY1" fmla="*/ 11325 h 310870"/>
                <a:gd name="connsiteX2" fmla="*/ 548077 w 744206"/>
                <a:gd name="connsiteY2" fmla="*/ 284 h 310870"/>
                <a:gd name="connsiteX3" fmla="*/ 0 w 744206"/>
                <a:gd name="connsiteY3" fmla="*/ 318867 h 310870"/>
              </a:gdLst>
              <a:ahLst/>
              <a:cxnLst>
                <a:cxn ang="0">
                  <a:pos x="connsiteX0" y="connsiteY0"/>
                </a:cxn>
                <a:cxn ang="0">
                  <a:pos x="connsiteX1" y="connsiteY1"/>
                </a:cxn>
                <a:cxn ang="0">
                  <a:pos x="connsiteX2" y="connsiteY2"/>
                </a:cxn>
                <a:cxn ang="0">
                  <a:pos x="connsiteX3" y="connsiteY3"/>
                </a:cxn>
              </a:cxnLst>
              <a:rect l="l" t="t" r="r" b="b"/>
              <a:pathLst>
                <a:path w="744206" h="310870">
                  <a:moveTo>
                    <a:pt x="751193" y="318867"/>
                  </a:moveTo>
                  <a:lnTo>
                    <a:pt x="570244" y="11325"/>
                  </a:lnTo>
                  <a:cubicBezTo>
                    <a:pt x="566403" y="3738"/>
                    <a:pt x="556443" y="-1274"/>
                    <a:pt x="548077" y="284"/>
                  </a:cubicBezTo>
                  <a:lnTo>
                    <a:pt x="0" y="318867"/>
                  </a:lnTo>
                </a:path>
              </a:pathLst>
            </a:custGeom>
            <a:noFill/>
            <a:ln w="19050" cap="rnd">
              <a:solidFill>
                <a:schemeClr val="l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10455F61-1211-5D15-F3F4-66E8BBE8E523}"/>
                </a:ext>
              </a:extLst>
            </p:cNvPr>
            <p:cNvSpPr/>
            <p:nvPr/>
          </p:nvSpPr>
          <p:spPr>
            <a:xfrm>
              <a:off x="3625194" y="5023523"/>
              <a:ext cx="94203" cy="141305"/>
            </a:xfrm>
            <a:custGeom>
              <a:avLst/>
              <a:gdLst>
                <a:gd name="connsiteX0" fmla="*/ 0 w 94203"/>
                <a:gd name="connsiteY0" fmla="*/ 0 h 141304"/>
                <a:gd name="connsiteX1" fmla="*/ 96313 w 94203"/>
                <a:gd name="connsiteY1" fmla="*/ 141380 h 141304"/>
              </a:gdLst>
              <a:ahLst/>
              <a:cxnLst>
                <a:cxn ang="0">
                  <a:pos x="connsiteX0" y="connsiteY0"/>
                </a:cxn>
                <a:cxn ang="0">
                  <a:pos x="connsiteX1" y="connsiteY1"/>
                </a:cxn>
              </a:cxnLst>
              <a:rect l="l" t="t" r="r" b="b"/>
              <a:pathLst>
                <a:path w="94203" h="141304">
                  <a:moveTo>
                    <a:pt x="0" y="0"/>
                  </a:moveTo>
                  <a:lnTo>
                    <a:pt x="96313" y="141380"/>
                  </a:lnTo>
                </a:path>
              </a:pathLst>
            </a:custGeom>
            <a:noFill/>
            <a:ln w="19050" cap="rnd">
              <a:solidFill>
                <a:schemeClr val="l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02EDF8F-8F2D-B7DE-5E03-2910C97E2C43}"/>
                </a:ext>
              </a:extLst>
            </p:cNvPr>
            <p:cNvSpPr/>
            <p:nvPr/>
          </p:nvSpPr>
          <p:spPr>
            <a:xfrm>
              <a:off x="3085961" y="4793591"/>
              <a:ext cx="94203" cy="226088"/>
            </a:xfrm>
            <a:custGeom>
              <a:avLst/>
              <a:gdLst>
                <a:gd name="connsiteX0" fmla="*/ 32430 w 94203"/>
                <a:gd name="connsiteY0" fmla="*/ 0 h 226087"/>
                <a:gd name="connsiteX1" fmla="*/ 28716 w 94203"/>
                <a:gd name="connsiteY1" fmla="*/ 95823 h 226087"/>
                <a:gd name="connsiteX2" fmla="*/ 1878 w 94203"/>
                <a:gd name="connsiteY2" fmla="*/ 188356 h 226087"/>
                <a:gd name="connsiteX3" fmla="*/ 16122 w 94203"/>
                <a:gd name="connsiteY3" fmla="*/ 225774 h 226087"/>
                <a:gd name="connsiteX4" fmla="*/ 55726 w 94203"/>
                <a:gd name="connsiteY4" fmla="*/ 212799 h 226087"/>
                <a:gd name="connsiteX5" fmla="*/ 89987 w 94203"/>
                <a:gd name="connsiteY5" fmla="*/ 122527 h 226087"/>
                <a:gd name="connsiteX6" fmla="*/ 95207 w 94203"/>
                <a:gd name="connsiteY6" fmla="*/ 97519 h 226087"/>
                <a:gd name="connsiteX7" fmla="*/ 100537 w 94203"/>
                <a:gd name="connsiteY7" fmla="*/ 33046 h 22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3" h="226087">
                  <a:moveTo>
                    <a:pt x="32430" y="0"/>
                  </a:moveTo>
                  <a:lnTo>
                    <a:pt x="28716" y="95823"/>
                  </a:lnTo>
                  <a:cubicBezTo>
                    <a:pt x="23869" y="112629"/>
                    <a:pt x="6004" y="174464"/>
                    <a:pt x="1878" y="188356"/>
                  </a:cubicBezTo>
                  <a:cubicBezTo>
                    <a:pt x="-5452" y="212874"/>
                    <a:pt x="10665" y="223802"/>
                    <a:pt x="16122" y="225774"/>
                  </a:cubicBezTo>
                  <a:cubicBezTo>
                    <a:pt x="32842" y="231815"/>
                    <a:pt x="48303" y="229655"/>
                    <a:pt x="55726" y="212799"/>
                  </a:cubicBezTo>
                  <a:cubicBezTo>
                    <a:pt x="61108" y="200502"/>
                    <a:pt x="81176" y="146455"/>
                    <a:pt x="89987" y="122527"/>
                  </a:cubicBezTo>
                  <a:cubicBezTo>
                    <a:pt x="92313" y="116234"/>
                    <a:pt x="94315" y="109188"/>
                    <a:pt x="95207" y="97519"/>
                  </a:cubicBezTo>
                  <a:lnTo>
                    <a:pt x="100537" y="33046"/>
                  </a:lnTo>
                </a:path>
              </a:pathLst>
            </a:custGeom>
            <a:noFill/>
            <a:ln w="19050" cap="flat">
              <a:solidFill>
                <a:schemeClr val="l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EAC3AA3-9B1F-DB61-115E-99FD60C6DCCB}"/>
                </a:ext>
              </a:extLst>
            </p:cNvPr>
            <p:cNvSpPr/>
            <p:nvPr/>
          </p:nvSpPr>
          <p:spPr>
            <a:xfrm>
              <a:off x="3017956" y="4571078"/>
              <a:ext cx="367393" cy="395654"/>
            </a:xfrm>
            <a:custGeom>
              <a:avLst/>
              <a:gdLst>
                <a:gd name="connsiteX0" fmla="*/ 246053 w 367392"/>
                <a:gd name="connsiteY0" fmla="*/ 27714 h 395653"/>
                <a:gd name="connsiteX1" fmla="*/ 295901 w 367392"/>
                <a:gd name="connsiteY1" fmla="*/ 100288 h 395653"/>
                <a:gd name="connsiteX2" fmla="*/ 352580 w 367392"/>
                <a:gd name="connsiteY2" fmla="*/ 134402 h 395653"/>
                <a:gd name="connsiteX3" fmla="*/ 368379 w 367392"/>
                <a:gd name="connsiteY3" fmla="*/ 152954 h 395653"/>
                <a:gd name="connsiteX4" fmla="*/ 365745 w 367392"/>
                <a:gd name="connsiteY4" fmla="*/ 173892 h 395653"/>
                <a:gd name="connsiteX5" fmla="*/ 345186 w 367392"/>
                <a:gd name="connsiteY5" fmla="*/ 186653 h 395653"/>
                <a:gd name="connsiteX6" fmla="*/ 326150 w 367392"/>
                <a:gd name="connsiteY6" fmla="*/ 181001 h 395653"/>
                <a:gd name="connsiteX7" fmla="*/ 258917 w 367392"/>
                <a:gd name="connsiteY7" fmla="*/ 146360 h 395653"/>
                <a:gd name="connsiteX8" fmla="*/ 244787 w 367392"/>
                <a:gd name="connsiteY8" fmla="*/ 136299 h 395653"/>
                <a:gd name="connsiteX9" fmla="*/ 222565 w 367392"/>
                <a:gd name="connsiteY9" fmla="*/ 113137 h 395653"/>
                <a:gd name="connsiteX10" fmla="*/ 195295 w 367392"/>
                <a:gd name="connsiteY10" fmla="*/ 175198 h 395653"/>
                <a:gd name="connsiteX11" fmla="*/ 199598 w 367392"/>
                <a:gd name="connsiteY11" fmla="*/ 177409 h 395653"/>
                <a:gd name="connsiteX12" fmla="*/ 288071 w 367392"/>
                <a:gd name="connsiteY12" fmla="*/ 226621 h 395653"/>
                <a:gd name="connsiteX13" fmla="*/ 296574 w 367392"/>
                <a:gd name="connsiteY13" fmla="*/ 250134 h 395653"/>
                <a:gd name="connsiteX14" fmla="*/ 295734 w 367392"/>
                <a:gd name="connsiteY14" fmla="*/ 366268 h 395653"/>
                <a:gd name="connsiteX15" fmla="*/ 265517 w 367392"/>
                <a:gd name="connsiteY15" fmla="*/ 400445 h 395653"/>
                <a:gd name="connsiteX16" fmla="*/ 233428 w 367392"/>
                <a:gd name="connsiteY16" fmla="*/ 372962 h 395653"/>
                <a:gd name="connsiteX17" fmla="*/ 228463 w 367392"/>
                <a:gd name="connsiteY17" fmla="*/ 280216 h 395653"/>
                <a:gd name="connsiteX18" fmla="*/ 225406 w 367392"/>
                <a:gd name="connsiteY18" fmla="*/ 278998 h 395653"/>
                <a:gd name="connsiteX19" fmla="*/ 108050 w 367392"/>
                <a:gd name="connsiteY19" fmla="*/ 227575 h 395653"/>
                <a:gd name="connsiteX20" fmla="*/ 87899 w 367392"/>
                <a:gd name="connsiteY20" fmla="*/ 175676 h 395653"/>
                <a:gd name="connsiteX21" fmla="*/ 131807 w 367392"/>
                <a:gd name="connsiteY21" fmla="*/ 83520 h 395653"/>
                <a:gd name="connsiteX22" fmla="*/ 100450 w 367392"/>
                <a:gd name="connsiteY22" fmla="*/ 104470 h 395653"/>
                <a:gd name="connsiteX23" fmla="*/ 48034 w 367392"/>
                <a:gd name="connsiteY23" fmla="*/ 154989 h 395653"/>
                <a:gd name="connsiteX24" fmla="*/ 26878 w 367392"/>
                <a:gd name="connsiteY24" fmla="*/ 163919 h 395653"/>
                <a:gd name="connsiteX25" fmla="*/ 8169 w 367392"/>
                <a:gd name="connsiteY25" fmla="*/ 156735 h 395653"/>
                <a:gd name="connsiteX26" fmla="*/ 5 w 367392"/>
                <a:gd name="connsiteY26" fmla="*/ 138484 h 395653"/>
                <a:gd name="connsiteX27" fmla="*/ 11295 w 367392"/>
                <a:gd name="connsiteY27" fmla="*/ 112999 h 395653"/>
                <a:gd name="connsiteX28" fmla="*/ 65530 w 367392"/>
                <a:gd name="connsiteY28" fmla="*/ 51692 h 395653"/>
                <a:gd name="connsiteX29" fmla="*/ 80951 w 367392"/>
                <a:gd name="connsiteY29" fmla="*/ 41807 h 395653"/>
                <a:gd name="connsiteX30" fmla="*/ 163159 w 367392"/>
                <a:gd name="connsiteY30" fmla="*/ 3736 h 395653"/>
                <a:gd name="connsiteX31" fmla="*/ 246053 w 367392"/>
                <a:gd name="connsiteY31" fmla="*/ 27714 h 39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7392" h="395653">
                  <a:moveTo>
                    <a:pt x="246053" y="27714"/>
                  </a:moveTo>
                  <a:lnTo>
                    <a:pt x="295901" y="100288"/>
                  </a:lnTo>
                  <a:lnTo>
                    <a:pt x="352580" y="134402"/>
                  </a:lnTo>
                  <a:cubicBezTo>
                    <a:pt x="360922" y="139075"/>
                    <a:pt x="366441" y="145581"/>
                    <a:pt x="368379" y="152954"/>
                  </a:cubicBezTo>
                  <a:cubicBezTo>
                    <a:pt x="370013" y="159159"/>
                    <a:pt x="369336" y="168039"/>
                    <a:pt x="365745" y="173892"/>
                  </a:cubicBezTo>
                  <a:cubicBezTo>
                    <a:pt x="361314" y="181202"/>
                    <a:pt x="353675" y="186653"/>
                    <a:pt x="345186" y="186653"/>
                  </a:cubicBezTo>
                  <a:cubicBezTo>
                    <a:pt x="339235" y="186653"/>
                    <a:pt x="332832" y="184769"/>
                    <a:pt x="326150" y="181001"/>
                  </a:cubicBezTo>
                  <a:lnTo>
                    <a:pt x="258917" y="146360"/>
                  </a:lnTo>
                  <a:cubicBezTo>
                    <a:pt x="253265" y="143169"/>
                    <a:pt x="248908" y="140971"/>
                    <a:pt x="244787" y="136299"/>
                  </a:cubicBezTo>
                  <a:lnTo>
                    <a:pt x="222565" y="113137"/>
                  </a:lnTo>
                  <a:lnTo>
                    <a:pt x="195295" y="175198"/>
                  </a:lnTo>
                  <a:lnTo>
                    <a:pt x="199598" y="177409"/>
                  </a:lnTo>
                  <a:cubicBezTo>
                    <a:pt x="215564" y="185624"/>
                    <a:pt x="268735" y="214098"/>
                    <a:pt x="288071" y="226621"/>
                  </a:cubicBezTo>
                  <a:cubicBezTo>
                    <a:pt x="295901" y="231695"/>
                    <a:pt x="296574" y="241806"/>
                    <a:pt x="296574" y="250134"/>
                  </a:cubicBezTo>
                  <a:cubicBezTo>
                    <a:pt x="297031" y="262192"/>
                    <a:pt x="296692" y="337756"/>
                    <a:pt x="295734" y="366268"/>
                  </a:cubicBezTo>
                  <a:cubicBezTo>
                    <a:pt x="295029" y="387344"/>
                    <a:pt x="283459" y="400445"/>
                    <a:pt x="265517" y="400445"/>
                  </a:cubicBezTo>
                  <a:cubicBezTo>
                    <a:pt x="243035" y="400445"/>
                    <a:pt x="234203" y="386251"/>
                    <a:pt x="233428" y="372962"/>
                  </a:cubicBezTo>
                  <a:lnTo>
                    <a:pt x="228463" y="280216"/>
                  </a:lnTo>
                  <a:lnTo>
                    <a:pt x="225406" y="278998"/>
                  </a:lnTo>
                  <a:cubicBezTo>
                    <a:pt x="204843" y="270783"/>
                    <a:pt x="135648" y="242799"/>
                    <a:pt x="108050" y="227575"/>
                  </a:cubicBezTo>
                  <a:cubicBezTo>
                    <a:pt x="83488" y="214035"/>
                    <a:pt x="81820" y="191150"/>
                    <a:pt x="87899" y="175676"/>
                  </a:cubicBezTo>
                  <a:cubicBezTo>
                    <a:pt x="95681" y="155855"/>
                    <a:pt x="131807" y="83520"/>
                    <a:pt x="131807" y="83520"/>
                  </a:cubicBezTo>
                  <a:lnTo>
                    <a:pt x="100450" y="104470"/>
                  </a:lnTo>
                  <a:lnTo>
                    <a:pt x="48034" y="154989"/>
                  </a:lnTo>
                  <a:cubicBezTo>
                    <a:pt x="42098" y="160754"/>
                    <a:pt x="34585" y="163919"/>
                    <a:pt x="26878" y="163919"/>
                  </a:cubicBezTo>
                  <a:cubicBezTo>
                    <a:pt x="20058" y="163919"/>
                    <a:pt x="13390" y="161357"/>
                    <a:pt x="8169" y="156735"/>
                  </a:cubicBezTo>
                  <a:cubicBezTo>
                    <a:pt x="3062" y="152225"/>
                    <a:pt x="157" y="145744"/>
                    <a:pt x="5" y="138484"/>
                  </a:cubicBezTo>
                  <a:cubicBezTo>
                    <a:pt x="-167" y="129340"/>
                    <a:pt x="3950" y="120058"/>
                    <a:pt x="11295" y="112999"/>
                  </a:cubicBezTo>
                  <a:lnTo>
                    <a:pt x="65530" y="51692"/>
                  </a:lnTo>
                  <a:cubicBezTo>
                    <a:pt x="70329" y="47145"/>
                    <a:pt x="74848" y="44595"/>
                    <a:pt x="80951" y="41807"/>
                  </a:cubicBezTo>
                  <a:cubicBezTo>
                    <a:pt x="90258" y="37561"/>
                    <a:pt x="141428" y="10167"/>
                    <a:pt x="163159" y="3736"/>
                  </a:cubicBezTo>
                  <a:cubicBezTo>
                    <a:pt x="183825" y="-2406"/>
                    <a:pt x="223071" y="-4780"/>
                    <a:pt x="246053" y="27714"/>
                  </a:cubicBezTo>
                  <a:close/>
                </a:path>
              </a:pathLst>
            </a:custGeom>
            <a:noFill/>
            <a:ln w="19050" cap="flat">
              <a:solidFill>
                <a:schemeClr val="l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D4CA2281-0AC5-D59D-3397-97234C657087}"/>
                </a:ext>
              </a:extLst>
            </p:cNvPr>
            <p:cNvSpPr/>
            <p:nvPr/>
          </p:nvSpPr>
          <p:spPr>
            <a:xfrm>
              <a:off x="2876570" y="4707992"/>
              <a:ext cx="188407" cy="178986"/>
            </a:xfrm>
            <a:custGeom>
              <a:avLst/>
              <a:gdLst>
                <a:gd name="connsiteX0" fmla="*/ 125809 w 188406"/>
                <a:gd name="connsiteY0" fmla="*/ 184802 h 178986"/>
                <a:gd name="connsiteX1" fmla="*/ 121295 w 188406"/>
                <a:gd name="connsiteY1" fmla="*/ 183232 h 178986"/>
                <a:gd name="connsiteX2" fmla="*/ 2727 w 188406"/>
                <a:gd name="connsiteY2" fmla="*/ 89744 h 178986"/>
                <a:gd name="connsiteX3" fmla="*/ 1569 w 188406"/>
                <a:gd name="connsiteY3" fmla="*/ 79570 h 178986"/>
                <a:gd name="connsiteX4" fmla="*/ 62403 w 188406"/>
                <a:gd name="connsiteY4" fmla="*/ 2751 h 178986"/>
                <a:gd name="connsiteX5" fmla="*/ 68065 w 188406"/>
                <a:gd name="connsiteY5" fmla="*/ 0 h 178986"/>
                <a:gd name="connsiteX6" fmla="*/ 72579 w 188406"/>
                <a:gd name="connsiteY6" fmla="*/ 1570 h 178986"/>
                <a:gd name="connsiteX7" fmla="*/ 191142 w 188406"/>
                <a:gd name="connsiteY7" fmla="*/ 95070 h 178986"/>
                <a:gd name="connsiteX8" fmla="*/ 192300 w 188406"/>
                <a:gd name="connsiteY8" fmla="*/ 105231 h 178986"/>
                <a:gd name="connsiteX9" fmla="*/ 131446 w 188406"/>
                <a:gd name="connsiteY9" fmla="*/ 182076 h 178986"/>
                <a:gd name="connsiteX10" fmla="*/ 125809 w 188406"/>
                <a:gd name="connsiteY10" fmla="*/ 184802 h 17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406" h="178986">
                  <a:moveTo>
                    <a:pt x="125809" y="184802"/>
                  </a:moveTo>
                  <a:cubicBezTo>
                    <a:pt x="124180" y="184802"/>
                    <a:pt x="122576" y="184236"/>
                    <a:pt x="121295" y="183232"/>
                  </a:cubicBezTo>
                  <a:lnTo>
                    <a:pt x="2727" y="89744"/>
                  </a:lnTo>
                  <a:cubicBezTo>
                    <a:pt x="-385" y="87245"/>
                    <a:pt x="-920" y="82698"/>
                    <a:pt x="1569" y="79570"/>
                  </a:cubicBezTo>
                  <a:lnTo>
                    <a:pt x="62403" y="2751"/>
                  </a:lnTo>
                  <a:cubicBezTo>
                    <a:pt x="63787" y="1017"/>
                    <a:pt x="65847" y="0"/>
                    <a:pt x="68065" y="0"/>
                  </a:cubicBezTo>
                  <a:cubicBezTo>
                    <a:pt x="69694" y="0"/>
                    <a:pt x="71303" y="540"/>
                    <a:pt x="72579" y="1570"/>
                  </a:cubicBezTo>
                  <a:lnTo>
                    <a:pt x="191142" y="95070"/>
                  </a:lnTo>
                  <a:cubicBezTo>
                    <a:pt x="194302" y="97645"/>
                    <a:pt x="194817" y="102028"/>
                    <a:pt x="192300" y="105231"/>
                  </a:cubicBezTo>
                  <a:lnTo>
                    <a:pt x="131446" y="182076"/>
                  </a:lnTo>
                  <a:cubicBezTo>
                    <a:pt x="130082" y="183809"/>
                    <a:pt x="128026" y="184802"/>
                    <a:pt x="125809" y="184802"/>
                  </a:cubicBezTo>
                  <a:close/>
                </a:path>
              </a:pathLst>
            </a:custGeom>
            <a:noFill/>
            <a:ln w="19050" cap="flat">
              <a:solidFill>
                <a:schemeClr val="l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140F2D5-561F-A9B7-0C75-9A71D283B67F}"/>
                </a:ext>
              </a:extLst>
            </p:cNvPr>
            <p:cNvSpPr/>
            <p:nvPr/>
          </p:nvSpPr>
          <p:spPr>
            <a:xfrm>
              <a:off x="3241027" y="4442540"/>
              <a:ext cx="122464" cy="122464"/>
            </a:xfrm>
            <a:custGeom>
              <a:avLst/>
              <a:gdLst>
                <a:gd name="connsiteX0" fmla="*/ 63935 w 122464"/>
                <a:gd name="connsiteY0" fmla="*/ 127815 h 122464"/>
                <a:gd name="connsiteX1" fmla="*/ 0 w 122464"/>
                <a:gd name="connsiteY1" fmla="*/ 63895 h 122464"/>
                <a:gd name="connsiteX2" fmla="*/ 63935 w 122464"/>
                <a:gd name="connsiteY2" fmla="*/ 0 h 122464"/>
                <a:gd name="connsiteX3" fmla="*/ 127831 w 122464"/>
                <a:gd name="connsiteY3" fmla="*/ 63895 h 122464"/>
                <a:gd name="connsiteX4" fmla="*/ 63935 w 122464"/>
                <a:gd name="connsiteY4" fmla="*/ 127815 h 12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4" h="122464">
                  <a:moveTo>
                    <a:pt x="63935" y="127815"/>
                  </a:moveTo>
                  <a:cubicBezTo>
                    <a:pt x="28673" y="127815"/>
                    <a:pt x="0" y="99139"/>
                    <a:pt x="0" y="63895"/>
                  </a:cubicBezTo>
                  <a:cubicBezTo>
                    <a:pt x="0" y="28663"/>
                    <a:pt x="28673" y="0"/>
                    <a:pt x="63935" y="0"/>
                  </a:cubicBezTo>
                  <a:cubicBezTo>
                    <a:pt x="99173" y="0"/>
                    <a:pt x="127831" y="28663"/>
                    <a:pt x="127831" y="63895"/>
                  </a:cubicBezTo>
                  <a:cubicBezTo>
                    <a:pt x="127831" y="99139"/>
                    <a:pt x="99173" y="127815"/>
                    <a:pt x="63935" y="127815"/>
                  </a:cubicBezTo>
                  <a:close/>
                </a:path>
              </a:pathLst>
            </a:custGeom>
            <a:noFill/>
            <a:ln w="19050" cap="flat">
              <a:solidFill>
                <a:schemeClr val="lt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9" name="Exchange" descr="{&quot;Key&quot;:&quot;POWER_USER_SHAPE_ICON&quot;,&quot;Value&quot;:&quot;POWER_USER_SHAPE_ICON_STYLE_1&quot;}">
            <a:extLst>
              <a:ext uri="{FF2B5EF4-FFF2-40B4-BE49-F238E27FC236}">
                <a16:creationId xmlns:a16="http://schemas.microsoft.com/office/drawing/2014/main" id="{7ED52192-6789-3C6A-B0C0-8289E6988C81}"/>
              </a:ext>
            </a:extLst>
          </p:cNvPr>
          <p:cNvGrpSpPr>
            <a:grpSpLocks noChangeAspect="1"/>
          </p:cNvGrpSpPr>
          <p:nvPr>
            <p:custDataLst>
              <p:tags r:id="rId3"/>
            </p:custDataLst>
          </p:nvPr>
        </p:nvGrpSpPr>
        <p:grpSpPr>
          <a:xfrm>
            <a:off x="3135633" y="2425550"/>
            <a:ext cx="753403" cy="660400"/>
            <a:chOff x="6258469" y="2308393"/>
            <a:chExt cx="1740532" cy="1525675"/>
          </a:xfrm>
          <a:noFill/>
        </p:grpSpPr>
        <p:sp>
          <p:nvSpPr>
            <p:cNvPr id="100" name="User">
              <a:extLst>
                <a:ext uri="{FF2B5EF4-FFF2-40B4-BE49-F238E27FC236}">
                  <a16:creationId xmlns:a16="http://schemas.microsoft.com/office/drawing/2014/main" id="{5322DF77-5AA0-0678-A535-AC9F879F7B7F}"/>
                </a:ext>
              </a:extLst>
            </p:cNvPr>
            <p:cNvSpPr>
              <a:spLocks noChangeAspect="1" noEditPoints="1"/>
            </p:cNvSpPr>
            <p:nvPr>
              <p:custDataLst>
                <p:tags r:id="rId6"/>
              </p:custDataLst>
            </p:nvPr>
          </p:nvSpPr>
          <p:spPr bwMode="auto">
            <a:xfrm>
              <a:off x="6791567" y="3111434"/>
              <a:ext cx="674334" cy="722634"/>
            </a:xfrm>
            <a:custGeom>
              <a:avLst/>
              <a:gdLst>
                <a:gd name="T0" fmla="*/ 483 w 966"/>
                <a:gd name="T1" fmla="*/ 0 h 1033"/>
                <a:gd name="T2" fmla="*/ 226 w 966"/>
                <a:gd name="T3" fmla="*/ 258 h 1033"/>
                <a:gd name="T4" fmla="*/ 483 w 966"/>
                <a:gd name="T5" fmla="*/ 516 h 1033"/>
                <a:gd name="T6" fmla="*/ 740 w 966"/>
                <a:gd name="T7" fmla="*/ 258 h 1033"/>
                <a:gd name="T8" fmla="*/ 483 w 966"/>
                <a:gd name="T9" fmla="*/ 0 h 1033"/>
                <a:gd name="T10" fmla="*/ 483 w 966"/>
                <a:gd name="T11" fmla="*/ 579 h 1033"/>
                <a:gd name="T12" fmla="*/ 0 w 966"/>
                <a:gd name="T13" fmla="*/ 1033 h 1033"/>
                <a:gd name="T14" fmla="*/ 197 w 966"/>
                <a:gd name="T15" fmla="*/ 1033 h 1033"/>
                <a:gd name="T16" fmla="*/ 275 w 966"/>
                <a:gd name="T17" fmla="*/ 819 h 1033"/>
                <a:gd name="T18" fmla="*/ 242 w 966"/>
                <a:gd name="T19" fmla="*/ 995 h 1033"/>
                <a:gd name="T20" fmla="*/ 253 w 966"/>
                <a:gd name="T21" fmla="*/ 1033 h 1033"/>
                <a:gd name="T22" fmla="*/ 713 w 966"/>
                <a:gd name="T23" fmla="*/ 1033 h 1033"/>
                <a:gd name="T24" fmla="*/ 724 w 966"/>
                <a:gd name="T25" fmla="*/ 995 h 1033"/>
                <a:gd name="T26" fmla="*/ 691 w 966"/>
                <a:gd name="T27" fmla="*/ 819 h 1033"/>
                <a:gd name="T28" fmla="*/ 769 w 966"/>
                <a:gd name="T29" fmla="*/ 1033 h 1033"/>
                <a:gd name="T30" fmla="*/ 966 w 966"/>
                <a:gd name="T31" fmla="*/ 1033 h 1033"/>
                <a:gd name="T32" fmla="*/ 483 w 966"/>
                <a:gd name="T33" fmla="*/ 579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6" h="1033">
                  <a:moveTo>
                    <a:pt x="483" y="0"/>
                  </a:moveTo>
                  <a:cubicBezTo>
                    <a:pt x="341" y="0"/>
                    <a:pt x="226" y="115"/>
                    <a:pt x="226" y="258"/>
                  </a:cubicBezTo>
                  <a:cubicBezTo>
                    <a:pt x="226" y="400"/>
                    <a:pt x="341" y="516"/>
                    <a:pt x="483" y="516"/>
                  </a:cubicBezTo>
                  <a:cubicBezTo>
                    <a:pt x="625" y="516"/>
                    <a:pt x="740" y="400"/>
                    <a:pt x="740" y="258"/>
                  </a:cubicBezTo>
                  <a:cubicBezTo>
                    <a:pt x="740" y="115"/>
                    <a:pt x="625" y="0"/>
                    <a:pt x="483" y="0"/>
                  </a:cubicBezTo>
                  <a:close/>
                  <a:moveTo>
                    <a:pt x="483" y="579"/>
                  </a:moveTo>
                  <a:cubicBezTo>
                    <a:pt x="226" y="579"/>
                    <a:pt x="16" y="780"/>
                    <a:pt x="0" y="1033"/>
                  </a:cubicBezTo>
                  <a:lnTo>
                    <a:pt x="197" y="1033"/>
                  </a:lnTo>
                  <a:cubicBezTo>
                    <a:pt x="184" y="950"/>
                    <a:pt x="216" y="871"/>
                    <a:pt x="275" y="819"/>
                  </a:cubicBezTo>
                  <a:cubicBezTo>
                    <a:pt x="242" y="870"/>
                    <a:pt x="228" y="931"/>
                    <a:pt x="242" y="995"/>
                  </a:cubicBezTo>
                  <a:cubicBezTo>
                    <a:pt x="245" y="1008"/>
                    <a:pt x="248" y="1021"/>
                    <a:pt x="253" y="1033"/>
                  </a:cubicBezTo>
                  <a:lnTo>
                    <a:pt x="713" y="1033"/>
                  </a:lnTo>
                  <a:cubicBezTo>
                    <a:pt x="718" y="1021"/>
                    <a:pt x="721" y="1008"/>
                    <a:pt x="724" y="995"/>
                  </a:cubicBezTo>
                  <a:cubicBezTo>
                    <a:pt x="738" y="931"/>
                    <a:pt x="724" y="870"/>
                    <a:pt x="691" y="819"/>
                  </a:cubicBezTo>
                  <a:cubicBezTo>
                    <a:pt x="750" y="871"/>
                    <a:pt x="782" y="950"/>
                    <a:pt x="769" y="1033"/>
                  </a:cubicBezTo>
                  <a:lnTo>
                    <a:pt x="966" y="1033"/>
                  </a:lnTo>
                  <a:cubicBezTo>
                    <a:pt x="950" y="780"/>
                    <a:pt x="740" y="579"/>
                    <a:pt x="483" y="579"/>
                  </a:cubicBezTo>
                  <a:close/>
                </a:path>
              </a:pathLst>
            </a:custGeom>
            <a:grpFill/>
            <a:ln w="19050">
              <a:solidFill>
                <a:schemeClr val="l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User">
              <a:extLst>
                <a:ext uri="{FF2B5EF4-FFF2-40B4-BE49-F238E27FC236}">
                  <a16:creationId xmlns:a16="http://schemas.microsoft.com/office/drawing/2014/main" id="{7FC67AD8-6DE5-0ABA-FB11-E6A4C5FDF6F7}"/>
                </a:ext>
              </a:extLst>
            </p:cNvPr>
            <p:cNvSpPr>
              <a:spLocks noChangeAspect="1" noEditPoints="1"/>
            </p:cNvSpPr>
            <p:nvPr>
              <p:custDataLst>
                <p:tags r:id="rId7"/>
              </p:custDataLst>
            </p:nvPr>
          </p:nvSpPr>
          <p:spPr bwMode="auto">
            <a:xfrm>
              <a:off x="6791567" y="2308393"/>
              <a:ext cx="674334" cy="722634"/>
            </a:xfrm>
            <a:custGeom>
              <a:avLst/>
              <a:gdLst>
                <a:gd name="T0" fmla="*/ 483 w 966"/>
                <a:gd name="T1" fmla="*/ 0 h 1033"/>
                <a:gd name="T2" fmla="*/ 226 w 966"/>
                <a:gd name="T3" fmla="*/ 258 h 1033"/>
                <a:gd name="T4" fmla="*/ 483 w 966"/>
                <a:gd name="T5" fmla="*/ 516 h 1033"/>
                <a:gd name="T6" fmla="*/ 740 w 966"/>
                <a:gd name="T7" fmla="*/ 258 h 1033"/>
                <a:gd name="T8" fmla="*/ 483 w 966"/>
                <a:gd name="T9" fmla="*/ 0 h 1033"/>
                <a:gd name="T10" fmla="*/ 483 w 966"/>
                <a:gd name="T11" fmla="*/ 579 h 1033"/>
                <a:gd name="T12" fmla="*/ 0 w 966"/>
                <a:gd name="T13" fmla="*/ 1033 h 1033"/>
                <a:gd name="T14" fmla="*/ 197 w 966"/>
                <a:gd name="T15" fmla="*/ 1033 h 1033"/>
                <a:gd name="T16" fmla="*/ 275 w 966"/>
                <a:gd name="T17" fmla="*/ 819 h 1033"/>
                <a:gd name="T18" fmla="*/ 242 w 966"/>
                <a:gd name="T19" fmla="*/ 995 h 1033"/>
                <a:gd name="T20" fmla="*/ 253 w 966"/>
                <a:gd name="T21" fmla="*/ 1033 h 1033"/>
                <a:gd name="T22" fmla="*/ 713 w 966"/>
                <a:gd name="T23" fmla="*/ 1033 h 1033"/>
                <a:gd name="T24" fmla="*/ 724 w 966"/>
                <a:gd name="T25" fmla="*/ 995 h 1033"/>
                <a:gd name="T26" fmla="*/ 691 w 966"/>
                <a:gd name="T27" fmla="*/ 819 h 1033"/>
                <a:gd name="T28" fmla="*/ 769 w 966"/>
                <a:gd name="T29" fmla="*/ 1033 h 1033"/>
                <a:gd name="T30" fmla="*/ 966 w 966"/>
                <a:gd name="T31" fmla="*/ 1033 h 1033"/>
                <a:gd name="T32" fmla="*/ 483 w 966"/>
                <a:gd name="T33" fmla="*/ 579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6" h="1033">
                  <a:moveTo>
                    <a:pt x="483" y="0"/>
                  </a:moveTo>
                  <a:cubicBezTo>
                    <a:pt x="341" y="0"/>
                    <a:pt x="226" y="115"/>
                    <a:pt x="226" y="258"/>
                  </a:cubicBezTo>
                  <a:cubicBezTo>
                    <a:pt x="226" y="400"/>
                    <a:pt x="341" y="516"/>
                    <a:pt x="483" y="516"/>
                  </a:cubicBezTo>
                  <a:cubicBezTo>
                    <a:pt x="625" y="516"/>
                    <a:pt x="740" y="400"/>
                    <a:pt x="740" y="258"/>
                  </a:cubicBezTo>
                  <a:cubicBezTo>
                    <a:pt x="740" y="115"/>
                    <a:pt x="625" y="0"/>
                    <a:pt x="483" y="0"/>
                  </a:cubicBezTo>
                  <a:close/>
                  <a:moveTo>
                    <a:pt x="483" y="579"/>
                  </a:moveTo>
                  <a:cubicBezTo>
                    <a:pt x="226" y="579"/>
                    <a:pt x="16" y="780"/>
                    <a:pt x="0" y="1033"/>
                  </a:cubicBezTo>
                  <a:lnTo>
                    <a:pt x="197" y="1033"/>
                  </a:lnTo>
                  <a:cubicBezTo>
                    <a:pt x="184" y="950"/>
                    <a:pt x="216" y="871"/>
                    <a:pt x="275" y="819"/>
                  </a:cubicBezTo>
                  <a:cubicBezTo>
                    <a:pt x="242" y="870"/>
                    <a:pt x="228" y="931"/>
                    <a:pt x="242" y="995"/>
                  </a:cubicBezTo>
                  <a:cubicBezTo>
                    <a:pt x="245" y="1008"/>
                    <a:pt x="248" y="1021"/>
                    <a:pt x="253" y="1033"/>
                  </a:cubicBezTo>
                  <a:lnTo>
                    <a:pt x="713" y="1033"/>
                  </a:lnTo>
                  <a:cubicBezTo>
                    <a:pt x="718" y="1021"/>
                    <a:pt x="721" y="1008"/>
                    <a:pt x="724" y="995"/>
                  </a:cubicBezTo>
                  <a:cubicBezTo>
                    <a:pt x="738" y="931"/>
                    <a:pt x="724" y="870"/>
                    <a:pt x="691" y="819"/>
                  </a:cubicBezTo>
                  <a:cubicBezTo>
                    <a:pt x="750" y="871"/>
                    <a:pt x="782" y="950"/>
                    <a:pt x="769" y="1033"/>
                  </a:cubicBezTo>
                  <a:lnTo>
                    <a:pt x="966" y="1033"/>
                  </a:lnTo>
                  <a:cubicBezTo>
                    <a:pt x="950" y="780"/>
                    <a:pt x="740" y="579"/>
                    <a:pt x="483" y="579"/>
                  </a:cubicBezTo>
                  <a:close/>
                </a:path>
              </a:pathLst>
            </a:custGeom>
            <a:grpFill/>
            <a:ln w="19050">
              <a:solidFill>
                <a:schemeClr val="lt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Target">
              <a:extLst>
                <a:ext uri="{FF2B5EF4-FFF2-40B4-BE49-F238E27FC236}">
                  <a16:creationId xmlns:a16="http://schemas.microsoft.com/office/drawing/2014/main" id="{4F41C826-A71F-945E-44B6-3F3B0A64E5AC}"/>
                </a:ext>
              </a:extLst>
            </p:cNvPr>
            <p:cNvSpPr>
              <a:spLocks/>
            </p:cNvSpPr>
            <p:nvPr>
              <p:custDataLst>
                <p:tags r:id="rId8"/>
              </p:custDataLst>
            </p:nvPr>
          </p:nvSpPr>
          <p:spPr bwMode="auto">
            <a:xfrm rot="1845823">
              <a:off x="6258469" y="2746234"/>
              <a:ext cx="608821" cy="750496"/>
            </a:xfrm>
            <a:custGeom>
              <a:avLst/>
              <a:gdLst>
                <a:gd name="T0" fmla="*/ 159 w 422"/>
                <a:gd name="T1" fmla="*/ 217 h 522"/>
                <a:gd name="T2" fmla="*/ 212 w 422"/>
                <a:gd name="T3" fmla="*/ 223 h 522"/>
                <a:gd name="T4" fmla="*/ 179 w 422"/>
                <a:gd name="T5" fmla="*/ 5 h 522"/>
                <a:gd name="T6" fmla="*/ 167 w 422"/>
                <a:gd name="T7" fmla="*/ 0 h 522"/>
                <a:gd name="T8" fmla="*/ 0 w 422"/>
                <a:gd name="T9" fmla="*/ 179 h 522"/>
                <a:gd name="T10" fmla="*/ 54 w 422"/>
                <a:gd name="T11" fmla="*/ 194 h 522"/>
                <a:gd name="T12" fmla="*/ 411 w 422"/>
                <a:gd name="T13" fmla="*/ 481 h 522"/>
                <a:gd name="T14" fmla="*/ 411 w 422"/>
                <a:gd name="T15" fmla="*/ 464 h 522"/>
                <a:gd name="T16" fmla="*/ 159 w 422"/>
                <a:gd name="T17" fmla="*/ 217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522">
                  <a:moveTo>
                    <a:pt x="159" y="217"/>
                  </a:moveTo>
                  <a:cubicBezTo>
                    <a:pt x="159" y="217"/>
                    <a:pt x="194" y="230"/>
                    <a:pt x="212" y="223"/>
                  </a:cubicBezTo>
                  <a:cubicBezTo>
                    <a:pt x="192" y="126"/>
                    <a:pt x="179" y="5"/>
                    <a:pt x="179" y="5"/>
                  </a:cubicBezTo>
                  <a:lnTo>
                    <a:pt x="167" y="0"/>
                  </a:lnTo>
                  <a:cubicBezTo>
                    <a:pt x="167" y="0"/>
                    <a:pt x="23" y="67"/>
                    <a:pt x="0" y="179"/>
                  </a:cubicBezTo>
                  <a:cubicBezTo>
                    <a:pt x="21" y="191"/>
                    <a:pt x="54" y="194"/>
                    <a:pt x="54" y="194"/>
                  </a:cubicBezTo>
                  <a:cubicBezTo>
                    <a:pt x="60" y="349"/>
                    <a:pt x="106" y="522"/>
                    <a:pt x="411" y="481"/>
                  </a:cubicBezTo>
                  <a:cubicBezTo>
                    <a:pt x="422" y="481"/>
                    <a:pt x="411" y="464"/>
                    <a:pt x="411" y="464"/>
                  </a:cubicBezTo>
                  <a:cubicBezTo>
                    <a:pt x="207" y="469"/>
                    <a:pt x="154" y="279"/>
                    <a:pt x="159" y="217"/>
                  </a:cubicBezTo>
                  <a:close/>
                </a:path>
              </a:pathLst>
            </a:custGeom>
            <a:grpFill/>
            <a:ln w="19050">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Target">
              <a:extLst>
                <a:ext uri="{FF2B5EF4-FFF2-40B4-BE49-F238E27FC236}">
                  <a16:creationId xmlns:a16="http://schemas.microsoft.com/office/drawing/2014/main" id="{F9FC7281-FB00-8346-CAD1-4466959BFFFC}"/>
                </a:ext>
              </a:extLst>
            </p:cNvPr>
            <p:cNvSpPr>
              <a:spLocks/>
            </p:cNvSpPr>
            <p:nvPr>
              <p:custDataLst>
                <p:tags r:id="rId9"/>
              </p:custDataLst>
            </p:nvPr>
          </p:nvSpPr>
          <p:spPr bwMode="auto">
            <a:xfrm rot="12645823">
              <a:off x="7390180" y="2798942"/>
              <a:ext cx="608821" cy="750496"/>
            </a:xfrm>
            <a:custGeom>
              <a:avLst/>
              <a:gdLst>
                <a:gd name="T0" fmla="*/ 159 w 422"/>
                <a:gd name="T1" fmla="*/ 217 h 522"/>
                <a:gd name="T2" fmla="*/ 212 w 422"/>
                <a:gd name="T3" fmla="*/ 223 h 522"/>
                <a:gd name="T4" fmla="*/ 179 w 422"/>
                <a:gd name="T5" fmla="*/ 5 h 522"/>
                <a:gd name="T6" fmla="*/ 167 w 422"/>
                <a:gd name="T7" fmla="*/ 0 h 522"/>
                <a:gd name="T8" fmla="*/ 0 w 422"/>
                <a:gd name="T9" fmla="*/ 179 h 522"/>
                <a:gd name="T10" fmla="*/ 54 w 422"/>
                <a:gd name="T11" fmla="*/ 194 h 522"/>
                <a:gd name="T12" fmla="*/ 411 w 422"/>
                <a:gd name="T13" fmla="*/ 481 h 522"/>
                <a:gd name="T14" fmla="*/ 411 w 422"/>
                <a:gd name="T15" fmla="*/ 464 h 522"/>
                <a:gd name="T16" fmla="*/ 159 w 422"/>
                <a:gd name="T17" fmla="*/ 217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522">
                  <a:moveTo>
                    <a:pt x="159" y="217"/>
                  </a:moveTo>
                  <a:cubicBezTo>
                    <a:pt x="159" y="217"/>
                    <a:pt x="194" y="230"/>
                    <a:pt x="212" y="223"/>
                  </a:cubicBezTo>
                  <a:cubicBezTo>
                    <a:pt x="192" y="126"/>
                    <a:pt x="179" y="5"/>
                    <a:pt x="179" y="5"/>
                  </a:cubicBezTo>
                  <a:lnTo>
                    <a:pt x="167" y="0"/>
                  </a:lnTo>
                  <a:cubicBezTo>
                    <a:pt x="167" y="0"/>
                    <a:pt x="23" y="67"/>
                    <a:pt x="0" y="179"/>
                  </a:cubicBezTo>
                  <a:cubicBezTo>
                    <a:pt x="21" y="191"/>
                    <a:pt x="54" y="194"/>
                    <a:pt x="54" y="194"/>
                  </a:cubicBezTo>
                  <a:cubicBezTo>
                    <a:pt x="60" y="349"/>
                    <a:pt x="106" y="522"/>
                    <a:pt x="411" y="481"/>
                  </a:cubicBezTo>
                  <a:cubicBezTo>
                    <a:pt x="422" y="481"/>
                    <a:pt x="411" y="464"/>
                    <a:pt x="411" y="464"/>
                  </a:cubicBezTo>
                  <a:cubicBezTo>
                    <a:pt x="207" y="469"/>
                    <a:pt x="154" y="279"/>
                    <a:pt x="159" y="217"/>
                  </a:cubicBezTo>
                  <a:close/>
                </a:path>
              </a:pathLst>
            </a:custGeom>
            <a:grpFill/>
            <a:ln w="19050">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4" name="Human_resources" descr="{&quot;Key&quot;:&quot;POWER_USER_SHAPE_ICON&quot;,&quot;Value&quot;:&quot;POWER_USER_SHAPE_ICON_STYLE_1&quot;}">
            <a:extLst>
              <a:ext uri="{FF2B5EF4-FFF2-40B4-BE49-F238E27FC236}">
                <a16:creationId xmlns:a16="http://schemas.microsoft.com/office/drawing/2014/main" id="{7DEBA22A-44D3-8C89-D046-7860CC7EA86F}"/>
              </a:ext>
            </a:extLst>
          </p:cNvPr>
          <p:cNvGrpSpPr>
            <a:grpSpLocks noChangeAspect="1"/>
          </p:cNvGrpSpPr>
          <p:nvPr/>
        </p:nvGrpSpPr>
        <p:grpSpPr>
          <a:xfrm>
            <a:off x="7577387" y="2473122"/>
            <a:ext cx="614165" cy="608760"/>
            <a:chOff x="6426994" y="4668463"/>
            <a:chExt cx="653256" cy="647507"/>
          </a:xfrm>
          <a:noFill/>
        </p:grpSpPr>
        <p:grpSp>
          <p:nvGrpSpPr>
            <p:cNvPr id="105" name="Team2" descr="{&quot;Key&quot;:&quot;POWER_USER_SHAPE_ICON&quot;,&quot;Value&quot;:&quot;POWER_USER_SHAPE_ICON_STYLE_1&quot;}">
              <a:extLst>
                <a:ext uri="{FF2B5EF4-FFF2-40B4-BE49-F238E27FC236}">
                  <a16:creationId xmlns:a16="http://schemas.microsoft.com/office/drawing/2014/main" id="{2D4BC6C1-FC03-C3B6-A8A9-03973CBF6C98}"/>
                </a:ext>
              </a:extLst>
            </p:cNvPr>
            <p:cNvGrpSpPr>
              <a:grpSpLocks noChangeAspect="1"/>
            </p:cNvGrpSpPr>
            <p:nvPr>
              <p:custDataLst>
                <p:tags r:id="rId5"/>
              </p:custDataLst>
            </p:nvPr>
          </p:nvGrpSpPr>
          <p:grpSpPr>
            <a:xfrm>
              <a:off x="6558431" y="4668463"/>
              <a:ext cx="390382" cy="337114"/>
              <a:chOff x="7043738" y="352425"/>
              <a:chExt cx="814388" cy="703263"/>
            </a:xfrm>
            <a:grpFill/>
          </p:grpSpPr>
          <p:sp>
            <p:nvSpPr>
              <p:cNvPr id="115" name="Freeform 107">
                <a:extLst>
                  <a:ext uri="{FF2B5EF4-FFF2-40B4-BE49-F238E27FC236}">
                    <a16:creationId xmlns:a16="http://schemas.microsoft.com/office/drawing/2014/main" id="{F8F60460-B4B4-7231-ADCD-2D6659B31FEA}"/>
                  </a:ext>
                </a:extLst>
              </p:cNvPr>
              <p:cNvSpPr>
                <a:spLocks/>
              </p:cNvSpPr>
              <p:nvPr/>
            </p:nvSpPr>
            <p:spPr bwMode="auto">
              <a:xfrm>
                <a:off x="7288213" y="581025"/>
                <a:ext cx="327025" cy="474663"/>
              </a:xfrm>
              <a:custGeom>
                <a:avLst/>
                <a:gdLst>
                  <a:gd name="T0" fmla="*/ 362 w 436"/>
                  <a:gd name="T1" fmla="*/ 631 h 631"/>
                  <a:gd name="T2" fmla="*/ 362 w 436"/>
                  <a:gd name="T3" fmla="*/ 455 h 631"/>
                  <a:gd name="T4" fmla="*/ 435 w 436"/>
                  <a:gd name="T5" fmla="*/ 391 h 631"/>
                  <a:gd name="T6" fmla="*/ 436 w 436"/>
                  <a:gd name="T7" fmla="*/ 168 h 631"/>
                  <a:gd name="T8" fmla="*/ 292 w 436"/>
                  <a:gd name="T9" fmla="*/ 0 h 631"/>
                  <a:gd name="T10" fmla="*/ 218 w 436"/>
                  <a:gd name="T11" fmla="*/ 62 h 631"/>
                  <a:gd name="T12" fmla="*/ 144 w 436"/>
                  <a:gd name="T13" fmla="*/ 0 h 631"/>
                  <a:gd name="T14" fmla="*/ 0 w 436"/>
                  <a:gd name="T15" fmla="*/ 168 h 631"/>
                  <a:gd name="T16" fmla="*/ 0 w 436"/>
                  <a:gd name="T17" fmla="*/ 391 h 631"/>
                  <a:gd name="T18" fmla="*/ 73 w 436"/>
                  <a:gd name="T19" fmla="*/ 455 h 631"/>
                  <a:gd name="T20" fmla="*/ 73 w 436"/>
                  <a:gd name="T21" fmla="*/ 63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6" h="631">
                    <a:moveTo>
                      <a:pt x="362" y="631"/>
                    </a:moveTo>
                    <a:lnTo>
                      <a:pt x="362" y="455"/>
                    </a:lnTo>
                    <a:cubicBezTo>
                      <a:pt x="411" y="455"/>
                      <a:pt x="435" y="426"/>
                      <a:pt x="435" y="391"/>
                    </a:cubicBezTo>
                    <a:lnTo>
                      <a:pt x="436" y="168"/>
                    </a:lnTo>
                    <a:cubicBezTo>
                      <a:pt x="436" y="52"/>
                      <a:pt x="386" y="6"/>
                      <a:pt x="292" y="0"/>
                    </a:cubicBezTo>
                    <a:lnTo>
                      <a:pt x="218" y="62"/>
                    </a:lnTo>
                    <a:lnTo>
                      <a:pt x="144" y="0"/>
                    </a:lnTo>
                    <a:cubicBezTo>
                      <a:pt x="50" y="6"/>
                      <a:pt x="0" y="52"/>
                      <a:pt x="0" y="168"/>
                    </a:cubicBezTo>
                    <a:lnTo>
                      <a:pt x="0" y="391"/>
                    </a:lnTo>
                    <a:cubicBezTo>
                      <a:pt x="0" y="426"/>
                      <a:pt x="26" y="455"/>
                      <a:pt x="73" y="455"/>
                    </a:cubicBezTo>
                    <a:lnTo>
                      <a:pt x="73" y="631"/>
                    </a:lnTo>
                  </a:path>
                </a:pathLst>
              </a:custGeom>
              <a:grpFill/>
              <a:ln w="19050" cap="flat">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Oval 108">
                <a:extLst>
                  <a:ext uri="{FF2B5EF4-FFF2-40B4-BE49-F238E27FC236}">
                    <a16:creationId xmlns:a16="http://schemas.microsoft.com/office/drawing/2014/main" id="{8EDD8CBE-F7AD-E581-C97C-AB22335DE4D9}"/>
                  </a:ext>
                </a:extLst>
              </p:cNvPr>
              <p:cNvSpPr>
                <a:spLocks noChangeArrowheads="1"/>
              </p:cNvSpPr>
              <p:nvPr/>
            </p:nvSpPr>
            <p:spPr bwMode="auto">
              <a:xfrm>
                <a:off x="7359650" y="352425"/>
                <a:ext cx="182563" cy="184150"/>
              </a:xfrm>
              <a:prstGeom prst="ellipse">
                <a:avLst/>
              </a:prstGeom>
              <a:grpFill/>
              <a:ln w="19050" cap="flat">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109">
                <a:extLst>
                  <a:ext uri="{FF2B5EF4-FFF2-40B4-BE49-F238E27FC236}">
                    <a16:creationId xmlns:a16="http://schemas.microsoft.com/office/drawing/2014/main" id="{CCB69B7B-23DB-7787-D33F-5F2E6AD49DB7}"/>
                  </a:ext>
                </a:extLst>
              </p:cNvPr>
              <p:cNvSpPr>
                <a:spLocks/>
              </p:cNvSpPr>
              <p:nvPr/>
            </p:nvSpPr>
            <p:spPr bwMode="auto">
              <a:xfrm>
                <a:off x="7043738" y="644525"/>
                <a:ext cx="244475" cy="381000"/>
              </a:xfrm>
              <a:custGeom>
                <a:avLst/>
                <a:gdLst>
                  <a:gd name="T0" fmla="*/ 325 w 325"/>
                  <a:gd name="T1" fmla="*/ 63 h 508"/>
                  <a:gd name="T2" fmla="*/ 224 w 325"/>
                  <a:gd name="T3" fmla="*/ 0 h 508"/>
                  <a:gd name="T4" fmla="*/ 168 w 325"/>
                  <a:gd name="T5" fmla="*/ 45 h 508"/>
                  <a:gd name="T6" fmla="*/ 111 w 325"/>
                  <a:gd name="T7" fmla="*/ 0 h 508"/>
                  <a:gd name="T8" fmla="*/ 0 w 325"/>
                  <a:gd name="T9" fmla="*/ 129 h 508"/>
                  <a:gd name="T10" fmla="*/ 1 w 325"/>
                  <a:gd name="T11" fmla="*/ 301 h 508"/>
                  <a:gd name="T12" fmla="*/ 56 w 325"/>
                  <a:gd name="T13" fmla="*/ 350 h 508"/>
                  <a:gd name="T14" fmla="*/ 56 w 325"/>
                  <a:gd name="T15" fmla="*/ 508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5" h="508">
                    <a:moveTo>
                      <a:pt x="325" y="63"/>
                    </a:moveTo>
                    <a:cubicBezTo>
                      <a:pt x="309" y="22"/>
                      <a:pt x="275" y="3"/>
                      <a:pt x="224" y="0"/>
                    </a:cubicBezTo>
                    <a:lnTo>
                      <a:pt x="168" y="45"/>
                    </a:lnTo>
                    <a:lnTo>
                      <a:pt x="111" y="0"/>
                    </a:lnTo>
                    <a:cubicBezTo>
                      <a:pt x="39" y="5"/>
                      <a:pt x="0" y="41"/>
                      <a:pt x="0" y="129"/>
                    </a:cubicBezTo>
                    <a:lnTo>
                      <a:pt x="1" y="301"/>
                    </a:lnTo>
                    <a:cubicBezTo>
                      <a:pt x="1" y="328"/>
                      <a:pt x="20" y="350"/>
                      <a:pt x="56" y="350"/>
                    </a:cubicBezTo>
                    <a:lnTo>
                      <a:pt x="56" y="508"/>
                    </a:lnTo>
                  </a:path>
                </a:pathLst>
              </a:custGeom>
              <a:grpFill/>
              <a:ln w="19050" cap="flat">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110">
                <a:extLst>
                  <a:ext uri="{FF2B5EF4-FFF2-40B4-BE49-F238E27FC236}">
                    <a16:creationId xmlns:a16="http://schemas.microsoft.com/office/drawing/2014/main" id="{8A1B62EE-998E-2480-3D9C-4D63078CE17C}"/>
                  </a:ext>
                </a:extLst>
              </p:cNvPr>
              <p:cNvSpPr>
                <a:spLocks/>
              </p:cNvSpPr>
              <p:nvPr/>
            </p:nvSpPr>
            <p:spPr bwMode="auto">
              <a:xfrm>
                <a:off x="7253288" y="890588"/>
                <a:ext cx="36513" cy="134938"/>
              </a:xfrm>
              <a:custGeom>
                <a:avLst/>
                <a:gdLst>
                  <a:gd name="T0" fmla="*/ 0 w 49"/>
                  <a:gd name="T1" fmla="*/ 180 h 180"/>
                  <a:gd name="T2" fmla="*/ 1 w 49"/>
                  <a:gd name="T3" fmla="*/ 22 h 180"/>
                  <a:gd name="T4" fmla="*/ 49 w 49"/>
                  <a:gd name="T5" fmla="*/ 0 h 180"/>
                </a:gdLst>
                <a:ahLst/>
                <a:cxnLst>
                  <a:cxn ang="0">
                    <a:pos x="T0" y="T1"/>
                  </a:cxn>
                  <a:cxn ang="0">
                    <a:pos x="T2" y="T3"/>
                  </a:cxn>
                  <a:cxn ang="0">
                    <a:pos x="T4" y="T5"/>
                  </a:cxn>
                </a:cxnLst>
                <a:rect l="0" t="0" r="r" b="b"/>
                <a:pathLst>
                  <a:path w="49" h="180">
                    <a:moveTo>
                      <a:pt x="0" y="180"/>
                    </a:moveTo>
                    <a:lnTo>
                      <a:pt x="1" y="22"/>
                    </a:lnTo>
                    <a:cubicBezTo>
                      <a:pt x="24" y="22"/>
                      <a:pt x="40" y="14"/>
                      <a:pt x="49" y="0"/>
                    </a:cubicBezTo>
                  </a:path>
                </a:pathLst>
              </a:custGeom>
              <a:grpFill/>
              <a:ln w="19050" cap="flat">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111">
                <a:extLst>
                  <a:ext uri="{FF2B5EF4-FFF2-40B4-BE49-F238E27FC236}">
                    <a16:creationId xmlns:a16="http://schemas.microsoft.com/office/drawing/2014/main" id="{F07CE90B-9811-B8BD-FD74-19FA43E9D2E1}"/>
                  </a:ext>
                </a:extLst>
              </p:cNvPr>
              <p:cNvSpPr>
                <a:spLocks/>
              </p:cNvSpPr>
              <p:nvPr/>
            </p:nvSpPr>
            <p:spPr bwMode="auto">
              <a:xfrm>
                <a:off x="7612063" y="890588"/>
                <a:ext cx="36513" cy="134938"/>
              </a:xfrm>
              <a:custGeom>
                <a:avLst/>
                <a:gdLst>
                  <a:gd name="T0" fmla="*/ 0 w 48"/>
                  <a:gd name="T1" fmla="*/ 0 h 180"/>
                  <a:gd name="T2" fmla="*/ 48 w 48"/>
                  <a:gd name="T3" fmla="*/ 22 h 180"/>
                  <a:gd name="T4" fmla="*/ 48 w 48"/>
                  <a:gd name="T5" fmla="*/ 180 h 180"/>
                </a:gdLst>
                <a:ahLst/>
                <a:cxnLst>
                  <a:cxn ang="0">
                    <a:pos x="T0" y="T1"/>
                  </a:cxn>
                  <a:cxn ang="0">
                    <a:pos x="T2" y="T3"/>
                  </a:cxn>
                  <a:cxn ang="0">
                    <a:pos x="T4" y="T5"/>
                  </a:cxn>
                </a:cxnLst>
                <a:rect l="0" t="0" r="r" b="b"/>
                <a:pathLst>
                  <a:path w="48" h="180">
                    <a:moveTo>
                      <a:pt x="0" y="0"/>
                    </a:moveTo>
                    <a:cubicBezTo>
                      <a:pt x="8" y="14"/>
                      <a:pt x="25" y="22"/>
                      <a:pt x="48" y="22"/>
                    </a:cubicBezTo>
                    <a:lnTo>
                      <a:pt x="48" y="180"/>
                    </a:lnTo>
                  </a:path>
                </a:pathLst>
              </a:custGeom>
              <a:grpFill/>
              <a:ln w="19050" cap="flat">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Oval 112">
                <a:extLst>
                  <a:ext uri="{FF2B5EF4-FFF2-40B4-BE49-F238E27FC236}">
                    <a16:creationId xmlns:a16="http://schemas.microsoft.com/office/drawing/2014/main" id="{2AF2A7BA-80B2-F518-323B-23803C6EF126}"/>
                  </a:ext>
                </a:extLst>
              </p:cNvPr>
              <p:cNvSpPr>
                <a:spLocks noChangeArrowheads="1"/>
              </p:cNvSpPr>
              <p:nvPr/>
            </p:nvSpPr>
            <p:spPr bwMode="auto">
              <a:xfrm>
                <a:off x="7099300" y="457200"/>
                <a:ext cx="141288" cy="141288"/>
              </a:xfrm>
              <a:prstGeom prst="ellipse">
                <a:avLst/>
              </a:prstGeom>
              <a:grpFill/>
              <a:ln w="19050" cap="flat">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113">
                <a:extLst>
                  <a:ext uri="{FF2B5EF4-FFF2-40B4-BE49-F238E27FC236}">
                    <a16:creationId xmlns:a16="http://schemas.microsoft.com/office/drawing/2014/main" id="{1A8F8F59-E5C2-B6AE-485A-A58F7B2F1B1A}"/>
                  </a:ext>
                </a:extLst>
              </p:cNvPr>
              <p:cNvSpPr>
                <a:spLocks/>
              </p:cNvSpPr>
              <p:nvPr/>
            </p:nvSpPr>
            <p:spPr bwMode="auto">
              <a:xfrm>
                <a:off x="7615238" y="644525"/>
                <a:ext cx="242888" cy="381000"/>
              </a:xfrm>
              <a:custGeom>
                <a:avLst/>
                <a:gdLst>
                  <a:gd name="T0" fmla="*/ 268 w 324"/>
                  <a:gd name="T1" fmla="*/ 508 h 508"/>
                  <a:gd name="T2" fmla="*/ 268 w 324"/>
                  <a:gd name="T3" fmla="*/ 350 h 508"/>
                  <a:gd name="T4" fmla="*/ 324 w 324"/>
                  <a:gd name="T5" fmla="*/ 301 h 508"/>
                  <a:gd name="T6" fmla="*/ 324 w 324"/>
                  <a:gd name="T7" fmla="*/ 129 h 508"/>
                  <a:gd name="T8" fmla="*/ 213 w 324"/>
                  <a:gd name="T9" fmla="*/ 0 h 508"/>
                  <a:gd name="T10" fmla="*/ 157 w 324"/>
                  <a:gd name="T11" fmla="*/ 45 h 508"/>
                  <a:gd name="T12" fmla="*/ 100 w 324"/>
                  <a:gd name="T13" fmla="*/ 0 h 508"/>
                  <a:gd name="T14" fmla="*/ 0 w 324"/>
                  <a:gd name="T15" fmla="*/ 63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508">
                    <a:moveTo>
                      <a:pt x="268" y="508"/>
                    </a:moveTo>
                    <a:lnTo>
                      <a:pt x="268" y="350"/>
                    </a:lnTo>
                    <a:cubicBezTo>
                      <a:pt x="304" y="350"/>
                      <a:pt x="324" y="328"/>
                      <a:pt x="324" y="301"/>
                    </a:cubicBezTo>
                    <a:lnTo>
                      <a:pt x="324" y="129"/>
                    </a:lnTo>
                    <a:cubicBezTo>
                      <a:pt x="324" y="41"/>
                      <a:pt x="286" y="5"/>
                      <a:pt x="213" y="0"/>
                    </a:cubicBezTo>
                    <a:lnTo>
                      <a:pt x="157" y="45"/>
                    </a:lnTo>
                    <a:lnTo>
                      <a:pt x="100" y="0"/>
                    </a:lnTo>
                    <a:cubicBezTo>
                      <a:pt x="49" y="3"/>
                      <a:pt x="15" y="22"/>
                      <a:pt x="0" y="63"/>
                    </a:cubicBezTo>
                  </a:path>
                </a:pathLst>
              </a:custGeom>
              <a:grpFill/>
              <a:ln w="19050" cap="flat">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Oval 114">
                <a:extLst>
                  <a:ext uri="{FF2B5EF4-FFF2-40B4-BE49-F238E27FC236}">
                    <a16:creationId xmlns:a16="http://schemas.microsoft.com/office/drawing/2014/main" id="{BB0AF041-F102-9288-F797-F4AFB35879E0}"/>
                  </a:ext>
                </a:extLst>
              </p:cNvPr>
              <p:cNvSpPr>
                <a:spLocks noChangeArrowheads="1"/>
              </p:cNvSpPr>
              <p:nvPr/>
            </p:nvSpPr>
            <p:spPr bwMode="auto">
              <a:xfrm>
                <a:off x="7661275" y="457200"/>
                <a:ext cx="141288" cy="141288"/>
              </a:xfrm>
              <a:prstGeom prst="ellipse">
                <a:avLst/>
              </a:prstGeom>
              <a:grpFill/>
              <a:ln w="19050" cap="flat">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6" name="Group 105">
              <a:extLst>
                <a:ext uri="{FF2B5EF4-FFF2-40B4-BE49-F238E27FC236}">
                  <a16:creationId xmlns:a16="http://schemas.microsoft.com/office/drawing/2014/main" id="{4857CF3B-E619-0857-B4FC-DA3A9D73CF64}"/>
                </a:ext>
              </a:extLst>
            </p:cNvPr>
            <p:cNvGrpSpPr/>
            <p:nvPr/>
          </p:nvGrpSpPr>
          <p:grpSpPr>
            <a:xfrm>
              <a:off x="6426994" y="4893695"/>
              <a:ext cx="653256" cy="422275"/>
              <a:chOff x="6426994" y="4893695"/>
              <a:chExt cx="653256" cy="422275"/>
            </a:xfrm>
            <a:grpFill/>
          </p:grpSpPr>
          <p:sp>
            <p:nvSpPr>
              <p:cNvPr id="107" name="Freeform 1657">
                <a:extLst>
                  <a:ext uri="{FF2B5EF4-FFF2-40B4-BE49-F238E27FC236}">
                    <a16:creationId xmlns:a16="http://schemas.microsoft.com/office/drawing/2014/main" id="{023B6C8E-ECA3-5CA9-E4DE-A1437793AED8}"/>
                  </a:ext>
                </a:extLst>
              </p:cNvPr>
              <p:cNvSpPr>
                <a:spLocks/>
              </p:cNvSpPr>
              <p:nvPr/>
            </p:nvSpPr>
            <p:spPr bwMode="auto">
              <a:xfrm>
                <a:off x="6426994" y="4893695"/>
                <a:ext cx="142875" cy="350838"/>
              </a:xfrm>
              <a:custGeom>
                <a:avLst/>
                <a:gdLst>
                  <a:gd name="T0" fmla="*/ 65 w 129"/>
                  <a:gd name="T1" fmla="*/ 131 h 315"/>
                  <a:gd name="T2" fmla="*/ 53 w 129"/>
                  <a:gd name="T3" fmla="*/ 46 h 315"/>
                  <a:gd name="T4" fmla="*/ 0 w 129"/>
                  <a:gd name="T5" fmla="*/ 0 h 315"/>
                  <a:gd name="T6" fmla="*/ 5 w 129"/>
                  <a:gd name="T7" fmla="*/ 192 h 315"/>
                  <a:gd name="T8" fmla="*/ 129 w 129"/>
                  <a:gd name="T9" fmla="*/ 315 h 315"/>
                </a:gdLst>
                <a:ahLst/>
                <a:cxnLst>
                  <a:cxn ang="0">
                    <a:pos x="T0" y="T1"/>
                  </a:cxn>
                  <a:cxn ang="0">
                    <a:pos x="T2" y="T3"/>
                  </a:cxn>
                  <a:cxn ang="0">
                    <a:pos x="T4" y="T5"/>
                  </a:cxn>
                  <a:cxn ang="0">
                    <a:pos x="T6" y="T7"/>
                  </a:cxn>
                  <a:cxn ang="0">
                    <a:pos x="T8" y="T9"/>
                  </a:cxn>
                </a:cxnLst>
                <a:rect l="0" t="0" r="r" b="b"/>
                <a:pathLst>
                  <a:path w="129" h="315">
                    <a:moveTo>
                      <a:pt x="65" y="131"/>
                    </a:moveTo>
                    <a:cubicBezTo>
                      <a:pt x="65" y="131"/>
                      <a:pt x="58" y="80"/>
                      <a:pt x="53" y="46"/>
                    </a:cubicBezTo>
                    <a:cubicBezTo>
                      <a:pt x="48" y="10"/>
                      <a:pt x="26" y="0"/>
                      <a:pt x="0" y="0"/>
                    </a:cubicBezTo>
                    <a:lnTo>
                      <a:pt x="5" y="192"/>
                    </a:lnTo>
                    <a:lnTo>
                      <a:pt x="129" y="315"/>
                    </a:lnTo>
                  </a:path>
                </a:pathLst>
              </a:custGeom>
              <a:grpFill/>
              <a:ln w="19050" cap="rnd">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1658">
                <a:extLst>
                  <a:ext uri="{FF2B5EF4-FFF2-40B4-BE49-F238E27FC236}">
                    <a16:creationId xmlns:a16="http://schemas.microsoft.com/office/drawing/2014/main" id="{0503700E-5080-3F8E-19B2-2D534E0C4993}"/>
                  </a:ext>
                </a:extLst>
              </p:cNvPr>
              <p:cNvSpPr>
                <a:spLocks/>
              </p:cNvSpPr>
              <p:nvPr/>
            </p:nvSpPr>
            <p:spPr bwMode="auto">
              <a:xfrm>
                <a:off x="6477000" y="5023870"/>
                <a:ext cx="207963" cy="227013"/>
              </a:xfrm>
              <a:custGeom>
                <a:avLst/>
                <a:gdLst>
                  <a:gd name="T0" fmla="*/ 181 w 187"/>
                  <a:gd name="T1" fmla="*/ 203 h 203"/>
                  <a:gd name="T2" fmla="*/ 155 w 187"/>
                  <a:gd name="T3" fmla="*/ 94 h 203"/>
                  <a:gd name="T4" fmla="*/ 93 w 187"/>
                  <a:gd name="T5" fmla="*/ 60 h 203"/>
                  <a:gd name="T6" fmla="*/ 57 w 187"/>
                  <a:gd name="T7" fmla="*/ 23 h 203"/>
                  <a:gd name="T8" fmla="*/ 0 w 187"/>
                  <a:gd name="T9" fmla="*/ 29 h 203"/>
                  <a:gd name="T10" fmla="*/ 77 w 187"/>
                  <a:gd name="T11" fmla="*/ 106 h 203"/>
                </a:gdLst>
                <a:ahLst/>
                <a:cxnLst>
                  <a:cxn ang="0">
                    <a:pos x="T0" y="T1"/>
                  </a:cxn>
                  <a:cxn ang="0">
                    <a:pos x="T2" y="T3"/>
                  </a:cxn>
                  <a:cxn ang="0">
                    <a:pos x="T4" y="T5"/>
                  </a:cxn>
                  <a:cxn ang="0">
                    <a:pos x="T6" y="T7"/>
                  </a:cxn>
                  <a:cxn ang="0">
                    <a:pos x="T8" y="T9"/>
                  </a:cxn>
                  <a:cxn ang="0">
                    <a:pos x="T10" y="T11"/>
                  </a:cxn>
                </a:cxnLst>
                <a:rect l="0" t="0" r="r" b="b"/>
                <a:pathLst>
                  <a:path w="187" h="203">
                    <a:moveTo>
                      <a:pt x="181" y="203"/>
                    </a:moveTo>
                    <a:cubicBezTo>
                      <a:pt x="187" y="149"/>
                      <a:pt x="179" y="118"/>
                      <a:pt x="155" y="94"/>
                    </a:cubicBezTo>
                    <a:cubicBezTo>
                      <a:pt x="135" y="74"/>
                      <a:pt x="122" y="65"/>
                      <a:pt x="93" y="60"/>
                    </a:cubicBezTo>
                    <a:cubicBezTo>
                      <a:pt x="80" y="47"/>
                      <a:pt x="63" y="29"/>
                      <a:pt x="57" y="23"/>
                    </a:cubicBezTo>
                    <a:cubicBezTo>
                      <a:pt x="51" y="17"/>
                      <a:pt x="29" y="0"/>
                      <a:pt x="0" y="29"/>
                    </a:cubicBezTo>
                    <a:lnTo>
                      <a:pt x="77" y="106"/>
                    </a:lnTo>
                  </a:path>
                </a:pathLst>
              </a:custGeom>
              <a:grpFill/>
              <a:ln w="19050" cap="rnd">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1660">
                <a:extLst>
                  <a:ext uri="{FF2B5EF4-FFF2-40B4-BE49-F238E27FC236}">
                    <a16:creationId xmlns:a16="http://schemas.microsoft.com/office/drawing/2014/main" id="{4D71984E-A401-607A-60B8-0B4ACCF513CC}"/>
                  </a:ext>
                </a:extLst>
              </p:cNvPr>
              <p:cNvSpPr>
                <a:spLocks/>
              </p:cNvSpPr>
              <p:nvPr/>
            </p:nvSpPr>
            <p:spPr bwMode="auto">
              <a:xfrm>
                <a:off x="6527800" y="5250882"/>
                <a:ext cx="184150" cy="65088"/>
              </a:xfrm>
              <a:custGeom>
                <a:avLst/>
                <a:gdLst>
                  <a:gd name="T0" fmla="*/ 165 w 165"/>
                  <a:gd name="T1" fmla="*/ 58 h 58"/>
                  <a:gd name="T2" fmla="*/ 165 w 165"/>
                  <a:gd name="T3" fmla="*/ 0 h 58"/>
                  <a:gd name="T4" fmla="*/ 0 w 165"/>
                  <a:gd name="T5" fmla="*/ 0 h 58"/>
                  <a:gd name="T6" fmla="*/ 0 w 165"/>
                  <a:gd name="T7" fmla="*/ 58 h 58"/>
                </a:gdLst>
                <a:ahLst/>
                <a:cxnLst>
                  <a:cxn ang="0">
                    <a:pos x="T0" y="T1"/>
                  </a:cxn>
                  <a:cxn ang="0">
                    <a:pos x="T2" y="T3"/>
                  </a:cxn>
                  <a:cxn ang="0">
                    <a:pos x="T4" y="T5"/>
                  </a:cxn>
                  <a:cxn ang="0">
                    <a:pos x="T6" y="T7"/>
                  </a:cxn>
                </a:cxnLst>
                <a:rect l="0" t="0" r="r" b="b"/>
                <a:pathLst>
                  <a:path w="165" h="58">
                    <a:moveTo>
                      <a:pt x="165" y="58"/>
                    </a:moveTo>
                    <a:lnTo>
                      <a:pt x="165" y="0"/>
                    </a:lnTo>
                    <a:lnTo>
                      <a:pt x="0" y="0"/>
                    </a:lnTo>
                    <a:lnTo>
                      <a:pt x="0" y="58"/>
                    </a:lnTo>
                  </a:path>
                </a:pathLst>
              </a:custGeom>
              <a:grpFill/>
              <a:ln w="19050" cap="rnd">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Oval 1661">
                <a:extLst>
                  <a:ext uri="{FF2B5EF4-FFF2-40B4-BE49-F238E27FC236}">
                    <a16:creationId xmlns:a16="http://schemas.microsoft.com/office/drawing/2014/main" id="{E7B623F1-BCA7-D76C-F9A5-CA6BF18946F9}"/>
                  </a:ext>
                </a:extLst>
              </p:cNvPr>
              <p:cNvSpPr>
                <a:spLocks noChangeArrowheads="1"/>
              </p:cNvSpPr>
              <p:nvPr/>
            </p:nvSpPr>
            <p:spPr bwMode="auto">
              <a:xfrm>
                <a:off x="6645275" y="5282632"/>
                <a:ext cx="25400" cy="23813"/>
              </a:xfrm>
              <a:prstGeom prst="ellipse">
                <a:avLst/>
              </a:prstGeom>
              <a:grpFill/>
              <a:ln w="19050">
                <a:solidFill>
                  <a:schemeClr val="l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1662">
                <a:extLst>
                  <a:ext uri="{FF2B5EF4-FFF2-40B4-BE49-F238E27FC236}">
                    <a16:creationId xmlns:a16="http://schemas.microsoft.com/office/drawing/2014/main" id="{C42ED0B0-DA01-7388-2F39-DF08A5B9EF6B}"/>
                  </a:ext>
                </a:extLst>
              </p:cNvPr>
              <p:cNvSpPr>
                <a:spLocks/>
              </p:cNvSpPr>
              <p:nvPr/>
            </p:nvSpPr>
            <p:spPr bwMode="auto">
              <a:xfrm>
                <a:off x="6937375" y="4893695"/>
                <a:ext cx="142875" cy="350838"/>
              </a:xfrm>
              <a:custGeom>
                <a:avLst/>
                <a:gdLst>
                  <a:gd name="T0" fmla="*/ 63 w 129"/>
                  <a:gd name="T1" fmla="*/ 131 h 315"/>
                  <a:gd name="T2" fmla="*/ 75 w 129"/>
                  <a:gd name="T3" fmla="*/ 46 h 315"/>
                  <a:gd name="T4" fmla="*/ 129 w 129"/>
                  <a:gd name="T5" fmla="*/ 0 h 315"/>
                  <a:gd name="T6" fmla="*/ 123 w 129"/>
                  <a:gd name="T7" fmla="*/ 192 h 315"/>
                  <a:gd name="T8" fmla="*/ 0 w 129"/>
                  <a:gd name="T9" fmla="*/ 315 h 315"/>
                </a:gdLst>
                <a:ahLst/>
                <a:cxnLst>
                  <a:cxn ang="0">
                    <a:pos x="T0" y="T1"/>
                  </a:cxn>
                  <a:cxn ang="0">
                    <a:pos x="T2" y="T3"/>
                  </a:cxn>
                  <a:cxn ang="0">
                    <a:pos x="T4" y="T5"/>
                  </a:cxn>
                  <a:cxn ang="0">
                    <a:pos x="T6" y="T7"/>
                  </a:cxn>
                  <a:cxn ang="0">
                    <a:pos x="T8" y="T9"/>
                  </a:cxn>
                </a:cxnLst>
                <a:rect l="0" t="0" r="r" b="b"/>
                <a:pathLst>
                  <a:path w="129" h="315">
                    <a:moveTo>
                      <a:pt x="63" y="131"/>
                    </a:moveTo>
                    <a:cubicBezTo>
                      <a:pt x="63" y="131"/>
                      <a:pt x="70" y="80"/>
                      <a:pt x="75" y="46"/>
                    </a:cubicBezTo>
                    <a:cubicBezTo>
                      <a:pt x="80" y="10"/>
                      <a:pt x="103" y="0"/>
                      <a:pt x="129" y="0"/>
                    </a:cubicBezTo>
                    <a:lnTo>
                      <a:pt x="123" y="192"/>
                    </a:lnTo>
                    <a:lnTo>
                      <a:pt x="0" y="315"/>
                    </a:lnTo>
                  </a:path>
                </a:pathLst>
              </a:custGeom>
              <a:grpFill/>
              <a:ln w="19050" cap="rnd">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1663">
                <a:extLst>
                  <a:ext uri="{FF2B5EF4-FFF2-40B4-BE49-F238E27FC236}">
                    <a16:creationId xmlns:a16="http://schemas.microsoft.com/office/drawing/2014/main" id="{87A0F1AA-E31A-CA17-D9DA-F658F5B5F3F1}"/>
                  </a:ext>
                </a:extLst>
              </p:cNvPr>
              <p:cNvSpPr>
                <a:spLocks/>
              </p:cNvSpPr>
              <p:nvPr/>
            </p:nvSpPr>
            <p:spPr bwMode="auto">
              <a:xfrm>
                <a:off x="6819900" y="5023870"/>
                <a:ext cx="206375" cy="227013"/>
              </a:xfrm>
              <a:custGeom>
                <a:avLst/>
                <a:gdLst>
                  <a:gd name="T0" fmla="*/ 6 w 186"/>
                  <a:gd name="T1" fmla="*/ 203 h 203"/>
                  <a:gd name="T2" fmla="*/ 31 w 186"/>
                  <a:gd name="T3" fmla="*/ 94 h 203"/>
                  <a:gd name="T4" fmla="*/ 93 w 186"/>
                  <a:gd name="T5" fmla="*/ 60 h 203"/>
                  <a:gd name="T6" fmla="*/ 130 w 186"/>
                  <a:gd name="T7" fmla="*/ 23 h 203"/>
                  <a:gd name="T8" fmla="*/ 186 w 186"/>
                  <a:gd name="T9" fmla="*/ 29 h 203"/>
                  <a:gd name="T10" fmla="*/ 109 w 186"/>
                  <a:gd name="T11" fmla="*/ 106 h 203"/>
                </a:gdLst>
                <a:ahLst/>
                <a:cxnLst>
                  <a:cxn ang="0">
                    <a:pos x="T0" y="T1"/>
                  </a:cxn>
                  <a:cxn ang="0">
                    <a:pos x="T2" y="T3"/>
                  </a:cxn>
                  <a:cxn ang="0">
                    <a:pos x="T4" y="T5"/>
                  </a:cxn>
                  <a:cxn ang="0">
                    <a:pos x="T6" y="T7"/>
                  </a:cxn>
                  <a:cxn ang="0">
                    <a:pos x="T8" y="T9"/>
                  </a:cxn>
                  <a:cxn ang="0">
                    <a:pos x="T10" y="T11"/>
                  </a:cxn>
                </a:cxnLst>
                <a:rect l="0" t="0" r="r" b="b"/>
                <a:pathLst>
                  <a:path w="186" h="203">
                    <a:moveTo>
                      <a:pt x="6" y="203"/>
                    </a:moveTo>
                    <a:cubicBezTo>
                      <a:pt x="0" y="149"/>
                      <a:pt x="8" y="118"/>
                      <a:pt x="31" y="94"/>
                    </a:cubicBezTo>
                    <a:cubicBezTo>
                      <a:pt x="52" y="74"/>
                      <a:pt x="65" y="65"/>
                      <a:pt x="93" y="60"/>
                    </a:cubicBezTo>
                    <a:cubicBezTo>
                      <a:pt x="106" y="47"/>
                      <a:pt x="124" y="29"/>
                      <a:pt x="130" y="23"/>
                    </a:cubicBezTo>
                    <a:cubicBezTo>
                      <a:pt x="136" y="17"/>
                      <a:pt x="158" y="0"/>
                      <a:pt x="186" y="29"/>
                    </a:cubicBezTo>
                    <a:lnTo>
                      <a:pt x="109" y="106"/>
                    </a:lnTo>
                  </a:path>
                </a:pathLst>
              </a:custGeom>
              <a:grpFill/>
              <a:ln w="19050" cap="rnd">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1665">
                <a:extLst>
                  <a:ext uri="{FF2B5EF4-FFF2-40B4-BE49-F238E27FC236}">
                    <a16:creationId xmlns:a16="http://schemas.microsoft.com/office/drawing/2014/main" id="{F09CACE3-CF89-4A08-0A94-198EB1F50359}"/>
                  </a:ext>
                </a:extLst>
              </p:cNvPr>
              <p:cNvSpPr>
                <a:spLocks/>
              </p:cNvSpPr>
              <p:nvPr/>
            </p:nvSpPr>
            <p:spPr bwMode="auto">
              <a:xfrm>
                <a:off x="6794500" y="5250882"/>
                <a:ext cx="182563" cy="65088"/>
              </a:xfrm>
              <a:custGeom>
                <a:avLst/>
                <a:gdLst>
                  <a:gd name="T0" fmla="*/ 0 w 164"/>
                  <a:gd name="T1" fmla="*/ 58 h 58"/>
                  <a:gd name="T2" fmla="*/ 0 w 164"/>
                  <a:gd name="T3" fmla="*/ 0 h 58"/>
                  <a:gd name="T4" fmla="*/ 164 w 164"/>
                  <a:gd name="T5" fmla="*/ 0 h 58"/>
                  <a:gd name="T6" fmla="*/ 164 w 164"/>
                  <a:gd name="T7" fmla="*/ 58 h 58"/>
                </a:gdLst>
                <a:ahLst/>
                <a:cxnLst>
                  <a:cxn ang="0">
                    <a:pos x="T0" y="T1"/>
                  </a:cxn>
                  <a:cxn ang="0">
                    <a:pos x="T2" y="T3"/>
                  </a:cxn>
                  <a:cxn ang="0">
                    <a:pos x="T4" y="T5"/>
                  </a:cxn>
                  <a:cxn ang="0">
                    <a:pos x="T6" y="T7"/>
                  </a:cxn>
                </a:cxnLst>
                <a:rect l="0" t="0" r="r" b="b"/>
                <a:pathLst>
                  <a:path w="164" h="58">
                    <a:moveTo>
                      <a:pt x="0" y="58"/>
                    </a:moveTo>
                    <a:lnTo>
                      <a:pt x="0" y="0"/>
                    </a:lnTo>
                    <a:lnTo>
                      <a:pt x="164" y="0"/>
                    </a:lnTo>
                    <a:lnTo>
                      <a:pt x="164" y="58"/>
                    </a:lnTo>
                  </a:path>
                </a:pathLst>
              </a:custGeom>
              <a:grpFill/>
              <a:ln w="19050" cap="rnd">
                <a:solidFill>
                  <a:schemeClr val="l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Oval 1666">
                <a:extLst>
                  <a:ext uri="{FF2B5EF4-FFF2-40B4-BE49-F238E27FC236}">
                    <a16:creationId xmlns:a16="http://schemas.microsoft.com/office/drawing/2014/main" id="{7E475EC3-830F-C256-3779-F705C8275C43}"/>
                  </a:ext>
                </a:extLst>
              </p:cNvPr>
              <p:cNvSpPr>
                <a:spLocks noChangeArrowheads="1"/>
              </p:cNvSpPr>
              <p:nvPr/>
            </p:nvSpPr>
            <p:spPr bwMode="auto">
              <a:xfrm>
                <a:off x="6835775" y="5282632"/>
                <a:ext cx="22225" cy="23813"/>
              </a:xfrm>
              <a:prstGeom prst="ellipse">
                <a:avLst/>
              </a:prstGeom>
              <a:grpFill/>
              <a:ln w="19050">
                <a:solidFill>
                  <a:schemeClr val="l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 name="Give" descr="{&quot;Key&quot;:&quot;POWER_USER_SHAPE_ICON&quot;,&quot;Value&quot;:&quot;POWER_USER_SHAPE_ICON_STYLE_1&quot;}">
            <a:extLst>
              <a:ext uri="{FF2B5EF4-FFF2-40B4-BE49-F238E27FC236}">
                <a16:creationId xmlns:a16="http://schemas.microsoft.com/office/drawing/2014/main" id="{7DBF72D2-65F2-2EF6-1F2D-CB486130F50A}"/>
              </a:ext>
            </a:extLst>
          </p:cNvPr>
          <p:cNvGrpSpPr>
            <a:grpSpLocks noChangeAspect="1"/>
          </p:cNvGrpSpPr>
          <p:nvPr>
            <p:custDataLst>
              <p:tags r:id="rId4"/>
            </p:custDataLst>
          </p:nvPr>
        </p:nvGrpSpPr>
        <p:grpSpPr>
          <a:xfrm>
            <a:off x="5392281" y="2491567"/>
            <a:ext cx="628886" cy="641402"/>
            <a:chOff x="1787525" y="795338"/>
            <a:chExt cx="319088" cy="325438"/>
          </a:xfrm>
          <a:solidFill>
            <a:schemeClr val="bg1">
              <a:lumMod val="95000"/>
            </a:schemeClr>
          </a:solidFill>
        </p:grpSpPr>
        <p:sp>
          <p:nvSpPr>
            <p:cNvPr id="3" name="Freeform 631">
              <a:extLst>
                <a:ext uri="{FF2B5EF4-FFF2-40B4-BE49-F238E27FC236}">
                  <a16:creationId xmlns:a16="http://schemas.microsoft.com/office/drawing/2014/main" id="{E3F5BE55-A1ED-6CDD-EA2B-39AC600C055A}"/>
                </a:ext>
              </a:extLst>
            </p:cNvPr>
            <p:cNvSpPr>
              <a:spLocks noEditPoints="1"/>
            </p:cNvSpPr>
            <p:nvPr/>
          </p:nvSpPr>
          <p:spPr bwMode="auto">
            <a:xfrm>
              <a:off x="1924050" y="795338"/>
              <a:ext cx="138113" cy="127000"/>
            </a:xfrm>
            <a:custGeom>
              <a:avLst/>
              <a:gdLst>
                <a:gd name="T0" fmla="*/ 66 w 226"/>
                <a:gd name="T1" fmla="*/ 23 h 209"/>
                <a:gd name="T2" fmla="*/ 31 w 226"/>
                <a:gd name="T3" fmla="*/ 37 h 209"/>
                <a:gd name="T4" fmla="*/ 17 w 226"/>
                <a:gd name="T5" fmla="*/ 72 h 209"/>
                <a:gd name="T6" fmla="*/ 31 w 226"/>
                <a:gd name="T7" fmla="*/ 107 h 209"/>
                <a:gd name="T8" fmla="*/ 110 w 226"/>
                <a:gd name="T9" fmla="*/ 186 h 209"/>
                <a:gd name="T10" fmla="*/ 189 w 226"/>
                <a:gd name="T11" fmla="*/ 107 h 209"/>
                <a:gd name="T12" fmla="*/ 189 w 226"/>
                <a:gd name="T13" fmla="*/ 37 h 209"/>
                <a:gd name="T14" fmla="*/ 119 w 226"/>
                <a:gd name="T15" fmla="*/ 37 h 209"/>
                <a:gd name="T16" fmla="*/ 110 w 226"/>
                <a:gd name="T17" fmla="*/ 46 h 209"/>
                <a:gd name="T18" fmla="*/ 101 w 226"/>
                <a:gd name="T19" fmla="*/ 37 h 209"/>
                <a:gd name="T20" fmla="*/ 66 w 226"/>
                <a:gd name="T21" fmla="*/ 23 h 209"/>
                <a:gd name="T22" fmla="*/ 110 w 226"/>
                <a:gd name="T23" fmla="*/ 209 h 209"/>
                <a:gd name="T24" fmla="*/ 19 w 226"/>
                <a:gd name="T25" fmla="*/ 119 h 209"/>
                <a:gd name="T26" fmla="*/ 0 w 226"/>
                <a:gd name="T27" fmla="*/ 72 h 209"/>
                <a:gd name="T28" fmla="*/ 19 w 226"/>
                <a:gd name="T29" fmla="*/ 26 h 209"/>
                <a:gd name="T30" fmla="*/ 110 w 226"/>
                <a:gd name="T31" fmla="*/ 23 h 209"/>
                <a:gd name="T32" fmla="*/ 200 w 226"/>
                <a:gd name="T33" fmla="*/ 26 h 209"/>
                <a:gd name="T34" fmla="*/ 200 w 226"/>
                <a:gd name="T35" fmla="*/ 119 h 209"/>
                <a:gd name="T36" fmla="*/ 110 w 226"/>
                <a:gd name="T37"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6" h="209">
                  <a:moveTo>
                    <a:pt x="66" y="23"/>
                  </a:moveTo>
                  <a:cubicBezTo>
                    <a:pt x="53" y="23"/>
                    <a:pt x="40" y="28"/>
                    <a:pt x="31" y="37"/>
                  </a:cubicBezTo>
                  <a:cubicBezTo>
                    <a:pt x="22" y="47"/>
                    <a:pt x="17" y="59"/>
                    <a:pt x="17" y="72"/>
                  </a:cubicBezTo>
                  <a:cubicBezTo>
                    <a:pt x="17" y="85"/>
                    <a:pt x="22" y="98"/>
                    <a:pt x="31" y="107"/>
                  </a:cubicBezTo>
                  <a:lnTo>
                    <a:pt x="110" y="186"/>
                  </a:lnTo>
                  <a:lnTo>
                    <a:pt x="189" y="107"/>
                  </a:lnTo>
                  <a:cubicBezTo>
                    <a:pt x="208" y="88"/>
                    <a:pt x="208" y="57"/>
                    <a:pt x="189" y="37"/>
                  </a:cubicBezTo>
                  <a:cubicBezTo>
                    <a:pt x="170" y="19"/>
                    <a:pt x="137" y="19"/>
                    <a:pt x="119" y="37"/>
                  </a:cubicBezTo>
                  <a:lnTo>
                    <a:pt x="110" y="46"/>
                  </a:lnTo>
                  <a:lnTo>
                    <a:pt x="101" y="37"/>
                  </a:lnTo>
                  <a:cubicBezTo>
                    <a:pt x="92" y="28"/>
                    <a:pt x="79" y="23"/>
                    <a:pt x="66" y="23"/>
                  </a:cubicBezTo>
                  <a:close/>
                  <a:moveTo>
                    <a:pt x="110" y="209"/>
                  </a:moveTo>
                  <a:lnTo>
                    <a:pt x="19" y="119"/>
                  </a:lnTo>
                  <a:cubicBezTo>
                    <a:pt x="7" y="106"/>
                    <a:pt x="0" y="90"/>
                    <a:pt x="0" y="72"/>
                  </a:cubicBezTo>
                  <a:cubicBezTo>
                    <a:pt x="0" y="55"/>
                    <a:pt x="7" y="38"/>
                    <a:pt x="19" y="26"/>
                  </a:cubicBezTo>
                  <a:cubicBezTo>
                    <a:pt x="43" y="1"/>
                    <a:pt x="85" y="0"/>
                    <a:pt x="110" y="23"/>
                  </a:cubicBezTo>
                  <a:cubicBezTo>
                    <a:pt x="135" y="0"/>
                    <a:pt x="176" y="1"/>
                    <a:pt x="200" y="26"/>
                  </a:cubicBezTo>
                  <a:cubicBezTo>
                    <a:pt x="226" y="51"/>
                    <a:pt x="226" y="93"/>
                    <a:pt x="200" y="119"/>
                  </a:cubicBezTo>
                  <a:lnTo>
                    <a:pt x="110" y="209"/>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fr-FR">
                <a:latin typeface="Calibri Light" panose="020F0302020204030204" pitchFamily="34" charset="0"/>
              </a:endParaRPr>
            </a:p>
          </p:txBody>
        </p:sp>
        <p:sp>
          <p:nvSpPr>
            <p:cNvPr id="8" name="Freeform 632">
              <a:extLst>
                <a:ext uri="{FF2B5EF4-FFF2-40B4-BE49-F238E27FC236}">
                  <a16:creationId xmlns:a16="http://schemas.microsoft.com/office/drawing/2014/main" id="{1647EDBC-F383-B477-B42A-274581F8EFA5}"/>
                </a:ext>
              </a:extLst>
            </p:cNvPr>
            <p:cNvSpPr>
              <a:spLocks/>
            </p:cNvSpPr>
            <p:nvPr/>
          </p:nvSpPr>
          <p:spPr bwMode="auto">
            <a:xfrm>
              <a:off x="1841500" y="938213"/>
              <a:ext cx="155575" cy="76200"/>
            </a:xfrm>
            <a:custGeom>
              <a:avLst/>
              <a:gdLst>
                <a:gd name="T0" fmla="*/ 12 w 254"/>
                <a:gd name="T1" fmla="*/ 123 h 123"/>
                <a:gd name="T2" fmla="*/ 0 w 254"/>
                <a:gd name="T3" fmla="*/ 111 h 123"/>
                <a:gd name="T4" fmla="*/ 88 w 254"/>
                <a:gd name="T5" fmla="*/ 23 h 123"/>
                <a:gd name="T6" fmla="*/ 137 w 254"/>
                <a:gd name="T7" fmla="*/ 2 h 123"/>
                <a:gd name="T8" fmla="*/ 210 w 254"/>
                <a:gd name="T9" fmla="*/ 0 h 123"/>
                <a:gd name="T10" fmla="*/ 241 w 254"/>
                <a:gd name="T11" fmla="*/ 13 h 123"/>
                <a:gd name="T12" fmla="*/ 254 w 254"/>
                <a:gd name="T13" fmla="*/ 43 h 123"/>
                <a:gd name="T14" fmla="*/ 212 w 254"/>
                <a:gd name="T15" fmla="*/ 87 h 123"/>
                <a:gd name="T16" fmla="*/ 160 w 254"/>
                <a:gd name="T17" fmla="*/ 88 h 123"/>
                <a:gd name="T18" fmla="*/ 159 w 254"/>
                <a:gd name="T19" fmla="*/ 71 h 123"/>
                <a:gd name="T20" fmla="*/ 212 w 254"/>
                <a:gd name="T21" fmla="*/ 70 h 123"/>
                <a:gd name="T22" fmla="*/ 238 w 254"/>
                <a:gd name="T23" fmla="*/ 43 h 123"/>
                <a:gd name="T24" fmla="*/ 230 w 254"/>
                <a:gd name="T25" fmla="*/ 25 h 123"/>
                <a:gd name="T26" fmla="*/ 211 w 254"/>
                <a:gd name="T27" fmla="*/ 17 h 123"/>
                <a:gd name="T28" fmla="*/ 138 w 254"/>
                <a:gd name="T29" fmla="*/ 18 h 123"/>
                <a:gd name="T30" fmla="*/ 100 w 254"/>
                <a:gd name="T31" fmla="*/ 34 h 123"/>
                <a:gd name="T32" fmla="*/ 12 w 254"/>
                <a:gd name="T33"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 h="123">
                  <a:moveTo>
                    <a:pt x="12" y="123"/>
                  </a:moveTo>
                  <a:lnTo>
                    <a:pt x="0" y="111"/>
                  </a:lnTo>
                  <a:lnTo>
                    <a:pt x="88" y="23"/>
                  </a:lnTo>
                  <a:cubicBezTo>
                    <a:pt x="101" y="9"/>
                    <a:pt x="119" y="2"/>
                    <a:pt x="137" y="2"/>
                  </a:cubicBezTo>
                  <a:lnTo>
                    <a:pt x="210" y="0"/>
                  </a:lnTo>
                  <a:cubicBezTo>
                    <a:pt x="222" y="1"/>
                    <a:pt x="233" y="5"/>
                    <a:pt x="241" y="13"/>
                  </a:cubicBezTo>
                  <a:cubicBezTo>
                    <a:pt x="250" y="21"/>
                    <a:pt x="254" y="32"/>
                    <a:pt x="254" y="43"/>
                  </a:cubicBezTo>
                  <a:cubicBezTo>
                    <a:pt x="254" y="67"/>
                    <a:pt x="235" y="86"/>
                    <a:pt x="212" y="87"/>
                  </a:cubicBezTo>
                  <a:lnTo>
                    <a:pt x="160" y="88"/>
                  </a:lnTo>
                  <a:lnTo>
                    <a:pt x="159" y="71"/>
                  </a:lnTo>
                  <a:lnTo>
                    <a:pt x="212" y="70"/>
                  </a:lnTo>
                  <a:cubicBezTo>
                    <a:pt x="226" y="70"/>
                    <a:pt x="238" y="58"/>
                    <a:pt x="238" y="43"/>
                  </a:cubicBezTo>
                  <a:cubicBezTo>
                    <a:pt x="238" y="36"/>
                    <a:pt x="235" y="30"/>
                    <a:pt x="230" y="25"/>
                  </a:cubicBezTo>
                  <a:cubicBezTo>
                    <a:pt x="225" y="20"/>
                    <a:pt x="218" y="17"/>
                    <a:pt x="211" y="17"/>
                  </a:cubicBezTo>
                  <a:lnTo>
                    <a:pt x="138" y="18"/>
                  </a:lnTo>
                  <a:cubicBezTo>
                    <a:pt x="123" y="19"/>
                    <a:pt x="110" y="24"/>
                    <a:pt x="100" y="34"/>
                  </a:cubicBezTo>
                  <a:lnTo>
                    <a:pt x="12" y="123"/>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fr-FR">
                <a:latin typeface="Calibri Light" panose="020F0302020204030204" pitchFamily="34" charset="0"/>
              </a:endParaRPr>
            </a:p>
          </p:txBody>
        </p:sp>
        <p:sp>
          <p:nvSpPr>
            <p:cNvPr id="9" name="Freeform 633">
              <a:extLst>
                <a:ext uri="{FF2B5EF4-FFF2-40B4-BE49-F238E27FC236}">
                  <a16:creationId xmlns:a16="http://schemas.microsoft.com/office/drawing/2014/main" id="{6C914C37-B310-46CA-FF94-C2A5D4969F22}"/>
                </a:ext>
              </a:extLst>
            </p:cNvPr>
            <p:cNvSpPr>
              <a:spLocks/>
            </p:cNvSpPr>
            <p:nvPr/>
          </p:nvSpPr>
          <p:spPr bwMode="auto">
            <a:xfrm>
              <a:off x="1895475" y="922338"/>
              <a:ext cx="211138" cy="146050"/>
            </a:xfrm>
            <a:custGeom>
              <a:avLst/>
              <a:gdLst>
                <a:gd name="T0" fmla="*/ 12 w 346"/>
                <a:gd name="T1" fmla="*/ 239 h 239"/>
                <a:gd name="T2" fmla="*/ 0 w 346"/>
                <a:gd name="T3" fmla="*/ 227 h 239"/>
                <a:gd name="T4" fmla="*/ 6 w 346"/>
                <a:gd name="T5" fmla="*/ 221 h 239"/>
                <a:gd name="T6" fmla="*/ 51 w 346"/>
                <a:gd name="T7" fmla="*/ 196 h 239"/>
                <a:gd name="T8" fmla="*/ 180 w 346"/>
                <a:gd name="T9" fmla="*/ 163 h 239"/>
                <a:gd name="T10" fmla="*/ 253 w 346"/>
                <a:gd name="T11" fmla="*/ 122 h 239"/>
                <a:gd name="T12" fmla="*/ 320 w 346"/>
                <a:gd name="T13" fmla="*/ 54 h 239"/>
                <a:gd name="T14" fmla="*/ 320 w 346"/>
                <a:gd name="T15" fmla="*/ 26 h 239"/>
                <a:gd name="T16" fmla="*/ 291 w 346"/>
                <a:gd name="T17" fmla="*/ 26 h 239"/>
                <a:gd name="T18" fmla="*/ 232 w 346"/>
                <a:gd name="T19" fmla="*/ 85 h 239"/>
                <a:gd name="T20" fmla="*/ 164 w 346"/>
                <a:gd name="T21" fmla="*/ 114 h 239"/>
                <a:gd name="T22" fmla="*/ 55 w 346"/>
                <a:gd name="T23" fmla="*/ 116 h 239"/>
                <a:gd name="T24" fmla="*/ 55 w 346"/>
                <a:gd name="T25" fmla="*/ 99 h 239"/>
                <a:gd name="T26" fmla="*/ 164 w 346"/>
                <a:gd name="T27" fmla="*/ 97 h 239"/>
                <a:gd name="T28" fmla="*/ 221 w 346"/>
                <a:gd name="T29" fmla="*/ 73 h 239"/>
                <a:gd name="T30" fmla="*/ 279 w 346"/>
                <a:gd name="T31" fmla="*/ 14 h 239"/>
                <a:gd name="T32" fmla="*/ 332 w 346"/>
                <a:gd name="T33" fmla="*/ 14 h 239"/>
                <a:gd name="T34" fmla="*/ 332 w 346"/>
                <a:gd name="T35" fmla="*/ 66 h 239"/>
                <a:gd name="T36" fmla="*/ 265 w 346"/>
                <a:gd name="T37" fmla="*/ 133 h 239"/>
                <a:gd name="T38" fmla="*/ 184 w 346"/>
                <a:gd name="T39" fmla="*/ 179 h 239"/>
                <a:gd name="T40" fmla="*/ 55 w 346"/>
                <a:gd name="T41" fmla="*/ 212 h 239"/>
                <a:gd name="T42" fmla="*/ 18 w 346"/>
                <a:gd name="T43" fmla="*/ 233 h 239"/>
                <a:gd name="T44" fmla="*/ 12 w 346"/>
                <a:gd name="T45"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6" h="239">
                  <a:moveTo>
                    <a:pt x="12" y="239"/>
                  </a:moveTo>
                  <a:lnTo>
                    <a:pt x="0" y="227"/>
                  </a:lnTo>
                  <a:lnTo>
                    <a:pt x="6" y="221"/>
                  </a:lnTo>
                  <a:cubicBezTo>
                    <a:pt x="18" y="209"/>
                    <a:pt x="34" y="200"/>
                    <a:pt x="51" y="196"/>
                  </a:cubicBezTo>
                  <a:lnTo>
                    <a:pt x="180" y="163"/>
                  </a:lnTo>
                  <a:cubicBezTo>
                    <a:pt x="207" y="156"/>
                    <a:pt x="233" y="142"/>
                    <a:pt x="253" y="122"/>
                  </a:cubicBezTo>
                  <a:lnTo>
                    <a:pt x="320" y="54"/>
                  </a:lnTo>
                  <a:cubicBezTo>
                    <a:pt x="328" y="47"/>
                    <a:pt x="328" y="34"/>
                    <a:pt x="320" y="26"/>
                  </a:cubicBezTo>
                  <a:cubicBezTo>
                    <a:pt x="312" y="18"/>
                    <a:pt x="299" y="18"/>
                    <a:pt x="291" y="26"/>
                  </a:cubicBezTo>
                  <a:lnTo>
                    <a:pt x="232" y="85"/>
                  </a:lnTo>
                  <a:cubicBezTo>
                    <a:pt x="214" y="103"/>
                    <a:pt x="190" y="113"/>
                    <a:pt x="164" y="114"/>
                  </a:cubicBezTo>
                  <a:lnTo>
                    <a:pt x="55" y="116"/>
                  </a:lnTo>
                  <a:lnTo>
                    <a:pt x="55" y="99"/>
                  </a:lnTo>
                  <a:lnTo>
                    <a:pt x="164" y="97"/>
                  </a:lnTo>
                  <a:cubicBezTo>
                    <a:pt x="185" y="97"/>
                    <a:pt x="206" y="88"/>
                    <a:pt x="221" y="73"/>
                  </a:cubicBezTo>
                  <a:lnTo>
                    <a:pt x="279" y="14"/>
                  </a:lnTo>
                  <a:cubicBezTo>
                    <a:pt x="293" y="0"/>
                    <a:pt x="318" y="0"/>
                    <a:pt x="332" y="14"/>
                  </a:cubicBezTo>
                  <a:cubicBezTo>
                    <a:pt x="346" y="28"/>
                    <a:pt x="346" y="52"/>
                    <a:pt x="332" y="66"/>
                  </a:cubicBezTo>
                  <a:lnTo>
                    <a:pt x="265" y="133"/>
                  </a:lnTo>
                  <a:cubicBezTo>
                    <a:pt x="242" y="156"/>
                    <a:pt x="214" y="171"/>
                    <a:pt x="184" y="179"/>
                  </a:cubicBezTo>
                  <a:lnTo>
                    <a:pt x="55" y="212"/>
                  </a:lnTo>
                  <a:cubicBezTo>
                    <a:pt x="41" y="216"/>
                    <a:pt x="28" y="223"/>
                    <a:pt x="18" y="233"/>
                  </a:cubicBezTo>
                  <a:lnTo>
                    <a:pt x="12" y="239"/>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fr-FR">
                <a:latin typeface="Calibri Light" panose="020F0302020204030204" pitchFamily="34" charset="0"/>
              </a:endParaRPr>
            </a:p>
          </p:txBody>
        </p:sp>
        <p:sp>
          <p:nvSpPr>
            <p:cNvPr id="10" name="Freeform 634">
              <a:extLst>
                <a:ext uri="{FF2B5EF4-FFF2-40B4-BE49-F238E27FC236}">
                  <a16:creationId xmlns:a16="http://schemas.microsoft.com/office/drawing/2014/main" id="{CBA35210-780D-3FC5-755A-EA5E6D791B80}"/>
                </a:ext>
              </a:extLst>
            </p:cNvPr>
            <p:cNvSpPr>
              <a:spLocks/>
            </p:cNvSpPr>
            <p:nvPr/>
          </p:nvSpPr>
          <p:spPr bwMode="auto">
            <a:xfrm>
              <a:off x="1984375" y="922338"/>
              <a:ext cx="77788" cy="57150"/>
            </a:xfrm>
            <a:custGeom>
              <a:avLst/>
              <a:gdLst>
                <a:gd name="T0" fmla="*/ 12 w 127"/>
                <a:gd name="T1" fmla="*/ 94 h 94"/>
                <a:gd name="T2" fmla="*/ 0 w 127"/>
                <a:gd name="T3" fmla="*/ 82 h 94"/>
                <a:gd name="T4" fmla="*/ 72 w 127"/>
                <a:gd name="T5" fmla="*/ 10 h 94"/>
                <a:gd name="T6" fmla="*/ 97 w 127"/>
                <a:gd name="T7" fmla="*/ 1 h 94"/>
                <a:gd name="T8" fmla="*/ 123 w 127"/>
                <a:gd name="T9" fmla="*/ 21 h 94"/>
                <a:gd name="T10" fmla="*/ 116 w 127"/>
                <a:gd name="T11" fmla="*/ 53 h 94"/>
                <a:gd name="T12" fmla="*/ 104 w 127"/>
                <a:gd name="T13" fmla="*/ 42 h 94"/>
                <a:gd name="T14" fmla="*/ 107 w 127"/>
                <a:gd name="T15" fmla="*/ 27 h 94"/>
                <a:gd name="T16" fmla="*/ 95 w 127"/>
                <a:gd name="T17" fmla="*/ 18 h 94"/>
                <a:gd name="T18" fmla="*/ 84 w 127"/>
                <a:gd name="T19" fmla="*/ 22 h 94"/>
                <a:gd name="T20" fmla="*/ 12 w 127"/>
                <a:gd name="T21"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94">
                  <a:moveTo>
                    <a:pt x="12" y="94"/>
                  </a:moveTo>
                  <a:lnTo>
                    <a:pt x="0" y="82"/>
                  </a:lnTo>
                  <a:lnTo>
                    <a:pt x="72" y="10"/>
                  </a:lnTo>
                  <a:cubicBezTo>
                    <a:pt x="79" y="3"/>
                    <a:pt x="88" y="0"/>
                    <a:pt x="97" y="1"/>
                  </a:cubicBezTo>
                  <a:cubicBezTo>
                    <a:pt x="109" y="2"/>
                    <a:pt x="119" y="10"/>
                    <a:pt x="123" y="21"/>
                  </a:cubicBezTo>
                  <a:cubicBezTo>
                    <a:pt x="127" y="33"/>
                    <a:pt x="124" y="45"/>
                    <a:pt x="116" y="53"/>
                  </a:cubicBezTo>
                  <a:lnTo>
                    <a:pt x="104" y="42"/>
                  </a:lnTo>
                  <a:cubicBezTo>
                    <a:pt x="108" y="38"/>
                    <a:pt x="109" y="32"/>
                    <a:pt x="107" y="27"/>
                  </a:cubicBezTo>
                  <a:cubicBezTo>
                    <a:pt x="105" y="22"/>
                    <a:pt x="101" y="18"/>
                    <a:pt x="95" y="18"/>
                  </a:cubicBezTo>
                  <a:cubicBezTo>
                    <a:pt x="91" y="17"/>
                    <a:pt x="87" y="19"/>
                    <a:pt x="84" y="22"/>
                  </a:cubicBezTo>
                  <a:lnTo>
                    <a:pt x="12" y="94"/>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fr-FR">
                <a:latin typeface="Calibri Light" panose="020F0302020204030204" pitchFamily="34" charset="0"/>
              </a:endParaRPr>
            </a:p>
          </p:txBody>
        </p:sp>
        <p:sp>
          <p:nvSpPr>
            <p:cNvPr id="11" name="Freeform 635">
              <a:extLst>
                <a:ext uri="{FF2B5EF4-FFF2-40B4-BE49-F238E27FC236}">
                  <a16:creationId xmlns:a16="http://schemas.microsoft.com/office/drawing/2014/main" id="{2B65062F-3088-0D3E-15D3-9DF99E93B1DE}"/>
                </a:ext>
              </a:extLst>
            </p:cNvPr>
            <p:cNvSpPr>
              <a:spLocks/>
            </p:cNvSpPr>
            <p:nvPr/>
          </p:nvSpPr>
          <p:spPr bwMode="auto">
            <a:xfrm>
              <a:off x="1787525" y="992188"/>
              <a:ext cx="128588" cy="128588"/>
            </a:xfrm>
            <a:custGeom>
              <a:avLst/>
              <a:gdLst>
                <a:gd name="T0" fmla="*/ 50 w 81"/>
                <a:gd name="T1" fmla="*/ 81 h 81"/>
                <a:gd name="T2" fmla="*/ 45 w 81"/>
                <a:gd name="T3" fmla="*/ 77 h 81"/>
                <a:gd name="T4" fmla="*/ 72 w 81"/>
                <a:gd name="T5" fmla="*/ 50 h 81"/>
                <a:gd name="T6" fmla="*/ 32 w 81"/>
                <a:gd name="T7" fmla="*/ 9 h 81"/>
                <a:gd name="T8" fmla="*/ 5 w 81"/>
                <a:gd name="T9" fmla="*/ 36 h 81"/>
                <a:gd name="T10" fmla="*/ 0 w 81"/>
                <a:gd name="T11" fmla="*/ 32 h 81"/>
                <a:gd name="T12" fmla="*/ 32 w 81"/>
                <a:gd name="T13" fmla="*/ 0 h 81"/>
                <a:gd name="T14" fmla="*/ 81 w 81"/>
                <a:gd name="T15" fmla="*/ 50 h 81"/>
                <a:gd name="T16" fmla="*/ 50 w 81"/>
                <a:gd name="T1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81">
                  <a:moveTo>
                    <a:pt x="50" y="81"/>
                  </a:moveTo>
                  <a:lnTo>
                    <a:pt x="45" y="77"/>
                  </a:lnTo>
                  <a:lnTo>
                    <a:pt x="72" y="50"/>
                  </a:lnTo>
                  <a:lnTo>
                    <a:pt x="32" y="9"/>
                  </a:lnTo>
                  <a:lnTo>
                    <a:pt x="5" y="36"/>
                  </a:lnTo>
                  <a:lnTo>
                    <a:pt x="0" y="32"/>
                  </a:lnTo>
                  <a:lnTo>
                    <a:pt x="32" y="0"/>
                  </a:lnTo>
                  <a:lnTo>
                    <a:pt x="81" y="50"/>
                  </a:lnTo>
                  <a:lnTo>
                    <a:pt x="50" y="81"/>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fr-FR">
                <a:latin typeface="Calibri Light" panose="020F0302020204030204" pitchFamily="34" charset="0"/>
              </a:endParaRPr>
            </a:p>
          </p:txBody>
        </p:sp>
      </p:grpSp>
      <p:pic>
        <p:nvPicPr>
          <p:cNvPr id="130" name="Graphic 129" descr="Bar graph with upward trend outline">
            <a:extLst>
              <a:ext uri="{FF2B5EF4-FFF2-40B4-BE49-F238E27FC236}">
                <a16:creationId xmlns:a16="http://schemas.microsoft.com/office/drawing/2014/main" id="{909B74B0-310E-AF9B-4498-1D384A4ACB6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81542" y="2429867"/>
            <a:ext cx="736642" cy="736642"/>
          </a:xfrm>
          <a:prstGeom prst="rect">
            <a:avLst/>
          </a:prstGeom>
        </p:spPr>
      </p:pic>
      <p:pic>
        <p:nvPicPr>
          <p:cNvPr id="132" name="Graphic 131" descr="Handshake outline">
            <a:extLst>
              <a:ext uri="{FF2B5EF4-FFF2-40B4-BE49-F238E27FC236}">
                <a16:creationId xmlns:a16="http://schemas.microsoft.com/office/drawing/2014/main" id="{F739B7C7-11C3-0024-4BDF-A061B17D3BE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3932" y="2457401"/>
            <a:ext cx="772045" cy="772045"/>
          </a:xfrm>
          <a:prstGeom prst="rect">
            <a:avLst/>
          </a:prstGeom>
        </p:spPr>
      </p:pic>
    </p:spTree>
    <p:extLst>
      <p:ext uri="{BB962C8B-B14F-4D97-AF65-F5344CB8AC3E}">
        <p14:creationId xmlns:p14="http://schemas.microsoft.com/office/powerpoint/2010/main" val="3996920743"/>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3B6D237C-2E92-9AE1-949F-02FC2D1974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307" y="1653186"/>
            <a:ext cx="5402420" cy="4110109"/>
          </a:xfrm>
          <a:prstGeom prst="rect">
            <a:avLst/>
          </a:prstGeom>
        </p:spPr>
      </p:pic>
      <p:sp>
        <p:nvSpPr>
          <p:cNvPr id="20" name="TextBox 19">
            <a:extLst>
              <a:ext uri="{FF2B5EF4-FFF2-40B4-BE49-F238E27FC236}">
                <a16:creationId xmlns:a16="http://schemas.microsoft.com/office/drawing/2014/main" id="{6D04A2C1-47C5-B9FF-1C17-2718D928EE38}"/>
              </a:ext>
            </a:extLst>
          </p:cNvPr>
          <p:cNvSpPr txBox="1"/>
          <p:nvPr/>
        </p:nvSpPr>
        <p:spPr>
          <a:xfrm>
            <a:off x="1451294" y="1743966"/>
            <a:ext cx="4243341" cy="3913059"/>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17</a:t>
            </a:r>
          </a:p>
          <a:p>
            <a:pPr marL="0" marR="0" lvl="0" indent="0" algn="r" defTabSz="914400" rtl="0" eaLnBrk="0" fontAlgn="base" latinLnBrk="0" hangingPunct="0">
              <a:lnSpc>
                <a:spcPct val="150000"/>
              </a:lnSpc>
              <a:spcBef>
                <a:spcPct val="0"/>
              </a:spcBef>
              <a:spcAft>
                <a:spcPct val="0"/>
              </a:spcAft>
              <a:buClrTx/>
              <a:buSzTx/>
              <a:buFontTx/>
              <a:buNone/>
              <a:tabLs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18</a:t>
            </a:r>
          </a:p>
          <a:p>
            <a:pPr marL="0" marR="0" lvl="0" indent="0" algn="r" defTabSz="914400" rtl="0" eaLnBrk="0" fontAlgn="base" latinLnBrk="0" hangingPunct="0">
              <a:lnSpc>
                <a:spcPct val="150000"/>
              </a:lnSpc>
              <a:spcBef>
                <a:spcPct val="0"/>
              </a:spcBef>
              <a:spcAft>
                <a:spcPct val="0"/>
              </a:spcAft>
              <a:buClrTx/>
              <a:buSzTx/>
              <a:buFontTx/>
              <a:buNone/>
              <a:tabLs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23</a:t>
            </a:r>
          </a:p>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26</a:t>
            </a:r>
          </a:p>
          <a:p>
            <a:pPr marL="0" marR="0" lvl="0" indent="0" algn="r" defTabSz="914400" rtl="0" eaLnBrk="0" fontAlgn="base" latinLnBrk="0" hangingPunct="0">
              <a:lnSpc>
                <a:spcPct val="150000"/>
              </a:lnSpc>
              <a:spcBef>
                <a:spcPct val="0"/>
              </a:spcBef>
              <a:spcAft>
                <a:spcPct val="0"/>
              </a:spcAft>
              <a:buClrTx/>
              <a:buSzTx/>
              <a:buFontTx/>
              <a:buNone/>
              <a:tabLs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29</a:t>
            </a:r>
          </a:p>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33</a:t>
            </a:r>
          </a:p>
          <a:p>
            <a:pPr marL="0" marR="0" lvl="0" indent="0" algn="r" defTabSz="914400" rtl="0" eaLnBrk="0" fontAlgn="base" latinLnBrk="0" hangingPunct="0">
              <a:lnSpc>
                <a:spcPct val="150000"/>
              </a:lnSpc>
              <a:spcBef>
                <a:spcPct val="0"/>
              </a:spcBef>
              <a:spcAft>
                <a:spcPct val="0"/>
              </a:spcAft>
              <a:buClrTx/>
              <a:buSzTx/>
              <a:buFontTx/>
              <a:buNone/>
              <a:tabLs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41</a:t>
            </a:r>
          </a:p>
        </p:txBody>
      </p:sp>
      <p:pic>
        <p:nvPicPr>
          <p:cNvPr id="6" name="Θέση εικόνας 5">
            <a:extLst>
              <a:ext uri="{FF2B5EF4-FFF2-40B4-BE49-F238E27FC236}">
                <a16:creationId xmlns:a16="http://schemas.microsoft.com/office/drawing/2014/main" id="{29E2FC07-10D0-B1B2-6618-7653A807CDD9}"/>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t="681" b="681"/>
          <a:stretch/>
        </p:blipFill>
        <p:spPr>
          <a:prstGeom prst="ellipse">
            <a:avLst/>
          </a:prstGeom>
          <a:effectLst/>
        </p:spPr>
      </p:pic>
      <p:sp>
        <p:nvSpPr>
          <p:cNvPr id="4" name="Τίτλος 3">
            <a:extLst>
              <a:ext uri="{FF2B5EF4-FFF2-40B4-BE49-F238E27FC236}">
                <a16:creationId xmlns:a16="http://schemas.microsoft.com/office/drawing/2014/main" id="{431AAF97-2AE3-B5DA-0C58-7C1B0BD78DF3}"/>
              </a:ext>
            </a:extLst>
          </p:cNvPr>
          <p:cNvSpPr>
            <a:spLocks noGrp="1"/>
          </p:cNvSpPr>
          <p:nvPr>
            <p:ph type="title"/>
          </p:nvPr>
        </p:nvSpPr>
        <p:spPr>
          <a:xfrm>
            <a:off x="480307" y="879348"/>
            <a:ext cx="4704523" cy="504056"/>
          </a:xfrm>
        </p:spPr>
        <p:txBody>
          <a:bodyPr/>
          <a:lstStyle/>
          <a:p>
            <a:r>
              <a:rPr lang="en-US" sz="5400">
                <a:latin typeface="Calibri Light" panose="020F0302020204030204" pitchFamily="34" charset="0"/>
                <a:ea typeface="Calibri Light" panose="020F0302020204030204" pitchFamily="34" charset="0"/>
                <a:cs typeface="Calibri Light" panose="020F0302020204030204" pitchFamily="34" charset="0"/>
              </a:rPr>
              <a:t>KAVA CALL 13</a:t>
            </a:r>
            <a:endParaRPr lang="el-GR" sz="540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BA223428-C541-C5C7-C9FE-46829D3F2A16}"/>
              </a:ext>
            </a:extLst>
          </p:cNvPr>
          <p:cNvSpPr txBox="1"/>
          <p:nvPr/>
        </p:nvSpPr>
        <p:spPr>
          <a:xfrm>
            <a:off x="957847" y="1743966"/>
            <a:ext cx="4391983" cy="3913059"/>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Lighthouses</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err="1">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Upscalling</a:t>
            </a:r>
            <a:endPar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Regional Innovation Scheme (RIS)</a:t>
            </a:r>
          </a:p>
          <a:p>
            <a:pPr eaLnBrk="0" fontAlgn="base" hangingPunct="0">
              <a:lnSpc>
                <a:spcPct val="150000"/>
              </a:lnSpc>
              <a:spcBef>
                <a:spcPct val="0"/>
              </a:spcBef>
              <a:spcAft>
                <a:spcPct val="0"/>
              </a:spcAf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RIS </a:t>
            </a: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Innovation </a:t>
            </a:r>
          </a:p>
          <a:p>
            <a:pPr eaLnBrk="0" fontAlgn="base" hangingPunct="0">
              <a:lnSpc>
                <a:spcPct val="150000"/>
              </a:lnSpc>
              <a:spcBef>
                <a:spcPct val="0"/>
              </a:spcBef>
              <a:spcAft>
                <a:spcPct val="0"/>
              </a:spcAft>
              <a:defRPr/>
            </a:pP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RIS Capacity Building</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Education</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Submission timeline </a:t>
            </a:r>
          </a:p>
        </p:txBody>
      </p:sp>
      <p:cxnSp>
        <p:nvCxnSpPr>
          <p:cNvPr id="9" name="Ευθεία γραμμή σύνδεσης 8">
            <a:extLst>
              <a:ext uri="{FF2B5EF4-FFF2-40B4-BE49-F238E27FC236}">
                <a16:creationId xmlns:a16="http://schemas.microsoft.com/office/drawing/2014/main" id="{48ABF65C-6136-B6A2-6F7E-4358F9F91467}"/>
              </a:ext>
            </a:extLst>
          </p:cNvPr>
          <p:cNvCxnSpPr>
            <a:cxnSpLocks/>
          </p:cNvCxnSpPr>
          <p:nvPr/>
        </p:nvCxnSpPr>
        <p:spPr>
          <a:xfrm>
            <a:off x="842089" y="1867437"/>
            <a:ext cx="0" cy="3797332"/>
          </a:xfrm>
          <a:prstGeom prst="line">
            <a:avLst/>
          </a:prstGeom>
          <a:ln w="19050">
            <a:solidFill>
              <a:srgbClr val="7FC25E"/>
            </a:solidFill>
          </a:ln>
        </p:spPr>
        <p:style>
          <a:lnRef idx="1">
            <a:schemeClr val="accent1"/>
          </a:lnRef>
          <a:fillRef idx="0">
            <a:schemeClr val="accent1"/>
          </a:fillRef>
          <a:effectRef idx="0">
            <a:schemeClr val="accent1"/>
          </a:effectRef>
          <a:fontRef idx="minor">
            <a:schemeClr val="tx1"/>
          </a:fontRef>
        </p:style>
      </p:cxnSp>
      <p:sp>
        <p:nvSpPr>
          <p:cNvPr id="10" name="Οβάλ 9">
            <a:extLst>
              <a:ext uri="{FF2B5EF4-FFF2-40B4-BE49-F238E27FC236}">
                <a16:creationId xmlns:a16="http://schemas.microsoft.com/office/drawing/2014/main" id="{53AE2C1D-C875-6A91-B66B-5C391FD19536}"/>
              </a:ext>
            </a:extLst>
          </p:cNvPr>
          <p:cNvSpPr/>
          <p:nvPr/>
        </p:nvSpPr>
        <p:spPr>
          <a:xfrm>
            <a:off x="770082" y="2066938"/>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
        <p:nvSpPr>
          <p:cNvPr id="11" name="Οβάλ 10">
            <a:extLst>
              <a:ext uri="{FF2B5EF4-FFF2-40B4-BE49-F238E27FC236}">
                <a16:creationId xmlns:a16="http://schemas.microsoft.com/office/drawing/2014/main" id="{0E60D73C-23F0-218F-FB2B-188143C1675C}"/>
              </a:ext>
            </a:extLst>
          </p:cNvPr>
          <p:cNvSpPr/>
          <p:nvPr/>
        </p:nvSpPr>
        <p:spPr>
          <a:xfrm>
            <a:off x="770082" y="2628622"/>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
        <p:nvSpPr>
          <p:cNvPr id="12" name="Οβάλ 11">
            <a:extLst>
              <a:ext uri="{FF2B5EF4-FFF2-40B4-BE49-F238E27FC236}">
                <a16:creationId xmlns:a16="http://schemas.microsoft.com/office/drawing/2014/main" id="{9ECD02B1-3C24-80DF-0004-165D9E0AD523}"/>
              </a:ext>
            </a:extLst>
          </p:cNvPr>
          <p:cNvSpPr/>
          <p:nvPr/>
        </p:nvSpPr>
        <p:spPr>
          <a:xfrm>
            <a:off x="770082" y="3158126"/>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
        <p:nvSpPr>
          <p:cNvPr id="13" name="Οβάλ 12">
            <a:extLst>
              <a:ext uri="{FF2B5EF4-FFF2-40B4-BE49-F238E27FC236}">
                <a16:creationId xmlns:a16="http://schemas.microsoft.com/office/drawing/2014/main" id="{8043FC3A-1FD3-7C68-A2F4-1AD24F4EB7B2}"/>
              </a:ext>
            </a:extLst>
          </p:cNvPr>
          <p:cNvSpPr/>
          <p:nvPr/>
        </p:nvSpPr>
        <p:spPr>
          <a:xfrm>
            <a:off x="770082" y="3700496"/>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
        <p:nvSpPr>
          <p:cNvPr id="14" name="Οβάλ 13">
            <a:extLst>
              <a:ext uri="{FF2B5EF4-FFF2-40B4-BE49-F238E27FC236}">
                <a16:creationId xmlns:a16="http://schemas.microsoft.com/office/drawing/2014/main" id="{92B27438-9805-7212-BCB3-FDEF8FFD63DE}"/>
              </a:ext>
            </a:extLst>
          </p:cNvPr>
          <p:cNvSpPr/>
          <p:nvPr/>
        </p:nvSpPr>
        <p:spPr>
          <a:xfrm>
            <a:off x="770082" y="4262187"/>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
        <p:nvSpPr>
          <p:cNvPr id="15" name="Οβάλ 14">
            <a:extLst>
              <a:ext uri="{FF2B5EF4-FFF2-40B4-BE49-F238E27FC236}">
                <a16:creationId xmlns:a16="http://schemas.microsoft.com/office/drawing/2014/main" id="{DE2D1A89-C245-B8E8-D215-0ECD04DA4D82}"/>
              </a:ext>
            </a:extLst>
          </p:cNvPr>
          <p:cNvSpPr/>
          <p:nvPr/>
        </p:nvSpPr>
        <p:spPr>
          <a:xfrm>
            <a:off x="770082" y="4780858"/>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
        <p:nvSpPr>
          <p:cNvPr id="2" name="Οβάλ 14">
            <a:extLst>
              <a:ext uri="{FF2B5EF4-FFF2-40B4-BE49-F238E27FC236}">
                <a16:creationId xmlns:a16="http://schemas.microsoft.com/office/drawing/2014/main" id="{44FFAD7C-7652-C53F-ADA0-5C55C48E727F}"/>
              </a:ext>
            </a:extLst>
          </p:cNvPr>
          <p:cNvSpPr/>
          <p:nvPr/>
        </p:nvSpPr>
        <p:spPr>
          <a:xfrm>
            <a:off x="770082" y="5331255"/>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Tree>
    <p:extLst>
      <p:ext uri="{BB962C8B-B14F-4D97-AF65-F5344CB8AC3E}">
        <p14:creationId xmlns:p14="http://schemas.microsoft.com/office/powerpoint/2010/main" val="1276011553"/>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3" descr="Title 7">
            <a:extLst>
              <a:ext uri="{FF2B5EF4-FFF2-40B4-BE49-F238E27FC236}">
                <a16:creationId xmlns:a16="http://schemas.microsoft.com/office/drawing/2014/main" id="{28D585A2-2E52-4D13-A7EA-09C56A3D2B05}"/>
              </a:ext>
            </a:extLst>
          </p:cNvPr>
          <p:cNvSpPr>
            <a:spLocks noGrp="1"/>
          </p:cNvSpPr>
          <p:nvPr>
            <p:ph type="title"/>
          </p:nvPr>
        </p:nvSpPr>
        <p:spPr>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lIns="0" anchor="ctr"/>
          <a:lstStyle/>
          <a:p>
            <a:pPr>
              <a:lnSpc>
                <a:spcPct val="100000"/>
              </a:lnSpc>
              <a:spcBef>
                <a:spcPct val="20000"/>
              </a:spcBef>
            </a:pPr>
            <a:r>
              <a:rPr lang="en-US" altLang="en-US" sz="4000" b="1">
                <a:solidFill>
                  <a:srgbClr val="034EA2"/>
                </a:solidFill>
                <a:latin typeface="Calibri Light" panose="020F0302020204030204" pitchFamily="34" charset="0"/>
                <a:cs typeface="Calibri Light" panose="020F0302020204030204" pitchFamily="34" charset="0"/>
                <a:sym typeface="Titillium" panose="00000500000000000000" pitchFamily="50" charset="0"/>
              </a:rPr>
              <a:t>EIT </a:t>
            </a:r>
            <a:r>
              <a:rPr lang="en-US" altLang="en-US" sz="4000" b="1" err="1">
                <a:solidFill>
                  <a:srgbClr val="034EA2"/>
                </a:solidFill>
                <a:latin typeface="Calibri Light" panose="020F0302020204030204" pitchFamily="34" charset="0"/>
                <a:cs typeface="Calibri Light" panose="020F0302020204030204" pitchFamily="34" charset="0"/>
                <a:sym typeface="Titillium" panose="00000500000000000000" pitchFamily="50" charset="0"/>
              </a:rPr>
              <a:t>RawMaterials</a:t>
            </a:r>
            <a:r>
              <a:rPr lang="en-US" altLang="en-US" sz="4000" b="1">
                <a:solidFill>
                  <a:srgbClr val="034EA2"/>
                </a:solidFill>
                <a:latin typeface="Calibri Light" panose="020F0302020204030204" pitchFamily="34" charset="0"/>
                <a:cs typeface="Calibri Light" panose="020F0302020204030204" pitchFamily="34" charset="0"/>
                <a:sym typeface="Titillium" panose="00000500000000000000" pitchFamily="50" charset="0"/>
              </a:rPr>
              <a:t> - Lighthouses</a:t>
            </a:r>
            <a:endParaRPr lang="en-US" altLang="en-US" sz="4000" b="1">
              <a:solidFill>
                <a:srgbClr val="034EA2"/>
              </a:solidFill>
              <a:latin typeface="Calibri Light" panose="020F0302020204030204" pitchFamily="34" charset="0"/>
              <a:cs typeface="Calibri Light" panose="020F0302020204030204" pitchFamily="34" charset="0"/>
            </a:endParaRPr>
          </a:p>
        </p:txBody>
      </p:sp>
      <p:sp>
        <p:nvSpPr>
          <p:cNvPr id="32771" name="Rectangle 2" descr="Text Placeholder 3">
            <a:extLst>
              <a:ext uri="{FF2B5EF4-FFF2-40B4-BE49-F238E27FC236}">
                <a16:creationId xmlns:a16="http://schemas.microsoft.com/office/drawing/2014/main" id="{004A8EBE-1305-45DC-A168-C4D057A900C8}"/>
              </a:ext>
            </a:extLst>
          </p:cNvPr>
          <p:cNvSpPr>
            <a:spLocks noGrp="1"/>
          </p:cNvSpPr>
          <p:nvPr>
            <p:ph type="body" sz="half" idx="4294967295"/>
          </p:nvPr>
        </p:nvSpPr>
        <p:spPr>
          <a:xfrm>
            <a:off x="242887" y="1244249"/>
            <a:ext cx="5462588" cy="1827212"/>
          </a:xfrm>
          <a:prstGeom prst="round2DiagRect">
            <a:avLst>
              <a:gd name="adj1" fmla="val 22244"/>
              <a:gd name="adj2" fmla="val 0"/>
            </a:avLst>
          </a:prstGeom>
          <a:solidFill>
            <a:srgbClr val="034EA2"/>
          </a:solidFill>
        </p:spPr>
        <p:txBody>
          <a:bodyPr anchor="ctr"/>
          <a:lstStyle/>
          <a:p>
            <a:pPr marL="0" indent="0" algn="just" eaLnBrk="1">
              <a:lnSpc>
                <a:spcPct val="100000"/>
              </a:lnSpc>
              <a:buClr>
                <a:srgbClr val="6BB745"/>
              </a:buClr>
              <a:buNone/>
            </a:pPr>
            <a:r>
              <a:rPr lang="en-US" altLang="en-US" sz="2200">
                <a:solidFill>
                  <a:srgbClr val="FFFFFF"/>
                </a:solidFill>
                <a:latin typeface="Calibri Light" panose="020F0302020204030204" pitchFamily="34" charset="0"/>
                <a:cs typeface="Calibri Light" panose="020F0302020204030204" pitchFamily="34" charset="0"/>
                <a:sym typeface="Calibri Light" panose="020F0302020204030204" pitchFamily="34" charset="0"/>
              </a:rPr>
              <a:t>Lighthouses are high-impact, long-term innovation activities that address the </a:t>
            </a:r>
            <a:r>
              <a:rPr lang="en-US" altLang="en-US" sz="2200" b="1">
                <a:solidFill>
                  <a:srgbClr val="6BB745"/>
                </a:solidFill>
                <a:latin typeface="Calibri Light" panose="020F0302020204030204" pitchFamily="34" charset="0"/>
                <a:cs typeface="Calibri Light" panose="020F0302020204030204" pitchFamily="34" charset="0"/>
                <a:sym typeface="Calibri Light" panose="020F0302020204030204" pitchFamily="34" charset="0"/>
              </a:rPr>
              <a:t>economic, societal </a:t>
            </a:r>
            <a:r>
              <a:rPr lang="en-US" altLang="en-US" sz="2200">
                <a:solidFill>
                  <a:schemeClr val="bg1"/>
                </a:solidFill>
                <a:latin typeface="Calibri Light" panose="020F0302020204030204" pitchFamily="34" charset="0"/>
                <a:cs typeface="Calibri Light" panose="020F0302020204030204" pitchFamily="34" charset="0"/>
                <a:sym typeface="Calibri Light" panose="020F0302020204030204" pitchFamily="34" charset="0"/>
              </a:rPr>
              <a:t>and</a:t>
            </a:r>
            <a:r>
              <a:rPr lang="en-US" altLang="en-US" sz="2200" b="1">
                <a:solidFill>
                  <a:srgbClr val="6BB745"/>
                </a:solidFill>
                <a:latin typeface="Calibri Light" panose="020F0302020204030204" pitchFamily="34" charset="0"/>
                <a:cs typeface="Calibri Light" panose="020F0302020204030204" pitchFamily="34" charset="0"/>
                <a:sym typeface="Calibri Light" panose="020F0302020204030204" pitchFamily="34" charset="0"/>
              </a:rPr>
              <a:t> environmental challenges </a:t>
            </a:r>
            <a:r>
              <a:rPr lang="en-US" altLang="en-US" sz="2200">
                <a:solidFill>
                  <a:schemeClr val="bg1"/>
                </a:solidFill>
                <a:latin typeface="Calibri Light" panose="020F0302020204030204" pitchFamily="34" charset="0"/>
                <a:cs typeface="Calibri Light" panose="020F0302020204030204" pitchFamily="34" charset="0"/>
                <a:sym typeface="Calibri Light" panose="020F0302020204030204" pitchFamily="34" charset="0"/>
              </a:rPr>
              <a:t>of the RM sector </a:t>
            </a:r>
            <a:r>
              <a:rPr lang="en-US" altLang="en-US" sz="2200">
                <a:solidFill>
                  <a:srgbClr val="FFFFFF"/>
                </a:solidFill>
                <a:latin typeface="Calibri Light" panose="020F0302020204030204" pitchFamily="34" charset="0"/>
                <a:cs typeface="Calibri Light" panose="020F0302020204030204" pitchFamily="34" charset="0"/>
                <a:sym typeface="Calibri Light" panose="020F0302020204030204" pitchFamily="34" charset="0"/>
              </a:rPr>
              <a:t>in Europe.</a:t>
            </a:r>
          </a:p>
        </p:txBody>
      </p:sp>
      <p:grpSp>
        <p:nvGrpSpPr>
          <p:cNvPr id="32805" name="Ομάδα 32804">
            <a:extLst>
              <a:ext uri="{FF2B5EF4-FFF2-40B4-BE49-F238E27FC236}">
                <a16:creationId xmlns:a16="http://schemas.microsoft.com/office/drawing/2014/main" id="{847BDBAD-2ABC-1373-9D32-67D7B606CFF2}"/>
              </a:ext>
            </a:extLst>
          </p:cNvPr>
          <p:cNvGrpSpPr/>
          <p:nvPr/>
        </p:nvGrpSpPr>
        <p:grpSpPr>
          <a:xfrm>
            <a:off x="6590796" y="1155061"/>
            <a:ext cx="4023323" cy="1231724"/>
            <a:chOff x="6457654" y="1195549"/>
            <a:chExt cx="3379565" cy="1231724"/>
          </a:xfrm>
        </p:grpSpPr>
        <p:grpSp>
          <p:nvGrpSpPr>
            <p:cNvPr id="32774" name="Ομάδα 32773">
              <a:extLst>
                <a:ext uri="{FF2B5EF4-FFF2-40B4-BE49-F238E27FC236}">
                  <a16:creationId xmlns:a16="http://schemas.microsoft.com/office/drawing/2014/main" id="{7ED3F93B-53B1-1329-09A4-B16E0F47B52D}"/>
                </a:ext>
              </a:extLst>
            </p:cNvPr>
            <p:cNvGrpSpPr/>
            <p:nvPr/>
          </p:nvGrpSpPr>
          <p:grpSpPr>
            <a:xfrm>
              <a:off x="6457654" y="1195549"/>
              <a:ext cx="875412" cy="1067116"/>
              <a:chOff x="9264359" y="1342"/>
              <a:chExt cx="875412" cy="1067116"/>
            </a:xfrm>
          </p:grpSpPr>
          <p:grpSp>
            <p:nvGrpSpPr>
              <p:cNvPr id="31" name="Ομάδα 30">
                <a:extLst>
                  <a:ext uri="{FF2B5EF4-FFF2-40B4-BE49-F238E27FC236}">
                    <a16:creationId xmlns:a16="http://schemas.microsoft.com/office/drawing/2014/main" id="{F83FB08A-CD7C-132B-3C73-3C4467F7777C}"/>
                  </a:ext>
                </a:extLst>
              </p:cNvPr>
              <p:cNvGrpSpPr/>
              <p:nvPr/>
            </p:nvGrpSpPr>
            <p:grpSpPr>
              <a:xfrm>
                <a:off x="9264359" y="1342"/>
                <a:ext cx="875412" cy="1067116"/>
                <a:chOff x="7054875" y="1022062"/>
                <a:chExt cx="1129357" cy="1760463"/>
              </a:xfrm>
              <a:noFill/>
            </p:grpSpPr>
            <p:grpSp>
              <p:nvGrpSpPr>
                <p:cNvPr id="25" name="Ομάδα 24">
                  <a:extLst>
                    <a:ext uri="{FF2B5EF4-FFF2-40B4-BE49-F238E27FC236}">
                      <a16:creationId xmlns:a16="http://schemas.microsoft.com/office/drawing/2014/main" id="{51E31134-911A-697D-AC86-5AF59393DE9F}"/>
                    </a:ext>
                  </a:extLst>
                </p:cNvPr>
                <p:cNvGrpSpPr/>
                <p:nvPr/>
              </p:nvGrpSpPr>
              <p:grpSpPr>
                <a:xfrm>
                  <a:off x="7464152" y="1022062"/>
                  <a:ext cx="720080" cy="1760463"/>
                  <a:chOff x="7464152" y="1022062"/>
                  <a:chExt cx="720080" cy="1760463"/>
                </a:xfrm>
                <a:grpFill/>
              </p:grpSpPr>
              <p:sp>
                <p:nvSpPr>
                  <p:cNvPr id="17" name="Ελεύθερη σχεδίαση: Σχήμα 16">
                    <a:extLst>
                      <a:ext uri="{FF2B5EF4-FFF2-40B4-BE49-F238E27FC236}">
                        <a16:creationId xmlns:a16="http://schemas.microsoft.com/office/drawing/2014/main" id="{CE677F48-2303-1B77-E598-F057C76E2386}"/>
                      </a:ext>
                    </a:extLst>
                  </p:cNvPr>
                  <p:cNvSpPr/>
                  <p:nvPr/>
                </p:nvSpPr>
                <p:spPr bwMode="auto">
                  <a:xfrm>
                    <a:off x="7464152" y="1700808"/>
                    <a:ext cx="720080" cy="1081717"/>
                  </a:xfrm>
                  <a:custGeom>
                    <a:avLst/>
                    <a:gdLst>
                      <a:gd name="connsiteX0" fmla="*/ 0 w 720080"/>
                      <a:gd name="connsiteY0" fmla="*/ 924747 h 1081717"/>
                      <a:gd name="connsiteX1" fmla="*/ 720080 w 720080"/>
                      <a:gd name="connsiteY1" fmla="*/ 924747 h 1081717"/>
                      <a:gd name="connsiteX2" fmla="*/ 720080 w 720080"/>
                      <a:gd name="connsiteY2" fmla="*/ 1081717 h 1081717"/>
                      <a:gd name="connsiteX3" fmla="*/ 0 w 720080"/>
                      <a:gd name="connsiteY3" fmla="*/ 1081717 h 1081717"/>
                      <a:gd name="connsiteX4" fmla="*/ 256792 w 720080"/>
                      <a:gd name="connsiteY4" fmla="*/ 0 h 1081717"/>
                      <a:gd name="connsiteX5" fmla="*/ 471670 w 720080"/>
                      <a:gd name="connsiteY5" fmla="*/ 0 h 1081717"/>
                      <a:gd name="connsiteX6" fmla="*/ 576064 w 720080"/>
                      <a:gd name="connsiteY6" fmla="*/ 923150 h 1081717"/>
                      <a:gd name="connsiteX7" fmla="*/ 144016 w 720080"/>
                      <a:gd name="connsiteY7" fmla="*/ 923150 h 108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080" h="1081717">
                        <a:moveTo>
                          <a:pt x="0" y="924747"/>
                        </a:moveTo>
                        <a:lnTo>
                          <a:pt x="720080" y="924747"/>
                        </a:lnTo>
                        <a:lnTo>
                          <a:pt x="720080" y="1081717"/>
                        </a:lnTo>
                        <a:lnTo>
                          <a:pt x="0" y="1081717"/>
                        </a:lnTo>
                        <a:close/>
                        <a:moveTo>
                          <a:pt x="256792" y="0"/>
                        </a:moveTo>
                        <a:lnTo>
                          <a:pt x="471670" y="0"/>
                        </a:lnTo>
                        <a:lnTo>
                          <a:pt x="576064" y="923150"/>
                        </a:lnTo>
                        <a:lnTo>
                          <a:pt x="144016" y="923150"/>
                        </a:lnTo>
                        <a:close/>
                      </a:path>
                    </a:pathLst>
                  </a:custGeom>
                  <a:grpFill/>
                  <a:ln w="28575" cap="rnd"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ctr" anchorCtr="0" compatLnSpc="1">
                    <a:prstTxWarp prst="textNoShape">
                      <a:avLst/>
                    </a:prstTxWarp>
                    <a:no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l-GR"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9" name="Οβάλ 18">
                    <a:extLst>
                      <a:ext uri="{FF2B5EF4-FFF2-40B4-BE49-F238E27FC236}">
                        <a16:creationId xmlns:a16="http://schemas.microsoft.com/office/drawing/2014/main" id="{AF42ED09-C0AD-86CF-6256-6F737BB47519}"/>
                      </a:ext>
                    </a:extLst>
                  </p:cNvPr>
                  <p:cNvSpPr/>
                  <p:nvPr/>
                </p:nvSpPr>
                <p:spPr bwMode="auto">
                  <a:xfrm>
                    <a:off x="7740798" y="1022062"/>
                    <a:ext cx="166786" cy="999592"/>
                  </a:xfrm>
                  <a:prstGeom prst="ellipse">
                    <a:avLst/>
                  </a:prstGeom>
                  <a:grp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ctr" anchorCtr="0" compatLnSpc="1">
                    <a:prstTxWarp prst="textNoShape">
                      <a:avLst/>
                    </a:prstTxWarp>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l-GR"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8" name="Ορθογώνιο: Στρογγύλεμα επάνω γωνιών 17">
                    <a:extLst>
                      <a:ext uri="{FF2B5EF4-FFF2-40B4-BE49-F238E27FC236}">
                        <a16:creationId xmlns:a16="http://schemas.microsoft.com/office/drawing/2014/main" id="{C4D30C37-70EC-49B9-6380-FAA740E4BBBF}"/>
                      </a:ext>
                    </a:extLst>
                  </p:cNvPr>
                  <p:cNvSpPr/>
                  <p:nvPr/>
                </p:nvSpPr>
                <p:spPr bwMode="auto">
                  <a:xfrm>
                    <a:off x="7680174" y="1249310"/>
                    <a:ext cx="288033" cy="758976"/>
                  </a:xfrm>
                  <a:prstGeom prst="round2SameRect">
                    <a:avLst>
                      <a:gd name="adj1" fmla="val 29895"/>
                      <a:gd name="adj2" fmla="val 16535"/>
                    </a:avLst>
                  </a:prstGeom>
                  <a:solidFill>
                    <a:srgbClr val="FFFFFF"/>
                  </a:solid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ctr" anchorCtr="0" compatLnSpc="1">
                    <a:prstTxWarp prst="textNoShape">
                      <a:avLst/>
                    </a:prstTxWarp>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l-GR"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cxnSp>
                <p:nvCxnSpPr>
                  <p:cNvPr id="24" name="Ευθεία γραμμή σύνδεσης 23">
                    <a:extLst>
                      <a:ext uri="{FF2B5EF4-FFF2-40B4-BE49-F238E27FC236}">
                        <a16:creationId xmlns:a16="http://schemas.microsoft.com/office/drawing/2014/main" id="{EEB4D00B-94AC-F598-04C1-36316D6A39AD}"/>
                      </a:ext>
                    </a:extLst>
                  </p:cNvPr>
                  <p:cNvCxnSpPr/>
                  <p:nvPr/>
                </p:nvCxnSpPr>
                <p:spPr bwMode="auto">
                  <a:xfrm flipV="1">
                    <a:off x="7884206" y="1553192"/>
                    <a:ext cx="0" cy="187199"/>
                  </a:xfrm>
                  <a:prstGeom prst="line">
                    <a:avLst/>
                  </a:prstGeom>
                  <a:grp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 name="Ευθεία γραμμή σύνδεσης 27">
                  <a:extLst>
                    <a:ext uri="{FF2B5EF4-FFF2-40B4-BE49-F238E27FC236}">
                      <a16:creationId xmlns:a16="http://schemas.microsoft.com/office/drawing/2014/main" id="{CEB0DCF3-2552-E71B-52F7-0C8A988D4480}"/>
                    </a:ext>
                  </a:extLst>
                </p:cNvPr>
                <p:cNvCxnSpPr/>
                <p:nvPr/>
              </p:nvCxnSpPr>
              <p:spPr bwMode="auto">
                <a:xfrm flipH="1" flipV="1">
                  <a:off x="7054875" y="1475787"/>
                  <a:ext cx="576064" cy="126023"/>
                </a:xfrm>
                <a:prstGeom prst="line">
                  <a:avLst/>
                </a:prstGeom>
                <a:grp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Ευθεία γραμμή σύνδεσης 29">
                  <a:extLst>
                    <a:ext uri="{FF2B5EF4-FFF2-40B4-BE49-F238E27FC236}">
                      <a16:creationId xmlns:a16="http://schemas.microsoft.com/office/drawing/2014/main" id="{2E66DAF7-9A98-C13E-7D1F-7E0382352DBE}"/>
                    </a:ext>
                  </a:extLst>
                </p:cNvPr>
                <p:cNvCxnSpPr/>
                <p:nvPr/>
              </p:nvCxnSpPr>
              <p:spPr bwMode="auto">
                <a:xfrm flipH="1">
                  <a:off x="7054875" y="1646791"/>
                  <a:ext cx="583607" cy="144016"/>
                </a:xfrm>
                <a:prstGeom prst="line">
                  <a:avLst/>
                </a:prstGeom>
                <a:grp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770" name="Ευθεία γραμμή σύνδεσης 32769">
                <a:extLst>
                  <a:ext uri="{FF2B5EF4-FFF2-40B4-BE49-F238E27FC236}">
                    <a16:creationId xmlns:a16="http://schemas.microsoft.com/office/drawing/2014/main" id="{C0690718-7BFC-D57F-0C02-99563CB50295}"/>
                  </a:ext>
                </a:extLst>
              </p:cNvPr>
              <p:cNvCxnSpPr/>
              <p:nvPr/>
            </p:nvCxnSpPr>
            <p:spPr bwMode="auto">
              <a:xfrm flipV="1">
                <a:off x="9810000" y="312384"/>
                <a:ext cx="0" cy="113472"/>
              </a:xfrm>
              <a:prstGeom prst="line">
                <a:avLst/>
              </a:prstGeom>
              <a:no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 name="Rectangle: Rounded Corners 5">
              <a:extLst>
                <a:ext uri="{FF2B5EF4-FFF2-40B4-BE49-F238E27FC236}">
                  <a16:creationId xmlns:a16="http://schemas.microsoft.com/office/drawing/2014/main" id="{7DA434BB-EB40-4561-A6E0-D34ACCAE04A9}"/>
                </a:ext>
              </a:extLst>
            </p:cNvPr>
            <p:cNvSpPr/>
            <p:nvPr/>
          </p:nvSpPr>
          <p:spPr bwMode="auto">
            <a:xfrm>
              <a:off x="7109147" y="1778085"/>
              <a:ext cx="2728072" cy="649188"/>
            </a:xfrm>
            <a:prstGeom prst="round2DiagRect">
              <a:avLst>
                <a:gd name="adj1" fmla="val 50000"/>
                <a:gd name="adj2" fmla="val 0"/>
              </a:avLst>
            </a:prstGeom>
            <a:solidFill>
              <a:schemeClr val="bg1"/>
            </a:solidFill>
            <a:ln w="28575" cap="flat" cmpd="sng" algn="ctr">
              <a:solidFill>
                <a:srgbClr val="004393"/>
              </a:solidFill>
              <a:prstDash val="solid"/>
              <a:miter lim="800000"/>
              <a:headEnd type="none" w="med" len="med"/>
              <a:tailEnd type="none" w="med" len="med"/>
            </a:ln>
            <a:effectLst/>
          </p:spPr>
          <p:txBody>
            <a:bodyPr vert="horz" wrap="square" lIns="45720" tIns="45720" rIns="45720" bIns="45720" numCol="1" rtlCol="0" anchor="ctr" anchorCtr="0" compatLnSpc="1">
              <a:prstTxWarp prst="textNoShape">
                <a:avLst/>
              </a:prstTxWarp>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Responsible sourcing</a:t>
              </a:r>
            </a:p>
          </p:txBody>
        </p:sp>
      </p:grpSp>
      <p:sp>
        <p:nvSpPr>
          <p:cNvPr id="32775" name="Rectangle 2" descr="Text Placeholder 3">
            <a:extLst>
              <a:ext uri="{FF2B5EF4-FFF2-40B4-BE49-F238E27FC236}">
                <a16:creationId xmlns:a16="http://schemas.microsoft.com/office/drawing/2014/main" id="{0B536AC0-0E68-4043-B294-63A17472F190}"/>
              </a:ext>
            </a:extLst>
          </p:cNvPr>
          <p:cNvSpPr txBox="1">
            <a:spLocks/>
          </p:cNvSpPr>
          <p:nvPr/>
        </p:nvSpPr>
        <p:spPr bwMode="auto">
          <a:xfrm flipH="1">
            <a:off x="243304" y="3316702"/>
            <a:ext cx="5462171" cy="2479042"/>
          </a:xfrm>
          <a:prstGeom prst="round2DiagRect">
            <a:avLst>
              <a:gd name="adj1" fmla="val 22244"/>
              <a:gd name="adj2" fmla="val 0"/>
            </a:avLst>
          </a:prstGeom>
          <a:solidFill>
            <a:srgbClr val="034EA2"/>
          </a:solidFill>
          <a:ln>
            <a:noFill/>
          </a:ln>
          <a:effectLst/>
          <a:extLs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8000" tIns="108000" rIns="108000" bIns="108000" numCol="1" anchor="ctr" anchorCtr="0" compatLnSpc="1">
            <a:prstTxWarp prst="textNoShape">
              <a:avLst/>
            </a:prstTxWarp>
          </a:bodyPr>
          <a:lstStyle>
            <a:lvl1pPr marL="228600" indent="-228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Calibri" panose="020F0502020204030204" pitchFamily="34" charset="0"/>
              </a:defRPr>
            </a:lvl1pPr>
            <a:lvl2pPr marL="723900" indent="-2667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Calibri" panose="020F0502020204030204" pitchFamily="34" charset="0"/>
              </a:defRPr>
            </a:lvl2pPr>
            <a:lvl3pPr marL="1233488" indent="-319088"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Calibri" panose="020F0502020204030204" pitchFamily="34" charset="0"/>
              </a:defRPr>
            </a:lvl3pPr>
            <a:lvl4pPr marL="17272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Calibri" panose="020F0502020204030204" pitchFamily="34" charset="0"/>
              </a:defRPr>
            </a:lvl4pPr>
            <a:lvl5pPr marL="2184400" indent="-355600" algn="l" rtl="0" eaLnBrk="0" fontAlgn="base" hangingPunct="0">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0">
              <a:lnSpc>
                <a:spcPct val="90000"/>
              </a:lnSpc>
              <a:spcBef>
                <a:spcPts val="1000"/>
              </a:spcBef>
              <a:spcAft>
                <a:spcPts val="0"/>
              </a:spcAft>
              <a:buClr>
                <a:srgbClr val="6BB745"/>
              </a:buClr>
              <a:buSzPct val="100000"/>
              <a:buFont typeface="Arial" panose="020B0604020202020204" pitchFamily="34" charset="0"/>
              <a:buNone/>
              <a:tabLst/>
              <a:defRPr/>
            </a:pPr>
            <a:r>
              <a:rPr kumimoji="0" lang="en-US" sz="22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Lighthouses are implemented through actions such as:</a:t>
            </a:r>
            <a:endParaRPr kumimoji="0" lang="el-GR" sz="2200" b="0" i="0" u="none" strike="noStrike" kern="120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endParaRPr>
          </a:p>
          <a:p>
            <a:pPr marL="628650" marR="0" lvl="0" indent="-273050" algn="l" defTabSz="914400" rtl="0" eaLnBrk="1" fontAlgn="base" latinLnBrk="0" hangingPunct="0">
              <a:lnSpc>
                <a:spcPct val="90000"/>
              </a:lnSpc>
              <a:spcBef>
                <a:spcPts val="1000"/>
              </a:spcBef>
              <a:spcAft>
                <a:spcPts val="0"/>
              </a:spcAft>
              <a:buClrTx/>
              <a:buSzPct val="100000"/>
              <a:buFont typeface="Arial" panose="020B0604020202020204" pitchFamily="34" charset="0"/>
              <a:buChar char="•"/>
              <a:tabLst/>
              <a:defRPr/>
            </a:pPr>
            <a:r>
              <a:rPr kumimoji="0" lang="en-US" sz="22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Innovation and Education Projects, </a:t>
            </a:r>
            <a:endParaRPr kumimoji="0" lang="el-GR" sz="2200" b="0" i="0" u="none" strike="noStrike" kern="120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endParaRPr>
          </a:p>
          <a:p>
            <a:pPr marL="628650" marR="0" lvl="0" indent="-273050" algn="l" defTabSz="914400" rtl="0" eaLnBrk="1" fontAlgn="base" latinLnBrk="0" hangingPunct="0">
              <a:lnSpc>
                <a:spcPct val="90000"/>
              </a:lnSpc>
              <a:spcBef>
                <a:spcPts val="1000"/>
              </a:spcBef>
              <a:spcAft>
                <a:spcPts val="0"/>
              </a:spcAft>
              <a:buClrTx/>
              <a:buSzPct val="100000"/>
              <a:buFont typeface="Arial" panose="020B0604020202020204" pitchFamily="34" charset="0"/>
              <a:buChar char="•"/>
              <a:tabLst/>
              <a:defRPr/>
            </a:pPr>
            <a:r>
              <a:rPr kumimoji="0" lang="en-US" sz="22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Matchmaking events, and </a:t>
            </a:r>
            <a:endParaRPr kumimoji="0" lang="el-GR" sz="2200" b="0" i="0" u="none" strike="noStrike" kern="120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endParaRPr>
          </a:p>
          <a:p>
            <a:pPr marL="628650" marR="0" lvl="0" indent="-273050" algn="l" defTabSz="914400" rtl="0" eaLnBrk="1" fontAlgn="base" latinLnBrk="0" hangingPunct="0">
              <a:lnSpc>
                <a:spcPct val="90000"/>
              </a:lnSpc>
              <a:spcBef>
                <a:spcPts val="1000"/>
              </a:spcBef>
              <a:spcAft>
                <a:spcPts val="0"/>
              </a:spcAft>
              <a:buClrTx/>
              <a:buSzPct val="100000"/>
              <a:buFont typeface="Arial" panose="020B0604020202020204" pitchFamily="34" charset="0"/>
              <a:buChar char="•"/>
              <a:tabLst/>
              <a:defRPr/>
            </a:pPr>
            <a:r>
              <a:rPr kumimoji="0" lang="en-US" sz="2200" b="0" i="0" u="none" strike="noStrike" kern="1200" cap="none" spc="0" normalizeH="0" baseline="0" noProof="0">
                <a:ln>
                  <a:noFill/>
                </a:ln>
                <a:solidFill>
                  <a:srgbClr val="FFFFFF"/>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Business creation activities.</a:t>
            </a:r>
            <a:endParaRPr kumimoji="0" lang="el-GR" sz="2200" b="0" i="0" u="none" strike="noStrike" kern="1200" cap="none" spc="0" normalizeH="0" baseline="0" noProof="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endParaRPr>
          </a:p>
        </p:txBody>
      </p:sp>
      <p:grpSp>
        <p:nvGrpSpPr>
          <p:cNvPr id="32831" name="Ομάδα 32830">
            <a:extLst>
              <a:ext uri="{FF2B5EF4-FFF2-40B4-BE49-F238E27FC236}">
                <a16:creationId xmlns:a16="http://schemas.microsoft.com/office/drawing/2014/main" id="{4BDA1B77-9F90-C61F-E7DE-C5275E8FA52D}"/>
              </a:ext>
            </a:extLst>
          </p:cNvPr>
          <p:cNvGrpSpPr/>
          <p:nvPr/>
        </p:nvGrpSpPr>
        <p:grpSpPr>
          <a:xfrm>
            <a:off x="6819943" y="2806868"/>
            <a:ext cx="4115415" cy="1231724"/>
            <a:chOff x="7295937" y="2332006"/>
            <a:chExt cx="3379572" cy="1231724"/>
          </a:xfrm>
        </p:grpSpPr>
        <p:grpSp>
          <p:nvGrpSpPr>
            <p:cNvPr id="1039" name="Ομάδα 1038">
              <a:extLst>
                <a:ext uri="{FF2B5EF4-FFF2-40B4-BE49-F238E27FC236}">
                  <a16:creationId xmlns:a16="http://schemas.microsoft.com/office/drawing/2014/main" id="{A1779E4E-F20A-3ABB-192C-F0A12075ED25}"/>
                </a:ext>
              </a:extLst>
            </p:cNvPr>
            <p:cNvGrpSpPr/>
            <p:nvPr/>
          </p:nvGrpSpPr>
          <p:grpSpPr>
            <a:xfrm>
              <a:off x="7295937" y="2332006"/>
              <a:ext cx="875411" cy="1067116"/>
              <a:chOff x="9264352" y="1342"/>
              <a:chExt cx="875411" cy="1067116"/>
            </a:xfrm>
          </p:grpSpPr>
          <p:grpSp>
            <p:nvGrpSpPr>
              <p:cNvPr id="1040" name="Ομάδα 1039">
                <a:extLst>
                  <a:ext uri="{FF2B5EF4-FFF2-40B4-BE49-F238E27FC236}">
                    <a16:creationId xmlns:a16="http://schemas.microsoft.com/office/drawing/2014/main" id="{AAE4A107-AA24-5DE0-4B28-8792EBCB6E0B}"/>
                  </a:ext>
                </a:extLst>
              </p:cNvPr>
              <p:cNvGrpSpPr/>
              <p:nvPr/>
            </p:nvGrpSpPr>
            <p:grpSpPr>
              <a:xfrm>
                <a:off x="9264352" y="1342"/>
                <a:ext cx="875411" cy="1067116"/>
                <a:chOff x="7054875" y="1022062"/>
                <a:chExt cx="1129357" cy="1760463"/>
              </a:xfrm>
              <a:noFill/>
            </p:grpSpPr>
            <p:grpSp>
              <p:nvGrpSpPr>
                <p:cNvPr id="1042" name="Ομάδα 1041">
                  <a:extLst>
                    <a:ext uri="{FF2B5EF4-FFF2-40B4-BE49-F238E27FC236}">
                      <a16:creationId xmlns:a16="http://schemas.microsoft.com/office/drawing/2014/main" id="{19598059-2B88-3551-9DB0-29269A12DE59}"/>
                    </a:ext>
                  </a:extLst>
                </p:cNvPr>
                <p:cNvGrpSpPr/>
                <p:nvPr/>
              </p:nvGrpSpPr>
              <p:grpSpPr>
                <a:xfrm>
                  <a:off x="7464152" y="1022062"/>
                  <a:ext cx="720080" cy="1760463"/>
                  <a:chOff x="7464152" y="1022062"/>
                  <a:chExt cx="720080" cy="1760463"/>
                </a:xfrm>
                <a:grpFill/>
              </p:grpSpPr>
              <p:sp>
                <p:nvSpPr>
                  <p:cNvPr id="1045" name="Ελεύθερη σχεδίαση: Σχήμα 1044">
                    <a:extLst>
                      <a:ext uri="{FF2B5EF4-FFF2-40B4-BE49-F238E27FC236}">
                        <a16:creationId xmlns:a16="http://schemas.microsoft.com/office/drawing/2014/main" id="{C016B4EC-3552-ED52-D696-6FF9326665B8}"/>
                      </a:ext>
                    </a:extLst>
                  </p:cNvPr>
                  <p:cNvSpPr/>
                  <p:nvPr/>
                </p:nvSpPr>
                <p:spPr bwMode="auto">
                  <a:xfrm>
                    <a:off x="7464152" y="1700808"/>
                    <a:ext cx="720080" cy="1081717"/>
                  </a:xfrm>
                  <a:custGeom>
                    <a:avLst/>
                    <a:gdLst>
                      <a:gd name="connsiteX0" fmla="*/ 0 w 720080"/>
                      <a:gd name="connsiteY0" fmla="*/ 924747 h 1081717"/>
                      <a:gd name="connsiteX1" fmla="*/ 720080 w 720080"/>
                      <a:gd name="connsiteY1" fmla="*/ 924747 h 1081717"/>
                      <a:gd name="connsiteX2" fmla="*/ 720080 w 720080"/>
                      <a:gd name="connsiteY2" fmla="*/ 1081717 h 1081717"/>
                      <a:gd name="connsiteX3" fmla="*/ 0 w 720080"/>
                      <a:gd name="connsiteY3" fmla="*/ 1081717 h 1081717"/>
                      <a:gd name="connsiteX4" fmla="*/ 256792 w 720080"/>
                      <a:gd name="connsiteY4" fmla="*/ 0 h 1081717"/>
                      <a:gd name="connsiteX5" fmla="*/ 471670 w 720080"/>
                      <a:gd name="connsiteY5" fmla="*/ 0 h 1081717"/>
                      <a:gd name="connsiteX6" fmla="*/ 576064 w 720080"/>
                      <a:gd name="connsiteY6" fmla="*/ 923150 h 1081717"/>
                      <a:gd name="connsiteX7" fmla="*/ 144016 w 720080"/>
                      <a:gd name="connsiteY7" fmla="*/ 923150 h 108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080" h="1081717">
                        <a:moveTo>
                          <a:pt x="0" y="924747"/>
                        </a:moveTo>
                        <a:lnTo>
                          <a:pt x="720080" y="924747"/>
                        </a:lnTo>
                        <a:lnTo>
                          <a:pt x="720080" y="1081717"/>
                        </a:lnTo>
                        <a:lnTo>
                          <a:pt x="0" y="1081717"/>
                        </a:lnTo>
                        <a:close/>
                        <a:moveTo>
                          <a:pt x="256792" y="0"/>
                        </a:moveTo>
                        <a:lnTo>
                          <a:pt x="471670" y="0"/>
                        </a:lnTo>
                        <a:lnTo>
                          <a:pt x="576064" y="923150"/>
                        </a:lnTo>
                        <a:lnTo>
                          <a:pt x="144016" y="923150"/>
                        </a:lnTo>
                        <a:close/>
                      </a:path>
                    </a:pathLst>
                  </a:custGeom>
                  <a:grpFill/>
                  <a:ln w="28575" cap="rnd"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ctr" anchorCtr="0" compatLnSpc="1">
                    <a:prstTxWarp prst="textNoShape">
                      <a:avLst/>
                    </a:prstTxWarp>
                    <a:no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l-GR"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046" name="Οβάλ 1045">
                    <a:extLst>
                      <a:ext uri="{FF2B5EF4-FFF2-40B4-BE49-F238E27FC236}">
                        <a16:creationId xmlns:a16="http://schemas.microsoft.com/office/drawing/2014/main" id="{0034B661-205D-7AC1-8F33-237B349635D0}"/>
                      </a:ext>
                    </a:extLst>
                  </p:cNvPr>
                  <p:cNvSpPr/>
                  <p:nvPr/>
                </p:nvSpPr>
                <p:spPr bwMode="auto">
                  <a:xfrm>
                    <a:off x="7740798" y="1022062"/>
                    <a:ext cx="166786" cy="999592"/>
                  </a:xfrm>
                  <a:prstGeom prst="ellipse">
                    <a:avLst/>
                  </a:prstGeom>
                  <a:grp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ctr" anchorCtr="0" compatLnSpc="1">
                    <a:prstTxWarp prst="textNoShape">
                      <a:avLst/>
                    </a:prstTxWarp>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l-GR"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047" name="Ορθογώνιο: Στρογγύλεμα επάνω γωνιών 1046">
                    <a:extLst>
                      <a:ext uri="{FF2B5EF4-FFF2-40B4-BE49-F238E27FC236}">
                        <a16:creationId xmlns:a16="http://schemas.microsoft.com/office/drawing/2014/main" id="{C0EE97C3-FF12-FC88-DAD9-B8DDE963445E}"/>
                      </a:ext>
                    </a:extLst>
                  </p:cNvPr>
                  <p:cNvSpPr/>
                  <p:nvPr/>
                </p:nvSpPr>
                <p:spPr bwMode="auto">
                  <a:xfrm>
                    <a:off x="7680174" y="1249310"/>
                    <a:ext cx="288033" cy="758976"/>
                  </a:xfrm>
                  <a:prstGeom prst="round2SameRect">
                    <a:avLst>
                      <a:gd name="adj1" fmla="val 29895"/>
                      <a:gd name="adj2" fmla="val 16535"/>
                    </a:avLst>
                  </a:prstGeom>
                  <a:solidFill>
                    <a:srgbClr val="FFFFFF"/>
                  </a:solid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ctr" anchorCtr="0" compatLnSpc="1">
                    <a:prstTxWarp prst="textNoShape">
                      <a:avLst/>
                    </a:prstTxWarp>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l-GR"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cxnSp>
                <p:nvCxnSpPr>
                  <p:cNvPr id="1048" name="Ευθεία γραμμή σύνδεσης 1047">
                    <a:extLst>
                      <a:ext uri="{FF2B5EF4-FFF2-40B4-BE49-F238E27FC236}">
                        <a16:creationId xmlns:a16="http://schemas.microsoft.com/office/drawing/2014/main" id="{0494FCC8-B04E-998B-A475-A5CBC423ABC9}"/>
                      </a:ext>
                    </a:extLst>
                  </p:cNvPr>
                  <p:cNvCxnSpPr/>
                  <p:nvPr/>
                </p:nvCxnSpPr>
                <p:spPr bwMode="auto">
                  <a:xfrm flipV="1">
                    <a:off x="7884206" y="1553192"/>
                    <a:ext cx="0" cy="187199"/>
                  </a:xfrm>
                  <a:prstGeom prst="line">
                    <a:avLst/>
                  </a:prstGeom>
                  <a:grp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3" name="Ευθεία γραμμή σύνδεσης 1042">
                  <a:extLst>
                    <a:ext uri="{FF2B5EF4-FFF2-40B4-BE49-F238E27FC236}">
                      <a16:creationId xmlns:a16="http://schemas.microsoft.com/office/drawing/2014/main" id="{F47DACF6-012D-1BAF-79DE-DF02F3C5A811}"/>
                    </a:ext>
                  </a:extLst>
                </p:cNvPr>
                <p:cNvCxnSpPr/>
                <p:nvPr/>
              </p:nvCxnSpPr>
              <p:spPr bwMode="auto">
                <a:xfrm flipH="1" flipV="1">
                  <a:off x="7054875" y="1475787"/>
                  <a:ext cx="576064" cy="126023"/>
                </a:xfrm>
                <a:prstGeom prst="line">
                  <a:avLst/>
                </a:prstGeom>
                <a:grp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4" name="Ευθεία γραμμή σύνδεσης 1043">
                  <a:extLst>
                    <a:ext uri="{FF2B5EF4-FFF2-40B4-BE49-F238E27FC236}">
                      <a16:creationId xmlns:a16="http://schemas.microsoft.com/office/drawing/2014/main" id="{41D9E046-C2F7-B477-A3BF-693EA7AA2163}"/>
                    </a:ext>
                  </a:extLst>
                </p:cNvPr>
                <p:cNvCxnSpPr/>
                <p:nvPr/>
              </p:nvCxnSpPr>
              <p:spPr bwMode="auto">
                <a:xfrm flipH="1">
                  <a:off x="7054875" y="1646791"/>
                  <a:ext cx="583607" cy="144016"/>
                </a:xfrm>
                <a:prstGeom prst="line">
                  <a:avLst/>
                </a:prstGeom>
                <a:grp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1" name="Ευθεία γραμμή σύνδεσης 1040">
                <a:extLst>
                  <a:ext uri="{FF2B5EF4-FFF2-40B4-BE49-F238E27FC236}">
                    <a16:creationId xmlns:a16="http://schemas.microsoft.com/office/drawing/2014/main" id="{026B7F1B-CCCC-77B1-79FC-6C3E15FD5EBB}"/>
                  </a:ext>
                </a:extLst>
              </p:cNvPr>
              <p:cNvCxnSpPr/>
              <p:nvPr/>
            </p:nvCxnSpPr>
            <p:spPr bwMode="auto">
              <a:xfrm flipV="1">
                <a:off x="9810000" y="312384"/>
                <a:ext cx="0" cy="113472"/>
              </a:xfrm>
              <a:prstGeom prst="line">
                <a:avLst/>
              </a:prstGeom>
              <a:no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49" name="Rectangle: Rounded Corners 5">
              <a:extLst>
                <a:ext uri="{FF2B5EF4-FFF2-40B4-BE49-F238E27FC236}">
                  <a16:creationId xmlns:a16="http://schemas.microsoft.com/office/drawing/2014/main" id="{CC402303-767F-A9AD-F8C7-B3C2A41989AC}"/>
                </a:ext>
              </a:extLst>
            </p:cNvPr>
            <p:cNvSpPr/>
            <p:nvPr/>
          </p:nvSpPr>
          <p:spPr bwMode="auto">
            <a:xfrm>
              <a:off x="7947437" y="2914542"/>
              <a:ext cx="2728072" cy="649188"/>
            </a:xfrm>
            <a:prstGeom prst="round2DiagRect">
              <a:avLst>
                <a:gd name="adj1" fmla="val 50000"/>
                <a:gd name="adj2" fmla="val 0"/>
              </a:avLst>
            </a:prstGeom>
            <a:solidFill>
              <a:schemeClr val="bg1"/>
            </a:solidFill>
            <a:ln w="28575" cap="flat" cmpd="sng" algn="ctr">
              <a:solidFill>
                <a:srgbClr val="004393"/>
              </a:solidFill>
              <a:prstDash val="solid"/>
              <a:miter lim="800000"/>
              <a:headEnd type="none" w="med" len="med"/>
              <a:tailEnd type="none" w="med" len="med"/>
            </a:ln>
            <a:effectLst/>
          </p:spPr>
          <p:txBody>
            <a:bodyPr vert="horz" wrap="square" lIns="45720" tIns="45720" rIns="4572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Sustainable materials</a:t>
              </a:r>
            </a:p>
          </p:txBody>
        </p:sp>
      </p:grpSp>
      <p:grpSp>
        <p:nvGrpSpPr>
          <p:cNvPr id="4" name="Ομάδα 3">
            <a:extLst>
              <a:ext uri="{FF2B5EF4-FFF2-40B4-BE49-F238E27FC236}">
                <a16:creationId xmlns:a16="http://schemas.microsoft.com/office/drawing/2014/main" id="{3CF80ED0-8837-78EC-1A43-14D022D29A91}"/>
              </a:ext>
            </a:extLst>
          </p:cNvPr>
          <p:cNvGrpSpPr/>
          <p:nvPr/>
        </p:nvGrpSpPr>
        <p:grpSpPr>
          <a:xfrm>
            <a:off x="7262773" y="4292212"/>
            <a:ext cx="4115409" cy="1231724"/>
            <a:chOff x="7295944" y="2332006"/>
            <a:chExt cx="3379565" cy="1231724"/>
          </a:xfrm>
        </p:grpSpPr>
        <p:grpSp>
          <p:nvGrpSpPr>
            <p:cNvPr id="5" name="Ομάδα 4">
              <a:extLst>
                <a:ext uri="{FF2B5EF4-FFF2-40B4-BE49-F238E27FC236}">
                  <a16:creationId xmlns:a16="http://schemas.microsoft.com/office/drawing/2014/main" id="{F399EEC0-10BB-587D-E353-F69E628F326A}"/>
                </a:ext>
              </a:extLst>
            </p:cNvPr>
            <p:cNvGrpSpPr/>
            <p:nvPr/>
          </p:nvGrpSpPr>
          <p:grpSpPr>
            <a:xfrm>
              <a:off x="7295944" y="2332006"/>
              <a:ext cx="875412" cy="1067116"/>
              <a:chOff x="9264359" y="1342"/>
              <a:chExt cx="875412" cy="1067116"/>
            </a:xfrm>
          </p:grpSpPr>
          <p:grpSp>
            <p:nvGrpSpPr>
              <p:cNvPr id="8" name="Ομάδα 7">
                <a:extLst>
                  <a:ext uri="{FF2B5EF4-FFF2-40B4-BE49-F238E27FC236}">
                    <a16:creationId xmlns:a16="http://schemas.microsoft.com/office/drawing/2014/main" id="{008B6454-DA93-2A8D-461C-6C3015FF7369}"/>
                  </a:ext>
                </a:extLst>
              </p:cNvPr>
              <p:cNvGrpSpPr/>
              <p:nvPr/>
            </p:nvGrpSpPr>
            <p:grpSpPr>
              <a:xfrm>
                <a:off x="9264359" y="1342"/>
                <a:ext cx="875412" cy="1067116"/>
                <a:chOff x="7054875" y="1022062"/>
                <a:chExt cx="1129357" cy="1760463"/>
              </a:xfrm>
              <a:noFill/>
            </p:grpSpPr>
            <p:grpSp>
              <p:nvGrpSpPr>
                <p:cNvPr id="10" name="Ομάδα 9">
                  <a:extLst>
                    <a:ext uri="{FF2B5EF4-FFF2-40B4-BE49-F238E27FC236}">
                      <a16:creationId xmlns:a16="http://schemas.microsoft.com/office/drawing/2014/main" id="{56A07AE4-18A5-1AC4-1010-E6ABF96527BD}"/>
                    </a:ext>
                  </a:extLst>
                </p:cNvPr>
                <p:cNvGrpSpPr/>
                <p:nvPr/>
              </p:nvGrpSpPr>
              <p:grpSpPr>
                <a:xfrm>
                  <a:off x="7464152" y="1022062"/>
                  <a:ext cx="720080" cy="1760463"/>
                  <a:chOff x="7464152" y="1022062"/>
                  <a:chExt cx="720080" cy="1760463"/>
                </a:xfrm>
                <a:grpFill/>
              </p:grpSpPr>
              <p:sp>
                <p:nvSpPr>
                  <p:cNvPr id="13" name="Ελεύθερη σχεδίαση: Σχήμα 12">
                    <a:extLst>
                      <a:ext uri="{FF2B5EF4-FFF2-40B4-BE49-F238E27FC236}">
                        <a16:creationId xmlns:a16="http://schemas.microsoft.com/office/drawing/2014/main" id="{09A80722-FBB6-7644-6A38-86A290DD0B35}"/>
                      </a:ext>
                    </a:extLst>
                  </p:cNvPr>
                  <p:cNvSpPr/>
                  <p:nvPr/>
                </p:nvSpPr>
                <p:spPr bwMode="auto">
                  <a:xfrm>
                    <a:off x="7464152" y="1700808"/>
                    <a:ext cx="720080" cy="1081717"/>
                  </a:xfrm>
                  <a:custGeom>
                    <a:avLst/>
                    <a:gdLst>
                      <a:gd name="connsiteX0" fmla="*/ 0 w 720080"/>
                      <a:gd name="connsiteY0" fmla="*/ 924747 h 1081717"/>
                      <a:gd name="connsiteX1" fmla="*/ 720080 w 720080"/>
                      <a:gd name="connsiteY1" fmla="*/ 924747 h 1081717"/>
                      <a:gd name="connsiteX2" fmla="*/ 720080 w 720080"/>
                      <a:gd name="connsiteY2" fmla="*/ 1081717 h 1081717"/>
                      <a:gd name="connsiteX3" fmla="*/ 0 w 720080"/>
                      <a:gd name="connsiteY3" fmla="*/ 1081717 h 1081717"/>
                      <a:gd name="connsiteX4" fmla="*/ 256792 w 720080"/>
                      <a:gd name="connsiteY4" fmla="*/ 0 h 1081717"/>
                      <a:gd name="connsiteX5" fmla="*/ 471670 w 720080"/>
                      <a:gd name="connsiteY5" fmla="*/ 0 h 1081717"/>
                      <a:gd name="connsiteX6" fmla="*/ 576064 w 720080"/>
                      <a:gd name="connsiteY6" fmla="*/ 923150 h 1081717"/>
                      <a:gd name="connsiteX7" fmla="*/ 144016 w 720080"/>
                      <a:gd name="connsiteY7" fmla="*/ 923150 h 108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080" h="1081717">
                        <a:moveTo>
                          <a:pt x="0" y="924747"/>
                        </a:moveTo>
                        <a:lnTo>
                          <a:pt x="720080" y="924747"/>
                        </a:lnTo>
                        <a:lnTo>
                          <a:pt x="720080" y="1081717"/>
                        </a:lnTo>
                        <a:lnTo>
                          <a:pt x="0" y="1081717"/>
                        </a:lnTo>
                        <a:close/>
                        <a:moveTo>
                          <a:pt x="256792" y="0"/>
                        </a:moveTo>
                        <a:lnTo>
                          <a:pt x="471670" y="0"/>
                        </a:lnTo>
                        <a:lnTo>
                          <a:pt x="576064" y="923150"/>
                        </a:lnTo>
                        <a:lnTo>
                          <a:pt x="144016" y="923150"/>
                        </a:lnTo>
                        <a:close/>
                      </a:path>
                    </a:pathLst>
                  </a:custGeom>
                  <a:grpFill/>
                  <a:ln w="28575" cap="rnd"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ctr" anchorCtr="0" compatLnSpc="1">
                    <a:prstTxWarp prst="textNoShape">
                      <a:avLst/>
                    </a:prstTxWarp>
                    <a:no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l-GR"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4" name="Οβάλ 13">
                    <a:extLst>
                      <a:ext uri="{FF2B5EF4-FFF2-40B4-BE49-F238E27FC236}">
                        <a16:creationId xmlns:a16="http://schemas.microsoft.com/office/drawing/2014/main" id="{2F339CC6-A730-EC05-25D8-27D9A4A493E2}"/>
                      </a:ext>
                    </a:extLst>
                  </p:cNvPr>
                  <p:cNvSpPr/>
                  <p:nvPr/>
                </p:nvSpPr>
                <p:spPr bwMode="auto">
                  <a:xfrm>
                    <a:off x="7740798" y="1022062"/>
                    <a:ext cx="166786" cy="999592"/>
                  </a:xfrm>
                  <a:prstGeom prst="ellipse">
                    <a:avLst/>
                  </a:prstGeom>
                  <a:grp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ctr" anchorCtr="0" compatLnSpc="1">
                    <a:prstTxWarp prst="textNoShape">
                      <a:avLst/>
                    </a:prstTxWarp>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l-GR"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5" name="Ορθογώνιο: Στρογγύλεμα επάνω γωνιών 14">
                    <a:extLst>
                      <a:ext uri="{FF2B5EF4-FFF2-40B4-BE49-F238E27FC236}">
                        <a16:creationId xmlns:a16="http://schemas.microsoft.com/office/drawing/2014/main" id="{546FFB12-0C0F-BABC-DC69-08BEB3020558}"/>
                      </a:ext>
                    </a:extLst>
                  </p:cNvPr>
                  <p:cNvSpPr/>
                  <p:nvPr/>
                </p:nvSpPr>
                <p:spPr bwMode="auto">
                  <a:xfrm>
                    <a:off x="7680174" y="1249310"/>
                    <a:ext cx="288033" cy="758976"/>
                  </a:xfrm>
                  <a:prstGeom prst="round2SameRect">
                    <a:avLst>
                      <a:gd name="adj1" fmla="val 29895"/>
                      <a:gd name="adj2" fmla="val 16535"/>
                    </a:avLst>
                  </a:prstGeom>
                  <a:solidFill>
                    <a:srgbClr val="FFFFFF"/>
                  </a:solid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ctr" anchorCtr="0" compatLnSpc="1">
                    <a:prstTxWarp prst="textNoShape">
                      <a:avLst/>
                    </a:prstTxWarp>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l-GR" sz="2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cxnSp>
                <p:nvCxnSpPr>
                  <p:cNvPr id="16" name="Ευθεία γραμμή σύνδεσης 15">
                    <a:extLst>
                      <a:ext uri="{FF2B5EF4-FFF2-40B4-BE49-F238E27FC236}">
                        <a16:creationId xmlns:a16="http://schemas.microsoft.com/office/drawing/2014/main" id="{8F0A6C7F-8238-D978-71E7-06C2DFA63DB1}"/>
                      </a:ext>
                    </a:extLst>
                  </p:cNvPr>
                  <p:cNvCxnSpPr/>
                  <p:nvPr/>
                </p:nvCxnSpPr>
                <p:spPr bwMode="auto">
                  <a:xfrm flipV="1">
                    <a:off x="7884206" y="1553192"/>
                    <a:ext cx="0" cy="187199"/>
                  </a:xfrm>
                  <a:prstGeom prst="line">
                    <a:avLst/>
                  </a:prstGeom>
                  <a:grp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 name="Ευθεία γραμμή σύνδεσης 10">
                  <a:extLst>
                    <a:ext uri="{FF2B5EF4-FFF2-40B4-BE49-F238E27FC236}">
                      <a16:creationId xmlns:a16="http://schemas.microsoft.com/office/drawing/2014/main" id="{9DB6B50A-4B09-9B09-07D3-D355E8D09AD9}"/>
                    </a:ext>
                  </a:extLst>
                </p:cNvPr>
                <p:cNvCxnSpPr/>
                <p:nvPr/>
              </p:nvCxnSpPr>
              <p:spPr bwMode="auto">
                <a:xfrm flipH="1" flipV="1">
                  <a:off x="7054875" y="1475787"/>
                  <a:ext cx="576064" cy="126023"/>
                </a:xfrm>
                <a:prstGeom prst="line">
                  <a:avLst/>
                </a:prstGeom>
                <a:grp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Ευθεία γραμμή σύνδεσης 11">
                  <a:extLst>
                    <a:ext uri="{FF2B5EF4-FFF2-40B4-BE49-F238E27FC236}">
                      <a16:creationId xmlns:a16="http://schemas.microsoft.com/office/drawing/2014/main" id="{AC244A22-EEC6-D901-3C44-E65D5C0D781A}"/>
                    </a:ext>
                  </a:extLst>
                </p:cNvPr>
                <p:cNvCxnSpPr/>
                <p:nvPr/>
              </p:nvCxnSpPr>
              <p:spPr bwMode="auto">
                <a:xfrm flipH="1">
                  <a:off x="7054875" y="1646791"/>
                  <a:ext cx="583607" cy="144016"/>
                </a:xfrm>
                <a:prstGeom prst="line">
                  <a:avLst/>
                </a:prstGeom>
                <a:grp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 name="Ευθεία γραμμή σύνδεσης 8">
                <a:extLst>
                  <a:ext uri="{FF2B5EF4-FFF2-40B4-BE49-F238E27FC236}">
                    <a16:creationId xmlns:a16="http://schemas.microsoft.com/office/drawing/2014/main" id="{7A380400-1EB2-8203-0FCF-0CAE5CA8CECB}"/>
                  </a:ext>
                </a:extLst>
              </p:cNvPr>
              <p:cNvCxnSpPr/>
              <p:nvPr/>
            </p:nvCxnSpPr>
            <p:spPr bwMode="auto">
              <a:xfrm flipV="1">
                <a:off x="9810000" y="312384"/>
                <a:ext cx="0" cy="113472"/>
              </a:xfrm>
              <a:prstGeom prst="line">
                <a:avLst/>
              </a:prstGeom>
              <a:noFill/>
              <a:ln w="28575" cap="flat" cmpd="sng" algn="ctr">
                <a:solidFill>
                  <a:srgbClr val="01395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 name="Rectangle: Rounded Corners 5">
              <a:extLst>
                <a:ext uri="{FF2B5EF4-FFF2-40B4-BE49-F238E27FC236}">
                  <a16:creationId xmlns:a16="http://schemas.microsoft.com/office/drawing/2014/main" id="{006FA37F-1CBD-2EDF-16B6-04A7ECFA4944}"/>
                </a:ext>
              </a:extLst>
            </p:cNvPr>
            <p:cNvSpPr/>
            <p:nvPr/>
          </p:nvSpPr>
          <p:spPr bwMode="auto">
            <a:xfrm>
              <a:off x="7947437" y="2914542"/>
              <a:ext cx="2728072" cy="649188"/>
            </a:xfrm>
            <a:prstGeom prst="round2DiagRect">
              <a:avLst>
                <a:gd name="adj1" fmla="val 50000"/>
                <a:gd name="adj2" fmla="val 0"/>
              </a:avLst>
            </a:prstGeom>
            <a:solidFill>
              <a:schemeClr val="bg1"/>
            </a:solidFill>
            <a:ln w="28575" cap="flat" cmpd="sng" algn="ctr">
              <a:solidFill>
                <a:srgbClr val="004393"/>
              </a:solidFill>
              <a:prstDash val="solid"/>
              <a:miter lim="800000"/>
              <a:headEnd type="none" w="med" len="med"/>
              <a:tailEnd type="none" w="med" len="med"/>
            </a:ln>
            <a:effectLst/>
          </p:spPr>
          <p:txBody>
            <a:bodyPr vert="horz" wrap="square" lIns="45720" tIns="45720" rIns="4572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ts val="1200"/>
                </a:spcBef>
                <a:spcAft>
                  <a:spcPts val="120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Light" panose="020F0302020204030204" pitchFamily="34" charset="0"/>
                  <a:ea typeface="+mn-ea"/>
                  <a:cs typeface="+mn-cs"/>
                </a:rPr>
                <a:t>Circular societies</a:t>
              </a:r>
            </a:p>
          </p:txBody>
        </p:sp>
      </p:grpSp>
    </p:spTree>
    <p:extLst>
      <p:ext uri="{BB962C8B-B14F-4D97-AF65-F5344CB8AC3E}">
        <p14:creationId xmlns:p14="http://schemas.microsoft.com/office/powerpoint/2010/main" val="19577790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E427B-F6E0-56E0-59DC-43E4AAA734A1}"/>
            </a:ext>
          </a:extLst>
        </p:cNvPr>
        <p:cNvGrpSpPr/>
        <p:nvPr/>
      </p:nvGrpSpPr>
      <p:grpSpPr>
        <a:xfrm>
          <a:off x="0" y="0"/>
          <a:ext cx="0" cy="0"/>
          <a:chOff x="0" y="0"/>
          <a:chExt cx="0" cy="0"/>
        </a:xfrm>
      </p:grpSpPr>
      <p:pic>
        <p:nvPicPr>
          <p:cNvPr id="6" name="Θέση εικόνας 5">
            <a:extLst>
              <a:ext uri="{FF2B5EF4-FFF2-40B4-BE49-F238E27FC236}">
                <a16:creationId xmlns:a16="http://schemas.microsoft.com/office/drawing/2014/main" id="{E0945C85-692A-AB2E-7F26-E9B6530A0DAE}"/>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681" b="681"/>
          <a:stretch/>
        </p:blipFill>
        <p:spPr>
          <a:effectLst>
            <a:glow rad="787400">
              <a:schemeClr val="accent1">
                <a:alpha val="13000"/>
              </a:schemeClr>
            </a:glow>
          </a:effectLst>
        </p:spPr>
      </p:pic>
      <p:sp>
        <p:nvSpPr>
          <p:cNvPr id="4" name="Τίτλος 3">
            <a:extLst>
              <a:ext uri="{FF2B5EF4-FFF2-40B4-BE49-F238E27FC236}">
                <a16:creationId xmlns:a16="http://schemas.microsoft.com/office/drawing/2014/main" id="{D5032154-C83F-D1E8-2E93-D290C5F87EEF}"/>
              </a:ext>
            </a:extLst>
          </p:cNvPr>
          <p:cNvSpPr>
            <a:spLocks noGrp="1"/>
          </p:cNvSpPr>
          <p:nvPr>
            <p:ph type="title"/>
          </p:nvPr>
        </p:nvSpPr>
        <p:spPr>
          <a:xfrm>
            <a:off x="480307" y="879348"/>
            <a:ext cx="4704523" cy="504056"/>
          </a:xfrm>
        </p:spPr>
        <p:txBody>
          <a:bodyPr/>
          <a:lstStyle/>
          <a:p>
            <a:r>
              <a:rPr lang="en-US" sz="5400">
                <a:latin typeface="Calibri Light" panose="020F0302020204030204" pitchFamily="34" charset="0"/>
                <a:ea typeface="Calibri Light" panose="020F0302020204030204" pitchFamily="34" charset="0"/>
                <a:cs typeface="Calibri Light" panose="020F0302020204030204" pitchFamily="34" charset="0"/>
              </a:rPr>
              <a:t>KAVA CALL 13</a:t>
            </a:r>
            <a:endParaRPr lang="el-GR" sz="540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70E5D320-51B2-CB81-F8CC-3A7F82E89C89}"/>
              </a:ext>
            </a:extLst>
          </p:cNvPr>
          <p:cNvPicPr>
            <a:picLocks noChangeAspect="1"/>
          </p:cNvPicPr>
          <p:nvPr/>
        </p:nvPicPr>
        <p:blipFill>
          <a:blip r:embed="rId3">
            <a:extLst>
              <a:ext uri="{28A0092B-C50C-407E-A947-70E740481C1C}">
                <a14:useLocalDpi xmlns:a14="http://schemas.microsoft.com/office/drawing/2010/main" val="0"/>
              </a:ext>
            </a:extLst>
          </a:blip>
          <a:srcRect l="2141" r="51299" b="5605"/>
          <a:stretch/>
        </p:blipFill>
        <p:spPr>
          <a:xfrm>
            <a:off x="9590244" y="19159"/>
            <a:ext cx="2121449" cy="860189"/>
          </a:xfrm>
          <a:prstGeom prst="rect">
            <a:avLst/>
          </a:prstGeom>
        </p:spPr>
      </p:pic>
      <p:sp>
        <p:nvSpPr>
          <p:cNvPr id="2" name="Title 1">
            <a:extLst>
              <a:ext uri="{FF2B5EF4-FFF2-40B4-BE49-F238E27FC236}">
                <a16:creationId xmlns:a16="http://schemas.microsoft.com/office/drawing/2014/main" id="{9EB6CA1F-D17F-56F8-A5CA-683FD5D4F258}"/>
              </a:ext>
            </a:extLst>
          </p:cNvPr>
          <p:cNvSpPr txBox="1">
            <a:spLocks/>
          </p:cNvSpPr>
          <p:nvPr/>
        </p:nvSpPr>
        <p:spPr bwMode="auto">
          <a:xfrm>
            <a:off x="1052445" y="2820894"/>
            <a:ext cx="3722755" cy="128669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l" defTabSz="914400" rtl="0" eaLnBrk="1" latinLnBrk="0" hangingPunct="1">
              <a:lnSpc>
                <a:spcPct val="100000"/>
              </a:lnSpc>
              <a:spcBef>
                <a:spcPct val="20000"/>
              </a:spcBef>
              <a:spcAft>
                <a:spcPts val="0"/>
              </a:spcAft>
              <a:buNone/>
              <a:defRPr kumimoji="0" sz="3000" b="0" i="0" u="none" kern="1200" baseline="0">
                <a:solidFill>
                  <a:srgbClr val="034EA2"/>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40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rPr>
              <a:t>Upscaling Call 2024/2025</a:t>
            </a:r>
          </a:p>
        </p:txBody>
      </p:sp>
      <p:pic>
        <p:nvPicPr>
          <p:cNvPr id="10" name="Picture 9" descr="A black background with blue text&#10;&#10;Description automatically generated">
            <a:extLst>
              <a:ext uri="{FF2B5EF4-FFF2-40B4-BE49-F238E27FC236}">
                <a16:creationId xmlns:a16="http://schemas.microsoft.com/office/drawing/2014/main" id="{212802B0-CB57-D2B5-1A1C-73D7909891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32" r="953"/>
          <a:stretch/>
        </p:blipFill>
        <p:spPr>
          <a:xfrm>
            <a:off x="231568" y="5545083"/>
            <a:ext cx="5864432" cy="911764"/>
          </a:xfrm>
          <a:prstGeom prst="rect">
            <a:avLst/>
          </a:prstGeom>
        </p:spPr>
      </p:pic>
      <p:pic>
        <p:nvPicPr>
          <p:cNvPr id="11" name="Picture 3">
            <a:extLst>
              <a:ext uri="{FF2B5EF4-FFF2-40B4-BE49-F238E27FC236}">
                <a16:creationId xmlns:a16="http://schemas.microsoft.com/office/drawing/2014/main" id="{C84D5E03-8348-7899-E5B8-E7B41F2C28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0307" y="2216149"/>
            <a:ext cx="5038290" cy="2336801"/>
          </a:xfrm>
          <a:prstGeom prst="rect">
            <a:avLst/>
          </a:prstGeom>
        </p:spPr>
      </p:pic>
    </p:spTree>
    <p:extLst>
      <p:ext uri="{BB962C8B-B14F-4D97-AF65-F5344CB8AC3E}">
        <p14:creationId xmlns:p14="http://schemas.microsoft.com/office/powerpoint/2010/main" val="1001367285"/>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367846E7-FD48-2DA0-6328-42F715E64045}"/>
              </a:ext>
            </a:extLst>
          </p:cNvPr>
          <p:cNvSpPr>
            <a:spLocks noGrp="1"/>
          </p:cNvSpPr>
          <p:nvPr>
            <p:ph type="body" sz="quarter" idx="18"/>
          </p:nvPr>
        </p:nvSpPr>
        <p:spPr>
          <a:xfrm>
            <a:off x="1608307" y="1171803"/>
            <a:ext cx="8975387" cy="4511991"/>
          </a:xfrm>
        </p:spPr>
        <p:txBody>
          <a:bodyPr anchor="ctr">
            <a:normAutofit fontScale="92500" lnSpcReduction="10000"/>
          </a:bodyPr>
          <a:lstStyle/>
          <a:p>
            <a:pPr algn="ctr"/>
            <a:r>
              <a:rPr lang="en-US" sz="2400" b="1">
                <a:solidFill>
                  <a:srgbClr val="0E4194"/>
                </a:solidFill>
              </a:rPr>
              <a:t>12:00 -13:00 </a:t>
            </a:r>
          </a:p>
          <a:p>
            <a:pPr algn="ctr"/>
            <a:r>
              <a:rPr lang="en-US" sz="2400" b="1">
                <a:solidFill>
                  <a:srgbClr val="0E4194"/>
                </a:solidFill>
              </a:rPr>
              <a:t>“EIT </a:t>
            </a:r>
            <a:r>
              <a:rPr lang="en-US" sz="2400" b="1" err="1">
                <a:solidFill>
                  <a:srgbClr val="0E4194"/>
                </a:solidFill>
              </a:rPr>
              <a:t>RawMaterials</a:t>
            </a:r>
            <a:r>
              <a:rPr lang="en-US" sz="2400" b="1">
                <a:solidFill>
                  <a:srgbClr val="0E4194"/>
                </a:solidFill>
              </a:rPr>
              <a:t> KAVA Call 13: Opportunities for new projects” </a:t>
            </a:r>
          </a:p>
          <a:p>
            <a:pPr algn="ctr"/>
            <a:r>
              <a:rPr lang="en-US" b="1">
                <a:solidFill>
                  <a:srgbClr val="0E4194"/>
                </a:solidFill>
                <a:latin typeface="Calibri Light" panose="020F0302020204030204" pitchFamily="34" charset="0"/>
                <a:ea typeface="Calibri Light" panose="020F0302020204030204" pitchFamily="34" charset="0"/>
                <a:cs typeface="Calibri Light" panose="020F0302020204030204" pitchFamily="34" charset="0"/>
              </a:rPr>
              <a:t>Dr. Anastasia </a:t>
            </a:r>
            <a:r>
              <a:rPr lang="en-US" b="1" err="1">
                <a:solidFill>
                  <a:srgbClr val="0E4194"/>
                </a:solidFill>
                <a:latin typeface="Calibri Light" panose="020F0302020204030204" pitchFamily="34" charset="0"/>
                <a:ea typeface="Calibri Light" panose="020F0302020204030204" pitchFamily="34" charset="0"/>
                <a:cs typeface="Calibri Light" panose="020F0302020204030204" pitchFamily="34" charset="0"/>
              </a:rPr>
              <a:t>Alexandratou</a:t>
            </a:r>
            <a:r>
              <a:rPr lang="en-US" b="1">
                <a:solidFill>
                  <a:srgbClr val="0E4194"/>
                </a:solidFill>
                <a:latin typeface="Calibri Light" panose="020F0302020204030204" pitchFamily="34" charset="0"/>
                <a:ea typeface="Calibri Light" panose="020F0302020204030204" pitchFamily="34" charset="0"/>
                <a:cs typeface="Calibri Light" panose="020F0302020204030204" pitchFamily="34" charset="0"/>
              </a:rPr>
              <a:t>, </a:t>
            </a:r>
            <a:r>
              <a:rPr lang="en-US" b="1" i="1">
                <a:solidFill>
                  <a:srgbClr val="0E4194"/>
                </a:solidFill>
              </a:rPr>
              <a:t>Project Manager, </a:t>
            </a:r>
            <a:r>
              <a:rPr lang="en-US" b="1">
                <a:solidFill>
                  <a:srgbClr val="0E4194"/>
                </a:solidFill>
              </a:rPr>
              <a:t>EIT </a:t>
            </a:r>
            <a:r>
              <a:rPr lang="en-US" b="1" err="1">
                <a:solidFill>
                  <a:srgbClr val="0E4194"/>
                </a:solidFill>
              </a:rPr>
              <a:t>RawMaterials</a:t>
            </a:r>
            <a:r>
              <a:rPr lang="en-US" b="1">
                <a:solidFill>
                  <a:srgbClr val="0E4194"/>
                </a:solidFill>
              </a:rPr>
              <a:t> RIS Hub Greece</a:t>
            </a:r>
          </a:p>
          <a:p>
            <a:pPr algn="ctr"/>
            <a:endParaRPr lang="en-US" b="1">
              <a:solidFill>
                <a:srgbClr val="0E4194"/>
              </a:solidFill>
            </a:endParaRPr>
          </a:p>
          <a:p>
            <a:pPr algn="ctr"/>
            <a:r>
              <a:rPr lang="en-US" sz="2400" b="1">
                <a:solidFill>
                  <a:srgbClr val="0E4194"/>
                </a:solidFill>
              </a:rPr>
              <a:t>13:00 – 13:30</a:t>
            </a:r>
          </a:p>
          <a:p>
            <a:pPr algn="ctr"/>
            <a:r>
              <a:rPr lang="en-US" sz="2400" b="1">
                <a:solidFill>
                  <a:srgbClr val="0E4194"/>
                </a:solidFill>
              </a:rPr>
              <a:t>“EIT </a:t>
            </a:r>
            <a:r>
              <a:rPr lang="en-US" sz="2400" b="1" err="1">
                <a:solidFill>
                  <a:srgbClr val="0E4194"/>
                </a:solidFill>
              </a:rPr>
              <a:t>RawMaterials</a:t>
            </a:r>
            <a:r>
              <a:rPr lang="en-US" sz="2400" b="1">
                <a:solidFill>
                  <a:srgbClr val="0E4194"/>
                </a:solidFill>
              </a:rPr>
              <a:t> Business Creation Landscape: Opportunities to launch and scale up your start-up”</a:t>
            </a:r>
          </a:p>
          <a:p>
            <a:pPr algn="ctr"/>
            <a:r>
              <a:rPr lang="en-US" b="1">
                <a:solidFill>
                  <a:srgbClr val="0E4194"/>
                </a:solidFill>
              </a:rPr>
              <a:t>Vasilis </a:t>
            </a:r>
            <a:r>
              <a:rPr lang="en-US" b="1" err="1">
                <a:solidFill>
                  <a:srgbClr val="0E4194"/>
                </a:solidFill>
              </a:rPr>
              <a:t>Athanasiadis</a:t>
            </a:r>
            <a:r>
              <a:rPr lang="en-US" b="1">
                <a:solidFill>
                  <a:srgbClr val="0E4194"/>
                </a:solidFill>
              </a:rPr>
              <a:t>, </a:t>
            </a:r>
            <a:r>
              <a:rPr lang="en-US" b="1" i="1">
                <a:solidFill>
                  <a:srgbClr val="0E4194"/>
                </a:solidFill>
              </a:rPr>
              <a:t>Business Creation &amp; Strategy Manager, </a:t>
            </a:r>
            <a:r>
              <a:rPr lang="en-US" b="1">
                <a:solidFill>
                  <a:srgbClr val="0E4194"/>
                </a:solidFill>
              </a:rPr>
              <a:t>Mantis Beyond Innovation</a:t>
            </a:r>
          </a:p>
          <a:p>
            <a:pPr algn="ctr"/>
            <a:endParaRPr lang="en-US" b="1" i="1">
              <a:solidFill>
                <a:srgbClr val="0E4194"/>
              </a:solidFill>
            </a:endParaRPr>
          </a:p>
          <a:p>
            <a:pPr algn="ctr"/>
            <a:r>
              <a:rPr lang="en-US" sz="2400" b="1">
                <a:solidFill>
                  <a:srgbClr val="0E4194"/>
                </a:solidFill>
              </a:rPr>
              <a:t>13:30 – 14:00 </a:t>
            </a:r>
          </a:p>
          <a:p>
            <a:pPr algn="ctr"/>
            <a:r>
              <a:rPr lang="en-US" sz="2400" b="1">
                <a:solidFill>
                  <a:srgbClr val="0E4194"/>
                </a:solidFill>
              </a:rPr>
              <a:t>Q&amp;A</a:t>
            </a:r>
          </a:p>
        </p:txBody>
      </p:sp>
      <p:sp>
        <p:nvSpPr>
          <p:cNvPr id="5" name="Title 2">
            <a:extLst>
              <a:ext uri="{FF2B5EF4-FFF2-40B4-BE49-F238E27FC236}">
                <a16:creationId xmlns:a16="http://schemas.microsoft.com/office/drawing/2014/main" id="{9602089B-6F2A-C56B-8B27-91B9BCB9AC5D}"/>
              </a:ext>
            </a:extLst>
          </p:cNvPr>
          <p:cNvSpPr>
            <a:spLocks noGrp="1"/>
          </p:cNvSpPr>
          <p:nvPr>
            <p:ph type="title"/>
          </p:nvPr>
        </p:nvSpPr>
        <p:spPr bwMode="auto">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anchor="ctr">
            <a:normAutofit fontScale="90000"/>
          </a:bodyPr>
          <a:lstStyle/>
          <a:p>
            <a:r>
              <a:rPr lang="en-US" sz="5600"/>
              <a:t>Today’s Agenda</a:t>
            </a:r>
          </a:p>
        </p:txBody>
      </p:sp>
      <p:sp>
        <p:nvSpPr>
          <p:cNvPr id="4" name="Slide Number Placeholder 3">
            <a:extLst>
              <a:ext uri="{FF2B5EF4-FFF2-40B4-BE49-F238E27FC236}">
                <a16:creationId xmlns:a16="http://schemas.microsoft.com/office/drawing/2014/main" id="{86CD3BD2-3B40-6958-E8B5-1610B062F10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A3D32B-9EE4-634E-8394-5B7C42BAEC12}"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
        <p:nvSpPr>
          <p:cNvPr id="7" name="Text Placeholder 12">
            <a:extLst>
              <a:ext uri="{FF2B5EF4-FFF2-40B4-BE49-F238E27FC236}">
                <a16:creationId xmlns:a16="http://schemas.microsoft.com/office/drawing/2014/main" id="{5AC819CE-3366-9302-9FDF-C917A4A5A663}"/>
              </a:ext>
            </a:extLst>
          </p:cNvPr>
          <p:cNvSpPr txBox="1">
            <a:spLocks/>
          </p:cNvSpPr>
          <p:nvPr/>
        </p:nvSpPr>
        <p:spPr>
          <a:xfrm>
            <a:off x="715809" y="1317130"/>
            <a:ext cx="5329578" cy="1100931"/>
          </a:xfrm>
          <a:prstGeom prst="rect">
            <a:avLst/>
          </a:prstGeom>
        </p:spPr>
        <p:txBody>
          <a:bodyPr lIns="0" rIns="0"/>
          <a:lstStyle>
            <a:lvl1pPr marL="0" indent="0" algn="l" defTabSz="914400" rtl="0" eaLnBrk="1" latinLnBrk="0" hangingPunct="1">
              <a:lnSpc>
                <a:spcPct val="90000"/>
              </a:lnSpc>
              <a:spcBef>
                <a:spcPts val="0"/>
              </a:spcBef>
              <a:buFont typeface="Arial" panose="020B0604020202020204" pitchFamily="34" charset="0"/>
              <a:buNone/>
              <a:defRPr sz="2400" kern="1200"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2000" b="1" i="1"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 name="Text Placeholder 12">
            <a:extLst>
              <a:ext uri="{FF2B5EF4-FFF2-40B4-BE49-F238E27FC236}">
                <a16:creationId xmlns:a16="http://schemas.microsoft.com/office/drawing/2014/main" id="{529E7E83-9F0C-DFF5-A224-BDAB42D769C7}"/>
              </a:ext>
            </a:extLst>
          </p:cNvPr>
          <p:cNvSpPr txBox="1">
            <a:spLocks/>
          </p:cNvSpPr>
          <p:nvPr/>
        </p:nvSpPr>
        <p:spPr>
          <a:xfrm>
            <a:off x="553149" y="3719422"/>
            <a:ext cx="4984428" cy="1100931"/>
          </a:xfrm>
          <a:prstGeom prst="rect">
            <a:avLst/>
          </a:prstGeom>
        </p:spPr>
        <p:txBody>
          <a:bodyPr lIns="0" rIns="0"/>
          <a:lstStyle>
            <a:lvl1pPr marL="0" indent="0" algn="l" defTabSz="914400" rtl="0" eaLnBrk="1" latinLnBrk="0" hangingPunct="1">
              <a:lnSpc>
                <a:spcPct val="90000"/>
              </a:lnSpc>
              <a:spcBef>
                <a:spcPts val="0"/>
              </a:spcBef>
              <a:buFont typeface="Arial" panose="020B0604020202020204" pitchFamily="34" charset="0"/>
              <a:buNone/>
              <a:defRPr sz="2400" kern="1200"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2000" b="0" i="1"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xt Placeholder 12">
            <a:extLst>
              <a:ext uri="{FF2B5EF4-FFF2-40B4-BE49-F238E27FC236}">
                <a16:creationId xmlns:a16="http://schemas.microsoft.com/office/drawing/2014/main" id="{9014F5A1-61D2-5948-FEF0-57EB95E3F245}"/>
              </a:ext>
            </a:extLst>
          </p:cNvPr>
          <p:cNvSpPr txBox="1">
            <a:spLocks/>
          </p:cNvSpPr>
          <p:nvPr/>
        </p:nvSpPr>
        <p:spPr>
          <a:xfrm>
            <a:off x="504015" y="3683523"/>
            <a:ext cx="5876233" cy="1100931"/>
          </a:xfrm>
          <a:prstGeom prst="rect">
            <a:avLst/>
          </a:prstGeom>
        </p:spPr>
        <p:txBody>
          <a:bodyPr lIns="0" rIns="0"/>
          <a:lstStyle>
            <a:lvl1pPr marL="0" indent="0" algn="l" defTabSz="914400" rtl="0" eaLnBrk="1" latinLnBrk="0" hangingPunct="1">
              <a:lnSpc>
                <a:spcPct val="90000"/>
              </a:lnSpc>
              <a:spcBef>
                <a:spcPts val="0"/>
              </a:spcBef>
              <a:buFont typeface="Arial" panose="020B0604020202020204" pitchFamily="34" charset="0"/>
              <a:buNone/>
              <a:defRPr sz="2400" kern="1200"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 name="Text Placeholder 12">
            <a:extLst>
              <a:ext uri="{FF2B5EF4-FFF2-40B4-BE49-F238E27FC236}">
                <a16:creationId xmlns:a16="http://schemas.microsoft.com/office/drawing/2014/main" id="{10E258D5-6030-E873-D6D0-522AA68395A4}"/>
              </a:ext>
            </a:extLst>
          </p:cNvPr>
          <p:cNvSpPr txBox="1">
            <a:spLocks/>
          </p:cNvSpPr>
          <p:nvPr/>
        </p:nvSpPr>
        <p:spPr>
          <a:xfrm>
            <a:off x="289262" y="4585266"/>
            <a:ext cx="5756125" cy="1100931"/>
          </a:xfrm>
          <a:prstGeom prst="rect">
            <a:avLst/>
          </a:prstGeom>
        </p:spPr>
        <p:txBody>
          <a:bodyPr lIns="0" rIns="0"/>
          <a:lstStyle>
            <a:lvl1pPr marL="0" indent="0" algn="l" defTabSz="914400" rtl="0" eaLnBrk="1" latinLnBrk="0" hangingPunct="1">
              <a:lnSpc>
                <a:spcPct val="90000"/>
              </a:lnSpc>
              <a:spcBef>
                <a:spcPts val="0"/>
              </a:spcBef>
              <a:buFont typeface="Arial" panose="020B0604020202020204" pitchFamily="34" charset="0"/>
              <a:buNone/>
              <a:defRPr sz="2400" kern="1200" baseline="0">
                <a:solidFill>
                  <a:srgbClr val="034EA2"/>
                </a:solidFill>
                <a:latin typeface="Calibri Light" panose="020F0302020204030204" pitchFamily="34" charset="0"/>
                <a:ea typeface="Calibri Light" panose="020F0302020204030204" pitchFamily="34" charset="0"/>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1800" b="1" i="1"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28244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40CA96-B7BC-41CE-941B-3BE268FAEB5D}"/>
              </a:ext>
            </a:extLst>
          </p:cNvPr>
          <p:cNvSpPr>
            <a:spLocks noGrp="1"/>
          </p:cNvSpPr>
          <p:nvPr>
            <p:ph type="body" sz="quarter" idx="18"/>
          </p:nvPr>
        </p:nvSpPr>
        <p:spPr>
          <a:xfrm>
            <a:off x="360000" y="982133"/>
            <a:ext cx="11510008" cy="4767905"/>
          </a:xfrm>
        </p:spPr>
        <p:txBody>
          <a:bodyPr>
            <a:noAutofit/>
          </a:bodyPr>
          <a:lstStyle/>
          <a:p>
            <a:pPr marL="180000" lvl="0" indent="-180000" algn="just">
              <a:spcBef>
                <a:spcPts val="600"/>
              </a:spcBef>
              <a:spcAft>
                <a:spcPts val="800"/>
              </a:spcAft>
              <a:buClr>
                <a:schemeClr val="tx2"/>
              </a:buClr>
              <a:buFont typeface="Arial" panose="020B0604020202020204" pitchFamily="34" charset="0"/>
              <a:buChar char="•"/>
              <a:tabLst>
                <a:tab pos="457200" algn="l"/>
              </a:tabLst>
            </a:pPr>
            <a:r>
              <a:rPr lang="en-US" sz="1800" b="1" kern="100">
                <a:ea typeface="Calibri Light" panose="020F0302020204030204" pitchFamily="34" charset="0"/>
              </a:rPr>
              <a:t>To </a:t>
            </a:r>
            <a:r>
              <a:rPr lang="en-US" sz="1800" b="1" kern="100">
                <a:effectLst/>
                <a:ea typeface="Calibri Light" panose="020F0302020204030204" pitchFamily="34" charset="0"/>
              </a:rPr>
              <a:t>p</a:t>
            </a:r>
            <a:r>
              <a:rPr lang="en-GB" sz="1800" b="1" kern="100" err="1">
                <a:effectLst/>
                <a:ea typeface="Calibri Light" panose="020F0302020204030204" pitchFamily="34" charset="0"/>
              </a:rPr>
              <a:t>romote</a:t>
            </a:r>
            <a:r>
              <a:rPr lang="en-GB" sz="1800" b="1" kern="100">
                <a:effectLst/>
                <a:ea typeface="Calibri Light" panose="020F0302020204030204" pitchFamily="34" charset="0"/>
              </a:rPr>
              <a:t> innovation in the raw materials sector </a:t>
            </a:r>
            <a:r>
              <a:rPr lang="en-GB" sz="1800" kern="100">
                <a:effectLst/>
                <a:ea typeface="Calibri Light" panose="020F0302020204030204" pitchFamily="34" charset="0"/>
              </a:rPr>
              <a:t>via financing technology upscaling projects: </a:t>
            </a:r>
            <a:r>
              <a:rPr lang="en-GB" sz="1800" b="1" kern="100">
                <a:ea typeface="Calibri Light" panose="020F0302020204030204" pitchFamily="34" charset="0"/>
              </a:rPr>
              <a:t>Circular Societies</a:t>
            </a:r>
            <a:r>
              <a:rPr lang="en-GB" sz="1800" kern="100">
                <a:effectLst/>
                <a:ea typeface="Calibri Light" panose="020F0302020204030204" pitchFamily="34" charset="0"/>
              </a:rPr>
              <a:t>, </a:t>
            </a:r>
            <a:r>
              <a:rPr lang="en-GB" sz="1800" b="1" kern="100">
                <a:ea typeface="Calibri Light" panose="020F0302020204030204" pitchFamily="34" charset="0"/>
              </a:rPr>
              <a:t>Sustainable Materials</a:t>
            </a:r>
            <a:r>
              <a:rPr lang="en-GB" sz="1800" kern="100">
                <a:effectLst/>
                <a:ea typeface="Calibri Light" panose="020F0302020204030204" pitchFamily="34" charset="0"/>
              </a:rPr>
              <a:t>, </a:t>
            </a:r>
            <a:r>
              <a:rPr lang="en-GB" sz="1800" b="1" kern="100">
                <a:ea typeface="Calibri Light" panose="020F0302020204030204" pitchFamily="34" charset="0"/>
              </a:rPr>
              <a:t>Responsible Sourcing</a:t>
            </a:r>
            <a:endParaRPr lang="de-DE" sz="1800" b="1" kern="100">
              <a:ea typeface="Calibri Light" panose="020F0302020204030204" pitchFamily="34" charset="0"/>
            </a:endParaRPr>
          </a:p>
          <a:p>
            <a:pPr marL="180000" lvl="0" indent="-180000" algn="just">
              <a:spcBef>
                <a:spcPts val="600"/>
              </a:spcBef>
              <a:spcAft>
                <a:spcPts val="800"/>
              </a:spcAft>
              <a:buClr>
                <a:schemeClr val="tx2"/>
              </a:buClr>
              <a:buFont typeface="Arial" panose="020B0604020202020204" pitchFamily="34" charset="0"/>
              <a:buChar char="•"/>
              <a:tabLst>
                <a:tab pos="457200" algn="l"/>
              </a:tabLst>
            </a:pPr>
            <a:r>
              <a:rPr lang="en-GB" sz="1800" kern="100">
                <a:effectLst/>
                <a:ea typeface="Calibri Light" panose="020F0302020204030204" pitchFamily="34" charset="0"/>
              </a:rPr>
              <a:t>To support technologies validated in the lab that need additional step(s) for testing, demonstration, proof of concept and up-scaling prior to commercialization - </a:t>
            </a:r>
            <a:r>
              <a:rPr lang="en-US" sz="1800" b="1" kern="100">
                <a:ea typeface="Calibri Light" panose="020F0302020204030204" pitchFamily="34" charset="0"/>
              </a:rPr>
              <a:t>TRL transition: </a:t>
            </a:r>
            <a:r>
              <a:rPr lang="en-GB" sz="1800" b="1" kern="100">
                <a:effectLst/>
                <a:ea typeface="Calibri Light" panose="020F0302020204030204" pitchFamily="34" charset="0"/>
              </a:rPr>
              <a:t>TRL 5 </a:t>
            </a:r>
            <a:r>
              <a:rPr lang="en-GB" sz="1800" b="1" kern="100">
                <a:ea typeface="Calibri Light" panose="020F0302020204030204" pitchFamily="34" charset="0"/>
                <a:sym typeface="Wingdings" panose="05000000000000000000" pitchFamily="2" charset="2"/>
              </a:rPr>
              <a:t> </a:t>
            </a:r>
            <a:r>
              <a:rPr lang="en-GB" sz="1800" b="1" kern="100">
                <a:effectLst/>
                <a:ea typeface="Calibri Light" panose="020F0302020204030204" pitchFamily="34" charset="0"/>
              </a:rPr>
              <a:t>TRL 8 (or higher)</a:t>
            </a:r>
          </a:p>
          <a:p>
            <a:pPr marL="285750" lvl="0" indent="-285750" algn="just">
              <a:spcBef>
                <a:spcPts val="600"/>
              </a:spcBef>
              <a:spcAft>
                <a:spcPts val="800"/>
              </a:spcAft>
              <a:buClr>
                <a:schemeClr val="tx2"/>
              </a:buClr>
              <a:buFont typeface="Wingdings" panose="05000000000000000000" pitchFamily="2" charset="2"/>
              <a:buChar char="Ø"/>
              <a:tabLst>
                <a:tab pos="457200" algn="l"/>
              </a:tabLst>
            </a:pPr>
            <a:r>
              <a:rPr lang="en-GB" sz="1800" b="1" kern="100">
                <a:ea typeface="Calibri Light" panose="020F0302020204030204" pitchFamily="34" charset="0"/>
              </a:rPr>
              <a:t>Projects must aim for market introduction </a:t>
            </a:r>
            <a:r>
              <a:rPr lang="en-GB" sz="1800" kern="100">
                <a:ea typeface="Calibri Light" panose="020F0302020204030204" pitchFamily="34" charset="0"/>
              </a:rPr>
              <a:t>and/or commercial use </a:t>
            </a:r>
            <a:r>
              <a:rPr lang="en-GB" sz="1800" b="1" kern="100">
                <a:ea typeface="Calibri Light" panose="020F0302020204030204" pitchFamily="34" charset="0"/>
              </a:rPr>
              <a:t>within 2 years or less </a:t>
            </a:r>
            <a:r>
              <a:rPr lang="en-GB" sz="1800" kern="100">
                <a:ea typeface="Calibri Light" panose="020F0302020204030204" pitchFamily="34" charset="0"/>
              </a:rPr>
              <a:t>after the end of the Project</a:t>
            </a:r>
            <a:endParaRPr lang="de-DE" sz="1800" kern="100">
              <a:ea typeface="Calibri Light" panose="020F0302020204030204" pitchFamily="34" charset="0"/>
            </a:endParaRPr>
          </a:p>
          <a:p>
            <a:pPr marL="285750" lvl="0" indent="-285750" algn="just">
              <a:spcBef>
                <a:spcPts val="600"/>
              </a:spcBef>
              <a:spcAft>
                <a:spcPts val="800"/>
              </a:spcAft>
              <a:buClr>
                <a:schemeClr val="tx2"/>
              </a:buClr>
              <a:buFont typeface="Wingdings" panose="05000000000000000000" pitchFamily="2" charset="2"/>
              <a:buChar char="Ø"/>
              <a:tabLst>
                <a:tab pos="457200" algn="l"/>
              </a:tabLst>
            </a:pPr>
            <a:r>
              <a:rPr lang="en-GB" sz="1800" b="1" kern="100">
                <a:ea typeface="Calibri Light" panose="020F0302020204030204" pitchFamily="34" charset="0"/>
              </a:rPr>
              <a:t>Projects need to be based on a solid market analysis: </a:t>
            </a:r>
            <a:r>
              <a:rPr lang="en-GB" sz="1800" kern="100">
                <a:ea typeface="Calibri Light" panose="020F0302020204030204" pitchFamily="34" charset="0"/>
              </a:rPr>
              <a:t>risk assessment, market studies, and intellectual property exploration. Proposals need to include a </a:t>
            </a:r>
            <a:r>
              <a:rPr lang="en-GB" sz="1800" b="1" kern="100">
                <a:ea typeface="Calibri Light" panose="020F0302020204030204" pitchFamily="34" charset="0"/>
              </a:rPr>
              <a:t>preliminary market analysis</a:t>
            </a:r>
            <a:r>
              <a:rPr lang="en-GB" sz="1800" kern="100">
                <a:ea typeface="Calibri Light" panose="020F0302020204030204" pitchFamily="34" charset="0"/>
              </a:rPr>
              <a:t>.</a:t>
            </a:r>
            <a:endParaRPr lang="de-DE" sz="1800" kern="100">
              <a:ea typeface="Calibri Light" panose="020F0302020204030204" pitchFamily="34" charset="0"/>
            </a:endParaRPr>
          </a:p>
          <a:p>
            <a:pPr lvl="0" algn="just">
              <a:spcBef>
                <a:spcPts val="1800"/>
              </a:spcBef>
              <a:spcAft>
                <a:spcPts val="800"/>
              </a:spcAft>
              <a:buClr>
                <a:schemeClr val="tx2"/>
              </a:buClr>
              <a:tabLst>
                <a:tab pos="457200" algn="l"/>
              </a:tabLst>
            </a:pPr>
            <a:r>
              <a:rPr lang="en-GB" b="1" kern="100">
                <a:solidFill>
                  <a:schemeClr val="tx2"/>
                </a:solidFill>
                <a:effectLst/>
                <a:ea typeface="Calibri Light" panose="020F0302020204030204" pitchFamily="34" charset="0"/>
              </a:rPr>
              <a:t>KEY REFERENCE DOCUMENTS (</a:t>
            </a:r>
            <a:r>
              <a:rPr lang="en-GB" b="1" kern="100">
                <a:solidFill>
                  <a:schemeClr val="bg2"/>
                </a:solidFill>
                <a:effectLst/>
                <a:ea typeface="Calibri Light" panose="020F0302020204030204" pitchFamily="34" charset="0"/>
                <a:hlinkClick r:id="rId2">
                  <a:extLst>
                    <a:ext uri="{A12FA001-AC4F-418D-AE19-62706E023703}">
                      <ahyp:hlinkClr xmlns:ahyp="http://schemas.microsoft.com/office/drawing/2018/hyperlinkcolor" val="tx"/>
                    </a:ext>
                  </a:extLst>
                </a:hlinkClick>
              </a:rPr>
              <a:t>SeedBook Platform</a:t>
            </a:r>
            <a:r>
              <a:rPr lang="en-GB" b="1" kern="100">
                <a:solidFill>
                  <a:schemeClr val="tx2"/>
                </a:solidFill>
                <a:effectLst/>
                <a:ea typeface="Calibri Light" panose="020F0302020204030204" pitchFamily="34" charset="0"/>
              </a:rPr>
              <a:t>)</a:t>
            </a:r>
            <a:endParaRPr lang="de-DE" b="1" kern="100">
              <a:solidFill>
                <a:schemeClr val="tx2"/>
              </a:solidFill>
              <a:effectLst/>
              <a:ea typeface="Calibri Light" panose="020F0302020204030204" pitchFamily="34" charset="0"/>
            </a:endParaRPr>
          </a:p>
          <a:p>
            <a:pPr marL="465750" lvl="1" indent="-285750" algn="just">
              <a:lnSpc>
                <a:spcPct val="100000"/>
              </a:lnSpc>
              <a:spcBef>
                <a:spcPts val="600"/>
              </a:spcBef>
              <a:spcAft>
                <a:spcPts val="800"/>
              </a:spcAft>
              <a:buClr>
                <a:schemeClr val="tx2"/>
              </a:buClr>
              <a:tabLst>
                <a:tab pos="914400" algn="l"/>
              </a:tabLst>
            </a:pPr>
            <a:r>
              <a:rPr lang="en-GB" sz="1800" kern="100">
                <a:effectLst/>
                <a:latin typeface="Calibri Light" panose="020F0302020204030204" pitchFamily="34" charset="0"/>
                <a:ea typeface="Calibri Light" panose="020F0302020204030204" pitchFamily="34" charset="0"/>
                <a:cs typeface="Calibri Light" panose="020F0302020204030204" pitchFamily="34" charset="0"/>
              </a:rPr>
              <a:t>EIT RawMaterials Strategic Agenda 2021-2027: project Core KPIs defined</a:t>
            </a:r>
            <a:endParaRPr lang="de-DE" sz="1800" kern="100">
              <a:effectLst/>
              <a:latin typeface="Calibri Light" panose="020F0302020204030204" pitchFamily="34" charset="0"/>
              <a:ea typeface="Calibri Light" panose="020F0302020204030204" pitchFamily="34" charset="0"/>
              <a:cs typeface="Calibri Light" panose="020F0302020204030204" pitchFamily="34" charset="0"/>
            </a:endParaRPr>
          </a:p>
          <a:p>
            <a:pPr marL="465750" lvl="1" indent="-285750" algn="just">
              <a:lnSpc>
                <a:spcPct val="100000"/>
              </a:lnSpc>
              <a:spcBef>
                <a:spcPts val="600"/>
              </a:spcBef>
              <a:spcAft>
                <a:spcPts val="800"/>
              </a:spcAft>
              <a:buClr>
                <a:schemeClr val="tx2"/>
              </a:buClr>
              <a:tabLst>
                <a:tab pos="914400" algn="l"/>
              </a:tabLst>
            </a:pPr>
            <a:r>
              <a:rPr lang="en-GB" sz="1800" kern="100">
                <a:effectLst/>
                <a:latin typeface="Calibri Light" panose="020F0302020204030204" pitchFamily="34" charset="0"/>
                <a:ea typeface="Calibri Light" panose="020F0302020204030204" pitchFamily="34" charset="0"/>
                <a:cs typeface="Calibri Light" panose="020F0302020204030204" pitchFamily="34" charset="0"/>
              </a:rPr>
              <a:t>Lighthouse Appendix: key technology areas highlighted</a:t>
            </a:r>
            <a:endParaRPr lang="de-DE" sz="1800" kern="100">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itle 2">
            <a:extLst>
              <a:ext uri="{FF2B5EF4-FFF2-40B4-BE49-F238E27FC236}">
                <a16:creationId xmlns:a16="http://schemas.microsoft.com/office/drawing/2014/main" id="{86DB8290-073F-4245-0829-1ABD6F22C2AA}"/>
              </a:ext>
            </a:extLst>
          </p:cNvPr>
          <p:cNvSpPr>
            <a:spLocks noGrp="1"/>
          </p:cNvSpPr>
          <p:nvPr>
            <p:ph type="title"/>
          </p:nvPr>
        </p:nvSpPr>
        <p:spPr>
          <a:xfrm>
            <a:off x="360000" y="95163"/>
            <a:ext cx="11772733" cy="88697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tIns="45720" rIns="91440" bIns="45720" anchor="ctr">
            <a:noAutofit/>
          </a:bodyPr>
          <a:lstStyle/>
          <a:p>
            <a:r>
              <a:rPr lang="en-US" sz="4000" b="1">
                <a:solidFill>
                  <a:schemeClr val="dk2"/>
                </a:solidFill>
              </a:rPr>
              <a:t>Aim of the call and Topics addressed</a:t>
            </a:r>
            <a:endParaRPr lang="en-GB" sz="4000" b="1">
              <a:solidFill>
                <a:schemeClr val="dk2"/>
              </a:solidFill>
            </a:endParaRPr>
          </a:p>
        </p:txBody>
      </p:sp>
    </p:spTree>
    <p:extLst>
      <p:ext uri="{BB962C8B-B14F-4D97-AF65-F5344CB8AC3E}">
        <p14:creationId xmlns:p14="http://schemas.microsoft.com/office/powerpoint/2010/main" val="26818975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262B9-AA93-88F4-4686-15C37427B2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5C42253-08EB-47C6-5549-D76170A47C0E}"/>
              </a:ext>
            </a:extLst>
          </p:cNvPr>
          <p:cNvSpPr>
            <a:spLocks noGrp="1"/>
          </p:cNvSpPr>
          <p:nvPr>
            <p:ph type="body" sz="quarter" idx="18"/>
          </p:nvPr>
        </p:nvSpPr>
        <p:spPr>
          <a:xfrm>
            <a:off x="360000" y="878137"/>
            <a:ext cx="11510008" cy="5101725"/>
          </a:xfrm>
        </p:spPr>
        <p:txBody>
          <a:bodyPr>
            <a:noAutofit/>
          </a:bodyPr>
          <a:lstStyle/>
          <a:p>
            <a:pPr marL="285750" lvl="0" indent="-285750">
              <a:buClr>
                <a:schemeClr val="tx2"/>
              </a:buClr>
              <a:buFont typeface="Arial" panose="020B0604020202020204" pitchFamily="34" charset="0"/>
              <a:buChar char="•"/>
            </a:pPr>
            <a:r>
              <a:rPr lang="en-US" sz="1800" kern="100">
                <a:effectLst/>
                <a:ea typeface="Calibri Light" panose="020F0302020204030204" pitchFamily="34" charset="0"/>
              </a:rPr>
              <a:t>Alignment with the EIT RM Strategic Agenda 2021-27 and the Lighthouse Appendix (topics)</a:t>
            </a:r>
          </a:p>
          <a:p>
            <a:pPr marL="285750" lvl="0" indent="-285750">
              <a:buClr>
                <a:schemeClr val="tx2"/>
              </a:buClr>
              <a:buFont typeface="Arial" panose="020B0604020202020204" pitchFamily="34" charset="0"/>
              <a:buChar char="•"/>
            </a:pPr>
            <a:r>
              <a:rPr lang="en-US" sz="1800" b="1" kern="100">
                <a:ea typeface="Calibri Light" panose="020F0302020204030204" pitchFamily="34" charset="0"/>
              </a:rPr>
              <a:t>Co-funding</a:t>
            </a:r>
            <a:r>
              <a:rPr lang="en-US" sz="1800" kern="100">
                <a:ea typeface="Calibri Light" panose="020F0302020204030204" pitchFamily="34" charset="0"/>
              </a:rPr>
              <a:t>: min. 30% of total funding</a:t>
            </a:r>
          </a:p>
          <a:p>
            <a:pPr marL="285750" indent="-285750">
              <a:buClr>
                <a:schemeClr val="tx2"/>
              </a:buClr>
              <a:buFont typeface="Arial" panose="020B0604020202020204" pitchFamily="34" charset="0"/>
              <a:buChar char="•"/>
            </a:pPr>
            <a:r>
              <a:rPr lang="en-US" sz="1800" kern="100">
                <a:ea typeface="Calibri Light" panose="020F0302020204030204" pitchFamily="34" charset="0"/>
              </a:rPr>
              <a:t>No more than 80% of the grant can go to one of the partners</a:t>
            </a:r>
            <a:endParaRPr lang="de-DE" sz="1800" kern="100">
              <a:ea typeface="Calibri Light" panose="020F0302020204030204" pitchFamily="34" charset="0"/>
            </a:endParaRPr>
          </a:p>
          <a:p>
            <a:pPr marL="285750" lvl="0" indent="-285750">
              <a:buClr>
                <a:schemeClr val="tx2"/>
              </a:buClr>
              <a:buFont typeface="Arial" panose="020B0604020202020204" pitchFamily="34" charset="0"/>
              <a:buChar char="•"/>
            </a:pPr>
            <a:r>
              <a:rPr lang="en-US" sz="1800" b="1" kern="100">
                <a:ea typeface="Calibri Light" panose="020F0302020204030204" pitchFamily="34" charset="0"/>
              </a:rPr>
              <a:t>Consortium structure</a:t>
            </a:r>
            <a:r>
              <a:rPr lang="en-US" sz="1800" kern="100">
                <a:effectLst/>
                <a:ea typeface="Calibri Light" panose="020F0302020204030204" pitchFamily="34" charset="0"/>
              </a:rPr>
              <a:t>:</a:t>
            </a:r>
            <a:endParaRPr lang="en-US" sz="1800" kern="100">
              <a:ea typeface="Calibri Light" panose="020F0302020204030204" pitchFamily="34" charset="0"/>
            </a:endParaRPr>
          </a:p>
          <a:p>
            <a:pPr marL="400050" indent="-228600">
              <a:buClr>
                <a:schemeClr val="tx2"/>
              </a:buClr>
              <a:buFont typeface="Wingdings" panose="05000000000000000000" pitchFamily="2" charset="2"/>
              <a:buChar char="Ø"/>
              <a:tabLst>
                <a:tab pos="400050" algn="l"/>
              </a:tabLst>
            </a:pPr>
            <a:r>
              <a:rPr lang="en-US" sz="1800" kern="100">
                <a:ea typeface="Calibri Light" panose="020F0302020204030204" pitchFamily="34" charset="0"/>
              </a:rPr>
              <a:t>max. 5 project participants</a:t>
            </a:r>
          </a:p>
          <a:p>
            <a:pPr marL="400050" lvl="0" indent="-228600">
              <a:buClr>
                <a:schemeClr val="tx2"/>
              </a:buClr>
              <a:buFont typeface="Wingdings" panose="05000000000000000000" pitchFamily="2" charset="2"/>
              <a:buChar char="Ø"/>
              <a:tabLst>
                <a:tab pos="400050" algn="l"/>
              </a:tabLst>
            </a:pPr>
            <a:r>
              <a:rPr lang="en-US" sz="1800" kern="100">
                <a:effectLst/>
                <a:ea typeface="Calibri Light" panose="020F0302020204030204" pitchFamily="34" charset="0"/>
              </a:rPr>
              <a:t>min. 2 project participants from a minimum of two different countries eligible for Horizon Europe funding</a:t>
            </a:r>
          </a:p>
          <a:p>
            <a:pPr marL="400050" indent="-228600">
              <a:buClr>
                <a:schemeClr val="tx2"/>
              </a:buClr>
              <a:buFont typeface="Wingdings" panose="05000000000000000000" pitchFamily="2" charset="2"/>
              <a:buChar char="Ø"/>
              <a:tabLst>
                <a:tab pos="400050" algn="l"/>
              </a:tabLst>
            </a:pPr>
            <a:r>
              <a:rPr lang="de-DE" sz="1800" kern="100" err="1">
                <a:ea typeface="Calibri Light" panose="020F0302020204030204" pitchFamily="34" charset="0"/>
              </a:rPr>
              <a:t>Participants</a:t>
            </a:r>
            <a:r>
              <a:rPr lang="de-DE" sz="1800" kern="100">
                <a:ea typeface="Calibri Light" panose="020F0302020204030204" pitchFamily="34" charset="0"/>
              </a:rPr>
              <a:t>: </a:t>
            </a:r>
            <a:r>
              <a:rPr lang="de-DE" sz="1800" kern="100" err="1">
                <a:ea typeface="Calibri Light" panose="020F0302020204030204" pitchFamily="34" charset="0"/>
              </a:rPr>
              <a:t>from</a:t>
            </a:r>
            <a:r>
              <a:rPr lang="de-DE" sz="1800" kern="100">
                <a:ea typeface="Calibri Light" panose="020F0302020204030204" pitchFamily="34" charset="0"/>
              </a:rPr>
              <a:t> at least 2 </a:t>
            </a:r>
            <a:r>
              <a:rPr lang="de-DE" sz="1800" kern="100" err="1">
                <a:ea typeface="Calibri Light" panose="020F0302020204030204" pitchFamily="34" charset="0"/>
              </a:rPr>
              <a:t>sides</a:t>
            </a:r>
            <a:r>
              <a:rPr lang="de-DE" sz="1800" kern="100">
                <a:ea typeface="Calibri Light" panose="020F0302020204030204" pitchFamily="34" charset="0"/>
              </a:rPr>
              <a:t> of </a:t>
            </a:r>
            <a:r>
              <a:rPr lang="de-DE" sz="1800" kern="100" err="1">
                <a:ea typeface="Calibri Light" panose="020F0302020204030204" pitchFamily="34" charset="0"/>
              </a:rPr>
              <a:t>the</a:t>
            </a:r>
            <a:r>
              <a:rPr lang="de-DE" sz="1800" kern="100">
                <a:ea typeface="Calibri Light" panose="020F0302020204030204" pitchFamily="34" charset="0"/>
              </a:rPr>
              <a:t> </a:t>
            </a:r>
            <a:r>
              <a:rPr lang="en-US" sz="1800" kern="100">
                <a:ea typeface="Calibri Light" panose="020F0302020204030204" pitchFamily="34" charset="0"/>
              </a:rPr>
              <a:t>Knowledge</a:t>
            </a:r>
            <a:r>
              <a:rPr lang="de-DE" sz="1800" kern="100">
                <a:ea typeface="Calibri Light" panose="020F0302020204030204" pitchFamily="34" charset="0"/>
              </a:rPr>
              <a:t> </a:t>
            </a:r>
            <a:r>
              <a:rPr lang="de-DE" sz="1800" kern="100" err="1">
                <a:ea typeface="Calibri Light" panose="020F0302020204030204" pitchFamily="34" charset="0"/>
              </a:rPr>
              <a:t>Triangle</a:t>
            </a:r>
            <a:endParaRPr lang="de-DE" sz="1800" kern="100">
              <a:ea typeface="Calibri Light" panose="020F0302020204030204" pitchFamily="34" charset="0"/>
            </a:endParaRPr>
          </a:p>
          <a:p>
            <a:pPr marL="400050" lvl="0" indent="-228600">
              <a:buClr>
                <a:schemeClr val="tx2"/>
              </a:buClr>
              <a:buFont typeface="Wingdings" panose="05000000000000000000" pitchFamily="2" charset="2"/>
              <a:buChar char="Ø"/>
              <a:tabLst>
                <a:tab pos="400050" algn="l"/>
              </a:tabLst>
            </a:pPr>
            <a:r>
              <a:rPr lang="de-DE" sz="1800" kern="100">
                <a:effectLst/>
                <a:ea typeface="Calibri Light" panose="020F0302020204030204" pitchFamily="34" charset="0"/>
              </a:rPr>
              <a:t>Lead </a:t>
            </a:r>
            <a:r>
              <a:rPr lang="de-DE" sz="1800" kern="100" err="1">
                <a:effectLst/>
                <a:ea typeface="Calibri Light" panose="020F0302020204030204" pitchFamily="34" charset="0"/>
              </a:rPr>
              <a:t>project</a:t>
            </a:r>
            <a:r>
              <a:rPr lang="de-DE" sz="1800" kern="100">
                <a:effectLst/>
                <a:ea typeface="Calibri Light" panose="020F0302020204030204" pitchFamily="34" charset="0"/>
              </a:rPr>
              <a:t> </a:t>
            </a:r>
            <a:r>
              <a:rPr lang="de-DE" sz="1800" kern="100" err="1">
                <a:effectLst/>
                <a:ea typeface="Calibri Light" panose="020F0302020204030204" pitchFamily="34" charset="0"/>
              </a:rPr>
              <a:t>participant</a:t>
            </a:r>
            <a:r>
              <a:rPr lang="de-DE" sz="1800" kern="100">
                <a:effectLst/>
                <a:ea typeface="Calibri Light" panose="020F0302020204030204" pitchFamily="34" charset="0"/>
              </a:rPr>
              <a:t>: Core </a:t>
            </a:r>
            <a:r>
              <a:rPr lang="de-DE" sz="1800" kern="100" err="1">
                <a:effectLst/>
                <a:ea typeface="Calibri Light" panose="020F0302020204030204" pitchFamily="34" charset="0"/>
              </a:rPr>
              <a:t>or</a:t>
            </a:r>
            <a:r>
              <a:rPr lang="de-DE" sz="1800" kern="100">
                <a:effectLst/>
                <a:ea typeface="Calibri Light" panose="020F0302020204030204" pitchFamily="34" charset="0"/>
              </a:rPr>
              <a:t> Associate Partner (</a:t>
            </a:r>
            <a:r>
              <a:rPr lang="de-DE" sz="1800" kern="100" err="1">
                <a:effectLst/>
                <a:ea typeface="Calibri Light" panose="020F0302020204030204" pitchFamily="34" charset="0"/>
              </a:rPr>
              <a:t>by</a:t>
            </a:r>
            <a:r>
              <a:rPr lang="de-DE" sz="1800" kern="100">
                <a:effectLst/>
                <a:ea typeface="Calibri Light" panose="020F0302020204030204" pitchFamily="34" charset="0"/>
              </a:rPr>
              <a:t> </a:t>
            </a:r>
            <a:r>
              <a:rPr lang="de-DE" sz="1800" kern="100" err="1">
                <a:effectLst/>
                <a:ea typeface="Calibri Light" panose="020F0302020204030204" pitchFamily="34" charset="0"/>
              </a:rPr>
              <a:t>the</a:t>
            </a:r>
            <a:r>
              <a:rPr lang="de-DE" sz="1800" kern="100">
                <a:effectLst/>
                <a:ea typeface="Calibri Light" panose="020F0302020204030204" pitchFamily="34" charset="0"/>
              </a:rPr>
              <a:t> time </a:t>
            </a:r>
            <a:r>
              <a:rPr lang="de-DE" sz="1800" kern="100" err="1">
                <a:effectLst/>
                <a:ea typeface="Calibri Light" panose="020F0302020204030204" pitchFamily="34" charset="0"/>
              </a:rPr>
              <a:t>the</a:t>
            </a:r>
            <a:r>
              <a:rPr lang="de-DE" sz="1800" kern="100">
                <a:effectLst/>
                <a:ea typeface="Calibri Light" panose="020F0302020204030204" pitchFamily="34" charset="0"/>
              </a:rPr>
              <a:t> </a:t>
            </a:r>
            <a:r>
              <a:rPr lang="de-DE" sz="1800" kern="100" err="1">
                <a:effectLst/>
                <a:ea typeface="Calibri Light" panose="020F0302020204030204" pitchFamily="34" charset="0"/>
              </a:rPr>
              <a:t>project</a:t>
            </a:r>
            <a:r>
              <a:rPr lang="de-DE" sz="1800" kern="100">
                <a:effectLst/>
                <a:ea typeface="Calibri Light" panose="020F0302020204030204" pitchFamily="34" charset="0"/>
              </a:rPr>
              <a:t> </a:t>
            </a:r>
            <a:r>
              <a:rPr lang="de-DE" sz="1800" kern="100" err="1">
                <a:effectLst/>
                <a:ea typeface="Calibri Light" panose="020F0302020204030204" pitchFamily="34" charset="0"/>
              </a:rPr>
              <a:t>starts</a:t>
            </a:r>
            <a:r>
              <a:rPr lang="de-DE" sz="1800" kern="100">
                <a:ea typeface="Calibri Light" panose="020F0302020204030204" pitchFamily="34" charset="0"/>
              </a:rPr>
              <a:t>)</a:t>
            </a:r>
            <a:endParaRPr lang="de-DE" sz="1800" kern="100">
              <a:effectLst/>
              <a:ea typeface="Calibri Light" panose="020F0302020204030204" pitchFamily="34" charset="0"/>
            </a:endParaRPr>
          </a:p>
          <a:p>
            <a:pPr marL="285750" lvl="0" indent="-285750">
              <a:buClr>
                <a:schemeClr val="tx2"/>
              </a:buClr>
              <a:buFont typeface="Arial" panose="020B0604020202020204" pitchFamily="34" charset="0"/>
              <a:buChar char="•"/>
            </a:pPr>
            <a:r>
              <a:rPr lang="en-US" sz="1800" kern="100">
                <a:effectLst/>
                <a:ea typeface="Calibri Light" panose="020F0302020204030204" pitchFamily="34" charset="0"/>
              </a:rPr>
              <a:t>Strategy and </a:t>
            </a:r>
            <a:r>
              <a:rPr lang="en-US" sz="1800" kern="100">
                <a:ea typeface="Calibri Light" panose="020F0302020204030204" pitchFamily="34" charset="0"/>
              </a:rPr>
              <a:t>T</a:t>
            </a:r>
            <a:r>
              <a:rPr lang="en-US" sz="1800" kern="100">
                <a:effectLst/>
                <a:ea typeface="Calibri Light" panose="020F0302020204030204" pitchFamily="34" charset="0"/>
              </a:rPr>
              <a:t>entative </a:t>
            </a:r>
            <a:r>
              <a:rPr lang="en-US" sz="1800" kern="100">
                <a:ea typeface="Calibri Light" panose="020F0302020204030204" pitchFamily="34" charset="0"/>
              </a:rPr>
              <a:t>P</a:t>
            </a:r>
            <a:r>
              <a:rPr lang="en-US" sz="1800" kern="100">
                <a:effectLst/>
                <a:ea typeface="Calibri Light" panose="020F0302020204030204" pitchFamily="34" charset="0"/>
              </a:rPr>
              <a:t>lan for the </a:t>
            </a:r>
            <a:r>
              <a:rPr lang="en-US" sz="1800" b="1" kern="100">
                <a:ea typeface="Calibri Light" panose="020F0302020204030204" pitchFamily="34" charset="0"/>
              </a:rPr>
              <a:t>financial sustainability mechanism</a:t>
            </a:r>
            <a:r>
              <a:rPr lang="en-US" sz="1800" kern="100">
                <a:effectLst/>
                <a:ea typeface="Calibri Light" panose="020F0302020204030204" pitchFamily="34" charset="0"/>
              </a:rPr>
              <a:t>: equity, revenue sharing, hybrid (E:RS ratio to be defined in the proposal)</a:t>
            </a:r>
            <a:endParaRPr lang="de-DE" sz="1800" kern="100">
              <a:effectLst/>
              <a:ea typeface="Calibri Light" panose="020F0302020204030204" pitchFamily="34" charset="0"/>
            </a:endParaRPr>
          </a:p>
          <a:p>
            <a:pPr marL="285750" lvl="0" indent="-285750">
              <a:buClr>
                <a:schemeClr val="tx2"/>
              </a:buClr>
              <a:buFont typeface="Arial" panose="020B0604020202020204" pitchFamily="34" charset="0"/>
              <a:buChar char="•"/>
            </a:pPr>
            <a:r>
              <a:rPr lang="en-US" sz="1800" b="1" kern="100">
                <a:ea typeface="Calibri Light" panose="020F0302020204030204" pitchFamily="34" charset="0"/>
              </a:rPr>
              <a:t>Workplan</a:t>
            </a:r>
            <a:r>
              <a:rPr lang="en-US" sz="1800" kern="100">
                <a:effectLst/>
                <a:ea typeface="Calibri Light" panose="020F0302020204030204" pitchFamily="34" charset="0"/>
              </a:rPr>
              <a:t>:</a:t>
            </a:r>
          </a:p>
          <a:p>
            <a:pPr marL="400050" lvl="0" indent="-228600">
              <a:buClr>
                <a:schemeClr val="tx2"/>
              </a:buClr>
              <a:buFont typeface="Wingdings" panose="05000000000000000000" pitchFamily="2" charset="2"/>
              <a:buChar char="Ø"/>
            </a:pPr>
            <a:r>
              <a:rPr lang="en-US" sz="1800" kern="100">
                <a:ea typeface="Calibri Light" panose="020F0302020204030204" pitchFamily="34" charset="0"/>
              </a:rPr>
              <a:t>Detailed for each year of the project</a:t>
            </a:r>
          </a:p>
          <a:p>
            <a:pPr marL="400050" lvl="0" indent="-228600">
              <a:buClr>
                <a:schemeClr val="tx2"/>
              </a:buClr>
              <a:buFont typeface="Wingdings" panose="05000000000000000000" pitchFamily="2" charset="2"/>
              <a:buChar char="Ø"/>
            </a:pPr>
            <a:r>
              <a:rPr lang="en-US" sz="1800" kern="100">
                <a:ea typeface="Calibri Light" panose="020F0302020204030204" pitchFamily="34" charset="0"/>
              </a:rPr>
              <a:t>Mandatory WPs: Project Management, Dissemination &amp; Communication Plan, Go-to-Market Strategy, and potentially LCA</a:t>
            </a:r>
            <a:endParaRPr lang="en-GB" sz="1800" kern="100">
              <a:ea typeface="Calibri Light" panose="020F0302020204030204" pitchFamily="34" charset="0"/>
            </a:endParaRPr>
          </a:p>
        </p:txBody>
      </p:sp>
      <p:sp>
        <p:nvSpPr>
          <p:cNvPr id="3" name="Title 2">
            <a:extLst>
              <a:ext uri="{FF2B5EF4-FFF2-40B4-BE49-F238E27FC236}">
                <a16:creationId xmlns:a16="http://schemas.microsoft.com/office/drawing/2014/main" id="{DFE6A4F6-D746-D15F-4FFE-1E320CAC8B39}"/>
              </a:ext>
            </a:extLst>
          </p:cNvPr>
          <p:cNvSpPr>
            <a:spLocks noGrp="1"/>
          </p:cNvSpPr>
          <p:nvPr>
            <p:ph type="title"/>
          </p:nvPr>
        </p:nvSpPr>
        <p:spPr>
          <a:xfrm>
            <a:off x="360000" y="95163"/>
            <a:ext cx="11772733" cy="88697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tIns="45720" rIns="91440" bIns="45720" anchor="ctr">
            <a:noAutofit/>
          </a:bodyPr>
          <a:lstStyle/>
          <a:p>
            <a:r>
              <a:rPr lang="de-DE" sz="4000" b="1" err="1">
                <a:solidFill>
                  <a:schemeClr val="dk2"/>
                </a:solidFill>
              </a:rPr>
              <a:t>Eligibility</a:t>
            </a:r>
            <a:r>
              <a:rPr lang="de-DE" sz="4000" b="1">
                <a:solidFill>
                  <a:schemeClr val="dk2"/>
                </a:solidFill>
              </a:rPr>
              <a:t> </a:t>
            </a:r>
            <a:r>
              <a:rPr lang="de-DE" sz="4000" b="1" err="1">
                <a:solidFill>
                  <a:schemeClr val="dk2"/>
                </a:solidFill>
              </a:rPr>
              <a:t>Criteria</a:t>
            </a:r>
            <a:r>
              <a:rPr lang="de-DE" sz="4000" b="1">
                <a:solidFill>
                  <a:schemeClr val="dk2"/>
                </a:solidFill>
              </a:rPr>
              <a:t> </a:t>
            </a:r>
            <a:endParaRPr lang="en-GB" sz="4000" b="1">
              <a:solidFill>
                <a:schemeClr val="dk2"/>
              </a:solidFill>
            </a:endParaRPr>
          </a:p>
        </p:txBody>
      </p:sp>
    </p:spTree>
    <p:extLst>
      <p:ext uri="{BB962C8B-B14F-4D97-AF65-F5344CB8AC3E}">
        <p14:creationId xmlns:p14="http://schemas.microsoft.com/office/powerpoint/2010/main" val="13187030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62480-8EE3-AF45-D8B8-9543D8DB57A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2ACF5A-77CA-B346-4623-76B8F799FD37}"/>
              </a:ext>
            </a:extLst>
          </p:cNvPr>
          <p:cNvSpPr>
            <a:spLocks noGrp="1"/>
          </p:cNvSpPr>
          <p:nvPr>
            <p:ph type="body" sz="quarter" idx="18"/>
          </p:nvPr>
        </p:nvSpPr>
        <p:spPr>
          <a:xfrm>
            <a:off x="340996" y="883507"/>
            <a:ext cx="11510008" cy="4783867"/>
          </a:xfrm>
        </p:spPr>
        <p:txBody>
          <a:bodyPr>
            <a:noAutofit/>
          </a:bodyPr>
          <a:lstStyle/>
          <a:p>
            <a:pPr algn="just">
              <a:spcAft>
                <a:spcPts val="800"/>
              </a:spcAft>
              <a:buClr>
                <a:schemeClr val="tx2"/>
              </a:buClr>
            </a:pPr>
            <a:r>
              <a:rPr lang="en-US" b="1" kern="100">
                <a:solidFill>
                  <a:schemeClr val="tx2"/>
                </a:solidFill>
                <a:effectLst/>
                <a:ea typeface="Calibri Light" panose="020F0302020204030204" pitchFamily="34" charset="0"/>
              </a:rPr>
              <a:t>Funding</a:t>
            </a:r>
          </a:p>
          <a:p>
            <a:pPr marL="180000" lvl="0" indent="-180000" algn="just">
              <a:spcBef>
                <a:spcPts val="600"/>
              </a:spcBef>
              <a:spcAft>
                <a:spcPts val="800"/>
              </a:spcAft>
              <a:buClr>
                <a:schemeClr val="tx2"/>
              </a:buClr>
              <a:buFont typeface="Arial" panose="020B0604020202020204" pitchFamily="34" charset="0"/>
              <a:buChar char="•"/>
              <a:tabLst>
                <a:tab pos="457200" algn="l"/>
              </a:tabLst>
            </a:pPr>
            <a:r>
              <a:rPr lang="en-US" sz="1800" b="1" kern="100">
                <a:effectLst/>
                <a:ea typeface="Calibri Light" panose="020F0302020204030204" pitchFamily="34" charset="0"/>
              </a:rPr>
              <a:t>Expected budget (EIT funding + co-funding):</a:t>
            </a:r>
            <a:r>
              <a:rPr lang="en-US" sz="1800" b="1" kern="100">
                <a:solidFill>
                  <a:schemeClr val="tx2"/>
                </a:solidFill>
                <a:effectLst/>
                <a:ea typeface="Calibri Light" panose="020F0302020204030204" pitchFamily="34" charset="0"/>
              </a:rPr>
              <a:t>  </a:t>
            </a:r>
            <a:r>
              <a:rPr lang="en-US" sz="1800" kern="100">
                <a:ea typeface="Calibri Light" panose="020F0302020204030204" pitchFamily="34" charset="0"/>
              </a:rPr>
              <a:t>no less than 500k EUR per year &amp; not higher than 2.5M EUR for the total project duration</a:t>
            </a:r>
          </a:p>
          <a:p>
            <a:pPr marL="180000" lvl="0" indent="-180000" algn="just">
              <a:spcBef>
                <a:spcPts val="600"/>
              </a:spcBef>
              <a:spcAft>
                <a:spcPts val="800"/>
              </a:spcAft>
              <a:buClr>
                <a:schemeClr val="tx2"/>
              </a:buClr>
              <a:buFont typeface="Arial" panose="020B0604020202020204" pitchFamily="34" charset="0"/>
              <a:buChar char="•"/>
              <a:tabLst>
                <a:tab pos="457200" algn="l"/>
              </a:tabLst>
            </a:pPr>
            <a:r>
              <a:rPr lang="en-US" sz="1800" b="1" kern="100">
                <a:effectLst/>
                <a:ea typeface="Calibri Light" panose="020F0302020204030204" pitchFamily="34" charset="0"/>
              </a:rPr>
              <a:t>Co-funding by the Project Consortium: </a:t>
            </a:r>
            <a:r>
              <a:rPr lang="en-US" sz="1800" kern="100">
                <a:effectLst/>
                <a:ea typeface="Calibri Light" panose="020F0302020204030204" pitchFamily="34" charset="0"/>
              </a:rPr>
              <a:t>minimum of 30% of the total funding to be defined in the proposal</a:t>
            </a:r>
            <a:endParaRPr lang="de-DE" sz="1800" kern="100">
              <a:effectLst/>
              <a:ea typeface="Calibri Light" panose="020F0302020204030204" pitchFamily="34" charset="0"/>
            </a:endParaRPr>
          </a:p>
          <a:p>
            <a:pPr marL="180000" lvl="0" indent="-180000" algn="just">
              <a:spcBef>
                <a:spcPts val="600"/>
              </a:spcBef>
              <a:spcAft>
                <a:spcPts val="800"/>
              </a:spcAft>
              <a:buClr>
                <a:schemeClr val="tx2"/>
              </a:buClr>
              <a:buFont typeface="Arial" panose="020B0604020202020204" pitchFamily="34" charset="0"/>
              <a:buChar char="•"/>
              <a:tabLst>
                <a:tab pos="457200" algn="l"/>
              </a:tabLst>
            </a:pPr>
            <a:r>
              <a:rPr lang="en-US" sz="1800" b="1" kern="100">
                <a:effectLst/>
                <a:ea typeface="Calibri Light" panose="020F0302020204030204" pitchFamily="34" charset="0"/>
              </a:rPr>
              <a:t>Project duration: </a:t>
            </a:r>
            <a:r>
              <a:rPr lang="en-US" sz="1800" kern="100">
                <a:effectLst/>
                <a:ea typeface="Calibri Light" panose="020F0302020204030204" pitchFamily="34" charset="0"/>
              </a:rPr>
              <a:t>max. 2.5 years</a:t>
            </a:r>
            <a:endParaRPr lang="de-DE" sz="1800" kern="100">
              <a:effectLst/>
              <a:ea typeface="Calibri Light" panose="020F0302020204030204" pitchFamily="34" charset="0"/>
            </a:endParaRPr>
          </a:p>
          <a:p>
            <a:pPr marL="180000" lvl="0" indent="-180000" algn="just">
              <a:spcBef>
                <a:spcPts val="600"/>
              </a:spcBef>
              <a:spcAft>
                <a:spcPts val="800"/>
              </a:spcAft>
              <a:buClr>
                <a:schemeClr val="tx2"/>
              </a:buClr>
              <a:buFont typeface="Arial" panose="020B0604020202020204" pitchFamily="34" charset="0"/>
              <a:buChar char="•"/>
              <a:tabLst>
                <a:tab pos="457200" algn="l"/>
              </a:tabLst>
            </a:pPr>
            <a:r>
              <a:rPr lang="en-US" sz="1800" b="1" kern="100">
                <a:effectLst/>
                <a:ea typeface="Calibri Light" panose="020F0302020204030204" pitchFamily="34" charset="0"/>
              </a:rPr>
              <a:t>Funding: </a:t>
            </a:r>
            <a:r>
              <a:rPr lang="en-US" sz="1800" kern="100">
                <a:effectLst/>
                <a:ea typeface="Calibri Light" panose="020F0302020204030204" pitchFamily="34" charset="0"/>
              </a:rPr>
              <a:t>disbursed on a yearly basis, with a certain percentage of pre-financing being paid as a lump sum during the course of the year, and a balance payment being paid during the following year on an actual cost basis</a:t>
            </a:r>
            <a:endParaRPr lang="de-DE" sz="1800" kern="100">
              <a:effectLst/>
              <a:ea typeface="Calibri Light" panose="020F0302020204030204" pitchFamily="34" charset="0"/>
            </a:endParaRPr>
          </a:p>
          <a:p>
            <a:pPr algn="just">
              <a:spcBef>
                <a:spcPts val="1200"/>
              </a:spcBef>
              <a:spcAft>
                <a:spcPts val="800"/>
              </a:spcAft>
              <a:buClr>
                <a:schemeClr val="tx2"/>
              </a:buClr>
            </a:pPr>
            <a:r>
              <a:rPr lang="en-US" b="1" kern="100">
                <a:solidFill>
                  <a:schemeClr val="tx2"/>
                </a:solidFill>
                <a:effectLst/>
                <a:ea typeface="Calibri Light" panose="020F0302020204030204" pitchFamily="34" charset="0"/>
              </a:rPr>
              <a:t>Financial Sustainability Mechanism</a:t>
            </a:r>
            <a:endParaRPr lang="de-DE" b="1" kern="100">
              <a:solidFill>
                <a:schemeClr val="tx2"/>
              </a:solidFill>
              <a:ea typeface="Calibri Light" panose="020F0302020204030204" pitchFamily="34" charset="0"/>
            </a:endParaRPr>
          </a:p>
          <a:p>
            <a:pPr marL="171450" lvl="1" indent="-171450" algn="just">
              <a:lnSpc>
                <a:spcPct val="100000"/>
              </a:lnSpc>
              <a:spcBef>
                <a:spcPts val="600"/>
              </a:spcBef>
              <a:spcAft>
                <a:spcPts val="800"/>
              </a:spcAft>
              <a:buClr>
                <a:schemeClr val="tx2"/>
              </a:buClr>
            </a:pPr>
            <a:r>
              <a:rPr lang="en-US" sz="1800" b="1" kern="10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Equity: </a:t>
            </a:r>
            <a:r>
              <a:rPr lang="en-US" sz="1800" kern="100">
                <a:effectLst/>
                <a:latin typeface="Calibri Light" panose="020F0302020204030204" pitchFamily="34" charset="0"/>
                <a:ea typeface="Calibri Light" panose="020F0302020204030204" pitchFamily="34" charset="0"/>
                <a:cs typeface="Calibri Light" panose="020F0302020204030204" pitchFamily="34" charset="0"/>
              </a:rPr>
              <a:t>EIT RawMaterials receives a percentage of the </a:t>
            </a:r>
            <a:r>
              <a:rPr lang="en-US" sz="1800" b="1" kern="100">
                <a:effectLst/>
                <a:latin typeface="Calibri Light" panose="020F0302020204030204" pitchFamily="34" charset="0"/>
                <a:ea typeface="Calibri Light" panose="020F0302020204030204" pitchFamily="34" charset="0"/>
                <a:cs typeface="Calibri Light" panose="020F0302020204030204" pitchFamily="34" charset="0"/>
              </a:rPr>
              <a:t>share capital of the project company</a:t>
            </a:r>
            <a:endParaRPr lang="de-DE" sz="1800" b="1" kern="100">
              <a:effectLst/>
              <a:latin typeface="Calibri Light" panose="020F0302020204030204" pitchFamily="34" charset="0"/>
              <a:ea typeface="Calibri Light" panose="020F0302020204030204" pitchFamily="34" charset="0"/>
              <a:cs typeface="Calibri Light" panose="020F0302020204030204" pitchFamily="34" charset="0"/>
            </a:endParaRPr>
          </a:p>
          <a:p>
            <a:pPr marL="171450" lvl="1" indent="-171450" algn="just">
              <a:lnSpc>
                <a:spcPct val="100000"/>
              </a:lnSpc>
              <a:spcBef>
                <a:spcPts val="600"/>
              </a:spcBef>
              <a:spcAft>
                <a:spcPts val="800"/>
              </a:spcAft>
              <a:buClr>
                <a:schemeClr val="tx2"/>
              </a:buClr>
              <a:tabLst>
                <a:tab pos="457200" algn="l"/>
              </a:tabLst>
            </a:pPr>
            <a:r>
              <a:rPr lang="en-US" sz="1800" b="1" kern="10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Revenue sharing: </a:t>
            </a:r>
            <a:r>
              <a:rPr lang="en-US" sz="1800" kern="100">
                <a:effectLst/>
                <a:latin typeface="Calibri Light" panose="020F0302020204030204" pitchFamily="34" charset="0"/>
                <a:ea typeface="Calibri Light" panose="020F0302020204030204" pitchFamily="34" charset="0"/>
                <a:cs typeface="Calibri Light" panose="020F0302020204030204" pitchFamily="34" charset="0"/>
              </a:rPr>
              <a:t>EIT RawMaterials receives a </a:t>
            </a:r>
            <a:r>
              <a:rPr lang="en-US" sz="1800" b="1" kern="100">
                <a:effectLst/>
                <a:latin typeface="Calibri Light" panose="020F0302020204030204" pitchFamily="34" charset="0"/>
                <a:ea typeface="Calibri Light" panose="020F0302020204030204" pitchFamily="34" charset="0"/>
                <a:cs typeface="Calibri Light" panose="020F0302020204030204" pitchFamily="34" charset="0"/>
              </a:rPr>
              <a:t>percentage of the revenue generated from the project </a:t>
            </a:r>
            <a:r>
              <a:rPr lang="en-US" sz="1800" kern="100">
                <a:effectLst/>
                <a:latin typeface="Calibri Light" panose="020F0302020204030204" pitchFamily="34" charset="0"/>
                <a:ea typeface="Calibri Light" panose="020F0302020204030204" pitchFamily="34" charset="0"/>
                <a:cs typeface="Calibri Light" panose="020F0302020204030204" pitchFamily="34" charset="0"/>
              </a:rPr>
              <a:t>in the event of success. The amount of backflow can be capped to an amount equaling the EIT funding received.</a:t>
            </a:r>
            <a:endParaRPr lang="de-DE" sz="1800" kern="100">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itle 2">
            <a:extLst>
              <a:ext uri="{FF2B5EF4-FFF2-40B4-BE49-F238E27FC236}">
                <a16:creationId xmlns:a16="http://schemas.microsoft.com/office/drawing/2014/main" id="{CAEC4ABD-4B6E-2F1D-CE5E-42C06F466F80}"/>
              </a:ext>
            </a:extLst>
          </p:cNvPr>
          <p:cNvSpPr>
            <a:spLocks noGrp="1"/>
          </p:cNvSpPr>
          <p:nvPr>
            <p:ph type="title"/>
          </p:nvPr>
        </p:nvSpPr>
        <p:spPr>
          <a:xfrm>
            <a:off x="360000" y="95163"/>
            <a:ext cx="11772733" cy="88697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tIns="45720" rIns="91440" bIns="45720" anchor="ctr">
            <a:noAutofit/>
          </a:bodyPr>
          <a:lstStyle/>
          <a:p>
            <a:r>
              <a:rPr lang="en-US" sz="4000" b="1">
                <a:solidFill>
                  <a:schemeClr val="dk2"/>
                </a:solidFill>
              </a:rPr>
              <a:t>Funding and Financial Sustainability</a:t>
            </a:r>
            <a:endParaRPr lang="en-GB" sz="4000" b="1">
              <a:solidFill>
                <a:schemeClr val="dk2"/>
              </a:solidFill>
            </a:endParaRPr>
          </a:p>
        </p:txBody>
      </p:sp>
    </p:spTree>
    <p:extLst>
      <p:ext uri="{BB962C8B-B14F-4D97-AF65-F5344CB8AC3E}">
        <p14:creationId xmlns:p14="http://schemas.microsoft.com/office/powerpoint/2010/main" val="35453655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E756B-21C7-6BE2-55EE-EDBE7D8CC4A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3415D1-AAFF-E89F-9C98-C42A4B651B41}"/>
              </a:ext>
            </a:extLst>
          </p:cNvPr>
          <p:cNvSpPr>
            <a:spLocks noGrp="1"/>
          </p:cNvSpPr>
          <p:nvPr>
            <p:ph type="body" sz="quarter" idx="18"/>
          </p:nvPr>
        </p:nvSpPr>
        <p:spPr>
          <a:xfrm>
            <a:off x="427650" y="795303"/>
            <a:ext cx="11336700" cy="5164621"/>
          </a:xfrm>
        </p:spPr>
        <p:txBody>
          <a:bodyPr>
            <a:noAutofit/>
          </a:bodyPr>
          <a:lstStyle/>
          <a:p>
            <a:pPr algn="l"/>
            <a:r>
              <a:rPr lang="en-US" b="1">
                <a:solidFill>
                  <a:schemeClr val="tx2"/>
                </a:solidFill>
                <a:effectLst/>
              </a:rPr>
              <a:t>Submission cut-off dates</a:t>
            </a:r>
          </a:p>
          <a:p>
            <a:pPr marL="360000" indent="-180000" algn="l">
              <a:buClr>
                <a:schemeClr val="tx2"/>
              </a:buClr>
              <a:buFont typeface="Arial" panose="020B0604020202020204" pitchFamily="34" charset="0"/>
              <a:buChar char="•"/>
            </a:pPr>
            <a:r>
              <a:rPr lang="en-US" sz="1600">
                <a:solidFill>
                  <a:srgbClr val="383838"/>
                </a:solidFill>
                <a:effectLst/>
              </a:rPr>
              <a:t>Friday 29th November 2024 at 13.00 CET for cut-off 1</a:t>
            </a:r>
          </a:p>
          <a:p>
            <a:pPr marL="360000" indent="-180000" algn="l">
              <a:buClr>
                <a:schemeClr val="tx2"/>
              </a:buClr>
              <a:buFont typeface="Arial" panose="020B0604020202020204" pitchFamily="34" charset="0"/>
              <a:buChar char="•"/>
            </a:pPr>
            <a:r>
              <a:rPr lang="en-US" sz="1600" b="1">
                <a:solidFill>
                  <a:srgbClr val="C00000"/>
                </a:solidFill>
                <a:effectLst/>
              </a:rPr>
              <a:t>Friday 28th February 2025 </a:t>
            </a:r>
            <a:r>
              <a:rPr lang="en-US" sz="1600">
                <a:solidFill>
                  <a:srgbClr val="383838"/>
                </a:solidFill>
                <a:effectLst/>
              </a:rPr>
              <a:t>at 13.00 CET for cut-off 2</a:t>
            </a:r>
          </a:p>
          <a:p>
            <a:pPr marL="360000" indent="-180000" algn="l">
              <a:buClr>
                <a:schemeClr val="tx2"/>
              </a:buClr>
              <a:buFont typeface="Arial" panose="020B0604020202020204" pitchFamily="34" charset="0"/>
              <a:buChar char="•"/>
            </a:pPr>
            <a:r>
              <a:rPr lang="en-US" sz="1600" b="1">
                <a:solidFill>
                  <a:srgbClr val="383838"/>
                </a:solidFill>
                <a:effectLst/>
              </a:rPr>
              <a:t>Friday 30th May 2025 </a:t>
            </a:r>
            <a:r>
              <a:rPr lang="en-US" sz="1600">
                <a:solidFill>
                  <a:srgbClr val="383838"/>
                </a:solidFill>
                <a:effectLst/>
              </a:rPr>
              <a:t>at 13.00 CET for cut-off 3</a:t>
            </a:r>
          </a:p>
          <a:p>
            <a:pPr marL="360000" indent="-180000" algn="l">
              <a:buClr>
                <a:schemeClr val="tx2"/>
              </a:buClr>
              <a:buFont typeface="Arial" panose="020B0604020202020204" pitchFamily="34" charset="0"/>
              <a:buChar char="•"/>
            </a:pPr>
            <a:r>
              <a:rPr lang="en-US" sz="1600" b="1">
                <a:solidFill>
                  <a:srgbClr val="383838"/>
                </a:solidFill>
                <a:effectLst/>
              </a:rPr>
              <a:t>Friday 29th August 2025 </a:t>
            </a:r>
            <a:r>
              <a:rPr lang="en-US" sz="1600">
                <a:solidFill>
                  <a:srgbClr val="383838"/>
                </a:solidFill>
                <a:effectLst/>
              </a:rPr>
              <a:t>at 13.00 CET for cut-off 4</a:t>
            </a:r>
          </a:p>
          <a:p>
            <a:pPr marL="360000" indent="-180000" algn="l">
              <a:buClr>
                <a:schemeClr val="tx2"/>
              </a:buClr>
              <a:buFont typeface="Arial" panose="020B0604020202020204" pitchFamily="34" charset="0"/>
              <a:buChar char="•"/>
            </a:pPr>
            <a:r>
              <a:rPr lang="en-US" sz="1600" b="1">
                <a:solidFill>
                  <a:srgbClr val="383838"/>
                </a:solidFill>
                <a:effectLst/>
              </a:rPr>
              <a:t>Friday 28th November 2025</a:t>
            </a:r>
            <a:r>
              <a:rPr lang="en-US" sz="1600">
                <a:solidFill>
                  <a:srgbClr val="383838"/>
                </a:solidFill>
                <a:effectLst/>
              </a:rPr>
              <a:t> at 13.00 CET for cut-off 5</a:t>
            </a:r>
            <a:endParaRPr lang="en-US" sz="1600">
              <a:solidFill>
                <a:srgbClr val="383838"/>
              </a:solidFill>
            </a:endParaRPr>
          </a:p>
          <a:p>
            <a:pPr algn="l">
              <a:spcBef>
                <a:spcPts val="1200"/>
              </a:spcBef>
            </a:pPr>
            <a:r>
              <a:rPr lang="en-US" b="1">
                <a:solidFill>
                  <a:schemeClr val="tx2"/>
                </a:solidFill>
              </a:rPr>
              <a:t>Evaluation and project start</a:t>
            </a:r>
          </a:p>
          <a:p>
            <a:pPr marL="360000" indent="-180000" algn="l">
              <a:buClr>
                <a:schemeClr val="tx2"/>
              </a:buClr>
              <a:buFont typeface="Arial" panose="020B0604020202020204" pitchFamily="34" charset="0"/>
              <a:buChar char="•"/>
            </a:pPr>
            <a:r>
              <a:rPr lang="en-US" sz="1600">
                <a:solidFill>
                  <a:srgbClr val="383838"/>
                </a:solidFill>
              </a:rPr>
              <a:t>Mid-March: </a:t>
            </a:r>
            <a:r>
              <a:rPr lang="en-US" sz="1600">
                <a:solidFill>
                  <a:srgbClr val="383838"/>
                </a:solidFill>
                <a:effectLst/>
              </a:rPr>
              <a:t>Evaluation by external experts (subsequently 3 months after for cut-offs 3-5)</a:t>
            </a:r>
          </a:p>
          <a:p>
            <a:pPr marL="360000" indent="-180000" algn="l">
              <a:buClr>
                <a:schemeClr val="tx2"/>
              </a:buClr>
              <a:buFont typeface="Arial" panose="020B0604020202020204" pitchFamily="34" charset="0"/>
              <a:buChar char="•"/>
            </a:pPr>
            <a:r>
              <a:rPr lang="en-US" sz="1600">
                <a:solidFill>
                  <a:srgbClr val="383838"/>
                </a:solidFill>
              </a:rPr>
              <a:t>Apr 2025: Approval of the list of projects by KIC Managing Board and communication to partners </a:t>
            </a:r>
            <a:r>
              <a:rPr lang="en-US" sz="1600">
                <a:solidFill>
                  <a:srgbClr val="383838"/>
                </a:solidFill>
                <a:effectLst/>
              </a:rPr>
              <a:t>(subsequently 3 months after for cut-offs 3-5)</a:t>
            </a:r>
            <a:endParaRPr lang="en-US" sz="1600">
              <a:solidFill>
                <a:srgbClr val="383838"/>
              </a:solidFill>
            </a:endParaRPr>
          </a:p>
          <a:p>
            <a:pPr marL="360000" indent="-180000" algn="l">
              <a:buClr>
                <a:schemeClr val="tx2"/>
              </a:buClr>
              <a:buFont typeface="Arial" panose="020B0604020202020204" pitchFamily="34" charset="0"/>
              <a:buChar char="•"/>
            </a:pPr>
            <a:r>
              <a:rPr lang="en-US" sz="1600" b="1">
                <a:solidFill>
                  <a:srgbClr val="383838"/>
                </a:solidFill>
              </a:rPr>
              <a:t>May 2025: earliest starting date for selected projects</a:t>
            </a:r>
            <a:r>
              <a:rPr lang="en-US" sz="1600">
                <a:solidFill>
                  <a:srgbClr val="383838"/>
                </a:solidFill>
              </a:rPr>
              <a:t> </a:t>
            </a:r>
            <a:r>
              <a:rPr lang="en-US" sz="1600">
                <a:solidFill>
                  <a:srgbClr val="383838"/>
                </a:solidFill>
                <a:effectLst/>
              </a:rPr>
              <a:t>(subsequently 3 months after for cut-offs 3-5)</a:t>
            </a:r>
          </a:p>
          <a:p>
            <a:pPr marL="179388" indent="-179388" algn="l">
              <a:buClr>
                <a:schemeClr val="tx2"/>
              </a:buClr>
            </a:pPr>
            <a:r>
              <a:rPr lang="en-US" b="1">
                <a:solidFill>
                  <a:schemeClr val="tx2"/>
                </a:solidFill>
              </a:rPr>
              <a:t>Proposal Registration</a:t>
            </a:r>
          </a:p>
          <a:p>
            <a:pPr marL="400050" indent="-220663" algn="l">
              <a:buClr>
                <a:schemeClr val="tx2"/>
              </a:buClr>
              <a:buFont typeface="Arial" panose="020B0604020202020204" pitchFamily="34" charset="0"/>
              <a:buChar char="•"/>
              <a:tabLst>
                <a:tab pos="914400" algn="l"/>
              </a:tabLst>
            </a:pPr>
            <a:r>
              <a:rPr lang="en-US" sz="1600" b="1">
                <a:solidFill>
                  <a:srgbClr val="383838"/>
                </a:solidFill>
              </a:rPr>
              <a:t>SeedBook Platform</a:t>
            </a:r>
            <a:r>
              <a:rPr lang="en-US" sz="1600">
                <a:solidFill>
                  <a:srgbClr val="383838"/>
                </a:solidFill>
              </a:rPr>
              <a:t>: </a:t>
            </a:r>
            <a:r>
              <a:rPr lang="en-US" sz="1600" b="1">
                <a:solidFill>
                  <a:schemeClr val="bg2"/>
                </a:solidFill>
                <a:ea typeface="Calibri Light" panose="020F0302020204030204" pitchFamily="34" charset="0"/>
                <a:hlinkClick r:id="rId2">
                  <a:extLst>
                    <a:ext uri="{A12FA001-AC4F-418D-AE19-62706E023703}">
                      <ahyp:hlinkClr xmlns:ahyp="http://schemas.microsoft.com/office/drawing/2018/hyperlinkcolor" val="tx"/>
                    </a:ext>
                  </a:extLst>
                </a:hlinkClick>
              </a:rPr>
              <a:t>https://seedbook.eitrawmaterials.eu/</a:t>
            </a:r>
            <a:r>
              <a:rPr lang="en-US" sz="1600" b="1">
                <a:solidFill>
                  <a:schemeClr val="bg2"/>
                </a:solidFill>
                <a:ea typeface="Calibri Light" panose="020F0302020204030204" pitchFamily="34" charset="0"/>
              </a:rPr>
              <a:t> </a:t>
            </a:r>
          </a:p>
        </p:txBody>
      </p:sp>
      <p:sp>
        <p:nvSpPr>
          <p:cNvPr id="3" name="Title 2">
            <a:extLst>
              <a:ext uri="{FF2B5EF4-FFF2-40B4-BE49-F238E27FC236}">
                <a16:creationId xmlns:a16="http://schemas.microsoft.com/office/drawing/2014/main" id="{81B29871-F4D6-1563-46AC-78956A3915A4}"/>
              </a:ext>
            </a:extLst>
          </p:cNvPr>
          <p:cNvSpPr>
            <a:spLocks noGrp="1"/>
          </p:cNvSpPr>
          <p:nvPr>
            <p:ph type="title"/>
          </p:nvPr>
        </p:nvSpPr>
        <p:spPr>
          <a:xfrm>
            <a:off x="360000" y="95163"/>
            <a:ext cx="11772733" cy="88697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tIns="45720" rIns="91440" bIns="45720" anchor="ctr">
            <a:noAutofit/>
          </a:bodyPr>
          <a:lstStyle/>
          <a:p>
            <a:r>
              <a:rPr lang="en-US" sz="4000" b="1">
                <a:solidFill>
                  <a:schemeClr val="dk2"/>
                </a:solidFill>
              </a:rPr>
              <a:t>Timeline and Proposal Registration</a:t>
            </a:r>
            <a:endParaRPr lang="en-GB" sz="4000" b="1">
              <a:solidFill>
                <a:schemeClr val="dk2"/>
              </a:solidFill>
            </a:endParaRPr>
          </a:p>
        </p:txBody>
      </p:sp>
      <p:sp>
        <p:nvSpPr>
          <p:cNvPr id="5" name="Cloud 4">
            <a:extLst>
              <a:ext uri="{FF2B5EF4-FFF2-40B4-BE49-F238E27FC236}">
                <a16:creationId xmlns:a16="http://schemas.microsoft.com/office/drawing/2014/main" id="{06022517-A718-57D3-BD9F-8CC20D6C9556}"/>
              </a:ext>
            </a:extLst>
          </p:cNvPr>
          <p:cNvSpPr/>
          <p:nvPr/>
        </p:nvSpPr>
        <p:spPr>
          <a:xfrm>
            <a:off x="8404205" y="1104064"/>
            <a:ext cx="3170200" cy="1321230"/>
          </a:xfrm>
          <a:prstGeom prst="clou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Text Placeholder 1">
            <a:extLst>
              <a:ext uri="{FF2B5EF4-FFF2-40B4-BE49-F238E27FC236}">
                <a16:creationId xmlns:a16="http://schemas.microsoft.com/office/drawing/2014/main" id="{115BC57B-6539-EC91-B67B-67C3B9229819}"/>
              </a:ext>
            </a:extLst>
          </p:cNvPr>
          <p:cNvSpPr txBox="1">
            <a:spLocks/>
          </p:cNvSpPr>
          <p:nvPr/>
        </p:nvSpPr>
        <p:spPr>
          <a:xfrm>
            <a:off x="8490859" y="1401709"/>
            <a:ext cx="3170200" cy="725940"/>
          </a:xfrm>
          <a:prstGeom prst="rect">
            <a:avLst/>
          </a:prstGeom>
        </p:spPr>
        <p:txBody>
          <a:bodyPr lIns="0"/>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sz="2000" b="0" i="0" u="none" kern="1200" baseline="0">
                <a:solidFill>
                  <a:srgbClr val="333333"/>
                </a:solidFill>
                <a:latin typeface="Calibri Light" panose="020F0302020204030204" pitchFamily="34" charset="0"/>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500"/>
              </a:spcBef>
              <a:spcAft>
                <a:spcPts val="500"/>
              </a:spcAft>
              <a:buClr>
                <a:srgbClr val="6BB745"/>
              </a:buClr>
              <a:buSzPct val="100000"/>
              <a:buFont typeface="Arial" panose="020B0604020202020204" pitchFamily="34" charset="0"/>
              <a:buNone/>
              <a:tabLst/>
              <a:defRPr/>
            </a:pPr>
            <a:r>
              <a:rPr kumimoji="0" lang="en-US" sz="1800" b="1"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1–Stage submission and evaluation process</a:t>
            </a:r>
          </a:p>
        </p:txBody>
      </p:sp>
    </p:spTree>
    <p:extLst>
      <p:ext uri="{BB962C8B-B14F-4D97-AF65-F5344CB8AC3E}">
        <p14:creationId xmlns:p14="http://schemas.microsoft.com/office/powerpoint/2010/main" val="41566009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D5898-00EB-825D-FCF5-CDCF761E04B1}"/>
            </a:ext>
          </a:extLst>
        </p:cNvPr>
        <p:cNvGrpSpPr/>
        <p:nvPr/>
      </p:nvGrpSpPr>
      <p:grpSpPr>
        <a:xfrm>
          <a:off x="0" y="0"/>
          <a:ext cx="0" cy="0"/>
          <a:chOff x="0" y="0"/>
          <a:chExt cx="0" cy="0"/>
        </a:xfrm>
      </p:grpSpPr>
      <p:pic>
        <p:nvPicPr>
          <p:cNvPr id="11" name="Picture 3">
            <a:extLst>
              <a:ext uri="{FF2B5EF4-FFF2-40B4-BE49-F238E27FC236}">
                <a16:creationId xmlns:a16="http://schemas.microsoft.com/office/drawing/2014/main" id="{DE3FD688-86F2-380B-04B0-22054F17BB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307" y="2216149"/>
            <a:ext cx="5038290" cy="2336801"/>
          </a:xfrm>
          <a:prstGeom prst="rect">
            <a:avLst/>
          </a:prstGeom>
        </p:spPr>
      </p:pic>
      <p:pic>
        <p:nvPicPr>
          <p:cNvPr id="6" name="Θέση εικόνας 5">
            <a:extLst>
              <a:ext uri="{FF2B5EF4-FFF2-40B4-BE49-F238E27FC236}">
                <a16:creationId xmlns:a16="http://schemas.microsoft.com/office/drawing/2014/main" id="{3B5797CF-F92D-D266-C372-821B72812782}"/>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t="681" b="681"/>
          <a:stretch/>
        </p:blipFill>
        <p:spPr>
          <a:effectLst>
            <a:glow rad="787400">
              <a:schemeClr val="accent1">
                <a:alpha val="13000"/>
              </a:schemeClr>
            </a:glow>
          </a:effectLst>
        </p:spPr>
      </p:pic>
      <p:sp>
        <p:nvSpPr>
          <p:cNvPr id="4" name="Τίτλος 3">
            <a:extLst>
              <a:ext uri="{FF2B5EF4-FFF2-40B4-BE49-F238E27FC236}">
                <a16:creationId xmlns:a16="http://schemas.microsoft.com/office/drawing/2014/main" id="{F4D1E135-E8DF-DE2E-78DE-B57795C2F87C}"/>
              </a:ext>
            </a:extLst>
          </p:cNvPr>
          <p:cNvSpPr>
            <a:spLocks noGrp="1"/>
          </p:cNvSpPr>
          <p:nvPr>
            <p:ph type="title"/>
          </p:nvPr>
        </p:nvSpPr>
        <p:spPr>
          <a:xfrm>
            <a:off x="480307" y="879348"/>
            <a:ext cx="4704523" cy="504056"/>
          </a:xfrm>
        </p:spPr>
        <p:txBody>
          <a:bodyPr/>
          <a:lstStyle/>
          <a:p>
            <a:r>
              <a:rPr lang="en-US" sz="5400">
                <a:latin typeface="Calibri Light" panose="020F0302020204030204" pitchFamily="34" charset="0"/>
                <a:ea typeface="Calibri Light" panose="020F0302020204030204" pitchFamily="34" charset="0"/>
                <a:cs typeface="Calibri Light" panose="020F0302020204030204" pitchFamily="34" charset="0"/>
              </a:rPr>
              <a:t>KAVA CALL 13</a:t>
            </a:r>
            <a:endParaRPr lang="el-GR" sz="540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4D4E0D1A-F74B-BC12-E020-0595B4AABFEE}"/>
              </a:ext>
            </a:extLst>
          </p:cNvPr>
          <p:cNvPicPr>
            <a:picLocks noChangeAspect="1"/>
          </p:cNvPicPr>
          <p:nvPr/>
        </p:nvPicPr>
        <p:blipFill>
          <a:blip r:embed="rId4">
            <a:extLst>
              <a:ext uri="{28A0092B-C50C-407E-A947-70E740481C1C}">
                <a14:useLocalDpi xmlns:a14="http://schemas.microsoft.com/office/drawing/2010/main" val="0"/>
              </a:ext>
            </a:extLst>
          </a:blip>
          <a:srcRect l="2141" r="51299" b="5605"/>
          <a:stretch/>
        </p:blipFill>
        <p:spPr>
          <a:xfrm>
            <a:off x="9590244" y="19159"/>
            <a:ext cx="2121449" cy="860189"/>
          </a:xfrm>
          <a:prstGeom prst="rect">
            <a:avLst/>
          </a:prstGeom>
        </p:spPr>
      </p:pic>
      <p:sp>
        <p:nvSpPr>
          <p:cNvPr id="2" name="Title 1">
            <a:extLst>
              <a:ext uri="{FF2B5EF4-FFF2-40B4-BE49-F238E27FC236}">
                <a16:creationId xmlns:a16="http://schemas.microsoft.com/office/drawing/2014/main" id="{40301132-FB91-4943-50CC-7A75F174B131}"/>
              </a:ext>
            </a:extLst>
          </p:cNvPr>
          <p:cNvSpPr txBox="1">
            <a:spLocks/>
          </p:cNvSpPr>
          <p:nvPr/>
        </p:nvSpPr>
        <p:spPr bwMode="auto">
          <a:xfrm>
            <a:off x="865024" y="2741200"/>
            <a:ext cx="4268855" cy="128669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l" defTabSz="914400" rtl="0" eaLnBrk="1" latinLnBrk="0" hangingPunct="1">
              <a:lnSpc>
                <a:spcPct val="100000"/>
              </a:lnSpc>
              <a:spcBef>
                <a:spcPct val="20000"/>
              </a:spcBef>
              <a:spcAft>
                <a:spcPts val="0"/>
              </a:spcAft>
              <a:buNone/>
              <a:defRPr kumimoji="0" sz="3000" b="0" i="0" u="none" kern="1200" baseline="0">
                <a:solidFill>
                  <a:srgbClr val="034EA2"/>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40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rPr>
              <a:t>Regional Innovation Scheme (RIS)</a:t>
            </a:r>
          </a:p>
        </p:txBody>
      </p:sp>
      <p:pic>
        <p:nvPicPr>
          <p:cNvPr id="10" name="Picture 9" descr="A black background with blue text&#10;&#10;Description automatically generated">
            <a:extLst>
              <a:ext uri="{FF2B5EF4-FFF2-40B4-BE49-F238E27FC236}">
                <a16:creationId xmlns:a16="http://schemas.microsoft.com/office/drawing/2014/main" id="{A15B9578-2763-623D-4175-12FA002536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32" r="953"/>
          <a:stretch/>
        </p:blipFill>
        <p:spPr>
          <a:xfrm>
            <a:off x="231568" y="5545083"/>
            <a:ext cx="5864432" cy="911764"/>
          </a:xfrm>
          <a:prstGeom prst="rect">
            <a:avLst/>
          </a:prstGeom>
        </p:spPr>
      </p:pic>
    </p:spTree>
    <p:extLst>
      <p:ext uri="{BB962C8B-B14F-4D97-AF65-F5344CB8AC3E}">
        <p14:creationId xmlns:p14="http://schemas.microsoft.com/office/powerpoint/2010/main" val="3297307132"/>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E9C598-8EF7-1000-C12D-52DF477AE8D0}"/>
              </a:ext>
            </a:extLst>
          </p:cNvPr>
          <p:cNvSpPr>
            <a:spLocks noGrp="1"/>
          </p:cNvSpPr>
          <p:nvPr>
            <p:ph type="body" sz="quarter" idx="16"/>
          </p:nvPr>
        </p:nvSpPr>
        <p:spPr>
          <a:xfrm>
            <a:off x="359999" y="1251450"/>
            <a:ext cx="5835061" cy="4200660"/>
          </a:xfrm>
        </p:spPr>
        <p:txBody>
          <a:bodyPr>
            <a:normAutofit/>
          </a:bodyPr>
          <a:lstStyle/>
          <a:p>
            <a:pPr algn="just">
              <a:lnSpc>
                <a:spcPct val="100000"/>
              </a:lnSpc>
              <a:spcBef>
                <a:spcPts val="0"/>
              </a:spcBef>
              <a:spcAft>
                <a:spcPts val="0"/>
              </a:spcAft>
            </a:pPr>
            <a:r>
              <a:rPr lang="en-US" sz="2200">
                <a:solidFill>
                  <a:schemeClr val="tx2"/>
                </a:solidFill>
              </a:rPr>
              <a:t>RIS Eligibility based on:</a:t>
            </a:r>
          </a:p>
          <a:p>
            <a:pPr algn="just">
              <a:lnSpc>
                <a:spcPct val="100000"/>
              </a:lnSpc>
              <a:spcBef>
                <a:spcPts val="0"/>
              </a:spcBef>
              <a:spcAft>
                <a:spcPts val="1100"/>
              </a:spcAft>
            </a:pPr>
            <a:r>
              <a:rPr lang="en-US" sz="2200">
                <a:solidFill>
                  <a:schemeClr val="tx2"/>
                </a:solidFill>
              </a:rPr>
              <a:t>European Commission’s Innovation Scoreboard</a:t>
            </a:r>
          </a:p>
          <a:p>
            <a:pPr algn="just">
              <a:lnSpc>
                <a:spcPct val="100000"/>
              </a:lnSpc>
            </a:pPr>
            <a:r>
              <a:rPr lang="en-US">
                <a:solidFill>
                  <a:schemeClr val="tx2"/>
                </a:solidFill>
              </a:rPr>
              <a:t>Objective and purpose of RIS:</a:t>
            </a:r>
          </a:p>
          <a:p>
            <a:pPr marL="360000" indent="-180000" algn="just">
              <a:lnSpc>
                <a:spcPct val="100000"/>
              </a:lnSpc>
              <a:buClr>
                <a:schemeClr val="tx2"/>
              </a:buClr>
              <a:buFont typeface="Arial" panose="020B0604020202020204" pitchFamily="34" charset="0"/>
              <a:buChar char="•"/>
            </a:pPr>
            <a:r>
              <a:rPr lang="en-US" sz="1800"/>
              <a:t>Contribute to the advancement of the innovation performance of RIS countries</a:t>
            </a:r>
          </a:p>
          <a:p>
            <a:pPr marL="360000" indent="-180000" algn="just">
              <a:lnSpc>
                <a:spcPct val="100000"/>
              </a:lnSpc>
              <a:buClr>
                <a:schemeClr val="tx2"/>
              </a:buClr>
              <a:buFont typeface="Arial" panose="020B0604020202020204" pitchFamily="34" charset="0"/>
              <a:buChar char="•"/>
            </a:pPr>
            <a:r>
              <a:rPr lang="en-US" sz="1800"/>
              <a:t>Help raise the capacity of local actors to apply to become full KIC partners</a:t>
            </a:r>
          </a:p>
          <a:p>
            <a:pPr marL="360000" indent="-180000" algn="just">
              <a:lnSpc>
                <a:spcPct val="100000"/>
              </a:lnSpc>
              <a:buClr>
                <a:schemeClr val="tx2"/>
              </a:buClr>
              <a:buFont typeface="Arial" panose="020B0604020202020204" pitchFamily="34" charset="0"/>
              <a:buChar char="•"/>
            </a:pPr>
            <a:r>
              <a:rPr lang="en-US" sz="1800"/>
              <a:t>Promote the knowledge triangle integration (KTI) model</a:t>
            </a:r>
          </a:p>
          <a:p>
            <a:pPr marL="360000" indent="-180000" algn="just">
              <a:lnSpc>
                <a:spcPct val="100000"/>
              </a:lnSpc>
              <a:buClr>
                <a:schemeClr val="tx2"/>
              </a:buClr>
              <a:buFont typeface="Arial" panose="020B0604020202020204" pitchFamily="34" charset="0"/>
              <a:buChar char="•"/>
            </a:pPr>
            <a:r>
              <a:rPr lang="en-US" sz="1800"/>
              <a:t>Use as a bridge towards relevant RISs &amp; leverage additional private and public funding</a:t>
            </a:r>
          </a:p>
          <a:p>
            <a:pPr marL="360000" indent="-180000" algn="just">
              <a:lnSpc>
                <a:spcPct val="100000"/>
              </a:lnSpc>
              <a:buClr>
                <a:schemeClr val="tx2"/>
              </a:buClr>
              <a:buFont typeface="Arial" panose="020B0604020202020204" pitchFamily="34" charset="0"/>
              <a:buChar char="•"/>
            </a:pPr>
            <a:r>
              <a:rPr lang="en-US" sz="1800"/>
              <a:t>Support KIC’s financial sustainability</a:t>
            </a:r>
          </a:p>
        </p:txBody>
      </p:sp>
      <p:sp>
        <p:nvSpPr>
          <p:cNvPr id="3" name="Title 2">
            <a:extLst>
              <a:ext uri="{FF2B5EF4-FFF2-40B4-BE49-F238E27FC236}">
                <a16:creationId xmlns:a16="http://schemas.microsoft.com/office/drawing/2014/main" id="{78E4A02C-C68C-FF88-47F8-4D8E1076853D}"/>
              </a:ext>
            </a:extLst>
          </p:cNvPr>
          <p:cNvSpPr>
            <a:spLocks noGrp="1"/>
          </p:cNvSpPr>
          <p:nvPr>
            <p:ph type="title"/>
          </p:nvPr>
        </p:nvSpPr>
        <p:spPr>
          <a:xfrm>
            <a:off x="359999" y="187216"/>
            <a:ext cx="11772733" cy="88697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tIns="45720" rIns="91440" bIns="45720" anchor="ctr">
            <a:noAutofit/>
          </a:bodyPr>
          <a:lstStyle/>
          <a:p>
            <a:r>
              <a:rPr lang="en-US" sz="4000" b="1">
                <a:solidFill>
                  <a:schemeClr val="dk2"/>
                </a:solidFill>
              </a:rPr>
              <a:t>Regional Innovation Scheme (RIS) – </a:t>
            </a:r>
            <a:br>
              <a:rPr lang="en-US" sz="4000" b="1">
                <a:solidFill>
                  <a:schemeClr val="dk2"/>
                </a:solidFill>
              </a:rPr>
            </a:br>
            <a:r>
              <a:rPr lang="en-US" sz="4000" b="1">
                <a:solidFill>
                  <a:schemeClr val="dk2"/>
                </a:solidFill>
              </a:rPr>
              <a:t>objectives and purpose</a:t>
            </a:r>
          </a:p>
        </p:txBody>
      </p:sp>
      <p:sp>
        <p:nvSpPr>
          <p:cNvPr id="5" name="Rectangle 4">
            <a:extLst>
              <a:ext uri="{FF2B5EF4-FFF2-40B4-BE49-F238E27FC236}">
                <a16:creationId xmlns:a16="http://schemas.microsoft.com/office/drawing/2014/main" id="{00AD44F5-6844-FBF7-6723-8F1F3F335843}"/>
              </a:ext>
            </a:extLst>
          </p:cNvPr>
          <p:cNvSpPr/>
          <p:nvPr/>
        </p:nvSpPr>
        <p:spPr>
          <a:xfrm>
            <a:off x="3674208" y="6121925"/>
            <a:ext cx="546906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srgbClr val="034EA2"/>
                </a:solidFill>
                <a:effectLst/>
                <a:uLnTx/>
                <a:uFillTx/>
                <a:latin typeface="Calibri"/>
                <a:ea typeface="+mn-ea"/>
                <a:cs typeface="+mn-cs"/>
              </a:rPr>
              <a:t>Disclaimer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34EA2"/>
                </a:solidFill>
                <a:effectLst/>
                <a:uLnTx/>
                <a:uFillTx/>
                <a:latin typeface="Calibri"/>
                <a:ea typeface="+mn-ea"/>
                <a:cs typeface="+mn-cs"/>
              </a:rPr>
              <a:t>The designations employed and the presentation of material on this map do not imply the expression of any opinion whatsoever on the part of the European Union concerning the legal status of any country, territory, city or area or of its authorities, or concerning the delimitation of its frontiers or boundaries. Kosovo*: This designation is without prejudice to positions on status, and is in line with UNSCR 1244/1999 and the ICJ Opinion on the Kosovo declaration of independence.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34EA2"/>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034EA2"/>
                </a:solidFill>
                <a:effectLst/>
                <a:uLnTx/>
                <a:uFillTx/>
                <a:latin typeface="Calibri"/>
                <a:ea typeface="+mn-ea"/>
                <a:cs typeface="+mn-cs"/>
              </a:rPr>
              <a:t>***Source: https://</a:t>
            </a:r>
            <a:r>
              <a:rPr kumimoji="0" lang="en-GB" sz="600" b="0" i="0" u="none" strike="noStrike" kern="1200" cap="none" spc="0" normalizeH="0" baseline="0" noProof="0" err="1">
                <a:ln>
                  <a:noFill/>
                </a:ln>
                <a:solidFill>
                  <a:srgbClr val="034EA2"/>
                </a:solidFill>
                <a:effectLst/>
                <a:uLnTx/>
                <a:uFillTx/>
                <a:latin typeface="Calibri"/>
                <a:ea typeface="+mn-ea"/>
                <a:cs typeface="+mn-cs"/>
              </a:rPr>
              <a:t>sciencebusiness.net</a:t>
            </a:r>
            <a:r>
              <a:rPr kumimoji="0" lang="en-GB" sz="600" b="0" i="0" u="none" strike="noStrike" kern="1200" cap="none" spc="0" normalizeH="0" baseline="0" noProof="0">
                <a:ln>
                  <a:noFill/>
                </a:ln>
                <a:solidFill>
                  <a:srgbClr val="034EA2"/>
                </a:solidFill>
                <a:effectLst/>
                <a:uLnTx/>
                <a:uFillTx/>
                <a:latin typeface="Calibri"/>
                <a:ea typeface="+mn-ea"/>
                <a:cs typeface="+mn-cs"/>
              </a:rPr>
              <a:t>/news/european-institute-innovation-and-technology-consolidate-support-less-innovative-regions</a:t>
            </a:r>
          </a:p>
        </p:txBody>
      </p:sp>
      <p:pic>
        <p:nvPicPr>
          <p:cNvPr id="10" name="Picture 9" descr="A map of europe with different countries/regions&#10;&#10;Description automatically generated">
            <a:extLst>
              <a:ext uri="{FF2B5EF4-FFF2-40B4-BE49-F238E27FC236}">
                <a16:creationId xmlns:a16="http://schemas.microsoft.com/office/drawing/2014/main" id="{5E56D345-7E02-DA10-BBEF-F8175DF82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104" y="1175309"/>
            <a:ext cx="5632122" cy="4227106"/>
          </a:xfrm>
          <a:prstGeom prst="rect">
            <a:avLst/>
          </a:prstGeom>
        </p:spPr>
      </p:pic>
    </p:spTree>
    <p:extLst>
      <p:ext uri="{BB962C8B-B14F-4D97-AF65-F5344CB8AC3E}">
        <p14:creationId xmlns:p14="http://schemas.microsoft.com/office/powerpoint/2010/main" val="8684999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5DF378-41F0-D8B9-7A7B-6AA2AB9489CE}"/>
              </a:ext>
            </a:extLst>
          </p:cNvPr>
          <p:cNvSpPr>
            <a:spLocks noGrp="1"/>
          </p:cNvSpPr>
          <p:nvPr>
            <p:ph type="body" sz="quarter" idx="18"/>
          </p:nvPr>
        </p:nvSpPr>
        <p:spPr>
          <a:xfrm>
            <a:off x="360000" y="1069788"/>
            <a:ext cx="11510008" cy="492443"/>
          </a:xfrm>
        </p:spPr>
        <p:txBody>
          <a:bodyPr>
            <a:normAutofit/>
          </a:bodyPr>
          <a:lstStyle/>
          <a:p>
            <a:r>
              <a:rPr lang="en-US" sz="2200"/>
              <a:t>Proposals need to comply with the following conditions of Regional Innovation Scheme (RIS):</a:t>
            </a:r>
          </a:p>
        </p:txBody>
      </p:sp>
      <p:sp>
        <p:nvSpPr>
          <p:cNvPr id="3" name="Title 2">
            <a:extLst>
              <a:ext uri="{FF2B5EF4-FFF2-40B4-BE49-F238E27FC236}">
                <a16:creationId xmlns:a16="http://schemas.microsoft.com/office/drawing/2014/main" id="{B85FBB95-4239-E4A0-9D34-DA36C1389069}"/>
              </a:ext>
            </a:extLst>
          </p:cNvPr>
          <p:cNvSpPr>
            <a:spLocks noGrp="1"/>
          </p:cNvSpPr>
          <p:nvPr>
            <p:ph type="title"/>
          </p:nvPr>
        </p:nvSpPr>
        <p:spPr>
          <a:xfrm>
            <a:off x="360000" y="95163"/>
            <a:ext cx="11772733" cy="88697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tIns="45720" rIns="91440" bIns="45720" anchor="ctr">
            <a:noAutofit/>
          </a:bodyPr>
          <a:lstStyle/>
          <a:p>
            <a:r>
              <a:rPr lang="en-US" sz="4000" b="1">
                <a:solidFill>
                  <a:schemeClr val="dk2"/>
                </a:solidFill>
              </a:rPr>
              <a:t>EIT </a:t>
            </a:r>
            <a:r>
              <a:rPr lang="en-US" sz="4000" b="1" cap="none">
                <a:solidFill>
                  <a:schemeClr val="dk2"/>
                </a:solidFill>
              </a:rPr>
              <a:t>RawMaterials</a:t>
            </a:r>
            <a:r>
              <a:rPr lang="en-US" sz="4000" b="1">
                <a:solidFill>
                  <a:schemeClr val="dk2"/>
                </a:solidFill>
              </a:rPr>
              <a:t> RIS KAVA Projects specifics</a:t>
            </a:r>
          </a:p>
        </p:txBody>
      </p:sp>
      <p:sp>
        <p:nvSpPr>
          <p:cNvPr id="5" name="Text Placeholder 1">
            <a:extLst>
              <a:ext uri="{FF2B5EF4-FFF2-40B4-BE49-F238E27FC236}">
                <a16:creationId xmlns:a16="http://schemas.microsoft.com/office/drawing/2014/main" id="{91A3913B-F604-5895-5C64-C00C9442E33D}"/>
              </a:ext>
            </a:extLst>
          </p:cNvPr>
          <p:cNvSpPr txBox="1">
            <a:spLocks/>
          </p:cNvSpPr>
          <p:nvPr/>
        </p:nvSpPr>
        <p:spPr bwMode="auto">
          <a:xfrm>
            <a:off x="360000" y="1625617"/>
            <a:ext cx="11510008" cy="2926505"/>
          </a:xfrm>
          <a:prstGeom prst="roundRect">
            <a:avLst>
              <a:gd name="adj" fmla="val 7951"/>
            </a:avLst>
          </a:prstGeom>
          <a:solidFill>
            <a:schemeClr val="accent1">
              <a:alpha val="14683"/>
            </a:schemeClr>
          </a:solidFill>
          <a:ln/>
        </p:spPr>
        <p:txBody>
          <a:bodyPr vert="horz" wrap="square" lIns="144000" tIns="0" rIns="0" bIns="0" rtlCol="0" anchor="ctr" anchorCtr="0">
            <a:normAutofit/>
          </a:bodyPr>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lang="en-GB" sz="2000" b="0" i="0" u="none" kern="1200" baseline="0" dirty="0">
                <a:solidFill>
                  <a:schemeClr val="tx1"/>
                </a:solidFill>
                <a:latin typeface="Calibri Light" panose="020F0302020204030204" pitchFamily="34" charset="0"/>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smtClean="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smtClean="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smtClean="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1100"/>
              </a:spcAft>
              <a:buClr>
                <a:srgbClr val="034EA2"/>
              </a:buClr>
              <a:buSzPct val="100000"/>
              <a:buFont typeface="+mj-lt"/>
              <a:buAutoNum type="alphaLcParenR"/>
              <a:tabLst/>
              <a:defRPr/>
            </a:pPr>
            <a:r>
              <a:rPr kumimoji="0" lang="en-US" sz="2000" b="0"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Majority of RIS Proposal's activities are executed in RIS countries</a:t>
            </a:r>
          </a:p>
          <a:p>
            <a:pPr marL="457200" marR="0" lvl="0" indent="-457200" algn="l" defTabSz="914400" rtl="0" eaLnBrk="1" fontAlgn="auto" latinLnBrk="0" hangingPunct="1">
              <a:lnSpc>
                <a:spcPct val="100000"/>
              </a:lnSpc>
              <a:spcBef>
                <a:spcPts val="0"/>
              </a:spcBef>
              <a:spcAft>
                <a:spcPts val="1100"/>
              </a:spcAft>
              <a:buClr>
                <a:srgbClr val="034EA2"/>
              </a:buClr>
              <a:buSzPct val="100000"/>
              <a:buFont typeface="+mj-lt"/>
              <a:buAutoNum type="alphaLcParenR"/>
              <a:tabLst/>
              <a:defRPr/>
            </a:pPr>
            <a:r>
              <a:rPr kumimoji="0" lang="en-US" sz="2000" b="0"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Activities need to provide benefits for RIS countries</a:t>
            </a:r>
          </a:p>
          <a:p>
            <a:pPr marL="457200" marR="0" lvl="0" indent="-457200" algn="l" defTabSz="914400" rtl="0" eaLnBrk="1" fontAlgn="auto" latinLnBrk="0" hangingPunct="1">
              <a:lnSpc>
                <a:spcPct val="100000"/>
              </a:lnSpc>
              <a:spcBef>
                <a:spcPts val="0"/>
              </a:spcBef>
              <a:spcAft>
                <a:spcPts val="1100"/>
              </a:spcAft>
              <a:buClr>
                <a:srgbClr val="034EA2"/>
              </a:buClr>
              <a:buSzPct val="100000"/>
              <a:buFont typeface="+mj-lt"/>
              <a:buAutoNum type="alphaLcParenR"/>
              <a:tabLst/>
              <a:defRPr/>
            </a:pPr>
            <a:r>
              <a:rPr kumimoji="0" lang="en-US" sz="2000" b="0"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Activities need to raise the innovation level of entities in RIS countries</a:t>
            </a:r>
          </a:p>
          <a:p>
            <a:pPr marL="457200" marR="0" lvl="0" indent="-457200" algn="l" defTabSz="914400" rtl="0" eaLnBrk="1" fontAlgn="auto" latinLnBrk="0" hangingPunct="1">
              <a:lnSpc>
                <a:spcPct val="100000"/>
              </a:lnSpc>
              <a:spcBef>
                <a:spcPts val="0"/>
              </a:spcBef>
              <a:spcAft>
                <a:spcPts val="1100"/>
              </a:spcAft>
              <a:buClr>
                <a:srgbClr val="034EA2"/>
              </a:buClr>
              <a:buSzPct val="100000"/>
              <a:buFont typeface="+mj-lt"/>
              <a:buAutoNum type="alphaLcParenR"/>
              <a:tabLst/>
              <a:defRPr/>
            </a:pPr>
            <a:r>
              <a:rPr kumimoji="0" lang="en-US" sz="2000" b="0"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Activities must be coordinated by a partner from a RIS eligible country</a:t>
            </a:r>
          </a:p>
          <a:p>
            <a:pPr marL="457200" marR="0" lvl="0" indent="-457200" algn="l" defTabSz="914400" rtl="0" eaLnBrk="1" fontAlgn="auto" latinLnBrk="0" hangingPunct="1">
              <a:lnSpc>
                <a:spcPct val="100000"/>
              </a:lnSpc>
              <a:spcBef>
                <a:spcPts val="0"/>
              </a:spcBef>
              <a:spcAft>
                <a:spcPts val="1100"/>
              </a:spcAft>
              <a:buClr>
                <a:srgbClr val="034EA2"/>
              </a:buClr>
              <a:buSzPct val="100000"/>
              <a:buFont typeface="+mj-lt"/>
              <a:buAutoNum type="alphaLcParenR"/>
              <a:tabLst/>
              <a:defRPr/>
            </a:pPr>
            <a:r>
              <a:rPr kumimoji="0" lang="en-US" sz="2000" b="0"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Activities contribute to at least a reasonable and preferably significant amount of EIT Core KPIs (reported as achieved in a RIS eligible country);</a:t>
            </a:r>
          </a:p>
        </p:txBody>
      </p:sp>
      <p:sp>
        <p:nvSpPr>
          <p:cNvPr id="6" name="Text Placeholder 1">
            <a:extLst>
              <a:ext uri="{FF2B5EF4-FFF2-40B4-BE49-F238E27FC236}">
                <a16:creationId xmlns:a16="http://schemas.microsoft.com/office/drawing/2014/main" id="{27EA662B-AC41-BB04-3B8D-CF16AC7B1AE4}"/>
              </a:ext>
            </a:extLst>
          </p:cNvPr>
          <p:cNvSpPr txBox="1">
            <a:spLocks/>
          </p:cNvSpPr>
          <p:nvPr/>
        </p:nvSpPr>
        <p:spPr bwMode="auto">
          <a:xfrm>
            <a:off x="360000" y="4742428"/>
            <a:ext cx="11510008" cy="118803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0" rIns="0" bIns="0" rtlCol="0" anchor="t" anchorCtr="0">
            <a:normAutofit/>
          </a:bodyPr>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lang="en-GB" sz="2000" b="0" i="0" u="none" kern="1200" baseline="0" dirty="0">
                <a:solidFill>
                  <a:schemeClr val="tx1"/>
                </a:solidFill>
                <a:latin typeface="Calibri Light" panose="020F0302020204030204" pitchFamily="34" charset="0"/>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smtClean="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smtClean="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smtClean="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600"/>
              </a:spcAft>
              <a:buClr>
                <a:srgbClr val="6BB745"/>
              </a:buClr>
              <a:buSzPct val="100000"/>
              <a:buFont typeface="Arial" panose="020B0604020202020204" pitchFamily="34" charset="0"/>
              <a:buNone/>
              <a:tabLst/>
              <a:defRPr/>
            </a:pPr>
            <a:r>
              <a:rPr kumimoji="0" lang="en-US" sz="1600" b="0"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RIS eligible countries are (from 1 Jan 2025): a) EU Member States: Bulgaria, Croatia, Czechia, Estonia, Greece, Spain, Italy, Cyprus, Latvia, Lithuania, Hungary, Malta, Poland, Portugal, Romania, Slovenia, Slovakia; b) Horizon Europe Associated Countries: Albania, Bosnia and Herzegovina, Montenegro, North Macedonia, Serbia, Türkiye, Ukraine, Israel and c) Outermost Regions: Guadeloupe, French Guiana, Réunion, Martinique, Mayotte and Saint- Martin (France), the Azores and Madeira (Portugal), and the Canary Islands (Spain)</a:t>
            </a:r>
          </a:p>
        </p:txBody>
      </p:sp>
    </p:spTree>
    <p:extLst>
      <p:ext uri="{BB962C8B-B14F-4D97-AF65-F5344CB8AC3E}">
        <p14:creationId xmlns:p14="http://schemas.microsoft.com/office/powerpoint/2010/main" val="15580236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F1A4C-DCD1-9A82-B123-353B6EDDB589}"/>
            </a:ext>
          </a:extLst>
        </p:cNvPr>
        <p:cNvGrpSpPr/>
        <p:nvPr/>
      </p:nvGrpSpPr>
      <p:grpSpPr>
        <a:xfrm>
          <a:off x="0" y="0"/>
          <a:ext cx="0" cy="0"/>
          <a:chOff x="0" y="0"/>
          <a:chExt cx="0" cy="0"/>
        </a:xfrm>
      </p:grpSpPr>
      <p:pic>
        <p:nvPicPr>
          <p:cNvPr id="11" name="Picture 3">
            <a:extLst>
              <a:ext uri="{FF2B5EF4-FFF2-40B4-BE49-F238E27FC236}">
                <a16:creationId xmlns:a16="http://schemas.microsoft.com/office/drawing/2014/main" id="{E3FD0746-40C1-D2A5-F554-072B280CBD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307" y="2216149"/>
            <a:ext cx="5038290" cy="2336801"/>
          </a:xfrm>
          <a:prstGeom prst="rect">
            <a:avLst/>
          </a:prstGeom>
        </p:spPr>
      </p:pic>
      <p:pic>
        <p:nvPicPr>
          <p:cNvPr id="6" name="Θέση εικόνας 5">
            <a:extLst>
              <a:ext uri="{FF2B5EF4-FFF2-40B4-BE49-F238E27FC236}">
                <a16:creationId xmlns:a16="http://schemas.microsoft.com/office/drawing/2014/main" id="{C7E717A8-B08A-98C4-19A9-BFF74BE893D4}"/>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t="681" b="681"/>
          <a:stretch/>
        </p:blipFill>
        <p:spPr>
          <a:effectLst>
            <a:glow rad="787400">
              <a:schemeClr val="accent1">
                <a:alpha val="13000"/>
              </a:schemeClr>
            </a:glow>
          </a:effectLst>
        </p:spPr>
      </p:pic>
      <p:sp>
        <p:nvSpPr>
          <p:cNvPr id="4" name="Τίτλος 3">
            <a:extLst>
              <a:ext uri="{FF2B5EF4-FFF2-40B4-BE49-F238E27FC236}">
                <a16:creationId xmlns:a16="http://schemas.microsoft.com/office/drawing/2014/main" id="{9848B868-FADF-F948-407E-50279EB09156}"/>
              </a:ext>
            </a:extLst>
          </p:cNvPr>
          <p:cNvSpPr>
            <a:spLocks noGrp="1"/>
          </p:cNvSpPr>
          <p:nvPr>
            <p:ph type="title"/>
          </p:nvPr>
        </p:nvSpPr>
        <p:spPr>
          <a:xfrm>
            <a:off x="480307" y="879348"/>
            <a:ext cx="4704523" cy="504056"/>
          </a:xfrm>
        </p:spPr>
        <p:txBody>
          <a:bodyPr/>
          <a:lstStyle/>
          <a:p>
            <a:r>
              <a:rPr lang="en-US" sz="5400">
                <a:latin typeface="Calibri Light" panose="020F0302020204030204" pitchFamily="34" charset="0"/>
                <a:ea typeface="Calibri Light" panose="020F0302020204030204" pitchFamily="34" charset="0"/>
                <a:cs typeface="Calibri Light" panose="020F0302020204030204" pitchFamily="34" charset="0"/>
              </a:rPr>
              <a:t>KAVA CALL 13</a:t>
            </a:r>
            <a:endParaRPr lang="el-GR" sz="540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8814FCEA-2DCC-585A-50F3-8DA5C63F36AC}"/>
              </a:ext>
            </a:extLst>
          </p:cNvPr>
          <p:cNvPicPr>
            <a:picLocks noChangeAspect="1"/>
          </p:cNvPicPr>
          <p:nvPr/>
        </p:nvPicPr>
        <p:blipFill>
          <a:blip r:embed="rId4">
            <a:extLst>
              <a:ext uri="{28A0092B-C50C-407E-A947-70E740481C1C}">
                <a14:useLocalDpi xmlns:a14="http://schemas.microsoft.com/office/drawing/2010/main" val="0"/>
              </a:ext>
            </a:extLst>
          </a:blip>
          <a:srcRect l="2141" r="51299" b="5605"/>
          <a:stretch/>
        </p:blipFill>
        <p:spPr>
          <a:xfrm>
            <a:off x="9590244" y="19159"/>
            <a:ext cx="2121449" cy="860189"/>
          </a:xfrm>
          <a:prstGeom prst="rect">
            <a:avLst/>
          </a:prstGeom>
        </p:spPr>
      </p:pic>
      <p:sp>
        <p:nvSpPr>
          <p:cNvPr id="2" name="Title 1">
            <a:extLst>
              <a:ext uri="{FF2B5EF4-FFF2-40B4-BE49-F238E27FC236}">
                <a16:creationId xmlns:a16="http://schemas.microsoft.com/office/drawing/2014/main" id="{567310BC-51AA-B597-0F1E-3C8DD026C9FA}"/>
              </a:ext>
            </a:extLst>
          </p:cNvPr>
          <p:cNvSpPr txBox="1">
            <a:spLocks/>
          </p:cNvSpPr>
          <p:nvPr/>
        </p:nvSpPr>
        <p:spPr bwMode="auto">
          <a:xfrm>
            <a:off x="865024" y="2741200"/>
            <a:ext cx="4268855" cy="128669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l" defTabSz="914400" rtl="0" eaLnBrk="1" latinLnBrk="0" hangingPunct="1">
              <a:lnSpc>
                <a:spcPct val="100000"/>
              </a:lnSpc>
              <a:spcBef>
                <a:spcPct val="20000"/>
              </a:spcBef>
              <a:spcAft>
                <a:spcPts val="0"/>
              </a:spcAft>
              <a:buNone/>
              <a:defRPr kumimoji="0" sz="3000" b="0" i="0" u="none" kern="1200" baseline="0">
                <a:solidFill>
                  <a:srgbClr val="034EA2"/>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40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rPr>
              <a:t>RIS Innovation Call 2024/2025</a:t>
            </a:r>
          </a:p>
        </p:txBody>
      </p:sp>
      <p:pic>
        <p:nvPicPr>
          <p:cNvPr id="10" name="Picture 9" descr="A black background with blue text&#10;&#10;Description automatically generated">
            <a:extLst>
              <a:ext uri="{FF2B5EF4-FFF2-40B4-BE49-F238E27FC236}">
                <a16:creationId xmlns:a16="http://schemas.microsoft.com/office/drawing/2014/main" id="{54ED2819-C13A-5230-D889-F802E10620B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32" r="953"/>
          <a:stretch/>
        </p:blipFill>
        <p:spPr>
          <a:xfrm>
            <a:off x="231568" y="5545083"/>
            <a:ext cx="5864432" cy="911764"/>
          </a:xfrm>
          <a:prstGeom prst="rect">
            <a:avLst/>
          </a:prstGeom>
        </p:spPr>
      </p:pic>
    </p:spTree>
    <p:extLst>
      <p:ext uri="{BB962C8B-B14F-4D97-AF65-F5344CB8AC3E}">
        <p14:creationId xmlns:p14="http://schemas.microsoft.com/office/powerpoint/2010/main" val="1713608962"/>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5FBB95-4239-E4A0-9D34-DA36C1389069}"/>
              </a:ext>
            </a:extLst>
          </p:cNvPr>
          <p:cNvSpPr>
            <a:spLocks noGrp="1"/>
          </p:cNvSpPr>
          <p:nvPr>
            <p:ph type="title"/>
          </p:nvPr>
        </p:nvSpPr>
        <p:spPr>
          <a:xfrm>
            <a:off x="360000" y="95163"/>
            <a:ext cx="11772733" cy="88697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tIns="45720" rIns="91440" bIns="45720" anchor="ctr">
            <a:noAutofit/>
          </a:bodyPr>
          <a:lstStyle/>
          <a:p>
            <a:r>
              <a:rPr lang="en-US" sz="4000" b="1">
                <a:solidFill>
                  <a:schemeClr val="dk2"/>
                </a:solidFill>
              </a:rPr>
              <a:t>RIS INNOVATION KAVA Projects</a:t>
            </a:r>
          </a:p>
        </p:txBody>
      </p:sp>
      <p:sp>
        <p:nvSpPr>
          <p:cNvPr id="5" name="Text Placeholder 1">
            <a:extLst>
              <a:ext uri="{FF2B5EF4-FFF2-40B4-BE49-F238E27FC236}">
                <a16:creationId xmlns:a16="http://schemas.microsoft.com/office/drawing/2014/main" id="{91A3913B-F604-5895-5C64-C00C9442E33D}"/>
              </a:ext>
            </a:extLst>
          </p:cNvPr>
          <p:cNvSpPr txBox="1">
            <a:spLocks/>
          </p:cNvSpPr>
          <p:nvPr/>
        </p:nvSpPr>
        <p:spPr bwMode="auto">
          <a:xfrm>
            <a:off x="360000" y="849157"/>
            <a:ext cx="11510008" cy="1106966"/>
          </a:xfrm>
          <a:prstGeom prst="roundRect">
            <a:avLst>
              <a:gd name="adj" fmla="val 18318"/>
            </a:avLst>
          </a:prstGeom>
          <a:solidFill>
            <a:schemeClr val="accent1">
              <a:alpha val="15000"/>
            </a:schemeClr>
          </a:solidFill>
          <a:ln/>
        </p:spPr>
        <p:txBody>
          <a:bodyPr vert="horz" wrap="square" lIns="144000" tIns="0" rIns="0" bIns="0" rtlCol="0" anchor="ctr" anchorCtr="0">
            <a:normAutofit/>
          </a:bodyPr>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lang="en-GB" sz="2000" b="0" i="0" u="none" kern="1200" baseline="0" dirty="0">
                <a:solidFill>
                  <a:schemeClr val="tx1"/>
                </a:solidFill>
                <a:latin typeface="Calibri Light" panose="020F0302020204030204" pitchFamily="34" charset="0"/>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smtClean="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smtClean="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smtClean="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500"/>
              </a:spcBef>
              <a:spcAft>
                <a:spcPts val="500"/>
              </a:spcAft>
              <a:buClr>
                <a:srgbClr val="6BB745"/>
              </a:buClr>
              <a:buSzPct val="100000"/>
              <a:buFont typeface="Arial" panose="020B0604020202020204" pitchFamily="34" charset="0"/>
              <a:buNone/>
              <a:tabLst/>
              <a:defRPr/>
            </a:pPr>
            <a:r>
              <a:rPr kumimoji="0" lang="en-US" sz="1800" b="0"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Innovation Projects based on validated technologies that need additional step(s) for testing, demonstration, proof of concept and up-scaling prior to commercialization. </a:t>
            </a:r>
            <a:r>
              <a:rPr kumimoji="0" lang="en-US" sz="1800" b="1"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The purpose of these Projects is to support good technologies, products, and services that are currently under development in RIS countries to reach market entry.</a:t>
            </a:r>
          </a:p>
        </p:txBody>
      </p:sp>
      <p:graphicFrame>
        <p:nvGraphicFramePr>
          <p:cNvPr id="9" name="Table 8">
            <a:extLst>
              <a:ext uri="{FF2B5EF4-FFF2-40B4-BE49-F238E27FC236}">
                <a16:creationId xmlns:a16="http://schemas.microsoft.com/office/drawing/2014/main" id="{A64CACF6-2D1D-5B71-840E-C5C39342FDF5}"/>
              </a:ext>
            </a:extLst>
          </p:cNvPr>
          <p:cNvGraphicFramePr>
            <a:graphicFrameLocks noGrp="1"/>
          </p:cNvGraphicFramePr>
          <p:nvPr/>
        </p:nvGraphicFramePr>
        <p:xfrm>
          <a:off x="360000" y="2100662"/>
          <a:ext cx="11491199" cy="3525193"/>
        </p:xfrm>
        <a:graphic>
          <a:graphicData uri="http://schemas.openxmlformats.org/drawingml/2006/table">
            <a:tbl>
              <a:tblPr>
                <a:tableStyleId>{BC89EF96-8CEA-46FF-86C4-4CE0E7609802}</a:tableStyleId>
              </a:tblPr>
              <a:tblGrid>
                <a:gridCol w="3583350">
                  <a:extLst>
                    <a:ext uri="{9D8B030D-6E8A-4147-A177-3AD203B41FA5}">
                      <a16:colId xmlns:a16="http://schemas.microsoft.com/office/drawing/2014/main" val="3384974895"/>
                    </a:ext>
                  </a:extLst>
                </a:gridCol>
                <a:gridCol w="7907849">
                  <a:extLst>
                    <a:ext uri="{9D8B030D-6E8A-4147-A177-3AD203B41FA5}">
                      <a16:colId xmlns:a16="http://schemas.microsoft.com/office/drawing/2014/main" val="363493650"/>
                    </a:ext>
                  </a:extLst>
                </a:gridCol>
              </a:tblGrid>
              <a:tr h="349397">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Consortium (No. of partners)</a:t>
                      </a:r>
                    </a:p>
                  </a:txBody>
                  <a:tcPr marL="180000" marR="108000" marT="72000" marB="720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400" b="1" i="0" u="none" strike="noStrike">
                          <a:solidFill>
                            <a:schemeClr val="tx2"/>
                          </a:solidFill>
                          <a:effectLst/>
                          <a:latin typeface="Calibri Light" panose="020F0302020204030204" pitchFamily="34" charset="0"/>
                          <a:cs typeface="Calibri Light" panose="020F0302020204030204" pitchFamily="34" charset="0"/>
                        </a:rPr>
                        <a:t>min. 2 - max. 4  </a:t>
                      </a:r>
                      <a:r>
                        <a:rPr lang="en-GB" sz="1400" b="0" i="0" u="none" strike="noStrike">
                          <a:solidFill>
                            <a:schemeClr val="tx2"/>
                          </a:solidFill>
                          <a:effectLst/>
                          <a:latin typeface="Calibri Light" panose="020F0302020204030204" pitchFamily="34" charset="0"/>
                          <a:cs typeface="Calibri Light" panose="020F0302020204030204" pitchFamily="34" charset="0"/>
                        </a:rPr>
                        <a:t>(from </a:t>
                      </a:r>
                      <a:r>
                        <a:rPr lang="en-GB" sz="1400" b="1" i="0" u="none" strike="noStrike">
                          <a:solidFill>
                            <a:schemeClr val="tx2"/>
                          </a:solidFill>
                          <a:effectLst/>
                          <a:latin typeface="Calibri Light" panose="020F0302020204030204" pitchFamily="34" charset="0"/>
                          <a:cs typeface="Calibri Light" panose="020F0302020204030204" pitchFamily="34" charset="0"/>
                        </a:rPr>
                        <a:t>min. 2 RIS countries</a:t>
                      </a:r>
                      <a:r>
                        <a:rPr lang="en-GB" sz="1400" b="0" i="0" u="none" strike="noStrike">
                          <a:solidFill>
                            <a:schemeClr val="tx2"/>
                          </a:solidFill>
                          <a:effectLst/>
                          <a:latin typeface="Calibri Light" panose="020F0302020204030204" pitchFamily="34" charset="0"/>
                          <a:cs typeface="Calibri Light" panose="020F0302020204030204" pitchFamily="34" charset="0"/>
                        </a:rPr>
                        <a:t>)</a:t>
                      </a:r>
                    </a:p>
                  </a:txBody>
                  <a:tcPr marL="180000" marR="108000" marT="72000" marB="720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975540326"/>
                  </a:ext>
                </a:extLst>
              </a:tr>
              <a:tr h="558002">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Lead project participant</a:t>
                      </a:r>
                    </a:p>
                  </a:txBody>
                  <a:tcPr marL="180000" marR="108000" marT="72000" marB="720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l" fontAlgn="ctr"/>
                      <a:r>
                        <a:rPr lang="en-GB" sz="1400" b="0" i="0" u="none" strike="noStrike">
                          <a:solidFill>
                            <a:schemeClr val="tx2"/>
                          </a:solidFill>
                          <a:effectLst/>
                          <a:latin typeface="Calibri Light" panose="020F0302020204030204" pitchFamily="34" charset="0"/>
                          <a:cs typeface="Calibri Light" panose="020F0302020204030204" pitchFamily="34" charset="0"/>
                        </a:rPr>
                        <a:t>must be a </a:t>
                      </a:r>
                      <a:r>
                        <a:rPr lang="en-GB" sz="1400" b="1" i="0" u="none" strike="noStrike">
                          <a:solidFill>
                            <a:schemeClr val="tx2"/>
                          </a:solidFill>
                          <a:effectLst/>
                          <a:latin typeface="Calibri Light" panose="020F0302020204030204" pitchFamily="34" charset="0"/>
                          <a:cs typeface="Calibri Light" panose="020F0302020204030204" pitchFamily="34" charset="0"/>
                        </a:rPr>
                        <a:t>Core</a:t>
                      </a:r>
                      <a:r>
                        <a:rPr lang="en-GB" sz="1400" b="0" i="0" u="none" strike="noStrike">
                          <a:solidFill>
                            <a:schemeClr val="tx2"/>
                          </a:solidFill>
                          <a:effectLst/>
                          <a:latin typeface="Calibri Light" panose="020F0302020204030204" pitchFamily="34" charset="0"/>
                          <a:cs typeface="Calibri Light" panose="020F0302020204030204" pitchFamily="34" charset="0"/>
                        </a:rPr>
                        <a:t> or </a:t>
                      </a:r>
                      <a:r>
                        <a:rPr lang="en-GB" sz="1400" b="1" i="0" u="none" strike="noStrike">
                          <a:solidFill>
                            <a:schemeClr val="tx2"/>
                          </a:solidFill>
                          <a:effectLst/>
                          <a:latin typeface="Calibri Light" panose="020F0302020204030204" pitchFamily="34" charset="0"/>
                          <a:cs typeface="Calibri Light" panose="020F0302020204030204" pitchFamily="34" charset="0"/>
                        </a:rPr>
                        <a:t>Associate</a:t>
                      </a:r>
                      <a:r>
                        <a:rPr lang="en-GB" sz="1400" b="0" i="0" u="none" strike="noStrike">
                          <a:solidFill>
                            <a:schemeClr val="tx2"/>
                          </a:solidFill>
                          <a:effectLst/>
                          <a:latin typeface="Calibri Light" panose="020F0302020204030204" pitchFamily="34" charset="0"/>
                          <a:cs typeface="Calibri Light" panose="020F0302020204030204" pitchFamily="34" charset="0"/>
                        </a:rPr>
                        <a:t> Partner (or Linked Third Party to a Core or Associate Partner) of EIT RawMaterials by the time the project starts</a:t>
                      </a:r>
                    </a:p>
                  </a:txBody>
                  <a:tcPr marL="180000" marR="108000" marT="72000" marB="720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58800855"/>
                  </a:ext>
                </a:extLst>
              </a:tr>
              <a:tr h="349397">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TRL level at start/end</a:t>
                      </a:r>
                    </a:p>
                  </a:txBody>
                  <a:tcPr marL="180000" marR="108000" marT="72000" marB="720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l" fontAlgn="ctr"/>
                      <a:r>
                        <a:rPr lang="en-GB" sz="1400" b="1" i="0" u="none" strike="noStrike">
                          <a:solidFill>
                            <a:schemeClr val="tx2"/>
                          </a:solidFill>
                          <a:effectLst/>
                          <a:latin typeface="Calibri Light" panose="020F0302020204030204" pitchFamily="34" charset="0"/>
                          <a:cs typeface="Calibri Light" panose="020F0302020204030204" pitchFamily="34" charset="0"/>
                        </a:rPr>
                        <a:t>min. 6 </a:t>
                      </a:r>
                      <a:r>
                        <a:rPr lang="en-GB" sz="1400" b="1" i="0" u="none" strike="noStrike">
                          <a:solidFill>
                            <a:schemeClr val="tx2"/>
                          </a:solidFill>
                          <a:effectLst/>
                          <a:latin typeface="Calibri Light" panose="020F0302020204030204" pitchFamily="34" charset="0"/>
                          <a:cs typeface="Calibri Light" panose="020F0302020204030204" pitchFamily="34" charset="0"/>
                          <a:sym typeface="Wingdings" panose="05000000000000000000" pitchFamily="2" charset="2"/>
                        </a:rPr>
                        <a:t> 8 (or higher)</a:t>
                      </a:r>
                      <a:endParaRPr lang="en-GB" sz="1400" b="1" i="0" u="none" strike="noStrike">
                        <a:solidFill>
                          <a:schemeClr val="tx2"/>
                        </a:solidFill>
                        <a:effectLst/>
                        <a:latin typeface="Calibri Light" panose="020F0302020204030204" pitchFamily="34" charset="0"/>
                        <a:cs typeface="Calibri Light" panose="020F0302020204030204" pitchFamily="34" charset="0"/>
                      </a:endParaRPr>
                    </a:p>
                  </a:txBody>
                  <a:tcPr marL="180000" marR="108000" marT="72000" marB="720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255455137"/>
                  </a:ext>
                </a:extLst>
              </a:tr>
              <a:tr h="349397">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RIS Task Partners</a:t>
                      </a:r>
                    </a:p>
                  </a:txBody>
                  <a:tcPr marL="180000" marR="108000" marT="72000" marB="720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r>
                        <a:rPr lang="en-GB" sz="1400" b="0" i="0" kern="1200">
                          <a:solidFill>
                            <a:schemeClr val="tx2"/>
                          </a:solidFill>
                          <a:effectLst/>
                          <a:latin typeface="Calibri Light" panose="020F0302020204030204" pitchFamily="34" charset="0"/>
                          <a:ea typeface="+mn-ea"/>
                          <a:cs typeface="Calibri Light" panose="020F0302020204030204" pitchFamily="34" charset="0"/>
                        </a:rPr>
                        <a:t>Yes, can have (but must be selected via open call)</a:t>
                      </a:r>
                    </a:p>
                  </a:txBody>
                  <a:tcPr marL="180000" marR="108000" marT="72000" marB="720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38292888"/>
                  </a:ext>
                </a:extLst>
              </a:tr>
              <a:tr h="558002">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Budget Size</a:t>
                      </a:r>
                    </a:p>
                  </a:txBody>
                  <a:tcPr marL="180000" marR="108000" marT="72000" marB="720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l" fontAlgn="ctr"/>
                      <a:r>
                        <a:rPr lang="es-ES" sz="1400" b="1" i="0" u="none" strike="noStrike" err="1">
                          <a:solidFill>
                            <a:schemeClr val="tx2"/>
                          </a:solidFill>
                          <a:effectLst/>
                          <a:latin typeface="Calibri Light" panose="020F0302020204030204" pitchFamily="34" charset="0"/>
                          <a:cs typeface="Calibri Light" panose="020F0302020204030204" pitchFamily="34" charset="0"/>
                        </a:rPr>
                        <a:t>Phase</a:t>
                      </a:r>
                      <a:r>
                        <a:rPr lang="es-ES" sz="1400" b="1" i="0" u="none" strike="noStrike">
                          <a:solidFill>
                            <a:schemeClr val="tx2"/>
                          </a:solidFill>
                          <a:effectLst/>
                          <a:latin typeface="Calibri Light" panose="020F0302020204030204" pitchFamily="34" charset="0"/>
                          <a:cs typeface="Calibri Light" panose="020F0302020204030204" pitchFamily="34" charset="0"/>
                        </a:rPr>
                        <a:t> 1: </a:t>
                      </a:r>
                      <a:r>
                        <a:rPr lang="es-ES" sz="1400" b="1" i="0" u="none" strike="noStrike" err="1">
                          <a:solidFill>
                            <a:schemeClr val="tx2"/>
                          </a:solidFill>
                          <a:effectLst/>
                          <a:latin typeface="Calibri Light" panose="020F0302020204030204" pitchFamily="34" charset="0"/>
                          <a:cs typeface="Calibri Light" panose="020F0302020204030204" pitchFamily="34" charset="0"/>
                        </a:rPr>
                        <a:t>max</a:t>
                      </a:r>
                      <a:r>
                        <a:rPr lang="es-ES" sz="1400" b="1" i="0" u="none" strike="noStrike">
                          <a:solidFill>
                            <a:schemeClr val="tx2"/>
                          </a:solidFill>
                          <a:effectLst/>
                          <a:latin typeface="Calibri Light" panose="020F0302020204030204" pitchFamily="34" charset="0"/>
                          <a:cs typeface="Calibri Light" panose="020F0302020204030204" pitchFamily="34" charset="0"/>
                        </a:rPr>
                        <a:t>. 500k EUR of EIT </a:t>
                      </a:r>
                      <a:r>
                        <a:rPr lang="es-ES" sz="1400" b="1" i="0" u="none" strike="noStrike" err="1">
                          <a:solidFill>
                            <a:schemeClr val="tx2"/>
                          </a:solidFill>
                          <a:effectLst/>
                          <a:latin typeface="Calibri Light" panose="020F0302020204030204" pitchFamily="34" charset="0"/>
                          <a:cs typeface="Calibri Light" panose="020F0302020204030204" pitchFamily="34" charset="0"/>
                        </a:rPr>
                        <a:t>Funding</a:t>
                      </a:r>
                      <a:r>
                        <a:rPr lang="es-ES" sz="1400" b="1" i="0" u="none" strike="noStrike">
                          <a:solidFill>
                            <a:schemeClr val="tx2"/>
                          </a:solidFill>
                          <a:effectLst/>
                          <a:latin typeface="Calibri Light" panose="020F0302020204030204" pitchFamily="34" charset="0"/>
                          <a:cs typeface="Calibri Light" panose="020F0302020204030204" pitchFamily="34" charset="0"/>
                        </a:rPr>
                        <a:t> </a:t>
                      </a:r>
                      <a:r>
                        <a:rPr lang="es-ES" sz="1400" b="0" i="0" u="none" strike="noStrike">
                          <a:solidFill>
                            <a:schemeClr val="tx2"/>
                          </a:solidFill>
                          <a:effectLst/>
                          <a:latin typeface="Calibri Light" panose="020F0302020204030204" pitchFamily="34" charset="0"/>
                          <a:cs typeface="Calibri Light" panose="020F0302020204030204" pitchFamily="34" charset="0"/>
                        </a:rPr>
                        <a:t>and in case of </a:t>
                      </a:r>
                      <a:r>
                        <a:rPr lang="es-ES" sz="1400" b="0" i="0" u="none" strike="noStrike" err="1">
                          <a:solidFill>
                            <a:schemeClr val="tx2"/>
                          </a:solidFill>
                          <a:effectLst/>
                          <a:latin typeface="Calibri Light" panose="020F0302020204030204" pitchFamily="34" charset="0"/>
                          <a:cs typeface="Calibri Light" panose="020F0302020204030204" pitchFamily="34" charset="0"/>
                        </a:rPr>
                        <a:t>successful</a:t>
                      </a:r>
                      <a:r>
                        <a:rPr lang="es-ES" sz="1400" b="0" i="0" u="none" strike="noStrike">
                          <a:solidFill>
                            <a:schemeClr val="tx2"/>
                          </a:solidFill>
                          <a:effectLst/>
                          <a:latin typeface="Calibri Light" panose="020F0302020204030204" pitchFamily="34" charset="0"/>
                          <a:cs typeface="Calibri Light" panose="020F0302020204030204" pitchFamily="34" charset="0"/>
                        </a:rPr>
                        <a:t> </a:t>
                      </a:r>
                      <a:r>
                        <a:rPr lang="es-ES" sz="1400" b="0" i="0" u="none" strike="noStrike" err="1">
                          <a:solidFill>
                            <a:schemeClr val="tx2"/>
                          </a:solidFill>
                          <a:effectLst/>
                          <a:latin typeface="Calibri Light" panose="020F0302020204030204" pitchFamily="34" charset="0"/>
                          <a:cs typeface="Calibri Light" panose="020F0302020204030204" pitchFamily="34" charset="0"/>
                        </a:rPr>
                        <a:t>interim</a:t>
                      </a:r>
                      <a:r>
                        <a:rPr lang="es-ES" sz="1400" b="0" i="0" u="none" strike="noStrike">
                          <a:solidFill>
                            <a:schemeClr val="tx2"/>
                          </a:solidFill>
                          <a:effectLst/>
                          <a:latin typeface="Calibri Light" panose="020F0302020204030204" pitchFamily="34" charset="0"/>
                          <a:cs typeface="Calibri Light" panose="020F0302020204030204" pitchFamily="34" charset="0"/>
                        </a:rPr>
                        <a:t> </a:t>
                      </a:r>
                      <a:r>
                        <a:rPr lang="es-ES" sz="1400" b="0" i="0" u="none" strike="noStrike" err="1">
                          <a:solidFill>
                            <a:schemeClr val="tx2"/>
                          </a:solidFill>
                          <a:effectLst/>
                          <a:latin typeface="Calibri Light" panose="020F0302020204030204" pitchFamily="34" charset="0"/>
                          <a:cs typeface="Calibri Light" panose="020F0302020204030204" pitchFamily="34" charset="0"/>
                        </a:rPr>
                        <a:t>evaluation</a:t>
                      </a:r>
                      <a:r>
                        <a:rPr lang="es-ES" sz="1400" b="0" i="0" u="none" strike="noStrike">
                          <a:solidFill>
                            <a:schemeClr val="tx2"/>
                          </a:solidFill>
                          <a:effectLst/>
                          <a:latin typeface="Calibri Light" panose="020F0302020204030204" pitchFamily="34" charset="0"/>
                          <a:cs typeface="Calibri Light" panose="020F0302020204030204" pitchFamily="34" charset="0"/>
                        </a:rPr>
                        <a:t> and </a:t>
                      </a:r>
                      <a:r>
                        <a:rPr lang="es-ES" sz="1400" b="0" i="0" u="none" strike="noStrike" err="1">
                          <a:solidFill>
                            <a:schemeClr val="tx2"/>
                          </a:solidFill>
                          <a:effectLst/>
                          <a:latin typeface="Calibri Light" panose="020F0302020204030204" pitchFamily="34" charset="0"/>
                          <a:cs typeface="Calibri Light" panose="020F0302020204030204" pitchFamily="34" charset="0"/>
                        </a:rPr>
                        <a:t>continuation</a:t>
                      </a:r>
                      <a:r>
                        <a:rPr lang="es-ES" sz="1400" b="0" i="0" u="none" strike="noStrike">
                          <a:solidFill>
                            <a:schemeClr val="tx2"/>
                          </a:solidFill>
                          <a:effectLst/>
                          <a:latin typeface="Calibri Light" panose="020F0302020204030204" pitchFamily="34" charset="0"/>
                          <a:cs typeface="Calibri Light" panose="020F0302020204030204" pitchFamily="34" charset="0"/>
                        </a:rPr>
                        <a:t> </a:t>
                      </a:r>
                      <a:r>
                        <a:rPr lang="es-ES" sz="1400" b="0" i="0" u="none" strike="noStrike" err="1">
                          <a:solidFill>
                            <a:schemeClr val="tx2"/>
                          </a:solidFill>
                          <a:effectLst/>
                          <a:latin typeface="Calibri Light" panose="020F0302020204030204" pitchFamily="34" charset="0"/>
                          <a:cs typeface="Calibri Light" panose="020F0302020204030204" pitchFamily="34" charset="0"/>
                        </a:rPr>
                        <a:t>to</a:t>
                      </a:r>
                      <a:r>
                        <a:rPr lang="es-ES" sz="1400" b="0" i="0" u="none" strike="noStrike">
                          <a:solidFill>
                            <a:schemeClr val="tx2"/>
                          </a:solidFill>
                          <a:effectLst/>
                          <a:latin typeface="Calibri Light" panose="020F0302020204030204" pitchFamily="34" charset="0"/>
                          <a:cs typeface="Calibri Light" panose="020F0302020204030204" pitchFamily="34" charset="0"/>
                        </a:rPr>
                        <a:t> </a:t>
                      </a:r>
                      <a:r>
                        <a:rPr lang="es-ES" sz="1400" b="1" i="0" u="none" strike="noStrike" err="1">
                          <a:solidFill>
                            <a:schemeClr val="tx2"/>
                          </a:solidFill>
                          <a:effectLst/>
                          <a:latin typeface="Calibri Light" panose="020F0302020204030204" pitchFamily="34" charset="0"/>
                          <a:cs typeface="Calibri Light" panose="020F0302020204030204" pitchFamily="34" charset="0"/>
                        </a:rPr>
                        <a:t>Phase</a:t>
                      </a:r>
                      <a:r>
                        <a:rPr lang="es-ES" sz="1400" b="1" i="0" u="none" strike="noStrike">
                          <a:solidFill>
                            <a:schemeClr val="tx2"/>
                          </a:solidFill>
                          <a:effectLst/>
                          <a:latin typeface="Calibri Light" panose="020F0302020204030204" pitchFamily="34" charset="0"/>
                          <a:cs typeface="Calibri Light" panose="020F0302020204030204" pitchFamily="34" charset="0"/>
                        </a:rPr>
                        <a:t> 2: </a:t>
                      </a:r>
                      <a:r>
                        <a:rPr lang="es-ES" sz="1400" b="1" i="0" u="none" strike="noStrike" err="1">
                          <a:solidFill>
                            <a:schemeClr val="tx2"/>
                          </a:solidFill>
                          <a:effectLst/>
                          <a:latin typeface="Calibri Light" panose="020F0302020204030204" pitchFamily="34" charset="0"/>
                          <a:cs typeface="Calibri Light" panose="020F0302020204030204" pitchFamily="34" charset="0"/>
                        </a:rPr>
                        <a:t>additional</a:t>
                      </a:r>
                      <a:r>
                        <a:rPr lang="es-ES" sz="1400" b="1" i="0" u="none" strike="noStrike">
                          <a:solidFill>
                            <a:schemeClr val="tx2"/>
                          </a:solidFill>
                          <a:effectLst/>
                          <a:latin typeface="Calibri Light" panose="020F0302020204030204" pitchFamily="34" charset="0"/>
                          <a:cs typeface="Calibri Light" panose="020F0302020204030204" pitchFamily="34" charset="0"/>
                        </a:rPr>
                        <a:t> 300-500k EUR of EIT </a:t>
                      </a:r>
                      <a:r>
                        <a:rPr lang="es-ES" sz="1400" b="1" i="0" u="none" strike="noStrike" err="1">
                          <a:solidFill>
                            <a:schemeClr val="tx2"/>
                          </a:solidFill>
                          <a:effectLst/>
                          <a:latin typeface="Calibri Light" panose="020F0302020204030204" pitchFamily="34" charset="0"/>
                          <a:cs typeface="Calibri Light" panose="020F0302020204030204" pitchFamily="34" charset="0"/>
                        </a:rPr>
                        <a:t>Funding</a:t>
                      </a:r>
                      <a:r>
                        <a:rPr lang="el-GR" sz="1400" b="1" i="0" u="none" strike="noStrike">
                          <a:solidFill>
                            <a:schemeClr val="tx2"/>
                          </a:solidFill>
                          <a:effectLst/>
                          <a:latin typeface="Calibri Light" panose="020F0302020204030204" pitchFamily="34" charset="0"/>
                          <a:cs typeface="Calibri Light" panose="020F0302020204030204" pitchFamily="34" charset="0"/>
                        </a:rPr>
                        <a:t> (</a:t>
                      </a:r>
                      <a:r>
                        <a:rPr lang="en-US" sz="1400" b="1" i="0" u="none" strike="noStrike">
                          <a:solidFill>
                            <a:schemeClr val="tx2"/>
                          </a:solidFill>
                          <a:effectLst/>
                          <a:latin typeface="Calibri Light" panose="020F0302020204030204" pitchFamily="34" charset="0"/>
                          <a:cs typeface="Calibri Light" panose="020F0302020204030204" pitchFamily="34" charset="0"/>
                        </a:rPr>
                        <a:t>max. total EIT Funding: 1M EUR/project)</a:t>
                      </a:r>
                      <a:endParaRPr lang="es-ES" sz="1400" b="1" i="0" u="none" strike="noStrike">
                        <a:solidFill>
                          <a:schemeClr val="tx2"/>
                        </a:solidFill>
                        <a:effectLst/>
                        <a:latin typeface="Calibri Light" panose="020F0302020204030204" pitchFamily="34" charset="0"/>
                        <a:cs typeface="Calibri Light" panose="020F0302020204030204" pitchFamily="34" charset="0"/>
                      </a:endParaRPr>
                    </a:p>
                  </a:txBody>
                  <a:tcPr marL="180000" marR="108000" marT="72000" marB="720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794276641"/>
                  </a:ext>
                </a:extLst>
              </a:tr>
              <a:tr h="349397">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Min. Co-funding (% of Total project funding)</a:t>
                      </a:r>
                    </a:p>
                  </a:txBody>
                  <a:tcPr marL="180000" marR="108000" marT="72000" marB="720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r>
                        <a:rPr lang="en-GB" sz="1400" b="1" i="0" kern="1200">
                          <a:solidFill>
                            <a:schemeClr val="tx2"/>
                          </a:solidFill>
                          <a:effectLst/>
                          <a:latin typeface="Calibri Light" panose="020F0302020204030204" pitchFamily="34" charset="0"/>
                          <a:ea typeface="+mn-ea"/>
                          <a:cs typeface="Calibri Light" panose="020F0302020204030204" pitchFamily="34" charset="0"/>
                        </a:rPr>
                        <a:t>20%</a:t>
                      </a:r>
                    </a:p>
                  </a:txBody>
                  <a:tcPr marL="180000" marR="108000" marT="72000" marB="720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823510110"/>
                  </a:ext>
                </a:extLst>
              </a:tr>
              <a:tr h="55800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400" b="0" i="0" u="none" strike="noStrike">
                          <a:solidFill>
                            <a:schemeClr val="tx2"/>
                          </a:solidFill>
                          <a:effectLst/>
                          <a:latin typeface="Calibri" panose="020F0502020204030204" pitchFamily="34" charset="0"/>
                          <a:cs typeface="Calibri" panose="020F0502020204030204" pitchFamily="34" charset="0"/>
                        </a:rPr>
                        <a:t>Duration</a:t>
                      </a:r>
                    </a:p>
                  </a:txBody>
                  <a:tcPr marL="180000" marR="108000" marT="72000" marB="720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kern="1200">
                          <a:solidFill>
                            <a:schemeClr val="tx2"/>
                          </a:solidFill>
                          <a:effectLst/>
                          <a:latin typeface="Calibri Light" panose="020F0302020204030204" pitchFamily="34" charset="0"/>
                          <a:ea typeface="+mn-ea"/>
                          <a:cs typeface="Calibri Light" panose="020F0302020204030204" pitchFamily="34" charset="0"/>
                        </a:rPr>
                        <a:t>2</a:t>
                      </a:r>
                      <a:r>
                        <a:rPr lang="en-US" sz="1400" b="1" i="0" kern="1200">
                          <a:solidFill>
                            <a:schemeClr val="tx2"/>
                          </a:solidFill>
                          <a:effectLst/>
                          <a:latin typeface="Calibri Light" panose="020F0302020204030204" pitchFamily="34" charset="0"/>
                          <a:ea typeface="+mn-ea"/>
                          <a:cs typeface="Calibri Light" panose="020F0302020204030204" pitchFamily="34" charset="0"/>
                        </a:rPr>
                        <a:t> / max. </a:t>
                      </a:r>
                      <a:r>
                        <a:rPr lang="el-GR" sz="1400" b="1" i="0" kern="1200">
                          <a:solidFill>
                            <a:schemeClr val="tx2"/>
                          </a:solidFill>
                          <a:effectLst/>
                          <a:latin typeface="Calibri Light" panose="020F0302020204030204" pitchFamily="34" charset="0"/>
                          <a:ea typeface="+mn-ea"/>
                          <a:cs typeface="Calibri Light" panose="020F0302020204030204" pitchFamily="34" charset="0"/>
                        </a:rPr>
                        <a:t>2.5 </a:t>
                      </a:r>
                      <a:r>
                        <a:rPr lang="en-GB" sz="1400" b="1" i="0" kern="1200">
                          <a:solidFill>
                            <a:schemeClr val="tx2"/>
                          </a:solidFill>
                          <a:effectLst/>
                          <a:latin typeface="Calibri Light" panose="020F0302020204030204" pitchFamily="34" charset="0"/>
                          <a:ea typeface="+mn-ea"/>
                          <a:cs typeface="Calibri Light" panose="020F0302020204030204" pitchFamily="34" charset="0"/>
                        </a:rPr>
                        <a:t>years </a:t>
                      </a:r>
                      <a:r>
                        <a:rPr lang="en-GB" sz="1400" b="0" i="0" kern="1200">
                          <a:solidFill>
                            <a:schemeClr val="tx2"/>
                          </a:solidFill>
                          <a:effectLst/>
                          <a:latin typeface="Calibri Light" panose="020F0302020204030204" pitchFamily="34" charset="0"/>
                          <a:ea typeface="+mn-ea"/>
                          <a:cs typeface="Calibri Light" panose="020F0302020204030204" pitchFamily="34" charset="0"/>
                        </a:rPr>
                        <a:t>(will be implemented in 2 phases, but the consortium applies only once for both phases (</a:t>
                      </a:r>
                      <a:r>
                        <a:rPr lang="en-GB" sz="1400" b="1" i="0" kern="1200">
                          <a:solidFill>
                            <a:schemeClr val="tx2"/>
                          </a:solidFill>
                          <a:effectLst/>
                          <a:latin typeface="Calibri Light" panose="020F0302020204030204" pitchFamily="34" charset="0"/>
                          <a:ea typeface="+mn-ea"/>
                          <a:cs typeface="Calibri Light" panose="020F0302020204030204" pitchFamily="34" charset="0"/>
                        </a:rPr>
                        <a:t>Phase 1= 1 year</a:t>
                      </a:r>
                      <a:r>
                        <a:rPr lang="en-GB" sz="1400" b="0" i="0" kern="1200">
                          <a:solidFill>
                            <a:schemeClr val="tx2"/>
                          </a:solidFill>
                          <a:effectLst/>
                          <a:latin typeface="Calibri Light" panose="020F0302020204030204" pitchFamily="34" charset="0"/>
                          <a:ea typeface="+mn-ea"/>
                          <a:cs typeface="Calibri Light" panose="020F0302020204030204" pitchFamily="34" charset="0"/>
                        </a:rPr>
                        <a:t> - review and go/no-go decision - </a:t>
                      </a:r>
                      <a:r>
                        <a:rPr lang="en-GB" sz="1400" b="1" i="0" kern="1200">
                          <a:solidFill>
                            <a:schemeClr val="tx2"/>
                          </a:solidFill>
                          <a:effectLst/>
                          <a:latin typeface="Calibri Light" panose="020F0302020204030204" pitchFamily="34" charset="0"/>
                          <a:ea typeface="+mn-ea"/>
                          <a:cs typeface="Calibri Light" panose="020F0302020204030204" pitchFamily="34" charset="0"/>
                        </a:rPr>
                        <a:t>Phase 2=1 year, max. 1.5</a:t>
                      </a:r>
                      <a:r>
                        <a:rPr lang="en-GB" sz="1400" b="0" i="0" kern="1200">
                          <a:solidFill>
                            <a:schemeClr val="tx2"/>
                          </a:solidFill>
                          <a:effectLst/>
                          <a:latin typeface="Calibri Light" panose="020F0302020204030204" pitchFamily="34" charset="0"/>
                          <a:ea typeface="+mn-ea"/>
                          <a:cs typeface="Calibri Light" panose="020F0302020204030204" pitchFamily="34" charset="0"/>
                        </a:rPr>
                        <a:t>)</a:t>
                      </a:r>
                    </a:p>
                  </a:txBody>
                  <a:tcPr marL="180000" marR="108000" marT="72000" marB="720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41297829"/>
                  </a:ext>
                </a:extLst>
              </a:tr>
              <a:tr h="38359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400" b="0" i="0" u="none" strike="noStrike">
                          <a:solidFill>
                            <a:schemeClr val="tx2"/>
                          </a:solidFill>
                          <a:effectLst/>
                          <a:latin typeface="Calibri" panose="020F0502020204030204" pitchFamily="34" charset="0"/>
                          <a:cs typeface="Calibri" panose="020F0502020204030204" pitchFamily="34" charset="0"/>
                        </a:rPr>
                        <a:t>Core KPI target mandatory</a:t>
                      </a:r>
                    </a:p>
                  </a:txBody>
                  <a:tcPr marL="180000" marR="108000" marT="72000" marB="720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kern="1200">
                          <a:solidFill>
                            <a:schemeClr val="tx2"/>
                          </a:solidFill>
                          <a:effectLst/>
                          <a:latin typeface="Calibri Light" panose="020F0302020204030204" pitchFamily="34" charset="0"/>
                          <a:ea typeface="+mn-ea"/>
                          <a:cs typeface="Calibri Light" panose="020F0302020204030204" pitchFamily="34" charset="0"/>
                        </a:rPr>
                        <a:t>Yes</a:t>
                      </a:r>
                    </a:p>
                  </a:txBody>
                  <a:tcPr marL="180000" marR="108000" marT="72000" marB="720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734044562"/>
                  </a:ext>
                </a:extLst>
              </a:tr>
            </a:tbl>
          </a:graphicData>
        </a:graphic>
      </p:graphicFrame>
      <p:sp>
        <p:nvSpPr>
          <p:cNvPr id="10" name="Rounded Rectangle 9">
            <a:extLst>
              <a:ext uri="{FF2B5EF4-FFF2-40B4-BE49-F238E27FC236}">
                <a16:creationId xmlns:a16="http://schemas.microsoft.com/office/drawing/2014/main" id="{4A1D8618-C348-E8E5-D833-2B462E38B456}"/>
              </a:ext>
            </a:extLst>
          </p:cNvPr>
          <p:cNvSpPr/>
          <p:nvPr/>
        </p:nvSpPr>
        <p:spPr>
          <a:xfrm>
            <a:off x="360000" y="2100662"/>
            <a:ext cx="11491199" cy="3525193"/>
          </a:xfrm>
          <a:prstGeom prst="roundRect">
            <a:avLst>
              <a:gd name="adj" fmla="val 5747"/>
            </a:avLst>
          </a:prstGeom>
          <a:no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0823762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5FBB95-4239-E4A0-9D34-DA36C1389069}"/>
              </a:ext>
            </a:extLst>
          </p:cNvPr>
          <p:cNvSpPr>
            <a:spLocks noGrp="1"/>
          </p:cNvSpPr>
          <p:nvPr>
            <p:ph type="title"/>
          </p:nvPr>
        </p:nvSpPr>
        <p:spPr>
          <a:xfrm>
            <a:off x="360000" y="95163"/>
            <a:ext cx="11772733" cy="88697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tIns="45720" rIns="91440" bIns="45720" anchor="ctr">
            <a:noAutofit/>
          </a:bodyPr>
          <a:lstStyle/>
          <a:p>
            <a:r>
              <a:rPr lang="en-US" sz="4000" b="1">
                <a:solidFill>
                  <a:schemeClr val="dk2"/>
                </a:solidFill>
              </a:rPr>
              <a:t>RIS INNOVATION KAVA Projects</a:t>
            </a:r>
          </a:p>
        </p:txBody>
      </p:sp>
      <p:graphicFrame>
        <p:nvGraphicFramePr>
          <p:cNvPr id="7" name="Table 6">
            <a:extLst>
              <a:ext uri="{FF2B5EF4-FFF2-40B4-BE49-F238E27FC236}">
                <a16:creationId xmlns:a16="http://schemas.microsoft.com/office/drawing/2014/main" id="{2FA42C22-F483-4D4D-7D56-6F68D5C0E6E2}"/>
              </a:ext>
            </a:extLst>
          </p:cNvPr>
          <p:cNvGraphicFramePr>
            <a:graphicFrameLocks noGrp="1"/>
          </p:cNvGraphicFramePr>
          <p:nvPr/>
        </p:nvGraphicFramePr>
        <p:xfrm>
          <a:off x="360000" y="1028121"/>
          <a:ext cx="11491199" cy="4671470"/>
        </p:xfrm>
        <a:graphic>
          <a:graphicData uri="http://schemas.openxmlformats.org/drawingml/2006/table">
            <a:tbl>
              <a:tblPr>
                <a:tableStyleId>{BC89EF96-8CEA-46FF-86C4-4CE0E7609802}</a:tableStyleId>
              </a:tblPr>
              <a:tblGrid>
                <a:gridCol w="3080430">
                  <a:extLst>
                    <a:ext uri="{9D8B030D-6E8A-4147-A177-3AD203B41FA5}">
                      <a16:colId xmlns:a16="http://schemas.microsoft.com/office/drawing/2014/main" val="3384974895"/>
                    </a:ext>
                  </a:extLst>
                </a:gridCol>
                <a:gridCol w="8410769">
                  <a:extLst>
                    <a:ext uri="{9D8B030D-6E8A-4147-A177-3AD203B41FA5}">
                      <a16:colId xmlns:a16="http://schemas.microsoft.com/office/drawing/2014/main" val="363493650"/>
                    </a:ext>
                  </a:extLst>
                </a:gridCol>
              </a:tblGrid>
              <a:tr h="627422">
                <a:tc>
                  <a:txBody>
                    <a:bodyPr/>
                    <a:lstStyle/>
                    <a:p>
                      <a:pPr algn="l" fontAlgn="ctr"/>
                      <a:endParaRPr lang="en-GB" sz="1400" b="0" i="0" u="none" strike="noStrike">
                        <a:solidFill>
                          <a:schemeClr val="tx2"/>
                        </a:solidFill>
                        <a:effectLst/>
                        <a:latin typeface="Calibri" panose="020F0502020204030204" pitchFamily="34" charset="0"/>
                        <a:cs typeface="Calibri" panose="020F0502020204030204" pitchFamily="34" charset="0"/>
                      </a:endParaRPr>
                    </a:p>
                  </a:txBody>
                  <a:tcPr marL="180000" marR="108000" marT="72000" marB="720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400" b="1" i="0" u="none" strike="noStrike">
                          <a:solidFill>
                            <a:schemeClr val="tx2"/>
                          </a:solidFill>
                          <a:effectLst/>
                          <a:latin typeface="Calibri Light" panose="020F0302020204030204" pitchFamily="34" charset="0"/>
                          <a:cs typeface="Calibri Light" panose="020F0302020204030204" pitchFamily="34" charset="0"/>
                        </a:rPr>
                        <a:t>More than 50% of EIT funding</a:t>
                      </a:r>
                      <a:r>
                        <a:rPr lang="en-GB" sz="1400" b="0" i="0" u="none" strike="noStrike">
                          <a:solidFill>
                            <a:schemeClr val="tx2"/>
                          </a:solidFill>
                          <a:effectLst/>
                          <a:latin typeface="Calibri Light" panose="020F0302020204030204" pitchFamily="34" charset="0"/>
                          <a:cs typeface="Calibri Light" panose="020F0302020204030204" pitchFamily="34" charset="0"/>
                        </a:rPr>
                        <a:t> requested by the Consortium must be </a:t>
                      </a:r>
                      <a:r>
                        <a:rPr lang="en-GB" sz="1400" b="1" i="0" u="none" strike="noStrike">
                          <a:solidFill>
                            <a:schemeClr val="tx2"/>
                          </a:solidFill>
                          <a:effectLst/>
                          <a:latin typeface="Calibri Light" panose="020F0302020204030204" pitchFamily="34" charset="0"/>
                          <a:cs typeface="Calibri Light" panose="020F0302020204030204" pitchFamily="34" charset="0"/>
                        </a:rPr>
                        <a:t>allocated to RIS partners</a:t>
                      </a:r>
                      <a:r>
                        <a:rPr lang="en-GB" sz="1400" b="0" i="0" u="none" strike="noStrike">
                          <a:solidFill>
                            <a:schemeClr val="tx2"/>
                          </a:solidFill>
                          <a:effectLst/>
                          <a:latin typeface="Calibri Light" panose="020F0302020204030204" pitchFamily="34" charset="0"/>
                          <a:cs typeface="Calibri Light" panose="020F0302020204030204" pitchFamily="34" charset="0"/>
                        </a:rPr>
                        <a:t>.</a:t>
                      </a:r>
                    </a:p>
                  </a:txBody>
                  <a:tcPr marL="180000" marR="108000" marT="72000" marB="720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5540326"/>
                  </a:ext>
                </a:extLst>
              </a:tr>
              <a:tr h="959288">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Commercialisation</a:t>
                      </a:r>
                    </a:p>
                  </a:txBody>
                  <a:tcPr marL="180000" marR="108000" marT="72000" marB="720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1400" b="0" i="0" u="none" strike="noStrike">
                          <a:solidFill>
                            <a:schemeClr val="tx2"/>
                          </a:solidFill>
                          <a:effectLst/>
                          <a:latin typeface="Calibri Light" panose="020F0302020204030204" pitchFamily="34" charset="0"/>
                          <a:cs typeface="Calibri Light" panose="020F0302020204030204" pitchFamily="34" charset="0"/>
                        </a:rPr>
                        <a:t>Must aim for </a:t>
                      </a:r>
                      <a:r>
                        <a:rPr lang="en-GB" sz="1400" b="1" i="0" u="none" strike="noStrike">
                          <a:solidFill>
                            <a:schemeClr val="tx2"/>
                          </a:solidFill>
                          <a:effectLst/>
                          <a:latin typeface="Calibri Light" panose="020F0302020204030204" pitchFamily="34" charset="0"/>
                          <a:cs typeface="Calibri Light" panose="020F0302020204030204" pitchFamily="34" charset="0"/>
                        </a:rPr>
                        <a:t>market introduction and/or a commercial use within 2 years (or less) after the end of Phase 2 </a:t>
                      </a:r>
                      <a:r>
                        <a:rPr lang="en-GB" sz="1400" b="0" i="0" u="none" strike="noStrike">
                          <a:solidFill>
                            <a:schemeClr val="tx2"/>
                          </a:solidFill>
                          <a:effectLst/>
                          <a:latin typeface="Calibri Light" panose="020F0302020204030204" pitchFamily="34" charset="0"/>
                          <a:cs typeface="Calibri Light" panose="020F0302020204030204" pitchFamily="34" charset="0"/>
                        </a:rPr>
                        <a:t>of the Project, and Proposal of shorter duration for market introduction and/or commercial use will be favourably evaluated.</a:t>
                      </a:r>
                    </a:p>
                  </a:txBody>
                  <a:tcPr marL="180000" marR="108000" marT="72000" marB="720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8800855"/>
                  </a:ext>
                </a:extLst>
              </a:tr>
              <a:tr h="638891">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Financial Sustainability Mechanism</a:t>
                      </a:r>
                    </a:p>
                  </a:txBody>
                  <a:tcPr marL="180000" marR="108000" marT="72000" marB="720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en-GB" sz="1400" b="0" i="0" u="none" strike="noStrike">
                          <a:solidFill>
                            <a:schemeClr val="tx2"/>
                          </a:solidFill>
                          <a:effectLst/>
                          <a:latin typeface="Calibri Light" panose="020F0302020204030204" pitchFamily="34" charset="0"/>
                          <a:cs typeface="Calibri Light" panose="020F0302020204030204" pitchFamily="34" charset="0"/>
                        </a:rPr>
                        <a:t>EIT RawMaterials funds a project by requesting ROI in the event of the project’s success. </a:t>
                      </a:r>
                      <a:r>
                        <a:rPr lang="en-GB" sz="1400" b="1" i="0" u="none" strike="noStrike">
                          <a:solidFill>
                            <a:schemeClr val="tx2"/>
                          </a:solidFill>
                          <a:effectLst/>
                          <a:latin typeface="Calibri Light" panose="020F0302020204030204" pitchFamily="34" charset="0"/>
                          <a:cs typeface="Calibri Light" panose="020F0302020204030204" pitchFamily="34" charset="0"/>
                        </a:rPr>
                        <a:t>Backflow mechanisms</a:t>
                      </a:r>
                      <a:r>
                        <a:rPr lang="en-GB" sz="1400" b="0" i="0" u="none" strike="noStrike">
                          <a:solidFill>
                            <a:schemeClr val="tx2"/>
                          </a:solidFill>
                          <a:effectLst/>
                          <a:latin typeface="Calibri Light" panose="020F0302020204030204" pitchFamily="34" charset="0"/>
                          <a:cs typeface="Calibri Light" panose="020F0302020204030204" pitchFamily="34" charset="0"/>
                        </a:rPr>
                        <a:t>: a) </a:t>
                      </a:r>
                      <a:r>
                        <a:rPr lang="en-GB" sz="1400" b="1" i="0" u="none" strike="noStrike">
                          <a:solidFill>
                            <a:schemeClr val="tx2"/>
                          </a:solidFill>
                          <a:effectLst/>
                          <a:latin typeface="Calibri Light" panose="020F0302020204030204" pitchFamily="34" charset="0"/>
                          <a:cs typeface="Calibri Light" panose="020F0302020204030204" pitchFamily="34" charset="0"/>
                        </a:rPr>
                        <a:t>Equity</a:t>
                      </a:r>
                      <a:r>
                        <a:rPr lang="en-GB" sz="1400" b="0" i="0" u="none" strike="noStrike">
                          <a:solidFill>
                            <a:schemeClr val="tx2"/>
                          </a:solidFill>
                          <a:effectLst/>
                          <a:latin typeface="Calibri Light" panose="020F0302020204030204" pitchFamily="34" charset="0"/>
                          <a:cs typeface="Calibri Light" panose="020F0302020204030204" pitchFamily="34" charset="0"/>
                        </a:rPr>
                        <a:t> (obtaining a percentage of the share capital of the Project company), b) </a:t>
                      </a:r>
                      <a:r>
                        <a:rPr lang="en-GB" sz="1400" b="1" i="0" u="none" strike="noStrike">
                          <a:solidFill>
                            <a:schemeClr val="tx2"/>
                          </a:solidFill>
                          <a:effectLst/>
                          <a:latin typeface="Calibri Light" panose="020F0302020204030204" pitchFamily="34" charset="0"/>
                          <a:cs typeface="Calibri Light" panose="020F0302020204030204" pitchFamily="34" charset="0"/>
                        </a:rPr>
                        <a:t>Revenue Sharing</a:t>
                      </a:r>
                      <a:r>
                        <a:rPr lang="en-GB" sz="1400" b="0" i="0" u="none" strike="noStrike">
                          <a:solidFill>
                            <a:schemeClr val="tx2"/>
                          </a:solidFill>
                          <a:effectLst/>
                          <a:latin typeface="Calibri Light" panose="020F0302020204030204" pitchFamily="34" charset="0"/>
                          <a:cs typeface="Calibri Light" panose="020F0302020204030204" pitchFamily="34" charset="0"/>
                        </a:rPr>
                        <a:t>, c) </a:t>
                      </a:r>
                      <a:r>
                        <a:rPr lang="en-GB" sz="1400" b="1" i="0" u="none" strike="noStrike">
                          <a:solidFill>
                            <a:schemeClr val="tx2"/>
                          </a:solidFill>
                          <a:effectLst/>
                          <a:latin typeface="Calibri Light" panose="020F0302020204030204" pitchFamily="34" charset="0"/>
                          <a:cs typeface="Calibri Light" panose="020F0302020204030204" pitchFamily="34" charset="0"/>
                        </a:rPr>
                        <a:t>Hybrid</a:t>
                      </a:r>
                      <a:r>
                        <a:rPr lang="en-GB" sz="1400" b="0" i="0" u="none" strike="noStrike">
                          <a:solidFill>
                            <a:schemeClr val="tx2"/>
                          </a:solidFill>
                          <a:effectLst/>
                          <a:latin typeface="Calibri Light" panose="020F0302020204030204" pitchFamily="34" charset="0"/>
                          <a:cs typeface="Calibri Light" panose="020F0302020204030204" pitchFamily="34" charset="0"/>
                        </a:rPr>
                        <a:t>, d) </a:t>
                      </a:r>
                      <a:r>
                        <a:rPr lang="en-GB" sz="1400" b="1" i="0" u="none" strike="noStrike">
                          <a:solidFill>
                            <a:schemeClr val="tx2"/>
                          </a:solidFill>
                          <a:effectLst/>
                          <a:latin typeface="Calibri Light" panose="020F0302020204030204" pitchFamily="34" charset="0"/>
                          <a:cs typeface="Calibri Light" panose="020F0302020204030204" pitchFamily="34" charset="0"/>
                        </a:rPr>
                        <a:t>alternative funding structures </a:t>
                      </a:r>
                      <a:r>
                        <a:rPr lang="en-GB" sz="1400" b="0" i="0" u="none" strike="noStrike">
                          <a:solidFill>
                            <a:schemeClr val="tx2"/>
                          </a:solidFill>
                          <a:effectLst/>
                          <a:latin typeface="Calibri Light" panose="020F0302020204030204" pitchFamily="34" charset="0"/>
                          <a:cs typeface="Calibri Light" panose="020F0302020204030204" pitchFamily="34" charset="0"/>
                        </a:rPr>
                        <a:t>- only be considered on an exceptional basis and for specific reasons.</a:t>
                      </a:r>
                    </a:p>
                  </a:txBody>
                  <a:tcPr marL="180000" marR="108000" marT="72000" marB="720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5455137"/>
                  </a:ext>
                </a:extLst>
              </a:tr>
              <a:tr h="598370">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Market Analysis</a:t>
                      </a:r>
                    </a:p>
                  </a:txBody>
                  <a:tcPr marL="180000" marR="108000" marT="72000" marB="720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600"/>
                        </a:spcAft>
                      </a:pPr>
                      <a:r>
                        <a:rPr lang="en-GB" sz="1400" b="1" i="0" kern="1200">
                          <a:solidFill>
                            <a:schemeClr val="tx2"/>
                          </a:solidFill>
                          <a:effectLst/>
                          <a:latin typeface="Calibri Light" panose="020F0302020204030204" pitchFamily="34" charset="0"/>
                          <a:ea typeface="+mn-ea"/>
                          <a:cs typeface="Calibri Light" panose="020F0302020204030204" pitchFamily="34" charset="0"/>
                        </a:rPr>
                        <a:t>Preliminary and solid Market Analysis </a:t>
                      </a:r>
                      <a:r>
                        <a:rPr lang="en-GB" sz="1400" b="0" i="0" kern="1200">
                          <a:solidFill>
                            <a:schemeClr val="tx2"/>
                          </a:solidFill>
                          <a:effectLst/>
                          <a:latin typeface="Calibri Light" panose="020F0302020204030204" pitchFamily="34" charset="0"/>
                          <a:ea typeface="+mn-ea"/>
                          <a:cs typeface="Calibri Light" panose="020F0302020204030204" pitchFamily="34" charset="0"/>
                        </a:rPr>
                        <a:t>must be included in the Proposal.</a:t>
                      </a:r>
                    </a:p>
                  </a:txBody>
                  <a:tcPr marL="180000" marR="108000" marT="72000" marB="720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8292888"/>
                  </a:ext>
                </a:extLst>
              </a:tr>
              <a:tr h="762173">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Go-to Market Strategy</a:t>
                      </a:r>
                    </a:p>
                  </a:txBody>
                  <a:tcPr marL="180000" marR="108000" marT="72000" marB="720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600"/>
                        </a:spcAft>
                      </a:pPr>
                      <a:r>
                        <a:rPr lang="en-GB" sz="1400" b="0" i="0" kern="1200">
                          <a:solidFill>
                            <a:schemeClr val="tx2"/>
                          </a:solidFill>
                          <a:effectLst/>
                          <a:latin typeface="Calibri Light" panose="020F0302020204030204" pitchFamily="34" charset="0"/>
                          <a:ea typeface="+mn-ea"/>
                          <a:cs typeface="Calibri Light" panose="020F0302020204030204" pitchFamily="34" charset="0"/>
                        </a:rPr>
                        <a:t>All Proposals must include into their activities plan a </a:t>
                      </a:r>
                      <a:r>
                        <a:rPr lang="en-GB" sz="1400" b="1" i="0" kern="1200">
                          <a:solidFill>
                            <a:schemeClr val="tx2"/>
                          </a:solidFill>
                          <a:effectLst/>
                          <a:latin typeface="Calibri Light" panose="020F0302020204030204" pitchFamily="34" charset="0"/>
                          <a:ea typeface="+mn-ea"/>
                          <a:cs typeface="Calibri Light" panose="020F0302020204030204" pitchFamily="34" charset="0"/>
                        </a:rPr>
                        <a:t>Go-to-market Strategy </a:t>
                      </a:r>
                      <a:r>
                        <a:rPr lang="en-GB" sz="1400" b="0" i="0" kern="1200">
                          <a:solidFill>
                            <a:schemeClr val="tx2"/>
                          </a:solidFill>
                          <a:effectLst/>
                          <a:latin typeface="Calibri Light" panose="020F0302020204030204" pitchFamily="34" charset="0"/>
                          <a:ea typeface="+mn-ea"/>
                          <a:cs typeface="Calibri Light" panose="020F0302020204030204" pitchFamily="34" charset="0"/>
                        </a:rPr>
                        <a:t>as a </a:t>
                      </a:r>
                      <a:r>
                        <a:rPr lang="en-GB" sz="1400" b="1" i="0" kern="1200">
                          <a:solidFill>
                            <a:schemeClr val="tx2"/>
                          </a:solidFill>
                          <a:effectLst/>
                          <a:latin typeface="Calibri Light" panose="020F0302020204030204" pitchFamily="34" charset="0"/>
                          <a:ea typeface="+mn-ea"/>
                          <a:cs typeface="Calibri Light" panose="020F0302020204030204" pitchFamily="34" charset="0"/>
                        </a:rPr>
                        <a:t>mandatory Deliverable </a:t>
                      </a:r>
                      <a:r>
                        <a:rPr lang="en-GB" sz="1400" b="0" i="0" kern="1200">
                          <a:solidFill>
                            <a:schemeClr val="tx2"/>
                          </a:solidFill>
                          <a:effectLst/>
                          <a:latin typeface="Calibri Light" panose="020F0302020204030204" pitchFamily="34" charset="0"/>
                          <a:ea typeface="+mn-ea"/>
                          <a:cs typeface="Calibri Light" panose="020F0302020204030204" pitchFamily="34" charset="0"/>
                        </a:rPr>
                        <a:t>at the end of Phase 1 of the Project (M12)</a:t>
                      </a:r>
                    </a:p>
                  </a:txBody>
                  <a:tcPr marL="180000" marR="108000" marT="72000" marB="720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1749667"/>
                  </a:ext>
                </a:extLst>
              </a:tr>
              <a:tr h="940137">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Market introduction and/or a commercial use</a:t>
                      </a:r>
                    </a:p>
                  </a:txBody>
                  <a:tcPr marL="180000" marR="108000" marT="72000" marB="720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600"/>
                        </a:spcAft>
                      </a:pPr>
                      <a:r>
                        <a:rPr lang="en-GB" sz="1400" b="1" i="0" kern="1200">
                          <a:solidFill>
                            <a:schemeClr val="tx2"/>
                          </a:solidFill>
                          <a:effectLst/>
                          <a:latin typeface="Calibri Light" panose="020F0302020204030204" pitchFamily="34" charset="0"/>
                          <a:ea typeface="+mn-ea"/>
                          <a:cs typeface="Calibri Light" panose="020F0302020204030204" pitchFamily="34" charset="0"/>
                        </a:rPr>
                        <a:t>Within 2 years (or less) after the end of Phase 2 of the Project</a:t>
                      </a:r>
                      <a:r>
                        <a:rPr lang="en-GB" sz="1400" b="0" i="0" kern="1200">
                          <a:solidFill>
                            <a:schemeClr val="tx2"/>
                          </a:solidFill>
                          <a:effectLst/>
                          <a:latin typeface="Calibri Light" panose="020F0302020204030204" pitchFamily="34" charset="0"/>
                          <a:ea typeface="+mn-ea"/>
                          <a:cs typeface="Calibri Light" panose="020F0302020204030204" pitchFamily="34" charset="0"/>
                        </a:rPr>
                        <a:t>, and Proposal of shorter duration for market introduction and/or commercial use will be favourably evaluated.</a:t>
                      </a:r>
                    </a:p>
                  </a:txBody>
                  <a:tcPr marL="180000" marR="108000" marT="72000" marB="720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7964717"/>
                  </a:ext>
                </a:extLst>
              </a:tr>
            </a:tbl>
          </a:graphicData>
        </a:graphic>
      </p:graphicFrame>
      <p:sp>
        <p:nvSpPr>
          <p:cNvPr id="8" name="Rounded Rectangle 7">
            <a:extLst>
              <a:ext uri="{FF2B5EF4-FFF2-40B4-BE49-F238E27FC236}">
                <a16:creationId xmlns:a16="http://schemas.microsoft.com/office/drawing/2014/main" id="{CE43EB79-8355-D417-4AA4-5A07D5393A1B}"/>
              </a:ext>
            </a:extLst>
          </p:cNvPr>
          <p:cNvSpPr/>
          <p:nvPr/>
        </p:nvSpPr>
        <p:spPr>
          <a:xfrm>
            <a:off x="360000" y="1028121"/>
            <a:ext cx="11491199" cy="4526280"/>
          </a:xfrm>
          <a:prstGeom prst="roundRect">
            <a:avLst>
              <a:gd name="adj" fmla="val 3727"/>
            </a:avLst>
          </a:prstGeom>
          <a:no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8273170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D8D0E3-E007-8745-F100-C1C1F238C958}"/>
              </a:ext>
            </a:extLst>
          </p:cNvPr>
          <p:cNvSpPr>
            <a:spLocks noGrp="1"/>
          </p:cNvSpPr>
          <p:nvPr>
            <p:ph type="title"/>
          </p:nvPr>
        </p:nvSpPr>
        <p:spPr bwMode="auto">
          <a:xfrm>
            <a:off x="360000" y="157589"/>
            <a:ext cx="11772733" cy="88697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anchor="ctr"/>
          <a:lstStyle/>
          <a:p>
            <a:r>
              <a:rPr lang="en-US"/>
              <a:t>Contents</a:t>
            </a:r>
          </a:p>
        </p:txBody>
      </p:sp>
      <p:pic>
        <p:nvPicPr>
          <p:cNvPr id="6" name="Picture Placeholder 5" descr="An aerial view of a dirt area&#10;&#10;Description automatically generated">
            <a:extLst>
              <a:ext uri="{FF2B5EF4-FFF2-40B4-BE49-F238E27FC236}">
                <a16:creationId xmlns:a16="http://schemas.microsoft.com/office/drawing/2014/main" id="{D0B3FE5B-255A-55A3-FE4D-7D0A1D5BAE4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532" r="12532"/>
          <a:stretch>
            <a:fillRect/>
          </a:stretch>
        </p:blipFill>
        <p:spPr/>
      </p:pic>
      <p:sp>
        <p:nvSpPr>
          <p:cNvPr id="7" name="TextBox 6">
            <a:extLst>
              <a:ext uri="{FF2B5EF4-FFF2-40B4-BE49-F238E27FC236}">
                <a16:creationId xmlns:a16="http://schemas.microsoft.com/office/drawing/2014/main" id="{F4651843-A722-332E-B496-DE59B4209A88}"/>
              </a:ext>
            </a:extLst>
          </p:cNvPr>
          <p:cNvSpPr txBox="1"/>
          <p:nvPr/>
        </p:nvSpPr>
        <p:spPr>
          <a:xfrm>
            <a:off x="1784483" y="1884851"/>
            <a:ext cx="3384376" cy="523220"/>
          </a:xfrm>
          <a:prstGeom prst="rect">
            <a:avLst/>
          </a:prstGeom>
          <a:noFill/>
        </p:spPr>
        <p:txBody>
          <a:bodyPr wrap="square" rtlCol="0">
            <a:spAutoFit/>
          </a:bodyPr>
          <a:lstStyle/>
          <a:p>
            <a:r>
              <a:rPr lang="en-US" sz="2800" b="1">
                <a:solidFill>
                  <a:srgbClr val="034EA2"/>
                </a:solidFill>
                <a:latin typeface="Calibri Light" panose="020F0302020204030204" pitchFamily="34" charset="0"/>
                <a:ea typeface="Calibri Light" panose="020F0302020204030204" pitchFamily="34" charset="0"/>
                <a:cs typeface="Calibri Light" panose="020F0302020204030204" pitchFamily="34" charset="0"/>
              </a:rPr>
              <a:t>EIT </a:t>
            </a:r>
            <a:r>
              <a:rPr lang="en-US" sz="2800" b="1" err="1">
                <a:solidFill>
                  <a:srgbClr val="034EA2"/>
                </a:solidFill>
                <a:latin typeface="Calibri Light" panose="020F0302020204030204" pitchFamily="34" charset="0"/>
                <a:ea typeface="Calibri Light" panose="020F0302020204030204" pitchFamily="34" charset="0"/>
                <a:cs typeface="Calibri Light" panose="020F0302020204030204" pitchFamily="34" charset="0"/>
              </a:rPr>
              <a:t>RawMaterials</a:t>
            </a:r>
            <a:r>
              <a:rPr lang="en-US" sz="2800" b="1">
                <a:solidFill>
                  <a:srgbClr val="034EA2"/>
                </a:solidFill>
                <a:latin typeface="Calibri Light" panose="020F0302020204030204" pitchFamily="34" charset="0"/>
                <a:ea typeface="Calibri Light" panose="020F0302020204030204" pitchFamily="34" charset="0"/>
                <a:cs typeface="Calibri Light" panose="020F0302020204030204" pitchFamily="34" charset="0"/>
              </a:rPr>
              <a:t> </a:t>
            </a:r>
          </a:p>
        </p:txBody>
      </p:sp>
      <p:sp>
        <p:nvSpPr>
          <p:cNvPr id="8" name="TextBox 7">
            <a:extLst>
              <a:ext uri="{FF2B5EF4-FFF2-40B4-BE49-F238E27FC236}">
                <a16:creationId xmlns:a16="http://schemas.microsoft.com/office/drawing/2014/main" id="{35547B34-D368-70E3-1D3E-7FA2C5A43AF4}"/>
              </a:ext>
            </a:extLst>
          </p:cNvPr>
          <p:cNvSpPr txBox="1"/>
          <p:nvPr/>
        </p:nvSpPr>
        <p:spPr>
          <a:xfrm>
            <a:off x="1784483" y="2534015"/>
            <a:ext cx="4521341" cy="954107"/>
          </a:xfrm>
          <a:prstGeom prst="rect">
            <a:avLst/>
          </a:prstGeom>
          <a:noFill/>
        </p:spPr>
        <p:txBody>
          <a:bodyPr wrap="square" rtlCol="0">
            <a:spAutoFit/>
          </a:bodyPr>
          <a:lstStyle/>
          <a:p>
            <a:r>
              <a:rPr lang="en-US" sz="2800" b="1">
                <a:solidFill>
                  <a:srgbClr val="034EA2"/>
                </a:solidFill>
                <a:latin typeface="Calibri Light" panose="020F0302020204030204" pitchFamily="34" charset="0"/>
                <a:ea typeface="Calibri Light" panose="020F0302020204030204" pitchFamily="34" charset="0"/>
                <a:cs typeface="Calibri Light" panose="020F0302020204030204" pitchFamily="34" charset="0"/>
              </a:rPr>
              <a:t>EIT </a:t>
            </a:r>
            <a:r>
              <a:rPr lang="en-US" sz="2800" b="1" err="1">
                <a:solidFill>
                  <a:srgbClr val="034EA2"/>
                </a:solidFill>
                <a:latin typeface="Calibri Light" panose="020F0302020204030204" pitchFamily="34" charset="0"/>
                <a:ea typeface="Calibri Light" panose="020F0302020204030204" pitchFamily="34" charset="0"/>
                <a:cs typeface="Calibri Light" panose="020F0302020204030204" pitchFamily="34" charset="0"/>
              </a:rPr>
              <a:t>RawMaterials</a:t>
            </a:r>
            <a:r>
              <a:rPr lang="en-US" sz="2800" b="1">
                <a:solidFill>
                  <a:srgbClr val="034EA2"/>
                </a:solidFill>
                <a:latin typeface="Calibri Light" panose="020F0302020204030204" pitchFamily="34" charset="0"/>
                <a:ea typeface="Calibri Light" panose="020F0302020204030204" pitchFamily="34" charset="0"/>
                <a:cs typeface="Calibri Light" panose="020F0302020204030204" pitchFamily="34" charset="0"/>
              </a:rPr>
              <a:t> RIS Hub Greece</a:t>
            </a:r>
          </a:p>
        </p:txBody>
      </p:sp>
      <p:sp>
        <p:nvSpPr>
          <p:cNvPr id="9" name="TextBox 8">
            <a:extLst>
              <a:ext uri="{FF2B5EF4-FFF2-40B4-BE49-F238E27FC236}">
                <a16:creationId xmlns:a16="http://schemas.microsoft.com/office/drawing/2014/main" id="{6F3402CD-28BF-F6E2-FEB4-02492A06434F}"/>
              </a:ext>
            </a:extLst>
          </p:cNvPr>
          <p:cNvSpPr txBox="1"/>
          <p:nvPr/>
        </p:nvSpPr>
        <p:spPr>
          <a:xfrm>
            <a:off x="1784482" y="3626953"/>
            <a:ext cx="4887256" cy="523220"/>
          </a:xfrm>
          <a:prstGeom prst="rect">
            <a:avLst/>
          </a:prstGeom>
          <a:noFill/>
        </p:spPr>
        <p:txBody>
          <a:bodyPr wrap="square" rtlCol="0">
            <a:spAutoFit/>
          </a:bodyPr>
          <a:lstStyle/>
          <a:p>
            <a:r>
              <a:rPr lang="en-US" sz="2800" b="1">
                <a:solidFill>
                  <a:srgbClr val="034EA2"/>
                </a:solidFill>
                <a:latin typeface="Calibri Light" panose="020F0302020204030204" pitchFamily="34" charset="0"/>
                <a:ea typeface="Calibri Light" panose="020F0302020204030204" pitchFamily="34" charset="0"/>
                <a:cs typeface="Calibri Light" panose="020F0302020204030204" pitchFamily="34" charset="0"/>
              </a:rPr>
              <a:t>KAVA Call 13 Upscaling</a:t>
            </a:r>
          </a:p>
        </p:txBody>
      </p:sp>
      <p:grpSp>
        <p:nvGrpSpPr>
          <p:cNvPr id="11" name="Ομάδα 44">
            <a:extLst>
              <a:ext uri="{FF2B5EF4-FFF2-40B4-BE49-F238E27FC236}">
                <a16:creationId xmlns:a16="http://schemas.microsoft.com/office/drawing/2014/main" id="{DE644798-2EE3-2089-5B82-DE5E2FE6F5DF}"/>
              </a:ext>
            </a:extLst>
          </p:cNvPr>
          <p:cNvGrpSpPr/>
          <p:nvPr/>
        </p:nvGrpSpPr>
        <p:grpSpPr>
          <a:xfrm>
            <a:off x="493884" y="1696779"/>
            <a:ext cx="1180203" cy="4357794"/>
            <a:chOff x="496858" y="1230686"/>
            <a:chExt cx="1180203" cy="4357794"/>
          </a:xfrm>
          <a:gradFill>
            <a:gsLst>
              <a:gs pos="21000">
                <a:srgbClr val="034EA2"/>
              </a:gs>
              <a:gs pos="100000">
                <a:schemeClr val="accent1">
                  <a:lumMod val="30000"/>
                  <a:lumOff val="70000"/>
                </a:schemeClr>
              </a:gs>
            </a:gsLst>
            <a:lin ang="5400000" scaled="1"/>
          </a:gradFill>
        </p:grpSpPr>
        <p:grpSp>
          <p:nvGrpSpPr>
            <p:cNvPr id="12" name="Google Shape;8478;p130">
              <a:extLst>
                <a:ext uri="{FF2B5EF4-FFF2-40B4-BE49-F238E27FC236}">
                  <a16:creationId xmlns:a16="http://schemas.microsoft.com/office/drawing/2014/main" id="{AA205B1A-CC9B-C28C-2495-2F31578FED49}"/>
                </a:ext>
              </a:extLst>
            </p:cNvPr>
            <p:cNvGrpSpPr/>
            <p:nvPr/>
          </p:nvGrpSpPr>
          <p:grpSpPr>
            <a:xfrm rot="16200000">
              <a:off x="-674295" y="2401839"/>
              <a:ext cx="3494431" cy="1152126"/>
              <a:chOff x="5194708" y="3484366"/>
              <a:chExt cx="3148148" cy="987304"/>
            </a:xfrm>
            <a:grpFill/>
          </p:grpSpPr>
          <p:grpSp>
            <p:nvGrpSpPr>
              <p:cNvPr id="17" name="Google Shape;8479;p130">
                <a:extLst>
                  <a:ext uri="{FF2B5EF4-FFF2-40B4-BE49-F238E27FC236}">
                    <a16:creationId xmlns:a16="http://schemas.microsoft.com/office/drawing/2014/main" id="{1938DD7A-A479-84D4-ECA8-8298E1A4033A}"/>
                  </a:ext>
                </a:extLst>
              </p:cNvPr>
              <p:cNvGrpSpPr/>
              <p:nvPr/>
            </p:nvGrpSpPr>
            <p:grpSpPr>
              <a:xfrm>
                <a:off x="7531521" y="3484366"/>
                <a:ext cx="811335" cy="987304"/>
                <a:chOff x="3379425" y="1617275"/>
                <a:chExt cx="1090650" cy="1327200"/>
              </a:xfrm>
              <a:grpFill/>
            </p:grpSpPr>
            <p:sp>
              <p:nvSpPr>
                <p:cNvPr id="30" name="Google Shape;8480;p130">
                  <a:extLst>
                    <a:ext uri="{FF2B5EF4-FFF2-40B4-BE49-F238E27FC236}">
                      <a16:creationId xmlns:a16="http://schemas.microsoft.com/office/drawing/2014/main" id="{34517B13-E583-C86F-5381-F9D970DA8596}"/>
                    </a:ext>
                  </a:extLst>
                </p:cNvPr>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481;p130">
                  <a:extLst>
                    <a:ext uri="{FF2B5EF4-FFF2-40B4-BE49-F238E27FC236}">
                      <a16:creationId xmlns:a16="http://schemas.microsoft.com/office/drawing/2014/main" id="{EBCE3535-1F0D-32B0-C1DD-AC3373907C75}"/>
                    </a:ext>
                  </a:extLst>
                </p:cNvPr>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482;p130">
                  <a:extLst>
                    <a:ext uri="{FF2B5EF4-FFF2-40B4-BE49-F238E27FC236}">
                      <a16:creationId xmlns:a16="http://schemas.microsoft.com/office/drawing/2014/main" id="{745CE068-BCD2-2CFF-086B-9BFD5E591869}"/>
                    </a:ext>
                  </a:extLst>
                </p:cNvPr>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8483;p130">
                <a:extLst>
                  <a:ext uri="{FF2B5EF4-FFF2-40B4-BE49-F238E27FC236}">
                    <a16:creationId xmlns:a16="http://schemas.microsoft.com/office/drawing/2014/main" id="{74AFF629-1B8A-7660-D2CE-52A20F4DB840}"/>
                  </a:ext>
                </a:extLst>
              </p:cNvPr>
              <p:cNvGrpSpPr/>
              <p:nvPr/>
            </p:nvGrpSpPr>
            <p:grpSpPr>
              <a:xfrm>
                <a:off x="6752546" y="3484366"/>
                <a:ext cx="811428" cy="987304"/>
                <a:chOff x="2332275" y="1617275"/>
                <a:chExt cx="1090775" cy="1327200"/>
              </a:xfrm>
              <a:grpFill/>
            </p:grpSpPr>
            <p:sp>
              <p:nvSpPr>
                <p:cNvPr id="27" name="Google Shape;8484;p130">
                  <a:extLst>
                    <a:ext uri="{FF2B5EF4-FFF2-40B4-BE49-F238E27FC236}">
                      <a16:creationId xmlns:a16="http://schemas.microsoft.com/office/drawing/2014/main" id="{31557030-7377-CDEB-67BA-5C9363018407}"/>
                    </a:ext>
                  </a:extLst>
                </p:cNvPr>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485;p130">
                  <a:extLst>
                    <a:ext uri="{FF2B5EF4-FFF2-40B4-BE49-F238E27FC236}">
                      <a16:creationId xmlns:a16="http://schemas.microsoft.com/office/drawing/2014/main" id="{08DF2D4A-A10C-7FE1-5886-FA83AC58D19D}"/>
                    </a:ext>
                  </a:extLst>
                </p:cNvPr>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486;p130">
                  <a:extLst>
                    <a:ext uri="{FF2B5EF4-FFF2-40B4-BE49-F238E27FC236}">
                      <a16:creationId xmlns:a16="http://schemas.microsoft.com/office/drawing/2014/main" id="{303A3720-E069-9D56-2AB9-AFC09D6F61A4}"/>
                    </a:ext>
                  </a:extLst>
                </p:cNvPr>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8487;p130">
                <a:extLst>
                  <a:ext uri="{FF2B5EF4-FFF2-40B4-BE49-F238E27FC236}">
                    <a16:creationId xmlns:a16="http://schemas.microsoft.com/office/drawing/2014/main" id="{4CB50E04-3840-5A9A-3C30-BC4EB0678C60}"/>
                  </a:ext>
                </a:extLst>
              </p:cNvPr>
              <p:cNvGrpSpPr/>
              <p:nvPr/>
            </p:nvGrpSpPr>
            <p:grpSpPr>
              <a:xfrm>
                <a:off x="5973664" y="3484366"/>
                <a:ext cx="811335" cy="987304"/>
                <a:chOff x="1285250" y="1617275"/>
                <a:chExt cx="1090650" cy="1327200"/>
              </a:xfrm>
              <a:grpFill/>
            </p:grpSpPr>
            <p:sp>
              <p:nvSpPr>
                <p:cNvPr id="24" name="Google Shape;8488;p130">
                  <a:extLst>
                    <a:ext uri="{FF2B5EF4-FFF2-40B4-BE49-F238E27FC236}">
                      <a16:creationId xmlns:a16="http://schemas.microsoft.com/office/drawing/2014/main" id="{DC4B1171-474A-4FE1-4C20-8C63CE70032B}"/>
                    </a:ext>
                  </a:extLst>
                </p:cNvPr>
                <p:cNvSpPr/>
                <p:nvPr/>
              </p:nvSpPr>
              <p:spPr>
                <a:xfrm>
                  <a:off x="1460300"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489;p130">
                  <a:extLst>
                    <a:ext uri="{FF2B5EF4-FFF2-40B4-BE49-F238E27FC236}">
                      <a16:creationId xmlns:a16="http://schemas.microsoft.com/office/drawing/2014/main" id="{B1187B65-216B-D606-1995-2DA2D327CB4D}"/>
                    </a:ext>
                  </a:extLst>
                </p:cNvPr>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490;p130">
                  <a:extLst>
                    <a:ext uri="{FF2B5EF4-FFF2-40B4-BE49-F238E27FC236}">
                      <a16:creationId xmlns:a16="http://schemas.microsoft.com/office/drawing/2014/main" id="{A02F7E38-872C-7511-EC1A-4C5CC69ED360}"/>
                    </a:ext>
                  </a:extLst>
                </p:cNvPr>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8491;p130">
                <a:extLst>
                  <a:ext uri="{FF2B5EF4-FFF2-40B4-BE49-F238E27FC236}">
                    <a16:creationId xmlns:a16="http://schemas.microsoft.com/office/drawing/2014/main" id="{5BAEE687-69D7-22CB-E66B-4426AFA0F509}"/>
                  </a:ext>
                </a:extLst>
              </p:cNvPr>
              <p:cNvGrpSpPr/>
              <p:nvPr/>
            </p:nvGrpSpPr>
            <p:grpSpPr>
              <a:xfrm>
                <a:off x="5194708" y="3484366"/>
                <a:ext cx="811409" cy="987304"/>
                <a:chOff x="238125" y="1617275"/>
                <a:chExt cx="1090750" cy="1327200"/>
              </a:xfrm>
              <a:grpFill/>
            </p:grpSpPr>
            <p:sp>
              <p:nvSpPr>
                <p:cNvPr id="21" name="Google Shape;8492;p130">
                  <a:extLst>
                    <a:ext uri="{FF2B5EF4-FFF2-40B4-BE49-F238E27FC236}">
                      <a16:creationId xmlns:a16="http://schemas.microsoft.com/office/drawing/2014/main" id="{A1A31537-E5E2-CB31-BF9F-8ECB87755B30}"/>
                    </a:ext>
                  </a:extLst>
                </p:cNvPr>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493;p130">
                  <a:extLst>
                    <a:ext uri="{FF2B5EF4-FFF2-40B4-BE49-F238E27FC236}">
                      <a16:creationId xmlns:a16="http://schemas.microsoft.com/office/drawing/2014/main" id="{EDF984A4-2D8A-1036-EF10-8BEBC030C761}"/>
                    </a:ext>
                  </a:extLst>
                </p:cNvPr>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494;p130">
                  <a:extLst>
                    <a:ext uri="{FF2B5EF4-FFF2-40B4-BE49-F238E27FC236}">
                      <a16:creationId xmlns:a16="http://schemas.microsoft.com/office/drawing/2014/main" id="{1383C05B-EFF0-8F11-8127-84E76A00B774}"/>
                    </a:ext>
                  </a:extLst>
                </p:cNvPr>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 name="Google Shape;8479;p130">
              <a:extLst>
                <a:ext uri="{FF2B5EF4-FFF2-40B4-BE49-F238E27FC236}">
                  <a16:creationId xmlns:a16="http://schemas.microsoft.com/office/drawing/2014/main" id="{23582544-03CB-42F7-7EC7-4DA66B6F93E9}"/>
                </a:ext>
              </a:extLst>
            </p:cNvPr>
            <p:cNvGrpSpPr/>
            <p:nvPr/>
          </p:nvGrpSpPr>
          <p:grpSpPr>
            <a:xfrm rot="16200000">
              <a:off x="650709" y="4562129"/>
              <a:ext cx="900577" cy="1152126"/>
              <a:chOff x="3379425" y="1617275"/>
              <a:chExt cx="1090650" cy="1327200"/>
            </a:xfrm>
            <a:grpFill/>
          </p:grpSpPr>
          <p:sp>
            <p:nvSpPr>
              <p:cNvPr id="14" name="Google Shape;8480;p130">
                <a:extLst>
                  <a:ext uri="{FF2B5EF4-FFF2-40B4-BE49-F238E27FC236}">
                    <a16:creationId xmlns:a16="http://schemas.microsoft.com/office/drawing/2014/main" id="{B794D95F-A380-87E8-5062-BAF51A4740FC}"/>
                  </a:ext>
                </a:extLst>
              </p:cNvPr>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481;p130">
                <a:extLst>
                  <a:ext uri="{FF2B5EF4-FFF2-40B4-BE49-F238E27FC236}">
                    <a16:creationId xmlns:a16="http://schemas.microsoft.com/office/drawing/2014/main" id="{725796C4-DA96-B416-DE20-40E9DF81A933}"/>
                  </a:ext>
                </a:extLst>
              </p:cNvPr>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482;p130">
                <a:extLst>
                  <a:ext uri="{FF2B5EF4-FFF2-40B4-BE49-F238E27FC236}">
                    <a16:creationId xmlns:a16="http://schemas.microsoft.com/office/drawing/2014/main" id="{85845895-C75A-876E-B363-16ABEBE8F6DF}"/>
                  </a:ext>
                </a:extLst>
              </p:cNvPr>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 name="TextBox 33">
            <a:extLst>
              <a:ext uri="{FF2B5EF4-FFF2-40B4-BE49-F238E27FC236}">
                <a16:creationId xmlns:a16="http://schemas.microsoft.com/office/drawing/2014/main" id="{C4AFB651-0186-6767-68D4-26942D86B9F3}"/>
              </a:ext>
            </a:extLst>
          </p:cNvPr>
          <p:cNvSpPr txBox="1"/>
          <p:nvPr/>
        </p:nvSpPr>
        <p:spPr>
          <a:xfrm>
            <a:off x="1806736" y="4482965"/>
            <a:ext cx="4887256" cy="523220"/>
          </a:xfrm>
          <a:prstGeom prst="rect">
            <a:avLst/>
          </a:prstGeom>
          <a:noFill/>
        </p:spPr>
        <p:txBody>
          <a:bodyPr wrap="square" rtlCol="0">
            <a:spAutoFit/>
          </a:bodyPr>
          <a:lstStyle/>
          <a:p>
            <a:r>
              <a:rPr lang="en-US" sz="2800" b="1">
                <a:solidFill>
                  <a:srgbClr val="034EA2"/>
                </a:solidFill>
                <a:latin typeface="Calibri Light" panose="020F0302020204030204" pitchFamily="34" charset="0"/>
                <a:ea typeface="Calibri Light" panose="020F0302020204030204" pitchFamily="34" charset="0"/>
                <a:cs typeface="Calibri Light" panose="020F0302020204030204" pitchFamily="34" charset="0"/>
              </a:rPr>
              <a:t>KAVA Call 13 RIS Projects</a:t>
            </a:r>
          </a:p>
        </p:txBody>
      </p:sp>
      <p:sp>
        <p:nvSpPr>
          <p:cNvPr id="35" name="TextBox 34">
            <a:extLst>
              <a:ext uri="{FF2B5EF4-FFF2-40B4-BE49-F238E27FC236}">
                <a16:creationId xmlns:a16="http://schemas.microsoft.com/office/drawing/2014/main" id="{75F4C59E-7175-11EB-EEA1-5A16E95C50B9}"/>
              </a:ext>
            </a:extLst>
          </p:cNvPr>
          <p:cNvSpPr txBox="1"/>
          <p:nvPr/>
        </p:nvSpPr>
        <p:spPr>
          <a:xfrm>
            <a:off x="1779885" y="5298601"/>
            <a:ext cx="4887256" cy="523220"/>
          </a:xfrm>
          <a:prstGeom prst="rect">
            <a:avLst/>
          </a:prstGeom>
          <a:noFill/>
        </p:spPr>
        <p:txBody>
          <a:bodyPr wrap="square" rtlCol="0">
            <a:spAutoFit/>
          </a:bodyPr>
          <a:lstStyle/>
          <a:p>
            <a:r>
              <a:rPr lang="en-US" sz="2800" b="1">
                <a:solidFill>
                  <a:srgbClr val="034EA2"/>
                </a:solidFill>
                <a:latin typeface="Calibri Light" panose="020F0302020204030204" pitchFamily="34" charset="0"/>
                <a:ea typeface="Calibri Light" panose="020F0302020204030204" pitchFamily="34" charset="0"/>
                <a:cs typeface="Calibri Light" panose="020F0302020204030204" pitchFamily="34" charset="0"/>
              </a:rPr>
              <a:t>KAVA Call 13 Education</a:t>
            </a:r>
          </a:p>
        </p:txBody>
      </p:sp>
    </p:spTree>
    <p:extLst>
      <p:ext uri="{BB962C8B-B14F-4D97-AF65-F5344CB8AC3E}">
        <p14:creationId xmlns:p14="http://schemas.microsoft.com/office/powerpoint/2010/main" val="3768518311"/>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A237F-70D5-DECA-5E70-30C109484239}"/>
            </a:ext>
          </a:extLst>
        </p:cNvPr>
        <p:cNvGrpSpPr/>
        <p:nvPr/>
      </p:nvGrpSpPr>
      <p:grpSpPr>
        <a:xfrm>
          <a:off x="0" y="0"/>
          <a:ext cx="0" cy="0"/>
          <a:chOff x="0" y="0"/>
          <a:chExt cx="0" cy="0"/>
        </a:xfrm>
      </p:grpSpPr>
      <p:pic>
        <p:nvPicPr>
          <p:cNvPr id="11" name="Picture 3">
            <a:extLst>
              <a:ext uri="{FF2B5EF4-FFF2-40B4-BE49-F238E27FC236}">
                <a16:creationId xmlns:a16="http://schemas.microsoft.com/office/drawing/2014/main" id="{E7B1C774-A4B9-418A-7903-69E1015067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307" y="2216149"/>
            <a:ext cx="5038290" cy="2336801"/>
          </a:xfrm>
          <a:prstGeom prst="rect">
            <a:avLst/>
          </a:prstGeom>
        </p:spPr>
      </p:pic>
      <p:pic>
        <p:nvPicPr>
          <p:cNvPr id="6" name="Θέση εικόνας 5">
            <a:extLst>
              <a:ext uri="{FF2B5EF4-FFF2-40B4-BE49-F238E27FC236}">
                <a16:creationId xmlns:a16="http://schemas.microsoft.com/office/drawing/2014/main" id="{5F641E70-2156-5BF9-B6D7-3BD4E946919E}"/>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t="681" b="681"/>
          <a:stretch/>
        </p:blipFill>
        <p:spPr>
          <a:effectLst/>
        </p:spPr>
      </p:pic>
      <p:sp>
        <p:nvSpPr>
          <p:cNvPr id="4" name="Τίτλος 3">
            <a:extLst>
              <a:ext uri="{FF2B5EF4-FFF2-40B4-BE49-F238E27FC236}">
                <a16:creationId xmlns:a16="http://schemas.microsoft.com/office/drawing/2014/main" id="{0D4869A4-D919-F5B0-160E-DCBB83608474}"/>
              </a:ext>
            </a:extLst>
          </p:cNvPr>
          <p:cNvSpPr>
            <a:spLocks noGrp="1"/>
          </p:cNvSpPr>
          <p:nvPr>
            <p:ph type="title"/>
          </p:nvPr>
        </p:nvSpPr>
        <p:spPr>
          <a:xfrm>
            <a:off x="480307" y="879348"/>
            <a:ext cx="4704523" cy="504056"/>
          </a:xfrm>
        </p:spPr>
        <p:txBody>
          <a:bodyPr/>
          <a:lstStyle/>
          <a:p>
            <a:r>
              <a:rPr lang="en-US" sz="5400">
                <a:latin typeface="Calibri Light" panose="020F0302020204030204" pitchFamily="34" charset="0"/>
                <a:ea typeface="Calibri Light" panose="020F0302020204030204" pitchFamily="34" charset="0"/>
                <a:cs typeface="Calibri Light" panose="020F0302020204030204" pitchFamily="34" charset="0"/>
              </a:rPr>
              <a:t>KAVA CALL 13</a:t>
            </a:r>
            <a:endParaRPr lang="el-GR" sz="540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322D93DE-31BA-0881-3A74-F59595F1B4BA}"/>
              </a:ext>
            </a:extLst>
          </p:cNvPr>
          <p:cNvPicPr>
            <a:picLocks noChangeAspect="1"/>
          </p:cNvPicPr>
          <p:nvPr/>
        </p:nvPicPr>
        <p:blipFill>
          <a:blip r:embed="rId4">
            <a:extLst>
              <a:ext uri="{28A0092B-C50C-407E-A947-70E740481C1C}">
                <a14:useLocalDpi xmlns:a14="http://schemas.microsoft.com/office/drawing/2010/main" val="0"/>
              </a:ext>
            </a:extLst>
          </a:blip>
          <a:srcRect l="2141" r="51299" b="5605"/>
          <a:stretch/>
        </p:blipFill>
        <p:spPr>
          <a:xfrm>
            <a:off x="9590244" y="19159"/>
            <a:ext cx="2121449" cy="860189"/>
          </a:xfrm>
          <a:prstGeom prst="rect">
            <a:avLst/>
          </a:prstGeom>
        </p:spPr>
      </p:pic>
      <p:sp>
        <p:nvSpPr>
          <p:cNvPr id="2" name="Title 1">
            <a:extLst>
              <a:ext uri="{FF2B5EF4-FFF2-40B4-BE49-F238E27FC236}">
                <a16:creationId xmlns:a16="http://schemas.microsoft.com/office/drawing/2014/main" id="{8727EA40-976C-E549-F013-37747C59C287}"/>
              </a:ext>
            </a:extLst>
          </p:cNvPr>
          <p:cNvSpPr txBox="1">
            <a:spLocks/>
          </p:cNvSpPr>
          <p:nvPr/>
        </p:nvSpPr>
        <p:spPr bwMode="auto">
          <a:xfrm>
            <a:off x="865024" y="2741200"/>
            <a:ext cx="4268855" cy="128669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l" defTabSz="914400" rtl="0" eaLnBrk="1" latinLnBrk="0" hangingPunct="1">
              <a:lnSpc>
                <a:spcPct val="100000"/>
              </a:lnSpc>
              <a:spcBef>
                <a:spcPct val="20000"/>
              </a:spcBef>
              <a:spcAft>
                <a:spcPts val="0"/>
              </a:spcAft>
              <a:buNone/>
              <a:defRPr kumimoji="0" sz="3000" b="0" i="0" u="none" kern="1200" baseline="0">
                <a:solidFill>
                  <a:srgbClr val="034EA2"/>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40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rPr>
              <a:t>RIS Capacity Building Call 2024/2025</a:t>
            </a:r>
          </a:p>
        </p:txBody>
      </p:sp>
      <p:pic>
        <p:nvPicPr>
          <p:cNvPr id="10" name="Picture 9" descr="A black background with blue text&#10;&#10;Description automatically generated">
            <a:extLst>
              <a:ext uri="{FF2B5EF4-FFF2-40B4-BE49-F238E27FC236}">
                <a16:creationId xmlns:a16="http://schemas.microsoft.com/office/drawing/2014/main" id="{89EAF170-81B8-0B92-AFCA-8E4AE153A7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32" r="953"/>
          <a:stretch/>
        </p:blipFill>
        <p:spPr>
          <a:xfrm>
            <a:off x="231568" y="5545083"/>
            <a:ext cx="5864432" cy="911764"/>
          </a:xfrm>
          <a:prstGeom prst="rect">
            <a:avLst/>
          </a:prstGeom>
        </p:spPr>
      </p:pic>
    </p:spTree>
    <p:extLst>
      <p:ext uri="{BB962C8B-B14F-4D97-AF65-F5344CB8AC3E}">
        <p14:creationId xmlns:p14="http://schemas.microsoft.com/office/powerpoint/2010/main" val="3434792021"/>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5FBB95-4239-E4A0-9D34-DA36C1389069}"/>
              </a:ext>
            </a:extLst>
          </p:cNvPr>
          <p:cNvSpPr>
            <a:spLocks noGrp="1"/>
          </p:cNvSpPr>
          <p:nvPr>
            <p:ph type="title"/>
          </p:nvPr>
        </p:nvSpPr>
        <p:spPr>
          <a:xfrm>
            <a:off x="360000" y="95163"/>
            <a:ext cx="11772733" cy="88697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tIns="45720" rIns="91440" bIns="45720" anchor="ctr">
            <a:noAutofit/>
          </a:bodyPr>
          <a:lstStyle/>
          <a:p>
            <a:r>
              <a:rPr lang="en-US" sz="4000" b="1">
                <a:solidFill>
                  <a:schemeClr val="dk2"/>
                </a:solidFill>
              </a:rPr>
              <a:t>RIS CAPACITY BUILDING KAVA Projects</a:t>
            </a:r>
          </a:p>
        </p:txBody>
      </p:sp>
      <p:sp>
        <p:nvSpPr>
          <p:cNvPr id="5" name="Text Placeholder 1">
            <a:extLst>
              <a:ext uri="{FF2B5EF4-FFF2-40B4-BE49-F238E27FC236}">
                <a16:creationId xmlns:a16="http://schemas.microsoft.com/office/drawing/2014/main" id="{91A3913B-F604-5895-5C64-C00C9442E33D}"/>
              </a:ext>
            </a:extLst>
          </p:cNvPr>
          <p:cNvSpPr txBox="1">
            <a:spLocks/>
          </p:cNvSpPr>
          <p:nvPr/>
        </p:nvSpPr>
        <p:spPr bwMode="auto">
          <a:xfrm>
            <a:off x="340996" y="795841"/>
            <a:ext cx="11510008" cy="1343675"/>
          </a:xfrm>
          <a:prstGeom prst="roundRect">
            <a:avLst>
              <a:gd name="adj" fmla="val 18318"/>
            </a:avLst>
          </a:prstGeom>
          <a:solidFill>
            <a:schemeClr val="accent1">
              <a:alpha val="15000"/>
            </a:schemeClr>
          </a:solidFill>
          <a:ln/>
        </p:spPr>
        <p:txBody>
          <a:bodyPr vert="horz" wrap="square" lIns="144000" tIns="0" rIns="0" bIns="0" rtlCol="0" anchor="ctr" anchorCtr="0">
            <a:normAutofit/>
          </a:bodyPr>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lang="en-GB" sz="2000" b="0" i="0" u="none" kern="1200" baseline="0" dirty="0">
                <a:solidFill>
                  <a:schemeClr val="tx1"/>
                </a:solidFill>
                <a:latin typeface="Calibri Light" panose="020F0302020204030204" pitchFamily="34" charset="0"/>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smtClean="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smtClean="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lang="en-GB" sz="2000" b="0" i="0" u="none" kern="1200" baseline="0" dirty="0" smtClean="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500"/>
              </a:spcBef>
              <a:spcAft>
                <a:spcPts val="500"/>
              </a:spcAft>
              <a:buClr>
                <a:srgbClr val="6BB745"/>
              </a:buClr>
              <a:buSzPct val="100000"/>
              <a:buFont typeface="Arial" panose="020B0604020202020204" pitchFamily="34" charset="0"/>
              <a:buNone/>
              <a:tabLst/>
              <a:defRPr/>
            </a:pPr>
            <a:r>
              <a:rPr kumimoji="0" lang="en-US" sz="1800" b="0"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This call supports capacity-building projects to </a:t>
            </a:r>
            <a:r>
              <a:rPr kumimoji="0" lang="en-US" sz="1800" b="1"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boost raw materials innovation in RIS countries </a:t>
            </a:r>
            <a:r>
              <a:rPr kumimoji="0" lang="en-US" sz="1800" b="0"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and solve raw materials sector-related challenges. It focuses on </a:t>
            </a:r>
            <a:r>
              <a:rPr kumimoji="0" lang="en-US" sz="1800" b="1"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regional impact </a:t>
            </a:r>
            <a:r>
              <a:rPr kumimoji="0" lang="en-US" sz="1800" b="0"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and </a:t>
            </a:r>
            <a:r>
              <a:rPr kumimoji="0" lang="en-US" sz="1800" b="1"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sustainable ecosystem expansion</a:t>
            </a:r>
            <a:r>
              <a:rPr kumimoji="0" lang="en-US" sz="1800" b="0"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 Can be defined on a case-by-case basis</a:t>
            </a:r>
            <a:r>
              <a:rPr kumimoji="0" lang="el-GR" sz="1800" b="0"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 </a:t>
            </a:r>
            <a:r>
              <a:rPr kumimoji="0" lang="en-US" sz="1800" b="0"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i.e., Cooperation with innovative groups that work on and have </a:t>
            </a:r>
            <a:r>
              <a:rPr kumimoji="0" lang="en-US" sz="1800" b="1"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developed tools and technologies that can be tested in RIS regions </a:t>
            </a:r>
            <a:r>
              <a:rPr kumimoji="0" lang="en-US" sz="1800" b="0"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with the aim of solving raw materials value chain-related challenges. (Other examples in the Call)</a:t>
            </a:r>
          </a:p>
        </p:txBody>
      </p:sp>
      <p:graphicFrame>
        <p:nvGraphicFramePr>
          <p:cNvPr id="9" name="Table 8">
            <a:extLst>
              <a:ext uri="{FF2B5EF4-FFF2-40B4-BE49-F238E27FC236}">
                <a16:creationId xmlns:a16="http://schemas.microsoft.com/office/drawing/2014/main" id="{A64CACF6-2D1D-5B71-840E-C5C39342FDF5}"/>
              </a:ext>
            </a:extLst>
          </p:cNvPr>
          <p:cNvGraphicFramePr>
            <a:graphicFrameLocks noGrp="1"/>
          </p:cNvGraphicFramePr>
          <p:nvPr/>
        </p:nvGraphicFramePr>
        <p:xfrm>
          <a:off x="360000" y="2208232"/>
          <a:ext cx="11491199" cy="3412633"/>
        </p:xfrm>
        <a:graphic>
          <a:graphicData uri="http://schemas.openxmlformats.org/drawingml/2006/table">
            <a:tbl>
              <a:tblPr>
                <a:tableStyleId>{BC89EF96-8CEA-46FF-86C4-4CE0E7609802}</a:tableStyleId>
              </a:tblPr>
              <a:tblGrid>
                <a:gridCol w="3583350">
                  <a:extLst>
                    <a:ext uri="{9D8B030D-6E8A-4147-A177-3AD203B41FA5}">
                      <a16:colId xmlns:a16="http://schemas.microsoft.com/office/drawing/2014/main" val="3384974895"/>
                    </a:ext>
                  </a:extLst>
                </a:gridCol>
                <a:gridCol w="7907849">
                  <a:extLst>
                    <a:ext uri="{9D8B030D-6E8A-4147-A177-3AD203B41FA5}">
                      <a16:colId xmlns:a16="http://schemas.microsoft.com/office/drawing/2014/main" val="363493650"/>
                    </a:ext>
                  </a:extLst>
                </a:gridCol>
              </a:tblGrid>
              <a:tr h="349397">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Consortium (No. of partners)</a:t>
                      </a:r>
                    </a:p>
                  </a:txBody>
                  <a:tcPr marL="180000" marR="108000" marT="79200" marB="792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400" b="0" i="0" u="none" strike="noStrike">
                          <a:solidFill>
                            <a:schemeClr val="tx2"/>
                          </a:solidFill>
                          <a:effectLst/>
                          <a:latin typeface="Calibri Light" panose="020F0302020204030204" pitchFamily="34" charset="0"/>
                          <a:cs typeface="Calibri Light" panose="020F0302020204030204" pitchFamily="34" charset="0"/>
                        </a:rPr>
                        <a:t>min. 2 project participants (at the time of proposal submission) and </a:t>
                      </a:r>
                      <a:r>
                        <a:rPr lang="en-GB" sz="1400" b="1" i="0" u="none" strike="noStrike">
                          <a:solidFill>
                            <a:schemeClr val="tx2"/>
                          </a:solidFill>
                          <a:effectLst/>
                          <a:latin typeface="Calibri Light" panose="020F0302020204030204" pitchFamily="34" charset="0"/>
                          <a:cs typeface="Calibri Light" panose="020F0302020204030204" pitchFamily="34" charset="0"/>
                        </a:rPr>
                        <a:t>min. 3 KIC Core, Associate or Project Partners (at the time of the Project’s start)</a:t>
                      </a:r>
                      <a:r>
                        <a:rPr lang="en-GB" sz="1400" b="0" i="0" u="none" strike="noStrike">
                          <a:solidFill>
                            <a:schemeClr val="tx2"/>
                          </a:solidFill>
                          <a:effectLst/>
                          <a:latin typeface="Calibri Light" panose="020F0302020204030204" pitchFamily="34" charset="0"/>
                          <a:cs typeface="Calibri Light" panose="020F0302020204030204" pitchFamily="34" charset="0"/>
                        </a:rPr>
                        <a:t>, </a:t>
                      </a:r>
                      <a:r>
                        <a:rPr lang="en-GB" sz="1400" b="1" i="0" u="none" strike="noStrike">
                          <a:solidFill>
                            <a:schemeClr val="tx2"/>
                          </a:solidFill>
                          <a:effectLst/>
                          <a:latin typeface="Calibri Light" panose="020F0302020204030204" pitchFamily="34" charset="0"/>
                          <a:cs typeface="Calibri Light" panose="020F0302020204030204" pitchFamily="34" charset="0"/>
                        </a:rPr>
                        <a:t>coming from a minimum of 2 countries</a:t>
                      </a:r>
                    </a:p>
                  </a:txBody>
                  <a:tcPr marL="180000" marR="108000" marT="79200" marB="792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975540326"/>
                  </a:ext>
                </a:extLst>
              </a:tr>
              <a:tr h="558002">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Lead project participant</a:t>
                      </a:r>
                    </a:p>
                  </a:txBody>
                  <a:tcPr marL="180000" marR="108000" marT="79200" marB="792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l" fontAlgn="ctr"/>
                      <a:r>
                        <a:rPr lang="en-GB" sz="1400" b="0" i="0" u="none" strike="noStrike">
                          <a:solidFill>
                            <a:schemeClr val="tx2"/>
                          </a:solidFill>
                          <a:effectLst/>
                          <a:latin typeface="Calibri Light" panose="020F0302020204030204" pitchFamily="34" charset="0"/>
                          <a:cs typeface="Calibri Light" panose="020F0302020204030204" pitchFamily="34" charset="0"/>
                        </a:rPr>
                        <a:t>must be a </a:t>
                      </a:r>
                      <a:r>
                        <a:rPr lang="en-GB" sz="1400" b="1" i="0" u="none" strike="noStrike">
                          <a:solidFill>
                            <a:schemeClr val="tx2"/>
                          </a:solidFill>
                          <a:effectLst/>
                          <a:latin typeface="Calibri Light" panose="020F0302020204030204" pitchFamily="34" charset="0"/>
                          <a:cs typeface="Calibri Light" panose="020F0302020204030204" pitchFamily="34" charset="0"/>
                        </a:rPr>
                        <a:t>Core</a:t>
                      </a:r>
                      <a:r>
                        <a:rPr lang="en-GB" sz="1400" b="0" i="0" u="none" strike="noStrike">
                          <a:solidFill>
                            <a:schemeClr val="tx2"/>
                          </a:solidFill>
                          <a:effectLst/>
                          <a:latin typeface="Calibri Light" panose="020F0302020204030204" pitchFamily="34" charset="0"/>
                          <a:cs typeface="Calibri Light" panose="020F0302020204030204" pitchFamily="34" charset="0"/>
                        </a:rPr>
                        <a:t> or </a:t>
                      </a:r>
                      <a:r>
                        <a:rPr lang="en-GB" sz="1400" b="1" i="0" u="none" strike="noStrike">
                          <a:solidFill>
                            <a:schemeClr val="tx2"/>
                          </a:solidFill>
                          <a:effectLst/>
                          <a:latin typeface="Calibri Light" panose="020F0302020204030204" pitchFamily="34" charset="0"/>
                          <a:cs typeface="Calibri Light" panose="020F0302020204030204" pitchFamily="34" charset="0"/>
                        </a:rPr>
                        <a:t>Associate</a:t>
                      </a:r>
                      <a:r>
                        <a:rPr lang="en-GB" sz="1400" b="0" i="0" u="none" strike="noStrike">
                          <a:solidFill>
                            <a:schemeClr val="tx2"/>
                          </a:solidFill>
                          <a:effectLst/>
                          <a:latin typeface="Calibri Light" panose="020F0302020204030204" pitchFamily="34" charset="0"/>
                          <a:cs typeface="Calibri Light" panose="020F0302020204030204" pitchFamily="34" charset="0"/>
                        </a:rPr>
                        <a:t> Partner (or Linked Third Party to a Core or Associate Partner) of EIT RawMaterials by the time the project starts</a:t>
                      </a:r>
                    </a:p>
                  </a:txBody>
                  <a:tcPr marL="180000" marR="108000" marT="79200" marB="792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58800855"/>
                  </a:ext>
                </a:extLst>
              </a:tr>
              <a:tr h="349397">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TRL level at start/end</a:t>
                      </a:r>
                    </a:p>
                  </a:txBody>
                  <a:tcPr marL="180000" marR="108000" marT="79200" marB="792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l" fontAlgn="ctr"/>
                      <a:r>
                        <a:rPr lang="en-GB" sz="1400" b="1" i="0" u="none" strike="noStrike">
                          <a:solidFill>
                            <a:schemeClr val="tx2"/>
                          </a:solidFill>
                          <a:effectLst/>
                          <a:latin typeface="Calibri Light" panose="020F0302020204030204" pitchFamily="34" charset="0"/>
                          <a:cs typeface="Calibri Light" panose="020F0302020204030204" pitchFamily="34" charset="0"/>
                        </a:rPr>
                        <a:t>min. 4 </a:t>
                      </a:r>
                      <a:r>
                        <a:rPr lang="en-GB" sz="1400" b="1" i="0" u="none" strike="noStrike">
                          <a:solidFill>
                            <a:schemeClr val="tx2"/>
                          </a:solidFill>
                          <a:effectLst/>
                          <a:latin typeface="Calibri Light" panose="020F0302020204030204" pitchFamily="34" charset="0"/>
                          <a:cs typeface="Calibri Light" panose="020F0302020204030204" pitchFamily="34" charset="0"/>
                          <a:sym typeface="Wingdings" panose="05000000000000000000" pitchFamily="2" charset="2"/>
                        </a:rPr>
                        <a:t> 6 (or higher)</a:t>
                      </a:r>
                      <a:endParaRPr lang="en-GB" sz="1400" b="1" i="0" u="none" strike="noStrike">
                        <a:solidFill>
                          <a:schemeClr val="tx2"/>
                        </a:solidFill>
                        <a:effectLst/>
                        <a:latin typeface="Calibri Light" panose="020F0302020204030204" pitchFamily="34" charset="0"/>
                        <a:cs typeface="Calibri Light" panose="020F0302020204030204" pitchFamily="34" charset="0"/>
                      </a:endParaRPr>
                    </a:p>
                  </a:txBody>
                  <a:tcPr marL="180000" marR="108000" marT="79200" marB="792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255455137"/>
                  </a:ext>
                </a:extLst>
              </a:tr>
              <a:tr h="349397">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RIS Task Partners</a:t>
                      </a:r>
                    </a:p>
                  </a:txBody>
                  <a:tcPr marL="180000" marR="108000" marT="79200" marB="792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r>
                        <a:rPr lang="en-GB" sz="1400" b="0" i="0" kern="1200">
                          <a:solidFill>
                            <a:schemeClr val="tx2"/>
                          </a:solidFill>
                          <a:effectLst/>
                          <a:latin typeface="Calibri Light" panose="020F0302020204030204" pitchFamily="34" charset="0"/>
                          <a:ea typeface="+mn-ea"/>
                          <a:cs typeface="Calibri Light" panose="020F0302020204030204" pitchFamily="34" charset="0"/>
                        </a:rPr>
                        <a:t>Yes, can have (but must be selected via open call)</a:t>
                      </a:r>
                    </a:p>
                  </a:txBody>
                  <a:tcPr marL="180000" marR="108000" marT="79200" marB="792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38292888"/>
                  </a:ext>
                </a:extLst>
              </a:tr>
              <a:tr h="0">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Budget Size</a:t>
                      </a:r>
                    </a:p>
                  </a:txBody>
                  <a:tcPr marL="180000" marR="108000" marT="79200" marB="792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l" fontAlgn="ctr"/>
                      <a:r>
                        <a:rPr lang="es-ES" sz="1400" b="0" i="0" u="none" strike="noStrike" err="1">
                          <a:solidFill>
                            <a:schemeClr val="tx2"/>
                          </a:solidFill>
                          <a:effectLst/>
                          <a:latin typeface="Calibri Light" panose="020F0302020204030204" pitchFamily="34" charset="0"/>
                          <a:cs typeface="Calibri Light" panose="020F0302020204030204" pitchFamily="34" charset="0"/>
                        </a:rPr>
                        <a:t>Not</a:t>
                      </a:r>
                      <a:r>
                        <a:rPr lang="es-ES" sz="1400" b="0" i="0" u="none" strike="noStrike">
                          <a:solidFill>
                            <a:schemeClr val="tx2"/>
                          </a:solidFill>
                          <a:effectLst/>
                          <a:latin typeface="Calibri Light" panose="020F0302020204030204" pitchFamily="34" charset="0"/>
                          <a:cs typeface="Calibri Light" panose="020F0302020204030204" pitchFamily="34" charset="0"/>
                        </a:rPr>
                        <a:t> </a:t>
                      </a:r>
                      <a:r>
                        <a:rPr lang="es-ES" sz="1400" b="0" i="0" u="none" strike="noStrike" err="1">
                          <a:solidFill>
                            <a:schemeClr val="tx2"/>
                          </a:solidFill>
                          <a:effectLst/>
                          <a:latin typeface="Calibri Light" panose="020F0302020204030204" pitchFamily="34" charset="0"/>
                          <a:cs typeface="Calibri Light" panose="020F0302020204030204" pitchFamily="34" charset="0"/>
                        </a:rPr>
                        <a:t>defined</a:t>
                      </a:r>
                      <a:r>
                        <a:rPr lang="es-ES" sz="1400" b="0" i="0" u="none" strike="noStrike">
                          <a:solidFill>
                            <a:schemeClr val="tx2"/>
                          </a:solidFill>
                          <a:effectLst/>
                          <a:latin typeface="Calibri Light" panose="020F0302020204030204" pitchFamily="34" charset="0"/>
                          <a:cs typeface="Calibri Light" panose="020F0302020204030204" pitchFamily="34" charset="0"/>
                        </a:rPr>
                        <a:t> in </a:t>
                      </a:r>
                      <a:r>
                        <a:rPr lang="es-ES" sz="1400" b="0" i="0" u="none" strike="noStrike" err="1">
                          <a:solidFill>
                            <a:schemeClr val="tx2"/>
                          </a:solidFill>
                          <a:effectLst/>
                          <a:latin typeface="Calibri Light" panose="020F0302020204030204" pitchFamily="34" charset="0"/>
                          <a:cs typeface="Calibri Light" panose="020F0302020204030204" pitchFamily="34" charset="0"/>
                        </a:rPr>
                        <a:t>Call</a:t>
                      </a:r>
                      <a:r>
                        <a:rPr lang="es-ES" sz="1400" b="0" i="0" u="none" strike="noStrike">
                          <a:solidFill>
                            <a:schemeClr val="tx2"/>
                          </a:solidFill>
                          <a:effectLst/>
                          <a:latin typeface="Calibri Light" panose="020F0302020204030204" pitchFamily="34" charset="0"/>
                          <a:cs typeface="Calibri Light" panose="020F0302020204030204" pitchFamily="34" charset="0"/>
                        </a:rPr>
                        <a:t> </a:t>
                      </a:r>
                      <a:r>
                        <a:rPr lang="es-ES" sz="1400" b="0" i="0" u="none" strike="noStrike" err="1">
                          <a:solidFill>
                            <a:schemeClr val="tx2"/>
                          </a:solidFill>
                          <a:effectLst/>
                          <a:latin typeface="Calibri Light" panose="020F0302020204030204" pitchFamily="34" charset="0"/>
                          <a:cs typeface="Calibri Light" panose="020F0302020204030204" pitchFamily="34" charset="0"/>
                        </a:rPr>
                        <a:t>text</a:t>
                      </a:r>
                      <a:endParaRPr lang="es-ES" sz="1400" b="0" i="0" u="none" strike="noStrike">
                        <a:solidFill>
                          <a:schemeClr val="tx2"/>
                        </a:solidFill>
                        <a:effectLst/>
                        <a:latin typeface="Calibri Light" panose="020F0302020204030204" pitchFamily="34" charset="0"/>
                        <a:cs typeface="Calibri Light" panose="020F0302020204030204" pitchFamily="34" charset="0"/>
                      </a:endParaRPr>
                    </a:p>
                  </a:txBody>
                  <a:tcPr marL="180000" marR="108000" marT="79200" marB="792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794276641"/>
                  </a:ext>
                </a:extLst>
              </a:tr>
              <a:tr h="349397">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Min. Co-funding (% of Total project funding)</a:t>
                      </a:r>
                    </a:p>
                  </a:txBody>
                  <a:tcPr marL="180000" marR="108000" marT="79200" marB="792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r>
                        <a:rPr lang="en-GB" sz="1400" b="1" i="0" kern="1200">
                          <a:solidFill>
                            <a:schemeClr val="tx2"/>
                          </a:solidFill>
                          <a:effectLst/>
                          <a:latin typeface="Calibri Light" panose="020F0302020204030204" pitchFamily="34" charset="0"/>
                          <a:ea typeface="+mn-ea"/>
                          <a:cs typeface="Calibri Light" panose="020F0302020204030204" pitchFamily="34" charset="0"/>
                        </a:rPr>
                        <a:t>10% </a:t>
                      </a:r>
                      <a:r>
                        <a:rPr lang="en-GB" sz="1400" b="0" i="0" kern="1200">
                          <a:solidFill>
                            <a:schemeClr val="tx2"/>
                          </a:solidFill>
                          <a:effectLst/>
                          <a:latin typeface="Calibri Light" panose="020F0302020204030204" pitchFamily="34" charset="0"/>
                          <a:ea typeface="+mn-ea"/>
                          <a:cs typeface="Calibri Light" panose="020F0302020204030204" pitchFamily="34" charset="0"/>
                        </a:rPr>
                        <a:t>(Co-funding above the mandatory minimum will be evaluated positively)</a:t>
                      </a:r>
                    </a:p>
                  </a:txBody>
                  <a:tcPr marL="180000" marR="108000" marT="79200" marB="792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823510110"/>
                  </a:ext>
                </a:extLst>
              </a:tr>
              <a:tr h="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400" b="0" i="0" u="none" strike="noStrike">
                          <a:solidFill>
                            <a:schemeClr val="tx2"/>
                          </a:solidFill>
                          <a:effectLst/>
                          <a:latin typeface="Calibri" panose="020F0502020204030204" pitchFamily="34" charset="0"/>
                          <a:cs typeface="Calibri" panose="020F0502020204030204" pitchFamily="34" charset="0"/>
                        </a:rPr>
                        <a:t>Duration</a:t>
                      </a:r>
                    </a:p>
                  </a:txBody>
                  <a:tcPr marL="180000" marR="108000" marT="79200" marB="792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kern="1200">
                          <a:solidFill>
                            <a:schemeClr val="tx2"/>
                          </a:solidFill>
                          <a:effectLst/>
                          <a:latin typeface="Calibri Light" panose="020F0302020204030204" pitchFamily="34" charset="0"/>
                          <a:ea typeface="+mn-ea"/>
                          <a:cs typeface="Calibri Light" panose="020F0302020204030204" pitchFamily="34" charset="0"/>
                        </a:rPr>
                        <a:t>1 - 2 years</a:t>
                      </a:r>
                    </a:p>
                  </a:txBody>
                  <a:tcPr marL="180000" marR="108000" marT="79200" marB="792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41297829"/>
                  </a:ext>
                </a:extLst>
              </a:tr>
              <a:tr h="38359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400" b="0" i="0" u="none" strike="noStrike">
                          <a:solidFill>
                            <a:schemeClr val="tx2"/>
                          </a:solidFill>
                          <a:effectLst/>
                          <a:latin typeface="Calibri" panose="020F0502020204030204" pitchFamily="34" charset="0"/>
                          <a:cs typeface="Calibri" panose="020F0502020204030204" pitchFamily="34" charset="0"/>
                        </a:rPr>
                        <a:t>Core KPI target mandatory</a:t>
                      </a:r>
                    </a:p>
                  </a:txBody>
                  <a:tcPr marL="180000" marR="108000" marT="79200" marB="792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kern="1200">
                          <a:solidFill>
                            <a:schemeClr val="tx2"/>
                          </a:solidFill>
                          <a:effectLst/>
                          <a:latin typeface="Calibri Light" panose="020F0302020204030204" pitchFamily="34" charset="0"/>
                          <a:ea typeface="+mn-ea"/>
                          <a:cs typeface="Calibri Light" panose="020F0302020204030204" pitchFamily="34" charset="0"/>
                        </a:rPr>
                        <a:t>Yes</a:t>
                      </a:r>
                    </a:p>
                  </a:txBody>
                  <a:tcPr marL="180000" marR="108000" marT="79200" marB="792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734044562"/>
                  </a:ext>
                </a:extLst>
              </a:tr>
            </a:tbl>
          </a:graphicData>
        </a:graphic>
      </p:graphicFrame>
      <p:sp>
        <p:nvSpPr>
          <p:cNvPr id="10" name="Rounded Rectangle 9">
            <a:extLst>
              <a:ext uri="{FF2B5EF4-FFF2-40B4-BE49-F238E27FC236}">
                <a16:creationId xmlns:a16="http://schemas.microsoft.com/office/drawing/2014/main" id="{4A1D8618-C348-E8E5-D833-2B462E38B456}"/>
              </a:ext>
            </a:extLst>
          </p:cNvPr>
          <p:cNvSpPr/>
          <p:nvPr/>
        </p:nvSpPr>
        <p:spPr>
          <a:xfrm>
            <a:off x="360000" y="2208232"/>
            <a:ext cx="11491199" cy="3412633"/>
          </a:xfrm>
          <a:prstGeom prst="roundRect">
            <a:avLst>
              <a:gd name="adj" fmla="val 5747"/>
            </a:avLst>
          </a:prstGeom>
          <a:no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7052687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5FBB95-4239-E4A0-9D34-DA36C1389069}"/>
              </a:ext>
            </a:extLst>
          </p:cNvPr>
          <p:cNvSpPr>
            <a:spLocks noGrp="1"/>
          </p:cNvSpPr>
          <p:nvPr>
            <p:ph type="title"/>
          </p:nvPr>
        </p:nvSpPr>
        <p:spPr>
          <a:xfrm>
            <a:off x="360000" y="95163"/>
            <a:ext cx="11772733" cy="88697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tIns="45720" rIns="91440" bIns="45720" anchor="ctr">
            <a:noAutofit/>
          </a:bodyPr>
          <a:lstStyle/>
          <a:p>
            <a:r>
              <a:rPr lang="en-US" sz="4000" b="1">
                <a:solidFill>
                  <a:schemeClr val="dk2"/>
                </a:solidFill>
              </a:rPr>
              <a:t>RIS CAPACITY BUILDING KAVA Projects</a:t>
            </a:r>
          </a:p>
        </p:txBody>
      </p:sp>
      <p:graphicFrame>
        <p:nvGraphicFramePr>
          <p:cNvPr id="9" name="Table 8">
            <a:extLst>
              <a:ext uri="{FF2B5EF4-FFF2-40B4-BE49-F238E27FC236}">
                <a16:creationId xmlns:a16="http://schemas.microsoft.com/office/drawing/2014/main" id="{A64CACF6-2D1D-5B71-840E-C5C39342FDF5}"/>
              </a:ext>
            </a:extLst>
          </p:cNvPr>
          <p:cNvGraphicFramePr>
            <a:graphicFrameLocks noGrp="1"/>
          </p:cNvGraphicFramePr>
          <p:nvPr/>
        </p:nvGraphicFramePr>
        <p:xfrm>
          <a:off x="360000" y="1209413"/>
          <a:ext cx="11491199" cy="1918644"/>
        </p:xfrm>
        <a:graphic>
          <a:graphicData uri="http://schemas.openxmlformats.org/drawingml/2006/table">
            <a:tbl>
              <a:tblPr>
                <a:tableStyleId>{BC89EF96-8CEA-46FF-86C4-4CE0E7609802}</a:tableStyleId>
              </a:tblPr>
              <a:tblGrid>
                <a:gridCol w="3583350">
                  <a:extLst>
                    <a:ext uri="{9D8B030D-6E8A-4147-A177-3AD203B41FA5}">
                      <a16:colId xmlns:a16="http://schemas.microsoft.com/office/drawing/2014/main" val="3384974895"/>
                    </a:ext>
                  </a:extLst>
                </a:gridCol>
                <a:gridCol w="7907849">
                  <a:extLst>
                    <a:ext uri="{9D8B030D-6E8A-4147-A177-3AD203B41FA5}">
                      <a16:colId xmlns:a16="http://schemas.microsoft.com/office/drawing/2014/main" val="363493650"/>
                    </a:ext>
                  </a:extLst>
                </a:gridCol>
              </a:tblGrid>
              <a:tr h="536846">
                <a:tc>
                  <a:txBody>
                    <a:bodyPr/>
                    <a:lstStyle/>
                    <a:p>
                      <a:pPr algn="l" fontAlgn="ctr"/>
                      <a:endParaRPr lang="en-GB" sz="1400" b="0" i="0" u="none" strike="noStrike">
                        <a:solidFill>
                          <a:schemeClr val="tx2"/>
                        </a:solidFill>
                        <a:effectLst/>
                        <a:latin typeface="Calibri" panose="020F0502020204030204" pitchFamily="34" charset="0"/>
                        <a:cs typeface="Calibri" panose="020F0502020204030204" pitchFamily="34" charset="0"/>
                      </a:endParaRPr>
                    </a:p>
                  </a:txBody>
                  <a:tcPr marL="180000" marR="108000" marT="79200" marB="792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1400" b="1" i="0" u="none" strike="noStrike">
                          <a:solidFill>
                            <a:schemeClr val="tx2"/>
                          </a:solidFill>
                          <a:effectLst/>
                          <a:latin typeface="Calibri Light" panose="020F0302020204030204" pitchFamily="34" charset="0"/>
                          <a:cs typeface="Calibri Light" panose="020F0302020204030204" pitchFamily="34" charset="0"/>
                        </a:rPr>
                        <a:t>More than 70% of EIT funding </a:t>
                      </a:r>
                      <a:r>
                        <a:rPr lang="en-GB" sz="1400" b="0" i="0" u="none" strike="noStrike">
                          <a:solidFill>
                            <a:schemeClr val="tx2"/>
                          </a:solidFill>
                          <a:effectLst/>
                          <a:latin typeface="Calibri Light" panose="020F0302020204030204" pitchFamily="34" charset="0"/>
                          <a:cs typeface="Calibri Light" panose="020F0302020204030204" pitchFamily="34" charset="0"/>
                        </a:rPr>
                        <a:t>requested by the Consortium must be </a:t>
                      </a:r>
                      <a:r>
                        <a:rPr lang="en-GB" sz="1400" b="1" i="0" u="none" strike="noStrike">
                          <a:solidFill>
                            <a:schemeClr val="tx2"/>
                          </a:solidFill>
                          <a:effectLst/>
                          <a:latin typeface="Calibri Light" panose="020F0302020204030204" pitchFamily="34" charset="0"/>
                          <a:cs typeface="Calibri Light" panose="020F0302020204030204" pitchFamily="34" charset="0"/>
                        </a:rPr>
                        <a:t>allocated to RIS partners</a:t>
                      </a:r>
                      <a:r>
                        <a:rPr lang="en-GB" sz="1400" b="0" i="0" u="none" strike="noStrike">
                          <a:solidFill>
                            <a:schemeClr val="tx2"/>
                          </a:solidFill>
                          <a:effectLst/>
                          <a:latin typeface="Calibri Light" panose="020F0302020204030204" pitchFamily="34" charset="0"/>
                          <a:cs typeface="Calibri Light" panose="020F0302020204030204" pitchFamily="34" charset="0"/>
                        </a:rPr>
                        <a:t>.</a:t>
                      </a:r>
                    </a:p>
                  </a:txBody>
                  <a:tcPr marL="180000" marR="108000" marT="79200" marB="792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5540326"/>
                  </a:ext>
                </a:extLst>
              </a:tr>
              <a:tr h="844952">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Financial Sustainability Mechanism</a:t>
                      </a:r>
                    </a:p>
                  </a:txBody>
                  <a:tcPr marL="180000" marR="108000" marT="79200" marB="792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1400" b="0" i="0" u="none" strike="noStrike">
                          <a:solidFill>
                            <a:schemeClr val="tx2"/>
                          </a:solidFill>
                          <a:effectLst/>
                          <a:latin typeface="Calibri Light" panose="020F0302020204030204" pitchFamily="34" charset="0"/>
                          <a:cs typeface="Calibri Light" panose="020F0302020204030204" pitchFamily="34" charset="0"/>
                        </a:rPr>
                        <a:t>Not defined in the call text, but </a:t>
                      </a:r>
                      <a:r>
                        <a:rPr lang="en-GB" sz="1400" b="1" i="0" u="none" strike="noStrike">
                          <a:solidFill>
                            <a:schemeClr val="tx2"/>
                          </a:solidFill>
                          <a:effectLst/>
                          <a:latin typeface="Calibri Light" panose="020F0302020204030204" pitchFamily="34" charset="0"/>
                          <a:cs typeface="Calibri Light" panose="020F0302020204030204" pitchFamily="34" charset="0"/>
                        </a:rPr>
                        <a:t>Financial sustainability mechanism potential/ or even indicated will be evaluated positively.</a:t>
                      </a:r>
                    </a:p>
                  </a:txBody>
                  <a:tcPr marL="180000" marR="108000" marT="79200" marB="792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8800855"/>
                  </a:ext>
                </a:extLst>
              </a:tr>
              <a:tr h="536846">
                <a:tc>
                  <a:txBody>
                    <a:bodyPr/>
                    <a:lstStyle/>
                    <a:p>
                      <a:pPr algn="l" fontAlgn="ctr"/>
                      <a:r>
                        <a:rPr lang="en-GB" sz="1400" b="0" i="0" u="none" strike="noStrike">
                          <a:solidFill>
                            <a:schemeClr val="tx2"/>
                          </a:solidFill>
                          <a:effectLst/>
                          <a:latin typeface="Calibri" panose="020F0502020204030204" pitchFamily="34" charset="0"/>
                          <a:cs typeface="Calibri" panose="020F0502020204030204" pitchFamily="34" charset="0"/>
                        </a:rPr>
                        <a:t>Market Analysis </a:t>
                      </a:r>
                    </a:p>
                  </a:txBody>
                  <a:tcPr marL="180000" marR="108000" marT="79200" marB="79200" anchor="ctr">
                    <a:lnL w="12700" cap="flat" cmpd="sng" algn="ctr">
                      <a:no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GB" sz="1400" b="0" i="0" u="none" strike="noStrike">
                          <a:solidFill>
                            <a:schemeClr val="tx2"/>
                          </a:solidFill>
                          <a:effectLst/>
                          <a:latin typeface="Calibri Light" panose="020F0302020204030204" pitchFamily="34" charset="0"/>
                          <a:cs typeface="Calibri Light" panose="020F0302020204030204" pitchFamily="34" charset="0"/>
                        </a:rPr>
                        <a:t>Not defined in the call text. A basic market analysis should be part of the Final proposal.</a:t>
                      </a:r>
                    </a:p>
                  </a:txBody>
                  <a:tcPr marL="180000" marR="108000" marT="79200" marB="79200" anchor="ctr">
                    <a:lnL w="12700" cap="flat" cmpd="sng" algn="ctr">
                      <a:solidFill>
                        <a:schemeClr val="accent1">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5455137"/>
                  </a:ext>
                </a:extLst>
              </a:tr>
            </a:tbl>
          </a:graphicData>
        </a:graphic>
      </p:graphicFrame>
      <p:sp>
        <p:nvSpPr>
          <p:cNvPr id="10" name="Rounded Rectangle 9">
            <a:extLst>
              <a:ext uri="{FF2B5EF4-FFF2-40B4-BE49-F238E27FC236}">
                <a16:creationId xmlns:a16="http://schemas.microsoft.com/office/drawing/2014/main" id="{4A1D8618-C348-E8E5-D833-2B462E38B456}"/>
              </a:ext>
            </a:extLst>
          </p:cNvPr>
          <p:cNvSpPr/>
          <p:nvPr/>
        </p:nvSpPr>
        <p:spPr>
          <a:xfrm>
            <a:off x="360000" y="1209414"/>
            <a:ext cx="11491199" cy="1918644"/>
          </a:xfrm>
          <a:prstGeom prst="roundRect">
            <a:avLst>
              <a:gd name="adj" fmla="val 8763"/>
            </a:avLst>
          </a:prstGeom>
          <a:no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2611301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062D50FD-24BF-A78C-585C-EFF80AD99C46}"/>
              </a:ext>
            </a:extLst>
          </p:cNvPr>
          <p:cNvSpPr/>
          <p:nvPr/>
        </p:nvSpPr>
        <p:spPr>
          <a:xfrm>
            <a:off x="8404205" y="1104064"/>
            <a:ext cx="3170200" cy="1321230"/>
          </a:xfrm>
          <a:prstGeom prst="clou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xt Placeholder 1">
            <a:extLst>
              <a:ext uri="{FF2B5EF4-FFF2-40B4-BE49-F238E27FC236}">
                <a16:creationId xmlns:a16="http://schemas.microsoft.com/office/drawing/2014/main" id="{984B8FB5-12C6-1AEF-997B-22E0AA92C164}"/>
              </a:ext>
            </a:extLst>
          </p:cNvPr>
          <p:cNvSpPr txBox="1">
            <a:spLocks/>
          </p:cNvSpPr>
          <p:nvPr/>
        </p:nvSpPr>
        <p:spPr>
          <a:xfrm>
            <a:off x="427650" y="1104064"/>
            <a:ext cx="11336700" cy="4934995"/>
          </a:xfrm>
          <a:prstGeom prst="rect">
            <a:avLst/>
          </a:prstGeom>
        </p:spPr>
        <p:txBody>
          <a:bodyPr>
            <a:noAutofit/>
          </a:bodyPr>
          <a:lstStyle>
            <a:lvl1pPr marL="0" indent="0" algn="l" defTabSz="914400" rtl="0" eaLnBrk="1" latinLnBrk="0" hangingPunct="1">
              <a:lnSpc>
                <a:spcPct val="100000"/>
              </a:lnSpc>
              <a:spcBef>
                <a:spcPts val="500"/>
              </a:spcBef>
              <a:spcAft>
                <a:spcPts val="500"/>
              </a:spcAft>
              <a:buClr>
                <a:srgbClr val="6BB745"/>
              </a:buClr>
              <a:buSzPct val="100000"/>
              <a:buFont typeface="Arial" panose="020B0604020202020204" pitchFamily="34" charset="0"/>
              <a:buNone/>
              <a:defRPr kumimoji="0" sz="2000" b="0" i="0" u="none" kern="1200" baseline="0">
                <a:solidFill>
                  <a:srgbClr val="333333"/>
                </a:solidFill>
                <a:latin typeface="Calibri Light" panose="020F0302020204030204" pitchFamily="34" charset="0"/>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500"/>
              </a:spcBef>
              <a:spcAft>
                <a:spcPts val="500"/>
              </a:spcAft>
              <a:buClr>
                <a:srgbClr val="6BB745"/>
              </a:buClr>
              <a:buSzPct val="100000"/>
              <a:buFont typeface="Arial" panose="020B0604020202020204" pitchFamily="34" charset="0"/>
              <a:buNone/>
              <a:tabLst/>
              <a:defRPr/>
            </a:pPr>
            <a:r>
              <a:rPr kumimoji="0" lang="en-US" sz="20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rPr>
              <a:t>Submission cut-off dates</a:t>
            </a:r>
          </a:p>
          <a:p>
            <a:pPr marL="360000" marR="0" lvl="0" indent="-180000" algn="l" defTabSz="914400" rtl="0" eaLnBrk="1" fontAlgn="auto" latinLnBrk="0" hangingPunct="1">
              <a:lnSpc>
                <a:spcPct val="100000"/>
              </a:lnSpc>
              <a:spcBef>
                <a:spcPts val="500"/>
              </a:spcBef>
              <a:spcAft>
                <a:spcPts val="500"/>
              </a:spcAft>
              <a:buClr>
                <a:srgbClr val="034EA2"/>
              </a:buClr>
              <a:buSzPct val="100000"/>
              <a:buFont typeface="Arial" panose="020B0604020202020204" pitchFamily="34" charset="0"/>
              <a:buChar char="•"/>
              <a:tabLst/>
              <a:defRPr/>
            </a:pPr>
            <a:r>
              <a:rPr kumimoji="0" lang="en-US" sz="1600" b="1" i="0" u="none" strike="noStrike" kern="1200" cap="none" spc="0" normalizeH="0" baseline="0" noProof="0">
                <a:ln>
                  <a:noFill/>
                </a:ln>
                <a:solidFill>
                  <a:srgbClr val="C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Friday 17th January 2025</a:t>
            </a:r>
            <a:r>
              <a:rPr kumimoji="0" lang="en-US" sz="1600" b="1" i="0" u="none" strike="noStrike" kern="1200" cap="none" spc="0" normalizeH="0" baseline="0" noProof="0">
                <a:ln>
                  <a:noFill/>
                </a:ln>
                <a:solidFill>
                  <a:srgbClr val="E74394">
                    <a:lumMod val="75000"/>
                  </a:srgb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sz="1600" b="0" i="0" u="none" strike="noStrike" kern="1200" cap="none" spc="0" normalizeH="0" baseline="0" noProof="0">
                <a:ln>
                  <a:noFill/>
                </a:ln>
                <a:solidFill>
                  <a:srgbClr val="383838"/>
                </a:solidFill>
                <a:effectLst/>
                <a:uLnTx/>
                <a:uFillTx/>
                <a:latin typeface="Calibri Light" panose="020F0302020204030204" pitchFamily="34" charset="0"/>
                <a:ea typeface="Calibri Light" panose="020F0302020204030204" pitchFamily="34" charset="0"/>
                <a:cs typeface="Calibri Light" panose="020F0302020204030204" pitchFamily="34" charset="0"/>
              </a:rPr>
              <a:t>at 13.00 CET for cut-off 1</a:t>
            </a:r>
          </a:p>
          <a:p>
            <a:pPr marL="360000" marR="0" lvl="0" indent="-180000" algn="l" defTabSz="914400" rtl="0" eaLnBrk="1" fontAlgn="auto" latinLnBrk="0" hangingPunct="1">
              <a:lnSpc>
                <a:spcPct val="100000"/>
              </a:lnSpc>
              <a:spcBef>
                <a:spcPts val="500"/>
              </a:spcBef>
              <a:spcAft>
                <a:spcPts val="500"/>
              </a:spcAft>
              <a:buClr>
                <a:srgbClr val="034EA2"/>
              </a:buClr>
              <a:buSzPct val="100000"/>
              <a:buFont typeface="Arial" panose="020B0604020202020204" pitchFamily="34" charset="0"/>
              <a:buChar char="•"/>
              <a:tabLst/>
              <a:defRPr/>
            </a:pPr>
            <a:r>
              <a:rPr kumimoji="0" lang="en-US" sz="1600" b="1" i="0" u="none" strike="noStrike" kern="1200" cap="none" spc="0" normalizeH="0" baseline="0" noProof="0">
                <a:ln>
                  <a:noFill/>
                </a:ln>
                <a:solidFill>
                  <a:srgbClr val="383838"/>
                </a:solidFill>
                <a:effectLst/>
                <a:uLnTx/>
                <a:uFillTx/>
                <a:latin typeface="Calibri Light" panose="020F0302020204030204" pitchFamily="34" charset="0"/>
                <a:ea typeface="Calibri Light" panose="020F0302020204030204" pitchFamily="34" charset="0"/>
                <a:cs typeface="Calibri Light" panose="020F0302020204030204" pitchFamily="34" charset="0"/>
              </a:rPr>
              <a:t>Friday 28th February 2025 </a:t>
            </a:r>
            <a:r>
              <a:rPr kumimoji="0" lang="en-US" sz="1600" b="0" i="0" u="none" strike="noStrike" kern="1200" cap="none" spc="0" normalizeH="0" baseline="0" noProof="0">
                <a:ln>
                  <a:noFill/>
                </a:ln>
                <a:solidFill>
                  <a:srgbClr val="383838"/>
                </a:solidFill>
                <a:effectLst/>
                <a:uLnTx/>
                <a:uFillTx/>
                <a:latin typeface="Calibri Light" panose="020F0302020204030204" pitchFamily="34" charset="0"/>
                <a:ea typeface="Calibri Light" panose="020F0302020204030204" pitchFamily="34" charset="0"/>
                <a:cs typeface="Calibri Light" panose="020F0302020204030204" pitchFamily="34" charset="0"/>
              </a:rPr>
              <a:t>at 13.00 CET for cut-off 2</a:t>
            </a:r>
          </a:p>
          <a:p>
            <a:pPr marL="360000" marR="0" lvl="0" indent="-180000" algn="l" defTabSz="914400" rtl="0" eaLnBrk="1" fontAlgn="auto" latinLnBrk="0" hangingPunct="1">
              <a:lnSpc>
                <a:spcPct val="100000"/>
              </a:lnSpc>
              <a:spcBef>
                <a:spcPts val="500"/>
              </a:spcBef>
              <a:spcAft>
                <a:spcPts val="500"/>
              </a:spcAft>
              <a:buClr>
                <a:srgbClr val="034EA2"/>
              </a:buClr>
              <a:buSzPct val="100000"/>
              <a:buFont typeface="Arial" panose="020B0604020202020204" pitchFamily="34" charset="0"/>
              <a:buChar char="•"/>
              <a:tabLst/>
              <a:defRPr/>
            </a:pPr>
            <a:r>
              <a:rPr kumimoji="0" lang="en-US" sz="1600" b="1" i="0" u="none" strike="noStrike" kern="1200" cap="none" spc="0" normalizeH="0" baseline="0" noProof="0">
                <a:ln>
                  <a:noFill/>
                </a:ln>
                <a:solidFill>
                  <a:srgbClr val="383838"/>
                </a:solidFill>
                <a:effectLst/>
                <a:uLnTx/>
                <a:uFillTx/>
                <a:latin typeface="Calibri Light" panose="020F0302020204030204" pitchFamily="34" charset="0"/>
                <a:ea typeface="Calibri Light" panose="020F0302020204030204" pitchFamily="34" charset="0"/>
                <a:cs typeface="Calibri Light" panose="020F0302020204030204" pitchFamily="34" charset="0"/>
              </a:rPr>
              <a:t>Friday 30th May 2025 </a:t>
            </a:r>
            <a:r>
              <a:rPr kumimoji="0" lang="en-US" sz="1600" b="0" i="0" u="none" strike="noStrike" kern="1200" cap="none" spc="0" normalizeH="0" baseline="0" noProof="0">
                <a:ln>
                  <a:noFill/>
                </a:ln>
                <a:solidFill>
                  <a:srgbClr val="383838"/>
                </a:solidFill>
                <a:effectLst/>
                <a:uLnTx/>
                <a:uFillTx/>
                <a:latin typeface="Calibri Light" panose="020F0302020204030204" pitchFamily="34" charset="0"/>
                <a:ea typeface="Calibri Light" panose="020F0302020204030204" pitchFamily="34" charset="0"/>
                <a:cs typeface="Calibri Light" panose="020F0302020204030204" pitchFamily="34" charset="0"/>
              </a:rPr>
              <a:t>at 13.00 CET for cut-off 3</a:t>
            </a:r>
          </a:p>
          <a:p>
            <a:pPr marL="360000" marR="0" lvl="0" indent="-180000" algn="l" defTabSz="914400" rtl="0" eaLnBrk="1" fontAlgn="auto" latinLnBrk="0" hangingPunct="1">
              <a:lnSpc>
                <a:spcPct val="100000"/>
              </a:lnSpc>
              <a:spcBef>
                <a:spcPts val="500"/>
              </a:spcBef>
              <a:spcAft>
                <a:spcPts val="500"/>
              </a:spcAft>
              <a:buClr>
                <a:srgbClr val="034EA2"/>
              </a:buClr>
              <a:buSzPct val="100000"/>
              <a:buFont typeface="Arial" panose="020B0604020202020204" pitchFamily="34" charset="0"/>
              <a:buChar char="•"/>
              <a:tabLst/>
              <a:defRPr/>
            </a:pPr>
            <a:r>
              <a:rPr kumimoji="0" lang="en-US" sz="1600" b="1" i="0" u="none" strike="noStrike" kern="1200" cap="none" spc="0" normalizeH="0" baseline="0" noProof="0">
                <a:ln>
                  <a:noFill/>
                </a:ln>
                <a:solidFill>
                  <a:srgbClr val="383838"/>
                </a:solidFill>
                <a:effectLst/>
                <a:uLnTx/>
                <a:uFillTx/>
                <a:latin typeface="Calibri Light" panose="020F0302020204030204" pitchFamily="34" charset="0"/>
                <a:ea typeface="Calibri Light" panose="020F0302020204030204" pitchFamily="34" charset="0"/>
                <a:cs typeface="Calibri Light" panose="020F0302020204030204" pitchFamily="34" charset="0"/>
              </a:rPr>
              <a:t>Friday 29th August 2025 </a:t>
            </a:r>
            <a:r>
              <a:rPr kumimoji="0" lang="en-US" sz="1600" b="0" i="0" u="none" strike="noStrike" kern="1200" cap="none" spc="0" normalizeH="0" baseline="0" noProof="0">
                <a:ln>
                  <a:noFill/>
                </a:ln>
                <a:solidFill>
                  <a:srgbClr val="383838"/>
                </a:solidFill>
                <a:effectLst/>
                <a:uLnTx/>
                <a:uFillTx/>
                <a:latin typeface="Calibri Light" panose="020F0302020204030204" pitchFamily="34" charset="0"/>
                <a:ea typeface="Calibri Light" panose="020F0302020204030204" pitchFamily="34" charset="0"/>
                <a:cs typeface="Calibri Light" panose="020F0302020204030204" pitchFamily="34" charset="0"/>
              </a:rPr>
              <a:t>at 13.00 CET for cut-off 4</a:t>
            </a:r>
          </a:p>
          <a:p>
            <a:pPr marL="360000" marR="0" lvl="0" indent="-180000" algn="l" defTabSz="914400" rtl="0" eaLnBrk="1" fontAlgn="auto" latinLnBrk="0" hangingPunct="1">
              <a:lnSpc>
                <a:spcPct val="100000"/>
              </a:lnSpc>
              <a:spcBef>
                <a:spcPts val="500"/>
              </a:spcBef>
              <a:spcAft>
                <a:spcPts val="500"/>
              </a:spcAft>
              <a:buClr>
                <a:srgbClr val="034EA2"/>
              </a:buClr>
              <a:buSzPct val="100000"/>
              <a:buFont typeface="Arial" panose="020B0604020202020204" pitchFamily="34" charset="0"/>
              <a:buChar char="•"/>
              <a:tabLst/>
              <a:defRPr/>
            </a:pPr>
            <a:r>
              <a:rPr kumimoji="0" lang="en-US" sz="1600" b="1" i="0" u="none" strike="noStrike" kern="1200" cap="none" spc="0" normalizeH="0" baseline="0" noProof="0">
                <a:ln>
                  <a:noFill/>
                </a:ln>
                <a:solidFill>
                  <a:srgbClr val="383838"/>
                </a:solidFill>
                <a:effectLst/>
                <a:uLnTx/>
                <a:uFillTx/>
                <a:latin typeface="Calibri Light" panose="020F0302020204030204" pitchFamily="34" charset="0"/>
                <a:ea typeface="Calibri Light" panose="020F0302020204030204" pitchFamily="34" charset="0"/>
                <a:cs typeface="Calibri Light" panose="020F0302020204030204" pitchFamily="34" charset="0"/>
              </a:rPr>
              <a:t>Friday 28th November 2025</a:t>
            </a:r>
            <a:r>
              <a:rPr kumimoji="0" lang="en-US" sz="1600" b="0" i="0" u="none" strike="noStrike" kern="1200" cap="none" spc="0" normalizeH="0" baseline="0" noProof="0">
                <a:ln>
                  <a:noFill/>
                </a:ln>
                <a:solidFill>
                  <a:srgbClr val="383838"/>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13.00 CET for cut-off 5</a:t>
            </a:r>
          </a:p>
          <a:p>
            <a:pPr marL="0" marR="0" lvl="0" indent="0" algn="l" defTabSz="914400" rtl="0" eaLnBrk="1" fontAlgn="auto" latinLnBrk="0" hangingPunct="1">
              <a:lnSpc>
                <a:spcPct val="100000"/>
              </a:lnSpc>
              <a:spcBef>
                <a:spcPts val="1200"/>
              </a:spcBef>
              <a:spcAft>
                <a:spcPts val="500"/>
              </a:spcAft>
              <a:buClr>
                <a:srgbClr val="6BB745"/>
              </a:buClr>
              <a:buSzPct val="100000"/>
              <a:buFont typeface="Arial" panose="020B0604020202020204" pitchFamily="34" charset="0"/>
              <a:buNone/>
              <a:tabLst/>
              <a:defRPr/>
            </a:pPr>
            <a:r>
              <a:rPr kumimoji="0" lang="en-US" sz="20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rPr>
              <a:t>Evaluation and project start</a:t>
            </a:r>
          </a:p>
          <a:p>
            <a:pPr marL="360000" marR="0" lvl="0" indent="-180000" algn="l" defTabSz="914400" rtl="0" eaLnBrk="1" fontAlgn="auto" latinLnBrk="0" hangingPunct="1">
              <a:lnSpc>
                <a:spcPct val="100000"/>
              </a:lnSpc>
              <a:spcBef>
                <a:spcPts val="500"/>
              </a:spcBef>
              <a:spcAft>
                <a:spcPts val="500"/>
              </a:spcAft>
              <a:buClr>
                <a:srgbClr val="034EA2"/>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383838"/>
                </a:solidFill>
                <a:effectLst/>
                <a:uLnTx/>
                <a:uFillTx/>
                <a:latin typeface="Calibri Light" panose="020F0302020204030204" pitchFamily="34" charset="0"/>
                <a:ea typeface="Calibri Light" panose="020F0302020204030204" pitchFamily="34" charset="0"/>
                <a:cs typeface="Calibri Light" panose="020F0302020204030204" pitchFamily="34" charset="0"/>
              </a:rPr>
              <a:t>Mid-Feb: Evaluation by external experts (subsequently 3 months after for cut-offs 2-5)</a:t>
            </a:r>
          </a:p>
          <a:p>
            <a:pPr marL="360000" marR="0" lvl="0" indent="-180000" algn="l" defTabSz="914400" rtl="0" eaLnBrk="1" fontAlgn="auto" latinLnBrk="0" hangingPunct="1">
              <a:lnSpc>
                <a:spcPct val="100000"/>
              </a:lnSpc>
              <a:spcBef>
                <a:spcPts val="500"/>
              </a:spcBef>
              <a:spcAft>
                <a:spcPts val="500"/>
              </a:spcAft>
              <a:buClr>
                <a:srgbClr val="034EA2"/>
              </a:buClr>
              <a:buSzPct val="100000"/>
              <a:buFont typeface="Arial" panose="020B0604020202020204" pitchFamily="34" charset="0"/>
              <a:buChar char="•"/>
              <a:tabLst/>
              <a:defRPr/>
            </a:pPr>
            <a:r>
              <a:rPr kumimoji="0" lang="en-US" sz="1600" b="0" i="0" u="none" strike="noStrike" kern="1200" cap="none" spc="0" normalizeH="0" baseline="0" noProof="0">
                <a:ln>
                  <a:noFill/>
                </a:ln>
                <a:solidFill>
                  <a:srgbClr val="383838"/>
                </a:solidFill>
                <a:effectLst/>
                <a:uLnTx/>
                <a:uFillTx/>
                <a:latin typeface="Calibri Light" panose="020F0302020204030204" pitchFamily="34" charset="0"/>
                <a:ea typeface="Calibri Light" panose="020F0302020204030204" pitchFamily="34" charset="0"/>
                <a:cs typeface="Calibri Light" panose="020F0302020204030204" pitchFamily="34" charset="0"/>
              </a:rPr>
              <a:t>End Feb 2025: Approval of the list of projects by KIC Managing Board and communication to partners (subsequently 3 months after for cut-offs 2-5)</a:t>
            </a:r>
          </a:p>
          <a:p>
            <a:pPr marL="360000" marR="0" lvl="0" indent="-180000" algn="l" defTabSz="914400" rtl="0" eaLnBrk="1" fontAlgn="auto" latinLnBrk="0" hangingPunct="1">
              <a:lnSpc>
                <a:spcPct val="100000"/>
              </a:lnSpc>
              <a:spcBef>
                <a:spcPts val="500"/>
              </a:spcBef>
              <a:spcAft>
                <a:spcPts val="500"/>
              </a:spcAft>
              <a:buClr>
                <a:srgbClr val="034EA2"/>
              </a:buClr>
              <a:buSzPct val="100000"/>
              <a:buFont typeface="Arial" panose="020B0604020202020204" pitchFamily="34" charset="0"/>
              <a:buChar char="•"/>
              <a:tabLst/>
              <a:defRPr/>
            </a:pPr>
            <a:r>
              <a:rPr kumimoji="0" lang="en-US" sz="1600" b="1" i="0" u="none" strike="noStrike" kern="1200" cap="none" spc="0" normalizeH="0" baseline="0" noProof="0">
                <a:ln>
                  <a:noFill/>
                </a:ln>
                <a:solidFill>
                  <a:srgbClr val="383838"/>
                </a:solidFill>
                <a:effectLst/>
                <a:uLnTx/>
                <a:uFillTx/>
                <a:latin typeface="Calibri Light" panose="020F0302020204030204" pitchFamily="34" charset="0"/>
                <a:ea typeface="Calibri Light" panose="020F0302020204030204" pitchFamily="34" charset="0"/>
                <a:cs typeface="Calibri Light" panose="020F0302020204030204" pitchFamily="34" charset="0"/>
              </a:rPr>
              <a:t>Apr 2025: Earliest starting date for selected projects </a:t>
            </a:r>
            <a:r>
              <a:rPr kumimoji="0" lang="en-US" sz="1600" b="0" i="0" u="none" strike="noStrike" kern="1200" cap="none" spc="0" normalizeH="0" baseline="0" noProof="0">
                <a:ln>
                  <a:noFill/>
                </a:ln>
                <a:solidFill>
                  <a:srgbClr val="383838"/>
                </a:solidFill>
                <a:effectLst/>
                <a:uLnTx/>
                <a:uFillTx/>
                <a:latin typeface="Calibri Light" panose="020F0302020204030204" pitchFamily="34" charset="0"/>
                <a:ea typeface="Calibri Light" panose="020F0302020204030204" pitchFamily="34" charset="0"/>
                <a:cs typeface="Calibri Light" panose="020F0302020204030204" pitchFamily="34" charset="0"/>
              </a:rPr>
              <a:t>(subsequently 3 months after for cut-offs 2-5)</a:t>
            </a:r>
          </a:p>
          <a:p>
            <a:pPr marL="179388" marR="0" lvl="0" indent="-179388" algn="l" defTabSz="914400" rtl="0" eaLnBrk="1" fontAlgn="auto" latinLnBrk="0" hangingPunct="1">
              <a:lnSpc>
                <a:spcPct val="100000"/>
              </a:lnSpc>
              <a:spcBef>
                <a:spcPts val="500"/>
              </a:spcBef>
              <a:spcAft>
                <a:spcPts val="500"/>
              </a:spcAft>
              <a:buClr>
                <a:srgbClr val="034EA2"/>
              </a:buClr>
              <a:buSzPct val="100000"/>
              <a:buFont typeface="Arial" panose="020B0604020202020204" pitchFamily="34" charset="0"/>
              <a:buNone/>
              <a:tabLst/>
              <a:defRPr/>
            </a:pPr>
            <a:r>
              <a:rPr kumimoji="0" lang="en-US" sz="20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rPr>
              <a:t>Proposal Registration</a:t>
            </a:r>
          </a:p>
          <a:p>
            <a:pPr marL="400050" marR="0" lvl="0" indent="-220663" algn="l" defTabSz="914400" rtl="0" eaLnBrk="1" fontAlgn="auto" latinLnBrk="0" hangingPunct="1">
              <a:lnSpc>
                <a:spcPct val="100000"/>
              </a:lnSpc>
              <a:spcBef>
                <a:spcPts val="500"/>
              </a:spcBef>
              <a:spcAft>
                <a:spcPts val="500"/>
              </a:spcAft>
              <a:buClr>
                <a:srgbClr val="034EA2"/>
              </a:buClr>
              <a:buSzPct val="100000"/>
              <a:buFont typeface="Arial" panose="020B0604020202020204" pitchFamily="34" charset="0"/>
              <a:buChar char="•"/>
              <a:tabLst>
                <a:tab pos="914400" algn="l"/>
              </a:tabLst>
              <a:defRPr/>
            </a:pPr>
            <a:r>
              <a:rPr kumimoji="0" lang="en-US" sz="1600" b="1" i="0" u="none" strike="noStrike" kern="1200" cap="none" spc="0" normalizeH="0" baseline="0" noProof="0">
                <a:ln>
                  <a:noFill/>
                </a:ln>
                <a:solidFill>
                  <a:srgbClr val="383838"/>
                </a:solidFill>
                <a:effectLst/>
                <a:uLnTx/>
                <a:uFillTx/>
                <a:latin typeface="Calibri Light" panose="020F0302020204030204" pitchFamily="34" charset="0"/>
                <a:ea typeface="Calibri Light" panose="020F0302020204030204" pitchFamily="34" charset="0"/>
                <a:cs typeface="Calibri Light" panose="020F0302020204030204" pitchFamily="34" charset="0"/>
              </a:rPr>
              <a:t>SeedBook Platform</a:t>
            </a:r>
            <a:r>
              <a:rPr kumimoji="0" lang="en-US" sz="1600" b="0" i="0" u="none" strike="noStrike" kern="1200" cap="none" spc="0" normalizeH="0" baseline="0" noProof="0">
                <a:ln>
                  <a:noFill/>
                </a:ln>
                <a:solidFill>
                  <a:srgbClr val="383838"/>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r>
              <a:rPr kumimoji="0" lang="en-US" sz="1600" b="1" i="0" u="none" strike="noStrike" kern="1200" cap="none" spc="0" normalizeH="0" baseline="0" noProof="0">
                <a:ln>
                  <a:noFill/>
                </a:ln>
                <a:solidFill>
                  <a:srgbClr val="6BB745"/>
                </a:solidFill>
                <a:effectLst/>
                <a:uLnTx/>
                <a:uFillTx/>
                <a:latin typeface="Calibri Light" panose="020F0302020204030204" pitchFamily="34" charset="0"/>
                <a:ea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https://seedbook.eitrawmaterials.eu/</a:t>
            </a:r>
            <a:r>
              <a:rPr kumimoji="0" lang="en-US" sz="1600" b="1" i="0" u="none" strike="noStrike" kern="1200" cap="none" spc="0" normalizeH="0" baseline="0" noProof="0">
                <a:ln>
                  <a:noFill/>
                </a:ln>
                <a:solidFill>
                  <a:srgbClr val="6BB745"/>
                </a:solidFill>
                <a:effectLst/>
                <a:uLnTx/>
                <a:uFillTx/>
                <a:latin typeface="Calibri Light" panose="020F0302020204030204" pitchFamily="34" charset="0"/>
                <a:ea typeface="Calibri Light" panose="020F0302020204030204" pitchFamily="34" charset="0"/>
                <a:cs typeface="Calibri Light" panose="020F0302020204030204" pitchFamily="34" charset="0"/>
              </a:rPr>
              <a:t> </a:t>
            </a:r>
          </a:p>
        </p:txBody>
      </p:sp>
      <p:sp>
        <p:nvSpPr>
          <p:cNvPr id="3" name="Title 2">
            <a:extLst>
              <a:ext uri="{FF2B5EF4-FFF2-40B4-BE49-F238E27FC236}">
                <a16:creationId xmlns:a16="http://schemas.microsoft.com/office/drawing/2014/main" id="{B85FBB95-4239-E4A0-9D34-DA36C1389069}"/>
              </a:ext>
            </a:extLst>
          </p:cNvPr>
          <p:cNvSpPr>
            <a:spLocks noGrp="1"/>
          </p:cNvSpPr>
          <p:nvPr>
            <p:ph type="title"/>
          </p:nvPr>
        </p:nvSpPr>
        <p:spPr>
          <a:xfrm>
            <a:off x="359999" y="95163"/>
            <a:ext cx="11772733" cy="88697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tIns="45720" rIns="91440" bIns="45720" anchor="ctr">
            <a:noAutofit/>
          </a:bodyPr>
          <a:lstStyle/>
          <a:p>
            <a:r>
              <a:rPr lang="en-US" sz="4000" b="1">
                <a:solidFill>
                  <a:schemeClr val="dk2"/>
                </a:solidFill>
              </a:rPr>
              <a:t>RIS Proposals Registration and Submission for KAVA Call 13</a:t>
            </a:r>
          </a:p>
        </p:txBody>
      </p:sp>
      <p:sp>
        <p:nvSpPr>
          <p:cNvPr id="2" name="Text Placeholder 1">
            <a:extLst>
              <a:ext uri="{FF2B5EF4-FFF2-40B4-BE49-F238E27FC236}">
                <a16:creationId xmlns:a16="http://schemas.microsoft.com/office/drawing/2014/main" id="{6AC8701E-44E1-343E-CA35-4DD596DEC199}"/>
              </a:ext>
            </a:extLst>
          </p:cNvPr>
          <p:cNvSpPr txBox="1">
            <a:spLocks/>
          </p:cNvSpPr>
          <p:nvPr/>
        </p:nvSpPr>
        <p:spPr>
          <a:xfrm>
            <a:off x="8490859" y="1401709"/>
            <a:ext cx="3170200" cy="725940"/>
          </a:xfrm>
          <a:prstGeom prst="rect">
            <a:avLst/>
          </a:prstGeom>
        </p:spPr>
        <p:txBody>
          <a:bodyPr lIns="0"/>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sz="2000" b="0" i="0" u="none" kern="1200" baseline="0">
                <a:solidFill>
                  <a:srgbClr val="333333"/>
                </a:solidFill>
                <a:latin typeface="Calibri Light" panose="020F0302020204030204" pitchFamily="34" charset="0"/>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500"/>
              </a:spcBef>
              <a:spcAft>
                <a:spcPts val="500"/>
              </a:spcAft>
              <a:buClr>
                <a:srgbClr val="6BB745"/>
              </a:buClr>
              <a:buSzPct val="100000"/>
              <a:buFont typeface="Arial" panose="020B0604020202020204" pitchFamily="34" charset="0"/>
              <a:buNone/>
              <a:tabLst/>
              <a:defRPr/>
            </a:pPr>
            <a:r>
              <a:rPr kumimoji="0" lang="en-US" sz="1800" b="1"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1–Stage submission and evaluation process</a:t>
            </a:r>
          </a:p>
        </p:txBody>
      </p:sp>
      <p:sp>
        <p:nvSpPr>
          <p:cNvPr id="4" name="Text Placeholder 1">
            <a:extLst>
              <a:ext uri="{FF2B5EF4-FFF2-40B4-BE49-F238E27FC236}">
                <a16:creationId xmlns:a16="http://schemas.microsoft.com/office/drawing/2014/main" id="{82EF4C01-7CD0-F540-A493-3609B70A2355}"/>
              </a:ext>
            </a:extLst>
          </p:cNvPr>
          <p:cNvSpPr txBox="1">
            <a:spLocks/>
          </p:cNvSpPr>
          <p:nvPr/>
        </p:nvSpPr>
        <p:spPr>
          <a:xfrm>
            <a:off x="316459" y="1017952"/>
            <a:ext cx="11510008" cy="395621"/>
          </a:xfrm>
          <a:prstGeom prst="rect">
            <a:avLst/>
          </a:prstGeom>
        </p:spPr>
        <p:txBody>
          <a:bodyPr lIns="0"/>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sz="2000" b="0" i="0" u="none" kern="1200" baseline="0">
                <a:solidFill>
                  <a:srgbClr val="333333"/>
                </a:solidFill>
                <a:latin typeface="Calibri Light" panose="020F0302020204030204" pitchFamily="34" charset="0"/>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500"/>
              </a:spcBef>
              <a:spcAft>
                <a:spcPts val="500"/>
              </a:spcAft>
              <a:buClr>
                <a:srgbClr val="6BB745"/>
              </a:buClr>
              <a:buSzPct val="100000"/>
              <a:buFont typeface="Arial" panose="020B0604020202020204" pitchFamily="34" charset="0"/>
              <a:buNone/>
              <a:tabLst/>
              <a:defRPr/>
            </a:pPr>
            <a:r>
              <a:rPr kumimoji="0" lang="en-US" sz="2200" b="1"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RIS Innovation and RIS Capacity Building Proposals</a:t>
            </a:r>
          </a:p>
        </p:txBody>
      </p:sp>
    </p:spTree>
    <p:extLst>
      <p:ext uri="{BB962C8B-B14F-4D97-AF65-F5344CB8AC3E}">
        <p14:creationId xmlns:p14="http://schemas.microsoft.com/office/powerpoint/2010/main" val="26688151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1230F-C725-0919-0211-E623469D4C52}"/>
            </a:ext>
          </a:extLst>
        </p:cNvPr>
        <p:cNvGrpSpPr/>
        <p:nvPr/>
      </p:nvGrpSpPr>
      <p:grpSpPr>
        <a:xfrm>
          <a:off x="0" y="0"/>
          <a:ext cx="0" cy="0"/>
          <a:chOff x="0" y="0"/>
          <a:chExt cx="0" cy="0"/>
        </a:xfrm>
      </p:grpSpPr>
      <p:pic>
        <p:nvPicPr>
          <p:cNvPr id="11" name="Picture 3">
            <a:extLst>
              <a:ext uri="{FF2B5EF4-FFF2-40B4-BE49-F238E27FC236}">
                <a16:creationId xmlns:a16="http://schemas.microsoft.com/office/drawing/2014/main" id="{1B5ED94F-53D7-1098-67D3-89C7D31140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0307" y="2216149"/>
            <a:ext cx="5038290" cy="2336801"/>
          </a:xfrm>
          <a:prstGeom prst="rect">
            <a:avLst/>
          </a:prstGeom>
        </p:spPr>
      </p:pic>
      <p:sp>
        <p:nvSpPr>
          <p:cNvPr id="4" name="Τίτλος 3">
            <a:extLst>
              <a:ext uri="{FF2B5EF4-FFF2-40B4-BE49-F238E27FC236}">
                <a16:creationId xmlns:a16="http://schemas.microsoft.com/office/drawing/2014/main" id="{0D07EE07-9C31-1831-C09B-5890D3EA490E}"/>
              </a:ext>
            </a:extLst>
          </p:cNvPr>
          <p:cNvSpPr>
            <a:spLocks noGrp="1"/>
          </p:cNvSpPr>
          <p:nvPr>
            <p:ph type="title"/>
          </p:nvPr>
        </p:nvSpPr>
        <p:spPr>
          <a:xfrm>
            <a:off x="480307" y="879348"/>
            <a:ext cx="4704523" cy="504056"/>
          </a:xfrm>
        </p:spPr>
        <p:txBody>
          <a:bodyPr/>
          <a:lstStyle/>
          <a:p>
            <a:r>
              <a:rPr lang="en-US" sz="5400">
                <a:latin typeface="Calibri Light" panose="020F0302020204030204" pitchFamily="34" charset="0"/>
                <a:ea typeface="Calibri Light" panose="020F0302020204030204" pitchFamily="34" charset="0"/>
                <a:cs typeface="Calibri Light" panose="020F0302020204030204" pitchFamily="34" charset="0"/>
              </a:rPr>
              <a:t>KAVA CALL 13</a:t>
            </a:r>
            <a:endParaRPr lang="el-GR" sz="540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3364B453-460C-83BB-8497-DC52305738B8}"/>
              </a:ext>
            </a:extLst>
          </p:cNvPr>
          <p:cNvPicPr>
            <a:picLocks noChangeAspect="1"/>
          </p:cNvPicPr>
          <p:nvPr/>
        </p:nvPicPr>
        <p:blipFill>
          <a:blip r:embed="rId3">
            <a:extLst>
              <a:ext uri="{28A0092B-C50C-407E-A947-70E740481C1C}">
                <a14:useLocalDpi xmlns:a14="http://schemas.microsoft.com/office/drawing/2010/main" val="0"/>
              </a:ext>
            </a:extLst>
          </a:blip>
          <a:srcRect l="2141" r="51299" b="5605"/>
          <a:stretch/>
        </p:blipFill>
        <p:spPr>
          <a:xfrm>
            <a:off x="9590244" y="19159"/>
            <a:ext cx="2121449" cy="860189"/>
          </a:xfrm>
          <a:prstGeom prst="rect">
            <a:avLst/>
          </a:prstGeom>
        </p:spPr>
      </p:pic>
      <p:sp>
        <p:nvSpPr>
          <p:cNvPr id="2" name="Title 1">
            <a:extLst>
              <a:ext uri="{FF2B5EF4-FFF2-40B4-BE49-F238E27FC236}">
                <a16:creationId xmlns:a16="http://schemas.microsoft.com/office/drawing/2014/main" id="{8D6D3C1C-38AB-8FED-F395-0E5E65712678}"/>
              </a:ext>
            </a:extLst>
          </p:cNvPr>
          <p:cNvSpPr txBox="1">
            <a:spLocks/>
          </p:cNvSpPr>
          <p:nvPr/>
        </p:nvSpPr>
        <p:spPr bwMode="auto">
          <a:xfrm>
            <a:off x="736711" y="2216149"/>
            <a:ext cx="4525482" cy="128669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l" defTabSz="914400" rtl="0" eaLnBrk="1" latinLnBrk="0" hangingPunct="1">
              <a:lnSpc>
                <a:spcPct val="100000"/>
              </a:lnSpc>
              <a:spcBef>
                <a:spcPct val="20000"/>
              </a:spcBef>
              <a:spcAft>
                <a:spcPts val="0"/>
              </a:spcAft>
              <a:buNone/>
              <a:defRPr kumimoji="0" sz="3000" b="0" i="0" u="none" kern="1200" baseline="0">
                <a:solidFill>
                  <a:srgbClr val="034EA2"/>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40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rPr>
              <a:t>Projects in Education</a:t>
            </a:r>
          </a:p>
        </p:txBody>
      </p:sp>
      <p:pic>
        <p:nvPicPr>
          <p:cNvPr id="10" name="Picture 9" descr="A black background with blue text&#10;&#10;Description automatically generated">
            <a:extLst>
              <a:ext uri="{FF2B5EF4-FFF2-40B4-BE49-F238E27FC236}">
                <a16:creationId xmlns:a16="http://schemas.microsoft.com/office/drawing/2014/main" id="{A70A17D2-B101-F48C-B284-42B0E45C28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32" r="953"/>
          <a:stretch/>
        </p:blipFill>
        <p:spPr>
          <a:xfrm>
            <a:off x="231568" y="5545083"/>
            <a:ext cx="5864432" cy="911764"/>
          </a:xfrm>
          <a:prstGeom prst="rect">
            <a:avLst/>
          </a:prstGeom>
        </p:spPr>
      </p:pic>
      <p:sp>
        <p:nvSpPr>
          <p:cNvPr id="3" name="Title 1">
            <a:extLst>
              <a:ext uri="{FF2B5EF4-FFF2-40B4-BE49-F238E27FC236}">
                <a16:creationId xmlns:a16="http://schemas.microsoft.com/office/drawing/2014/main" id="{09A14798-ECD3-0AD3-921A-1C834F942B30}"/>
              </a:ext>
            </a:extLst>
          </p:cNvPr>
          <p:cNvSpPr txBox="1">
            <a:spLocks/>
          </p:cNvSpPr>
          <p:nvPr/>
        </p:nvSpPr>
        <p:spPr bwMode="auto">
          <a:xfrm>
            <a:off x="736711" y="3208282"/>
            <a:ext cx="4525482" cy="1286697"/>
          </a:xfrm>
          <a:prstGeom prst="rect">
            <a:avLst/>
          </a:prstGeom>
          <a:noFill/>
          <a:ln/>
          <a:extLst>
            <a:ext uri="{909E8E84-426E-40DD-AFC4-6F175D3DCCD1}">
              <a14:hiddenFill xmlns:a14="http://schemas.microsoft.com/office/drawing/2010/main">
                <a:solidFill>
                  <a:srgbClr val="FFFFFF">
                    <a:alpha val="0"/>
                  </a:srgbClr>
                </a:solidFill>
              </a14:hiddenFill>
            </a:ext>
          </a:extLst>
        </p:spPr>
        <p:txBody>
          <a:bodyPr vert="horz" wrap="square" lIns="0" tIns="45720" rIns="91440" bIns="45720" anchor="ctr" anchorCtr="0">
            <a:noAutofit/>
          </a:bodyPr>
          <a:lstStyle>
            <a:lvl1pPr marL="0" indent="0" algn="l" defTabSz="914400" rtl="0" eaLnBrk="1" latinLnBrk="0" hangingPunct="1">
              <a:lnSpc>
                <a:spcPct val="100000"/>
              </a:lnSpc>
              <a:spcBef>
                <a:spcPct val="20000"/>
              </a:spcBef>
              <a:spcAft>
                <a:spcPts val="0"/>
              </a:spcAft>
              <a:buNone/>
              <a:defRPr kumimoji="0" sz="3000" b="0" i="0" u="none" kern="1200" baseline="0">
                <a:solidFill>
                  <a:srgbClr val="034EA2"/>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ts val="960"/>
              </a:spcBef>
              <a:spcAft>
                <a:spcPts val="0"/>
              </a:spcAft>
              <a:buClrTx/>
              <a:buSzTx/>
              <a:buFontTx/>
              <a:buNone/>
              <a:tabLst/>
              <a:defRPr/>
            </a:pPr>
            <a:r>
              <a:rPr kumimoji="0" lang="en-US" sz="24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rPr>
              <a:t>New Initiatives addressing skills shortages</a:t>
            </a:r>
            <a:endParaRPr kumimoji="0" lang="en-US" sz="1800" b="0" i="0" u="none" strike="noStrike" kern="1200" cap="none" spc="0" normalizeH="0" baseline="0" noProof="0">
              <a:ln>
                <a:noFill/>
              </a:ln>
              <a:solidFill>
                <a:srgbClr val="034EA2"/>
              </a:solidFill>
              <a:effectLst/>
              <a:uLnTx/>
              <a:uFillTx/>
              <a:latin typeface="Calibri" panose="020F0502020204030204" pitchFamily="34" charset="0"/>
              <a:ea typeface="+mj-ea"/>
              <a:cs typeface="+mj-cs"/>
            </a:endParaRPr>
          </a:p>
        </p:txBody>
      </p:sp>
      <p:pic>
        <p:nvPicPr>
          <p:cNvPr id="9" name="Θέση εικόνας 5">
            <a:extLst>
              <a:ext uri="{FF2B5EF4-FFF2-40B4-BE49-F238E27FC236}">
                <a16:creationId xmlns:a16="http://schemas.microsoft.com/office/drawing/2014/main" id="{2C5E9A82-3F2A-C21E-B0B0-97D0B1F58DFC}"/>
              </a:ext>
            </a:extLst>
          </p:cNvPr>
          <p:cNvPicPr>
            <a:picLocks noGrp="1" noChangeAspect="1"/>
          </p:cNvPicPr>
          <p:nvPr>
            <p:ph type="pic" sz="quarter" idx="10"/>
          </p:nvPr>
        </p:nvPicPr>
        <p:blipFill>
          <a:blip r:embed="rId5" cstate="email">
            <a:extLst>
              <a:ext uri="{28A0092B-C50C-407E-A947-70E740481C1C}">
                <a14:useLocalDpi xmlns:a14="http://schemas.microsoft.com/office/drawing/2010/main"/>
              </a:ext>
            </a:extLst>
          </a:blip>
          <a:srcRect t="681" b="681"/>
          <a:stretch/>
        </p:blipFill>
        <p:spPr>
          <a:xfrm>
            <a:off x="6614074" y="1484784"/>
            <a:ext cx="6992007" cy="6991680"/>
          </a:xfrm>
          <a:effectLst/>
        </p:spPr>
      </p:pic>
    </p:spTree>
    <p:extLst>
      <p:ext uri="{BB962C8B-B14F-4D97-AF65-F5344CB8AC3E}">
        <p14:creationId xmlns:p14="http://schemas.microsoft.com/office/powerpoint/2010/main" val="1186701668"/>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1016F6-FAF4-9428-4A4B-AE5F21A639B8}"/>
              </a:ext>
            </a:extLst>
          </p:cNvPr>
          <p:cNvSpPr>
            <a:spLocks noGrp="1"/>
          </p:cNvSpPr>
          <p:nvPr>
            <p:ph type="title" idx="4294967295"/>
          </p:nvPr>
        </p:nvSpPr>
        <p:spPr>
          <a:xfrm>
            <a:off x="682625" y="215900"/>
            <a:ext cx="11509375" cy="492125"/>
          </a:xfrm>
        </p:spPr>
        <p:txBody>
          <a:bodyPr>
            <a:noAutofit/>
          </a:bodyPr>
          <a:lstStyle/>
          <a:p>
            <a:r>
              <a:rPr lang="it-IT" b="1"/>
              <a:t>Live Education Calls</a:t>
            </a:r>
            <a:endParaRPr lang="en-DE" b="1"/>
          </a:p>
        </p:txBody>
      </p:sp>
      <p:sp>
        <p:nvSpPr>
          <p:cNvPr id="8" name="TextBox 7">
            <a:extLst>
              <a:ext uri="{FF2B5EF4-FFF2-40B4-BE49-F238E27FC236}">
                <a16:creationId xmlns:a16="http://schemas.microsoft.com/office/drawing/2014/main" id="{379D09EB-A260-AEC9-841B-D0CCA7FE7A96}"/>
              </a:ext>
            </a:extLst>
          </p:cNvPr>
          <p:cNvSpPr txBox="1"/>
          <p:nvPr/>
        </p:nvSpPr>
        <p:spPr>
          <a:xfrm>
            <a:off x="381562" y="849004"/>
            <a:ext cx="11428877" cy="2292935"/>
          </a:xfrm>
          <a:prstGeom prst="rect">
            <a:avLst/>
          </a:prstGeom>
          <a:noFill/>
        </p:spPr>
        <p:txBody>
          <a:bodyPr wrap="square" lIns="91440" tIns="45720" rIns="91440" bIns="45720" rtlCol="0" anchor="t">
            <a:spAutoFit/>
          </a:bodyPr>
          <a:lstStyle/>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33333"/>
                </a:solidFill>
                <a:effectLst/>
                <a:uLnTx/>
                <a:uFillTx/>
                <a:latin typeface="Calibri Light"/>
                <a:ea typeface="Calibri Light"/>
                <a:cs typeface="Calibri Light"/>
              </a:rPr>
              <a:t>4 Calls for Education Projects for </a:t>
            </a:r>
            <a:r>
              <a:rPr kumimoji="0" lang="en-US" sz="1800" b="1" i="0" u="none" strike="noStrike" kern="1200" cap="none" spc="0" normalizeH="0" baseline="0" noProof="0">
                <a:ln>
                  <a:noFill/>
                </a:ln>
                <a:solidFill>
                  <a:srgbClr val="333333"/>
                </a:solidFill>
                <a:effectLst/>
                <a:uLnTx/>
                <a:uFillTx/>
                <a:latin typeface="Calibri Light"/>
                <a:ea typeface="Calibri Light"/>
                <a:cs typeface="Calibri Light"/>
              </a:rPr>
              <a:t>Higher Education Institutions</a:t>
            </a:r>
            <a:r>
              <a:rPr kumimoji="0" lang="en-US" sz="1800" b="0" i="0" u="none" strike="noStrike" kern="1200" cap="none" spc="0" normalizeH="0" baseline="0" noProof="0">
                <a:ln>
                  <a:noFill/>
                </a:ln>
                <a:solidFill>
                  <a:srgbClr val="333333"/>
                </a:solidFill>
                <a:effectLst/>
                <a:uLnTx/>
                <a:uFillTx/>
                <a:latin typeface="Calibri Light"/>
                <a:ea typeface="Calibri Light"/>
                <a:cs typeface="Calibri Light"/>
              </a:rPr>
              <a:t>, </a:t>
            </a:r>
            <a:r>
              <a:rPr kumimoji="0" lang="en-US" sz="1800" b="1" i="0" u="none" strike="noStrike" kern="1200" cap="none" spc="0" normalizeH="0" baseline="0" noProof="0">
                <a:ln>
                  <a:noFill/>
                </a:ln>
                <a:solidFill>
                  <a:srgbClr val="333333"/>
                </a:solidFill>
                <a:effectLst/>
                <a:uLnTx/>
                <a:uFillTx/>
                <a:latin typeface="Calibri Light"/>
                <a:ea typeface="Calibri Light"/>
                <a:cs typeface="Calibri Light"/>
              </a:rPr>
              <a:t>RTOs</a:t>
            </a:r>
            <a:r>
              <a:rPr kumimoji="0" lang="en-US" sz="1800" b="0" i="0" u="none" strike="noStrike" kern="1200" cap="none" spc="0" normalizeH="0" baseline="0" noProof="0">
                <a:ln>
                  <a:noFill/>
                </a:ln>
                <a:solidFill>
                  <a:srgbClr val="333333"/>
                </a:solidFill>
                <a:effectLst/>
                <a:uLnTx/>
                <a:uFillTx/>
                <a:latin typeface="Calibri Light"/>
                <a:ea typeface="Calibri Light"/>
                <a:cs typeface="Calibri Light"/>
              </a:rPr>
              <a:t> and </a:t>
            </a:r>
            <a:r>
              <a:rPr kumimoji="0" lang="en-US" sz="1800" b="1" i="0" u="none" strike="noStrike" kern="1200" cap="none" spc="0" normalizeH="0" baseline="0" noProof="0">
                <a:ln>
                  <a:noFill/>
                </a:ln>
                <a:solidFill>
                  <a:srgbClr val="333333"/>
                </a:solidFill>
                <a:effectLst/>
                <a:uLnTx/>
                <a:uFillTx/>
                <a:latin typeface="Calibri Light"/>
                <a:ea typeface="Calibri Light"/>
                <a:cs typeface="Calibri Light"/>
              </a:rPr>
              <a:t>Industry</a:t>
            </a:r>
          </a:p>
          <a:p>
            <a:pPr marL="285750" marR="0" lvl="0" indent="-285750" algn="just"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333333"/>
                </a:solidFill>
                <a:effectLst/>
                <a:uLnTx/>
                <a:uFillTx/>
                <a:latin typeface="Calibri Light"/>
                <a:ea typeface="Calibri Light"/>
                <a:cs typeface="Calibri Light"/>
              </a:rPr>
              <a:t>Target: </a:t>
            </a:r>
            <a:r>
              <a:rPr kumimoji="0" lang="en-US" sz="1800" b="1" i="0" u="none" strike="noStrike" kern="1200" cap="none" spc="0" normalizeH="0" baseline="0" noProof="0">
                <a:ln>
                  <a:noFill/>
                </a:ln>
                <a:solidFill>
                  <a:srgbClr val="333333"/>
                </a:solidFill>
                <a:effectLst/>
                <a:uLnTx/>
                <a:uFillTx/>
                <a:latin typeface="Calibri Light"/>
                <a:ea typeface="Calibri Light"/>
                <a:cs typeface="Calibri Light"/>
              </a:rPr>
              <a:t>Students</a:t>
            </a:r>
            <a:r>
              <a:rPr kumimoji="0" lang="en-US" sz="1800" b="0" i="0" u="none" strike="noStrike" kern="1200" cap="none" spc="0" normalizeH="0" baseline="0" noProof="0">
                <a:ln>
                  <a:noFill/>
                </a:ln>
                <a:solidFill>
                  <a:srgbClr val="333333"/>
                </a:solidFill>
                <a:effectLst/>
                <a:uLnTx/>
                <a:uFillTx/>
                <a:latin typeface="Calibri Light"/>
                <a:ea typeface="Calibri Light"/>
                <a:cs typeface="Calibri Light"/>
              </a:rPr>
              <a:t>, </a:t>
            </a:r>
            <a:r>
              <a:rPr kumimoji="0" lang="en-US" sz="1800" b="1" i="0" u="none" strike="noStrike" kern="1200" cap="none" spc="0" normalizeH="0" baseline="0" noProof="0">
                <a:ln>
                  <a:noFill/>
                </a:ln>
                <a:solidFill>
                  <a:srgbClr val="333333"/>
                </a:solidFill>
                <a:effectLst/>
                <a:uLnTx/>
                <a:uFillTx/>
                <a:latin typeface="Calibri Light"/>
                <a:ea typeface="Calibri Light"/>
                <a:cs typeface="Calibri Light"/>
              </a:rPr>
              <a:t>Professionals</a:t>
            </a:r>
            <a:r>
              <a:rPr kumimoji="0" lang="en-US" sz="1800" b="0" i="0" u="none" strike="noStrike" kern="1200" cap="none" spc="0" normalizeH="0" baseline="0" noProof="0">
                <a:ln>
                  <a:noFill/>
                </a:ln>
                <a:solidFill>
                  <a:srgbClr val="333333"/>
                </a:solidFill>
                <a:effectLst/>
                <a:uLnTx/>
                <a:uFillTx/>
                <a:latin typeface="Calibri Light"/>
                <a:ea typeface="Calibri Light"/>
                <a:cs typeface="Calibri Light"/>
              </a:rPr>
              <a:t>, and </a:t>
            </a:r>
            <a:r>
              <a:rPr kumimoji="0" lang="en-US" sz="1800" b="1" i="0" u="none" strike="noStrike" kern="1200" cap="none" spc="0" normalizeH="0" baseline="0" noProof="0">
                <a:ln>
                  <a:noFill/>
                </a:ln>
                <a:solidFill>
                  <a:srgbClr val="333333"/>
                </a:solidFill>
                <a:effectLst/>
                <a:uLnTx/>
                <a:uFillTx/>
                <a:latin typeface="Calibri Light"/>
                <a:ea typeface="Calibri Light"/>
                <a:cs typeface="Calibri Light"/>
              </a:rPr>
              <a:t>Executives</a:t>
            </a:r>
            <a:r>
              <a:rPr kumimoji="0" lang="en-US" sz="1800" b="0" i="0" u="none" strike="noStrike" kern="1200" cap="none" spc="0" normalizeH="0" baseline="0" noProof="0">
                <a:ln>
                  <a:noFill/>
                </a:ln>
                <a:solidFill>
                  <a:srgbClr val="333333"/>
                </a:solidFill>
                <a:effectLst/>
                <a:uLnTx/>
                <a:uFillTx/>
                <a:latin typeface="Calibri Light"/>
                <a:ea typeface="Calibri Light"/>
                <a:cs typeface="Calibri Light"/>
              </a:rPr>
              <a:t> in the RM sector</a:t>
            </a:r>
          </a:p>
          <a:p>
            <a:pPr marL="914400" marR="0" lvl="2" indent="-403225" algn="just" defTabSz="914400" rtl="0" eaLnBrk="1" fontAlgn="auto" latinLnBrk="0" hangingPunct="1">
              <a:lnSpc>
                <a:spcPct val="100000"/>
              </a:lnSpc>
              <a:spcBef>
                <a:spcPts val="1800"/>
              </a:spcBef>
              <a:spcAft>
                <a:spcPts val="0"/>
              </a:spcAft>
              <a:buClrTx/>
              <a:buSzTx/>
              <a:buFont typeface="+mj-lt"/>
              <a:buAutoNum type="arabicPeriod"/>
              <a:tabLst/>
              <a:defRPr/>
            </a:pPr>
            <a:r>
              <a:rPr kumimoji="0" lang="en-GB" sz="1800" b="1"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Digital Transformation Learning Portfolio </a:t>
            </a:r>
          </a:p>
          <a:p>
            <a:pPr marL="914400" marR="0" lvl="2" indent="-403225" algn="just" defTabSz="914400" rtl="0" eaLnBrk="1" fontAlgn="auto" latinLnBrk="0" hangingPunct="1">
              <a:lnSpc>
                <a:spcPct val="100000"/>
              </a:lnSpc>
              <a:spcBef>
                <a:spcPts val="600"/>
              </a:spcBef>
              <a:spcAft>
                <a:spcPts val="0"/>
              </a:spcAft>
              <a:buClrTx/>
              <a:buSzTx/>
              <a:buFont typeface="+mj-lt"/>
              <a:buAutoNum type="arabicPeriod"/>
              <a:tabLst/>
              <a:defRPr/>
            </a:pPr>
            <a:r>
              <a:rPr kumimoji="0" lang="en-GB" sz="1800" b="1"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Social License to Operate (SLO) Hub </a:t>
            </a:r>
          </a:p>
          <a:p>
            <a:pPr marL="914400" marR="0" lvl="2" indent="-403225" algn="just" defTabSz="914400" rtl="0" eaLnBrk="1" fontAlgn="auto" latinLnBrk="0" hangingPunct="1">
              <a:lnSpc>
                <a:spcPct val="100000"/>
              </a:lnSpc>
              <a:spcBef>
                <a:spcPts val="600"/>
              </a:spcBef>
              <a:spcAft>
                <a:spcPts val="0"/>
              </a:spcAft>
              <a:buClrTx/>
              <a:buSzTx/>
              <a:buFont typeface="+mj-lt"/>
              <a:buAutoNum type="arabicPeriod"/>
              <a:tabLst/>
              <a:defRPr/>
            </a:pPr>
            <a:r>
              <a:rPr kumimoji="0" lang="en-GB" sz="1800" b="1"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Raw and Circular Economy Expedition (RACE) </a:t>
            </a:r>
          </a:p>
          <a:p>
            <a:pPr marL="914400" marR="0" lvl="2" indent="-403225" algn="just" defTabSz="914400" rtl="0" eaLnBrk="1" fontAlgn="auto" latinLnBrk="0" hangingPunct="1">
              <a:lnSpc>
                <a:spcPct val="100000"/>
              </a:lnSpc>
              <a:spcBef>
                <a:spcPts val="600"/>
              </a:spcBef>
              <a:spcAft>
                <a:spcPts val="0"/>
              </a:spcAft>
              <a:buClrTx/>
              <a:buSzTx/>
              <a:buFont typeface="+mj-lt"/>
              <a:buAutoNum type="arabicPeriod"/>
              <a:tabLst/>
              <a:defRPr/>
            </a:pPr>
            <a:r>
              <a:rPr kumimoji="0" lang="en-GB" sz="1800" b="1"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Global MBA in Materials Management</a:t>
            </a:r>
          </a:p>
        </p:txBody>
      </p:sp>
      <p:sp>
        <p:nvSpPr>
          <p:cNvPr id="11" name="TextBox 10">
            <a:extLst>
              <a:ext uri="{FF2B5EF4-FFF2-40B4-BE49-F238E27FC236}">
                <a16:creationId xmlns:a16="http://schemas.microsoft.com/office/drawing/2014/main" id="{80C52AD6-57BD-E65F-4F9B-0EAEA5E96373}"/>
              </a:ext>
            </a:extLst>
          </p:cNvPr>
          <p:cNvSpPr txBox="1"/>
          <p:nvPr/>
        </p:nvSpPr>
        <p:spPr>
          <a:xfrm>
            <a:off x="2243868" y="5356001"/>
            <a:ext cx="772322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33333"/>
                </a:solidFill>
                <a:effectLst/>
                <a:uLnTx/>
                <a:uFillTx/>
                <a:latin typeface="Calibri"/>
                <a:ea typeface="+mn-ea"/>
                <a:cs typeface="+mn-cs"/>
              </a:rPr>
              <a:t>More information: </a:t>
            </a:r>
            <a:r>
              <a:rPr kumimoji="0" lang="en-IT" sz="2000" b="0" i="0" u="sng" strike="noStrike" kern="1200" cap="none" spc="0" normalizeH="0" baseline="0" noProof="0">
                <a:ln>
                  <a:noFill/>
                </a:ln>
                <a:solidFill>
                  <a:srgbClr val="6BB745"/>
                </a:solidFill>
                <a:effectLst/>
                <a:uLnTx/>
                <a:uFillTx/>
                <a:latin typeface="Calibri"/>
                <a:ea typeface="+mn-ea"/>
                <a:cs typeface="+mn-cs"/>
              </a:rPr>
              <a:t>https://eitrawmaterials.eu/education-skills#live-calls</a:t>
            </a:r>
          </a:p>
        </p:txBody>
      </p:sp>
      <p:sp>
        <p:nvSpPr>
          <p:cNvPr id="2" name="TextBox 1">
            <a:extLst>
              <a:ext uri="{FF2B5EF4-FFF2-40B4-BE49-F238E27FC236}">
                <a16:creationId xmlns:a16="http://schemas.microsoft.com/office/drawing/2014/main" id="{CEBB357B-3692-A65C-3476-732283EB16B3}"/>
              </a:ext>
            </a:extLst>
          </p:cNvPr>
          <p:cNvSpPr txBox="1"/>
          <p:nvPr/>
        </p:nvSpPr>
        <p:spPr>
          <a:xfrm>
            <a:off x="381562" y="3232076"/>
            <a:ext cx="11488447" cy="19575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600"/>
              </a:spcBef>
              <a:spcAft>
                <a:spcPts val="1200"/>
              </a:spcAft>
              <a:buClrTx/>
              <a:buSzTx/>
              <a:buFontTx/>
              <a:buNone/>
              <a:tabLst/>
              <a:defRPr/>
            </a:pPr>
            <a:r>
              <a:rPr kumimoji="0" lang="en-US" sz="1800" b="1" i="0" u="none" strike="noStrike" kern="1200" cap="none" spc="0" normalizeH="0" baseline="0" noProof="0">
                <a:ln>
                  <a:noFill/>
                </a:ln>
                <a:solidFill>
                  <a:srgbClr val="333333"/>
                </a:solidFill>
                <a:effectLst/>
                <a:uLnTx/>
                <a:uFillTx/>
                <a:latin typeface="Calibri Light"/>
                <a:ea typeface="+mn-ea"/>
                <a:cs typeface="Segoe UI"/>
              </a:rPr>
              <a:t>Consortium Requirements</a:t>
            </a:r>
            <a:r>
              <a:rPr kumimoji="0" lang="en-US" sz="1800" b="0" i="0" u="none" strike="noStrike" kern="1200" cap="none" spc="0" normalizeH="0" baseline="0" noProof="0">
                <a:ln>
                  <a:noFill/>
                </a:ln>
                <a:solidFill>
                  <a:srgbClr val="333333"/>
                </a:solidFill>
                <a:effectLst/>
                <a:uLnTx/>
                <a:uFillTx/>
                <a:latin typeface="Calibri Light"/>
                <a:ea typeface="+mn-ea"/>
                <a:cs typeface="Segoe UI"/>
              </a:rPr>
              <a:t>:​</a:t>
            </a:r>
          </a:p>
          <a:p>
            <a:pPr marL="457200" marR="0" lvl="1" indent="-285750" algn="l" defTabSz="914400" rtl="0" eaLnBrk="1" fontAlgn="auto" latinLnBrk="0" hangingPunct="1">
              <a:lnSpc>
                <a:spcPct val="110000"/>
              </a:lnSpc>
              <a:spcBef>
                <a:spcPts val="600"/>
              </a:spcBef>
              <a:spcAft>
                <a:spcPts val="0"/>
              </a:spcAft>
              <a:buClrTx/>
              <a:buSzTx/>
              <a:buFont typeface=""/>
              <a:buChar char="•"/>
              <a:tabLst/>
              <a:defRPr/>
            </a:pPr>
            <a:r>
              <a:rPr kumimoji="0" lang="en-US" sz="1800" b="0" i="0" u="none" strike="noStrike" kern="1200" cap="none" spc="0" normalizeH="0" baseline="0" noProof="0">
                <a:ln>
                  <a:noFill/>
                </a:ln>
                <a:solidFill>
                  <a:srgbClr val="333333"/>
                </a:solidFill>
                <a:effectLst/>
                <a:uLnTx/>
                <a:uFillTx/>
                <a:latin typeface="Calibri Light"/>
                <a:ea typeface="+mn-ea"/>
                <a:cs typeface="Arial"/>
              </a:rPr>
              <a:t>At least </a:t>
            </a:r>
            <a:r>
              <a:rPr kumimoji="0" lang="en-US" sz="1800" b="1" i="0" u="none" strike="noStrike" kern="1200" cap="none" spc="0" normalizeH="0" baseline="0" noProof="0">
                <a:ln>
                  <a:noFill/>
                </a:ln>
                <a:solidFill>
                  <a:srgbClr val="333333"/>
                </a:solidFill>
                <a:effectLst/>
                <a:uLnTx/>
                <a:uFillTx/>
                <a:latin typeface="Calibri Light"/>
                <a:ea typeface="+mn-ea"/>
                <a:cs typeface="Arial"/>
              </a:rPr>
              <a:t>two pillars of the EIT Knowledge Triangle</a:t>
            </a:r>
            <a:r>
              <a:rPr kumimoji="0" lang="en-US" sz="1800" b="0" i="0" u="none" strike="noStrike" kern="1200" cap="none" spc="0" normalizeH="0" baseline="0" noProof="0">
                <a:ln>
                  <a:noFill/>
                </a:ln>
                <a:solidFill>
                  <a:srgbClr val="333333"/>
                </a:solidFill>
                <a:effectLst/>
                <a:uLnTx/>
                <a:uFillTx/>
                <a:latin typeface="Calibri Light"/>
                <a:ea typeface="+mn-ea"/>
                <a:cs typeface="Arial"/>
              </a:rPr>
              <a:t>: academia, research, and industry.​</a:t>
            </a:r>
            <a:endParaRPr kumimoji="0" lang="en-US" sz="1800" b="0" i="0" u="none" strike="noStrike" kern="1200" cap="none" spc="0" normalizeH="0" baseline="0" noProof="0">
              <a:ln>
                <a:noFill/>
              </a:ln>
              <a:solidFill>
                <a:srgbClr val="333333"/>
              </a:solidFill>
              <a:effectLst/>
              <a:uLnTx/>
              <a:uFillTx/>
              <a:latin typeface="Calibri Light"/>
              <a:ea typeface="Calibri Light"/>
              <a:cs typeface="Arial"/>
            </a:endParaRPr>
          </a:p>
          <a:p>
            <a:pPr marL="457200" marR="0" lvl="1" indent="-285750" algn="l" defTabSz="914400" rtl="0" eaLnBrk="1" fontAlgn="auto" latinLnBrk="0" hangingPunct="1">
              <a:lnSpc>
                <a:spcPct val="110000"/>
              </a:lnSpc>
              <a:spcBef>
                <a:spcPts val="600"/>
              </a:spcBef>
              <a:spcAft>
                <a:spcPts val="0"/>
              </a:spcAft>
              <a:buClrTx/>
              <a:buSzTx/>
              <a:buFont typeface=""/>
              <a:buChar char="•"/>
              <a:tabLst/>
              <a:defRPr/>
            </a:pPr>
            <a:r>
              <a:rPr kumimoji="0" lang="en-US" sz="1800" b="0" i="0" u="none" strike="noStrike" kern="1200" cap="none" spc="0" normalizeH="0" baseline="0" noProof="0">
                <a:ln>
                  <a:noFill/>
                </a:ln>
                <a:solidFill>
                  <a:srgbClr val="333333"/>
                </a:solidFill>
                <a:effectLst/>
                <a:uLnTx/>
                <a:uFillTx/>
                <a:latin typeface="Calibri Light"/>
                <a:ea typeface="+mn-ea"/>
                <a:cs typeface="Arial"/>
              </a:rPr>
              <a:t>At least </a:t>
            </a:r>
            <a:r>
              <a:rPr kumimoji="0" lang="en-US" sz="1800" b="1" i="0" u="none" strike="noStrike" kern="1200" cap="none" spc="0" normalizeH="0" baseline="0" noProof="0">
                <a:ln>
                  <a:noFill/>
                </a:ln>
                <a:solidFill>
                  <a:srgbClr val="333333"/>
                </a:solidFill>
                <a:effectLst/>
                <a:uLnTx/>
                <a:uFillTx/>
                <a:latin typeface="Calibri Light"/>
                <a:ea typeface="+mn-ea"/>
                <a:cs typeface="Arial"/>
              </a:rPr>
              <a:t>three countries </a:t>
            </a:r>
            <a:r>
              <a:rPr kumimoji="0" lang="en-US" sz="1800" b="0" i="0" u="none" strike="noStrike" kern="1200" cap="none" spc="0" normalizeH="0" baseline="0" noProof="0">
                <a:ln>
                  <a:noFill/>
                </a:ln>
                <a:solidFill>
                  <a:srgbClr val="333333"/>
                </a:solidFill>
                <a:effectLst/>
                <a:uLnTx/>
                <a:uFillTx/>
                <a:latin typeface="Calibri Light"/>
                <a:ea typeface="+mn-ea"/>
                <a:cs typeface="Arial"/>
              </a:rPr>
              <a:t>associated with the EU’s Horizon Europe Program or the Regional Innovation Scheme (RIS).​</a:t>
            </a:r>
            <a:endParaRPr kumimoji="0" lang="en-US" sz="1800" b="0" i="0" u="none" strike="noStrike" kern="1200" cap="none" spc="0" normalizeH="0" baseline="0" noProof="0">
              <a:ln>
                <a:noFill/>
              </a:ln>
              <a:solidFill>
                <a:srgbClr val="333333"/>
              </a:solidFill>
              <a:effectLst/>
              <a:uLnTx/>
              <a:uFillTx/>
              <a:latin typeface="Calibri Light"/>
              <a:ea typeface="Calibri Light"/>
              <a:cs typeface="Arial"/>
            </a:endParaRPr>
          </a:p>
          <a:p>
            <a:pPr marL="457200" marR="0" lvl="1" indent="-285750" algn="l" defTabSz="914400" rtl="0" eaLnBrk="1" fontAlgn="auto" latinLnBrk="0" hangingPunct="1">
              <a:lnSpc>
                <a:spcPct val="110000"/>
              </a:lnSpc>
              <a:spcBef>
                <a:spcPts val="600"/>
              </a:spcBef>
              <a:spcAft>
                <a:spcPts val="0"/>
              </a:spcAft>
              <a:buClrTx/>
              <a:buSzTx/>
              <a:buFont typeface=""/>
              <a:buChar char="•"/>
              <a:tabLst/>
              <a:defRPr/>
            </a:pPr>
            <a:r>
              <a:rPr kumimoji="0" lang="en-US" sz="1800" b="0" i="0" u="none" strike="noStrike" kern="1200" cap="none" spc="0" normalizeH="0" baseline="0" noProof="0">
                <a:ln>
                  <a:noFill/>
                </a:ln>
                <a:solidFill>
                  <a:srgbClr val="333333"/>
                </a:solidFill>
                <a:effectLst/>
                <a:uLnTx/>
                <a:uFillTx/>
                <a:latin typeface="Calibri Light"/>
                <a:ea typeface="+mn-ea"/>
                <a:cs typeface="Arial"/>
              </a:rPr>
              <a:t>The </a:t>
            </a:r>
            <a:r>
              <a:rPr kumimoji="0" lang="en-US" sz="1800" b="1" i="0" u="none" strike="noStrike" kern="1200" cap="none" spc="0" normalizeH="0" baseline="0" noProof="0">
                <a:ln>
                  <a:noFill/>
                </a:ln>
                <a:solidFill>
                  <a:srgbClr val="333333"/>
                </a:solidFill>
                <a:effectLst/>
                <a:uLnTx/>
                <a:uFillTx/>
                <a:latin typeface="Calibri Light"/>
                <a:ea typeface="+mn-ea"/>
                <a:cs typeface="Arial"/>
              </a:rPr>
              <a:t>lead partner </a:t>
            </a:r>
            <a:r>
              <a:rPr kumimoji="0" lang="en-US" sz="1800" b="0" i="0" u="none" strike="noStrike" kern="1200" cap="none" spc="0" normalizeH="0" baseline="0" noProof="0">
                <a:ln>
                  <a:noFill/>
                </a:ln>
                <a:solidFill>
                  <a:srgbClr val="333333"/>
                </a:solidFill>
                <a:effectLst/>
                <a:uLnTx/>
                <a:uFillTx/>
                <a:latin typeface="Calibri Light"/>
                <a:ea typeface="+mn-ea"/>
                <a:cs typeface="Arial"/>
              </a:rPr>
              <a:t>must be an EIT </a:t>
            </a:r>
            <a:r>
              <a:rPr kumimoji="0" lang="en-US" sz="1800" b="0" i="0" u="none" strike="noStrike" kern="1200" cap="none" spc="0" normalizeH="0" baseline="0" noProof="0" err="1">
                <a:ln>
                  <a:noFill/>
                </a:ln>
                <a:solidFill>
                  <a:srgbClr val="333333"/>
                </a:solidFill>
                <a:effectLst/>
                <a:uLnTx/>
                <a:uFillTx/>
                <a:latin typeface="Calibri Light"/>
                <a:ea typeface="+mn-ea"/>
                <a:cs typeface="Arial"/>
              </a:rPr>
              <a:t>RawMaterials</a:t>
            </a:r>
            <a:r>
              <a:rPr kumimoji="0" lang="en-US" sz="1800" b="0" i="0" u="none" strike="noStrike" kern="1200" cap="none" spc="0" normalizeH="0" baseline="0" noProof="0">
                <a:ln>
                  <a:noFill/>
                </a:ln>
                <a:solidFill>
                  <a:srgbClr val="333333"/>
                </a:solidFill>
                <a:effectLst/>
                <a:uLnTx/>
                <a:uFillTx/>
                <a:latin typeface="Calibri Light"/>
                <a:ea typeface="+mn-ea"/>
                <a:cs typeface="Arial"/>
              </a:rPr>
              <a:t> </a:t>
            </a:r>
            <a:r>
              <a:rPr kumimoji="0" lang="en-US" sz="1800" b="1" i="0" u="none" strike="noStrike" kern="1200" cap="none" spc="0" normalizeH="0" baseline="0" noProof="0">
                <a:ln>
                  <a:noFill/>
                </a:ln>
                <a:solidFill>
                  <a:srgbClr val="333333"/>
                </a:solidFill>
                <a:effectLst/>
                <a:uLnTx/>
                <a:uFillTx/>
                <a:latin typeface="Calibri Light"/>
                <a:ea typeface="+mn-ea"/>
                <a:cs typeface="Arial"/>
              </a:rPr>
              <a:t>Core or Associate Partner </a:t>
            </a:r>
            <a:r>
              <a:rPr kumimoji="0" lang="en-US" sz="1800" b="0" i="0" u="sng" strike="noStrike" kern="1200" cap="none" spc="0" normalizeH="0" baseline="0" noProof="0">
                <a:ln>
                  <a:noFill/>
                </a:ln>
                <a:solidFill>
                  <a:srgbClr val="333333"/>
                </a:solidFill>
                <a:effectLst/>
                <a:uLnTx/>
                <a:uFillTx/>
                <a:latin typeface="Calibri Light"/>
                <a:ea typeface="+mn-ea"/>
                <a:cs typeface="Arial"/>
              </a:rPr>
              <a:t>by the time the project starts</a:t>
            </a:r>
            <a:r>
              <a:rPr kumimoji="0" lang="en-US" sz="1800" b="0" i="0" u="none" strike="noStrike" kern="1200" cap="none" spc="0" normalizeH="0" baseline="0" noProof="0">
                <a:ln>
                  <a:noFill/>
                </a:ln>
                <a:solidFill>
                  <a:srgbClr val="333333"/>
                </a:solidFill>
                <a:effectLst/>
                <a:uLnTx/>
                <a:uFillTx/>
                <a:latin typeface="Calibri Light"/>
                <a:ea typeface="+mn-ea"/>
                <a:cs typeface="Arial"/>
              </a:rPr>
              <a:t>. Non-partners are encouraged to apply! </a:t>
            </a:r>
            <a:endParaRPr kumimoji="0" lang="en-US" sz="1800" b="0" i="0" u="none" strike="noStrike" kern="1200" cap="none" spc="0" normalizeH="0" baseline="0" noProof="0">
              <a:ln>
                <a:noFill/>
              </a:ln>
              <a:solidFill>
                <a:srgbClr val="333333"/>
              </a:solidFill>
              <a:effectLst/>
              <a:uLnTx/>
              <a:uFillTx/>
              <a:latin typeface="Calibri Light"/>
              <a:ea typeface="Calibri Light"/>
              <a:cs typeface="Arial"/>
            </a:endParaRPr>
          </a:p>
        </p:txBody>
      </p:sp>
    </p:spTree>
    <p:extLst>
      <p:ext uri="{BB962C8B-B14F-4D97-AF65-F5344CB8AC3E}">
        <p14:creationId xmlns:p14="http://schemas.microsoft.com/office/powerpoint/2010/main" val="4284834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F5BA19-7B9C-7861-2F0F-45A74A668021}"/>
              </a:ext>
            </a:extLst>
          </p:cNvPr>
          <p:cNvSpPr>
            <a:spLocks noGrp="1"/>
          </p:cNvSpPr>
          <p:nvPr>
            <p:ph type="body" idx="4294967295"/>
          </p:nvPr>
        </p:nvSpPr>
        <p:spPr>
          <a:xfrm>
            <a:off x="407941" y="898742"/>
            <a:ext cx="11414125" cy="4924425"/>
          </a:xfrm>
        </p:spPr>
        <p:txBody>
          <a:bodyPr>
            <a:noAutofit/>
          </a:bodyPr>
          <a:lstStyle/>
          <a:p>
            <a:pPr algn="just">
              <a:lnSpc>
                <a:spcPct val="110000"/>
              </a:lnSpc>
              <a:spcBef>
                <a:spcPts val="600"/>
              </a:spcBef>
              <a:spcAft>
                <a:spcPts val="0"/>
              </a:spcAft>
            </a:pPr>
            <a:r>
              <a:rPr lang="en-US" sz="1700" b="1">
                <a:solidFill>
                  <a:schemeClr val="tx2"/>
                </a:solidFill>
              </a:rPr>
              <a:t>Objective: </a:t>
            </a:r>
            <a:r>
              <a:rPr lang="el-GR" sz="1700">
                <a:latin typeface="Calibri Light"/>
                <a:ea typeface="Calibri Light"/>
                <a:cs typeface="Calibri Light"/>
              </a:rPr>
              <a:t>Το </a:t>
            </a:r>
            <a:r>
              <a:rPr lang="en-US" sz="1700">
                <a:latin typeface="Calibri Light"/>
                <a:ea typeface="Calibri Light"/>
                <a:cs typeface="Calibri Light"/>
              </a:rPr>
              <a:t>foster Social License to Operate (SLO) and deliver training and consulting services on community engagement and sustainability in the RM sector. Support the implementation of the CRMA.</a:t>
            </a:r>
          </a:p>
          <a:p>
            <a:pPr algn="just">
              <a:lnSpc>
                <a:spcPct val="110000"/>
              </a:lnSpc>
              <a:spcBef>
                <a:spcPts val="1200"/>
              </a:spcBef>
              <a:spcAft>
                <a:spcPts val="0"/>
              </a:spcAft>
            </a:pPr>
            <a:r>
              <a:rPr lang="en-US" sz="1700" b="1">
                <a:solidFill>
                  <a:schemeClr val="tx2"/>
                </a:solidFill>
              </a:rPr>
              <a:t>Importance: </a:t>
            </a:r>
            <a:r>
              <a:rPr lang="en-US" sz="1700">
                <a:latin typeface="Calibri Light"/>
                <a:ea typeface="Calibri Light"/>
                <a:cs typeface="Calibri Light"/>
              </a:rPr>
              <a:t>Support the SLO topic among exploration and mining companies and along the whole RM value chain. The correct approach will also support the implementation of the Critical Raw Materials Act CRMA.</a:t>
            </a:r>
            <a:endParaRPr lang="en-US" sz="1700" b="1">
              <a:solidFill>
                <a:schemeClr val="tx2"/>
              </a:solidFill>
              <a:latin typeface="Calibri Light"/>
              <a:cs typeface="Calibri Light"/>
            </a:endParaRPr>
          </a:p>
          <a:p>
            <a:pPr algn="just">
              <a:lnSpc>
                <a:spcPct val="110000"/>
              </a:lnSpc>
              <a:spcBef>
                <a:spcPts val="1200"/>
              </a:spcBef>
              <a:spcAft>
                <a:spcPts val="0"/>
              </a:spcAft>
            </a:pPr>
            <a:r>
              <a:rPr lang="en-US" sz="1700" b="1">
                <a:solidFill>
                  <a:schemeClr val="tx2"/>
                </a:solidFill>
              </a:rPr>
              <a:t>Target Call Audience</a:t>
            </a:r>
            <a:r>
              <a:rPr lang="en-US" sz="1700">
                <a:solidFill>
                  <a:schemeClr val="tx2"/>
                </a:solidFill>
              </a:rPr>
              <a:t>: </a:t>
            </a:r>
            <a:r>
              <a:rPr lang="en-US" sz="1700"/>
              <a:t>Companies, universities, or RTOs with experience in shared value and social/local stakeholder engagement projects experienced learning content developers.</a:t>
            </a:r>
          </a:p>
          <a:p>
            <a:pPr algn="just">
              <a:lnSpc>
                <a:spcPct val="110000"/>
              </a:lnSpc>
              <a:spcBef>
                <a:spcPts val="1200"/>
              </a:spcBef>
              <a:spcAft>
                <a:spcPts val="0"/>
              </a:spcAft>
            </a:pPr>
            <a:r>
              <a:rPr lang="en-US" sz="1700" b="1">
                <a:solidFill>
                  <a:schemeClr val="tx2"/>
                </a:solidFill>
              </a:rPr>
              <a:t>Implementation:</a:t>
            </a:r>
          </a:p>
          <a:p>
            <a:pPr marL="285750" indent="-285750" algn="just">
              <a:lnSpc>
                <a:spcPct val="110000"/>
              </a:lnSpc>
              <a:spcBef>
                <a:spcPts val="600"/>
              </a:spcBef>
              <a:spcAft>
                <a:spcPts val="0"/>
              </a:spcAft>
              <a:buClrTx/>
              <a:buFont typeface="Arial" panose="020B0604020202020204" pitchFamily="34" charset="0"/>
              <a:buChar char="•"/>
            </a:pPr>
            <a:r>
              <a:rPr lang="en-US" sz="1700" b="1"/>
              <a:t>Phase 1 </a:t>
            </a:r>
            <a:r>
              <a:rPr lang="en-US" sz="1700" b="1" u="sng"/>
              <a:t>(12 months, objective of this call)</a:t>
            </a:r>
            <a:r>
              <a:rPr lang="en-US" sz="1700"/>
              <a:t>: Development of learning content, organizational plans, and a pilot program</a:t>
            </a:r>
            <a:endParaRPr lang="en-US" sz="1700">
              <a:ea typeface="Calibri Light" panose="020F0302020204030204" pitchFamily="34" charset="0"/>
            </a:endParaRPr>
          </a:p>
          <a:p>
            <a:pPr marL="285750" indent="-285750" algn="just">
              <a:lnSpc>
                <a:spcPct val="110000"/>
              </a:lnSpc>
              <a:spcBef>
                <a:spcPts val="600"/>
              </a:spcBef>
              <a:spcAft>
                <a:spcPts val="0"/>
              </a:spcAft>
              <a:buClrTx/>
              <a:buFont typeface="Arial" panose="020B0604020202020204" pitchFamily="34" charset="0"/>
              <a:buChar char="•"/>
            </a:pPr>
            <a:r>
              <a:rPr lang="en-US" sz="1700" b="1"/>
              <a:t>Phase 2: </a:t>
            </a:r>
            <a:r>
              <a:rPr lang="en-US" sz="1700">
                <a:ea typeface="Calibri Light" panose="020F0302020204030204" pitchFamily="34" charset="0"/>
              </a:rPr>
              <a:t>Implementation of the project, in the future project period (not part of this call)</a:t>
            </a:r>
          </a:p>
          <a:p>
            <a:pPr marL="285750" indent="-285750" algn="just">
              <a:lnSpc>
                <a:spcPct val="110000"/>
              </a:lnSpc>
              <a:spcBef>
                <a:spcPts val="600"/>
              </a:spcBef>
              <a:spcAft>
                <a:spcPts val="0"/>
              </a:spcAft>
              <a:buClrTx/>
              <a:buFont typeface="Arial" panose="020B0604020202020204" pitchFamily="34" charset="0"/>
              <a:buChar char="•"/>
            </a:pPr>
            <a:r>
              <a:rPr lang="en-US" sz="1700" b="1"/>
              <a:t>Targets</a:t>
            </a:r>
            <a:r>
              <a:rPr lang="el-GR" sz="1700" b="1"/>
              <a:t> </a:t>
            </a:r>
            <a:r>
              <a:rPr lang="en-US" sz="1700" b="1"/>
              <a:t>of Phase 1: </a:t>
            </a:r>
            <a:r>
              <a:rPr lang="en-US" sz="1700"/>
              <a:t>10k EUR revenue, 150 participants within 12 months</a:t>
            </a:r>
          </a:p>
          <a:p>
            <a:pPr marL="285750" indent="-285750" algn="just">
              <a:lnSpc>
                <a:spcPct val="110000"/>
              </a:lnSpc>
              <a:spcBef>
                <a:spcPts val="600"/>
              </a:spcBef>
              <a:spcAft>
                <a:spcPts val="0"/>
              </a:spcAft>
              <a:buClrTx/>
              <a:buFont typeface="Arial" panose="020B0604020202020204" pitchFamily="34" charset="0"/>
              <a:buChar char="•"/>
            </a:pPr>
            <a:r>
              <a:rPr lang="en-US" sz="1700" b="1"/>
              <a:t>Funding: </a:t>
            </a:r>
            <a:r>
              <a:rPr lang="en-US" sz="1700"/>
              <a:t>Up to 800k EUR, provided on an actual-cost basis</a:t>
            </a:r>
          </a:p>
          <a:p>
            <a:pPr marL="0" lvl="1" indent="0" algn="just">
              <a:lnSpc>
                <a:spcPct val="110000"/>
              </a:lnSpc>
              <a:spcBef>
                <a:spcPts val="1200"/>
              </a:spcBef>
              <a:spcAft>
                <a:spcPts val="0"/>
              </a:spcAft>
              <a:buNone/>
            </a:pPr>
            <a:r>
              <a:rPr lang="en-US" sz="1700" b="1">
                <a:solidFill>
                  <a:schemeClr val="tx2"/>
                </a:solidFill>
                <a:latin typeface="Calibri Light" panose="020F0302020204030204" pitchFamily="34" charset="0"/>
                <a:cs typeface="Calibri Light" panose="020F0302020204030204" pitchFamily="34" charset="0"/>
              </a:rPr>
              <a:t>Submission Deadline:</a:t>
            </a:r>
          </a:p>
          <a:p>
            <a:pPr algn="just">
              <a:lnSpc>
                <a:spcPct val="110000"/>
              </a:lnSpc>
              <a:spcBef>
                <a:spcPts val="600"/>
              </a:spcBef>
              <a:spcAft>
                <a:spcPts val="0"/>
              </a:spcAft>
            </a:pPr>
            <a:r>
              <a:rPr lang="en-US" sz="1700" b="1">
                <a:solidFill>
                  <a:srgbClr val="C00000"/>
                </a:solidFill>
                <a:ea typeface="Calibri Light" panose="020F0302020204030204" pitchFamily="34" charset="0"/>
              </a:rPr>
              <a:t>Friday 24</a:t>
            </a:r>
            <a:r>
              <a:rPr lang="en-US" sz="1700" b="1" baseline="30000">
                <a:solidFill>
                  <a:srgbClr val="C00000"/>
                </a:solidFill>
                <a:ea typeface="Calibri Light" panose="020F0302020204030204" pitchFamily="34" charset="0"/>
              </a:rPr>
              <a:t>th</a:t>
            </a:r>
            <a:r>
              <a:rPr lang="en-US" sz="1700" b="1">
                <a:solidFill>
                  <a:srgbClr val="C00000"/>
                </a:solidFill>
                <a:ea typeface="Calibri Light" panose="020F0302020204030204" pitchFamily="34" charset="0"/>
              </a:rPr>
              <a:t> January 2025 at 13.00 CET (Berlin time) </a:t>
            </a:r>
            <a:endParaRPr lang="en-DE" sz="1700" b="1">
              <a:solidFill>
                <a:srgbClr val="C00000"/>
              </a:solidFill>
              <a:ea typeface="Calibri Light" panose="020F0302020204030204" pitchFamily="34" charset="0"/>
            </a:endParaRPr>
          </a:p>
          <a:p>
            <a:pPr algn="just">
              <a:lnSpc>
                <a:spcPct val="110000"/>
              </a:lnSpc>
              <a:spcBef>
                <a:spcPts val="600"/>
              </a:spcBef>
              <a:spcAft>
                <a:spcPts val="0"/>
              </a:spcAft>
            </a:pPr>
            <a:endParaRPr lang="en-US" sz="1700"/>
          </a:p>
          <a:p>
            <a:pPr algn="just">
              <a:lnSpc>
                <a:spcPct val="110000"/>
              </a:lnSpc>
              <a:spcBef>
                <a:spcPts val="600"/>
              </a:spcBef>
              <a:spcAft>
                <a:spcPts val="0"/>
              </a:spcAft>
            </a:pPr>
            <a:endParaRPr lang="en-US" sz="1700"/>
          </a:p>
          <a:p>
            <a:pPr algn="just">
              <a:lnSpc>
                <a:spcPct val="110000"/>
              </a:lnSpc>
              <a:spcBef>
                <a:spcPts val="600"/>
              </a:spcBef>
              <a:spcAft>
                <a:spcPts val="0"/>
              </a:spcAft>
            </a:pPr>
            <a:endParaRPr lang="en-DE" sz="1700"/>
          </a:p>
        </p:txBody>
      </p:sp>
      <p:sp>
        <p:nvSpPr>
          <p:cNvPr id="5" name="Title 3">
            <a:extLst>
              <a:ext uri="{FF2B5EF4-FFF2-40B4-BE49-F238E27FC236}">
                <a16:creationId xmlns:a16="http://schemas.microsoft.com/office/drawing/2014/main" id="{6426D3BE-14BF-8342-E246-F124334C66FD}"/>
              </a:ext>
            </a:extLst>
          </p:cNvPr>
          <p:cNvSpPr txBox="1">
            <a:spLocks/>
          </p:cNvSpPr>
          <p:nvPr/>
        </p:nvSpPr>
        <p:spPr>
          <a:xfrm>
            <a:off x="360000" y="216000"/>
            <a:ext cx="11510008" cy="492443"/>
          </a:xfrm>
          <a:prstGeom prst="rect">
            <a:avLst/>
          </a:prstGeom>
          <a:noFill/>
        </p:spPr>
        <p:txBody>
          <a:bodyPr vert="horz" lIns="0" tIns="0" rIns="0" bIns="0" rtlCol="0" anchor="t" anchorCtr="0">
            <a:noAutofit/>
          </a:bodyPr>
          <a:lstStyle>
            <a:lvl1pPr marL="0" indent="0" algn="l" defTabSz="914400" rtl="0" eaLnBrk="1" latinLnBrk="0" hangingPunct="1">
              <a:lnSpc>
                <a:spcPct val="100000"/>
              </a:lnSpc>
              <a:spcBef>
                <a:spcPct val="20000"/>
              </a:spcBef>
              <a:spcAft>
                <a:spcPts val="0"/>
              </a:spcAft>
              <a:buNone/>
              <a:defRPr kumimoji="0" sz="3200" b="0" i="0" u="none" kern="1200" cap="none" baseline="0">
                <a:solidFill>
                  <a:schemeClr val="tx2"/>
                </a:solidFill>
                <a:latin typeface="Calibri Light" panose="020F0302020204030204" pitchFamily="34" charset="0"/>
                <a:ea typeface="+mj-ea"/>
                <a:cs typeface="Calibri Light" panose="020F030202020403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a:ln>
                  <a:noFill/>
                </a:ln>
                <a:solidFill>
                  <a:srgbClr val="034EA2"/>
                </a:solidFill>
                <a:effectLst/>
                <a:uLnTx/>
                <a:uFillTx/>
                <a:latin typeface="Calibri Light" panose="020F0302020204030204" pitchFamily="34" charset="0"/>
                <a:ea typeface="+mj-ea"/>
                <a:cs typeface="Calibri Light" panose="020F0302020204030204" pitchFamily="34" charset="0"/>
              </a:rPr>
              <a:t>1. Social License to Operate (SLO) Hub</a:t>
            </a:r>
            <a:endParaRPr kumimoji="0" lang="en-DE" b="0" i="0" u="none" strike="noStrike" kern="1200" cap="none" spc="0" normalizeH="0" baseline="0" noProof="0">
              <a:ln>
                <a:noFill/>
              </a:ln>
              <a:solidFill>
                <a:srgbClr val="034EA2"/>
              </a:solidFill>
              <a:effectLst/>
              <a:uLnTx/>
              <a:uFillTx/>
              <a:latin typeface="Calibri Light" panose="020F0302020204030204" pitchFamily="34" charset="0"/>
              <a:ea typeface="+mj-ea"/>
              <a:cs typeface="Calibri Light" panose="020F0302020204030204" pitchFamily="34" charset="0"/>
            </a:endParaRPr>
          </a:p>
        </p:txBody>
      </p:sp>
    </p:spTree>
    <p:extLst>
      <p:ext uri="{BB962C8B-B14F-4D97-AF65-F5344CB8AC3E}">
        <p14:creationId xmlns:p14="http://schemas.microsoft.com/office/powerpoint/2010/main" val="2550628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84E0A-7866-DF03-CACD-E640B673158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BE2A083-F446-2136-CAF2-1A98EFF61A72}"/>
              </a:ext>
            </a:extLst>
          </p:cNvPr>
          <p:cNvSpPr>
            <a:spLocks noGrp="1"/>
          </p:cNvSpPr>
          <p:nvPr>
            <p:ph type="body" idx="4294967295"/>
          </p:nvPr>
        </p:nvSpPr>
        <p:spPr>
          <a:xfrm>
            <a:off x="360633" y="819804"/>
            <a:ext cx="11509375" cy="4875213"/>
          </a:xfrm>
        </p:spPr>
        <p:txBody>
          <a:bodyPr>
            <a:noAutofit/>
          </a:bodyPr>
          <a:lstStyle/>
          <a:p>
            <a:pPr algn="just">
              <a:lnSpc>
                <a:spcPct val="110000"/>
              </a:lnSpc>
              <a:spcAft>
                <a:spcPts val="600"/>
              </a:spcAft>
            </a:pPr>
            <a:r>
              <a:rPr lang="en-US" sz="1700" b="1">
                <a:solidFill>
                  <a:schemeClr val="tx2"/>
                </a:solidFill>
              </a:rPr>
              <a:t>Objective: </a:t>
            </a:r>
            <a:r>
              <a:rPr lang="en-US" sz="1700">
                <a:latin typeface="Calibri Light"/>
                <a:ea typeface="Calibri Light"/>
                <a:cs typeface="Calibri Light"/>
              </a:rPr>
              <a:t>To develop a cutting-edge learning portfolio designed to equip professionals in the RM sector with the essential skills needed to navigate and adapt to the increasing impact of digital technologies. </a:t>
            </a:r>
          </a:p>
          <a:p>
            <a:pPr algn="just">
              <a:spcAft>
                <a:spcPts val="600"/>
              </a:spcAft>
            </a:pPr>
            <a:r>
              <a:rPr lang="en-US" sz="1700" b="1">
                <a:solidFill>
                  <a:schemeClr val="tx2"/>
                </a:solidFill>
              </a:rPr>
              <a:t>Eligible Topics:</a:t>
            </a:r>
          </a:p>
          <a:p>
            <a:pPr marL="285750" indent="-285750" algn="just">
              <a:spcAft>
                <a:spcPts val="600"/>
              </a:spcAft>
              <a:buClrTx/>
              <a:buFont typeface="Arial" panose="020B0604020202020204" pitchFamily="34" charset="0"/>
              <a:buChar char="•"/>
            </a:pPr>
            <a:r>
              <a:rPr lang="en-US" sz="1700">
                <a:latin typeface="Calibri Light"/>
                <a:ea typeface="Calibri Light"/>
                <a:cs typeface="Calibri Light"/>
              </a:rPr>
              <a:t>Artificial Intelligence and Machine Learning</a:t>
            </a:r>
          </a:p>
          <a:p>
            <a:pPr marL="285750" indent="-285750" algn="just">
              <a:spcAft>
                <a:spcPts val="600"/>
              </a:spcAft>
              <a:buClrTx/>
              <a:buFont typeface="Arial" panose="020B0604020202020204" pitchFamily="34" charset="0"/>
              <a:buChar char="•"/>
            </a:pPr>
            <a:r>
              <a:rPr lang="en-US" sz="1700">
                <a:latin typeface="Calibri Light"/>
                <a:ea typeface="Calibri Light"/>
                <a:cs typeface="Calibri Light"/>
              </a:rPr>
              <a:t>Virtual and Augmented Reality</a:t>
            </a:r>
          </a:p>
          <a:p>
            <a:pPr marL="285750" indent="-285750" algn="just">
              <a:spcAft>
                <a:spcPts val="600"/>
              </a:spcAft>
              <a:buClrTx/>
              <a:buFont typeface="Arial" panose="020B0604020202020204" pitchFamily="34" charset="0"/>
              <a:buChar char="•"/>
            </a:pPr>
            <a:r>
              <a:rPr lang="en-US" sz="1700">
                <a:latin typeface="Calibri Light"/>
                <a:ea typeface="Calibri Light"/>
                <a:cs typeface="Calibri Light"/>
              </a:rPr>
              <a:t>Automation and Autonomous Design</a:t>
            </a:r>
          </a:p>
          <a:p>
            <a:pPr marL="285750" indent="-285750" algn="just">
              <a:spcAft>
                <a:spcPts val="600"/>
              </a:spcAft>
              <a:buClrTx/>
              <a:buFont typeface="Arial" panose="020B0604020202020204" pitchFamily="34" charset="0"/>
              <a:buChar char="•"/>
            </a:pPr>
            <a:r>
              <a:rPr lang="en-US" sz="1700">
                <a:latin typeface="Calibri Light"/>
                <a:ea typeface="Calibri Light"/>
                <a:cs typeface="Calibri Light"/>
              </a:rPr>
              <a:t>IoT and Digital Infrastructure</a:t>
            </a:r>
          </a:p>
          <a:p>
            <a:pPr marL="285750" indent="-285750" algn="just">
              <a:spcAft>
                <a:spcPts val="600"/>
              </a:spcAft>
              <a:buClrTx/>
              <a:buFont typeface="Arial" panose="020B0604020202020204" pitchFamily="34" charset="0"/>
              <a:buChar char="•"/>
            </a:pPr>
            <a:r>
              <a:rPr lang="en-US" sz="1700">
                <a:latin typeface="Calibri Light"/>
                <a:ea typeface="Calibri Light"/>
                <a:cs typeface="Calibri Light"/>
              </a:rPr>
              <a:t>Data Security and Societal Impact</a:t>
            </a:r>
          </a:p>
          <a:p>
            <a:pPr marL="285750" indent="-285750" algn="just">
              <a:spcAft>
                <a:spcPts val="600"/>
              </a:spcAft>
              <a:buClrTx/>
              <a:buFont typeface="Arial" panose="020B0604020202020204" pitchFamily="34" charset="0"/>
              <a:buChar char="•"/>
            </a:pPr>
            <a:r>
              <a:rPr lang="en-US" sz="1700">
                <a:latin typeface="Calibri Light"/>
                <a:ea typeface="Calibri Light"/>
                <a:cs typeface="Calibri Light"/>
              </a:rPr>
              <a:t>Digital Natives</a:t>
            </a:r>
          </a:p>
          <a:p>
            <a:pPr algn="just">
              <a:spcAft>
                <a:spcPts val="600"/>
              </a:spcAft>
            </a:pPr>
            <a:r>
              <a:rPr lang="en-US" sz="1700" b="1">
                <a:solidFill>
                  <a:schemeClr val="tx2"/>
                </a:solidFill>
              </a:rPr>
              <a:t>Offerings </a:t>
            </a:r>
            <a:r>
              <a:rPr lang="en-US" sz="1700" i="1">
                <a:solidFill>
                  <a:schemeClr val="tx2"/>
                </a:solidFill>
              </a:rPr>
              <a:t>(detailed examples are provided in the Call text):</a:t>
            </a:r>
            <a:endParaRPr lang="en-US" sz="1700" i="1"/>
          </a:p>
          <a:p>
            <a:pPr marL="285750" indent="-285750" algn="just">
              <a:spcAft>
                <a:spcPts val="600"/>
              </a:spcAft>
              <a:buClrTx/>
              <a:buFont typeface="Arial" panose="020B0604020202020204" pitchFamily="34" charset="0"/>
              <a:buChar char="•"/>
            </a:pPr>
            <a:r>
              <a:rPr lang="en-US" sz="1700"/>
              <a:t>Introductory and advanced courses</a:t>
            </a:r>
          </a:p>
          <a:p>
            <a:pPr marL="285750" indent="-285750" algn="just">
              <a:spcAft>
                <a:spcPts val="600"/>
              </a:spcAft>
              <a:buClrTx/>
              <a:buFont typeface="Arial" panose="020B0604020202020204" pitchFamily="34" charset="0"/>
              <a:buChar char="•"/>
            </a:pPr>
            <a:r>
              <a:rPr lang="en-US" sz="1700"/>
              <a:t>Micro-credentials and LLL </a:t>
            </a:r>
            <a:r>
              <a:rPr lang="en-US" sz="1700" err="1"/>
              <a:t>programmes</a:t>
            </a:r>
            <a:endParaRPr lang="en-US" sz="1700"/>
          </a:p>
          <a:p>
            <a:pPr marL="285750" indent="-285750" algn="just">
              <a:spcAft>
                <a:spcPts val="600"/>
              </a:spcAft>
              <a:buClrTx/>
              <a:buFont typeface="Arial" panose="020B0604020202020204" pitchFamily="34" charset="0"/>
              <a:buChar char="•"/>
            </a:pPr>
            <a:r>
              <a:rPr lang="en-US" sz="1700"/>
              <a:t>Development and incorporation of digital modules &amp; teaching tools for existing Academy’s </a:t>
            </a:r>
            <a:r>
              <a:rPr lang="en-US" sz="1700" err="1"/>
              <a:t>programmes</a:t>
            </a:r>
            <a:r>
              <a:rPr lang="en-US" sz="1700"/>
              <a:t> (i.e., Master, PhD, WSL)</a:t>
            </a:r>
          </a:p>
        </p:txBody>
      </p:sp>
      <p:sp>
        <p:nvSpPr>
          <p:cNvPr id="5" name="Title 3">
            <a:extLst>
              <a:ext uri="{FF2B5EF4-FFF2-40B4-BE49-F238E27FC236}">
                <a16:creationId xmlns:a16="http://schemas.microsoft.com/office/drawing/2014/main" id="{23546917-36D7-8434-A905-E1482A0FC571}"/>
              </a:ext>
            </a:extLst>
          </p:cNvPr>
          <p:cNvSpPr txBox="1">
            <a:spLocks/>
          </p:cNvSpPr>
          <p:nvPr/>
        </p:nvSpPr>
        <p:spPr>
          <a:xfrm>
            <a:off x="360000" y="216000"/>
            <a:ext cx="11510008" cy="492443"/>
          </a:xfrm>
          <a:prstGeom prst="rect">
            <a:avLst/>
          </a:prstGeom>
          <a:noFill/>
        </p:spPr>
        <p:txBody>
          <a:bodyPr vert="horz" lIns="0" tIns="0" rIns="0" bIns="0" rtlCol="0" anchor="t" anchorCtr="0">
            <a:normAutofit/>
          </a:bodyPr>
          <a:lstStyle>
            <a:lvl1pPr marL="0" indent="0" algn="l" defTabSz="914400" rtl="0" eaLnBrk="1" latinLnBrk="0" hangingPunct="1">
              <a:lnSpc>
                <a:spcPct val="100000"/>
              </a:lnSpc>
              <a:spcBef>
                <a:spcPct val="20000"/>
              </a:spcBef>
              <a:spcAft>
                <a:spcPts val="0"/>
              </a:spcAft>
              <a:buNone/>
              <a:defRPr kumimoji="0" sz="3200" b="0" i="0" u="none" kern="1200" cap="none" baseline="0">
                <a:solidFill>
                  <a:schemeClr val="tx2"/>
                </a:solidFill>
                <a:latin typeface="Calibri Light" panose="020F0302020204030204" pitchFamily="34" charset="0"/>
                <a:ea typeface="+mj-ea"/>
                <a:cs typeface="Calibri Light" panose="020F030202020403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a:ln>
                  <a:noFill/>
                </a:ln>
                <a:solidFill>
                  <a:srgbClr val="034EA2"/>
                </a:solidFill>
                <a:effectLst/>
                <a:uLnTx/>
                <a:uFillTx/>
                <a:latin typeface="Calibri Light" panose="020F0302020204030204" pitchFamily="34" charset="0"/>
                <a:ea typeface="+mj-ea"/>
                <a:cs typeface="Calibri Light" panose="020F0302020204030204" pitchFamily="34" charset="0"/>
              </a:rPr>
              <a:t>2. Digital Transformation Learning Portfolio</a:t>
            </a:r>
            <a:endParaRPr kumimoji="0" lang="en-DE" b="0" i="0" u="none" strike="noStrike" kern="1200" cap="none" spc="0" normalizeH="0" baseline="0" noProof="0">
              <a:ln>
                <a:noFill/>
              </a:ln>
              <a:solidFill>
                <a:srgbClr val="034EA2"/>
              </a:solidFill>
              <a:effectLst/>
              <a:uLnTx/>
              <a:uFillTx/>
              <a:latin typeface="Calibri Light" panose="020F0302020204030204" pitchFamily="34" charset="0"/>
              <a:ea typeface="+mj-ea"/>
              <a:cs typeface="Calibri Light" panose="020F0302020204030204" pitchFamily="34" charset="0"/>
            </a:endParaRPr>
          </a:p>
        </p:txBody>
      </p:sp>
    </p:spTree>
    <p:extLst>
      <p:ext uri="{BB962C8B-B14F-4D97-AF65-F5344CB8AC3E}">
        <p14:creationId xmlns:p14="http://schemas.microsoft.com/office/powerpoint/2010/main" val="111708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AAC90-B3D6-44B4-F881-0E2A5B665BB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22F3C4C-6879-AD9D-BC40-188CDB67AEB0}"/>
              </a:ext>
            </a:extLst>
          </p:cNvPr>
          <p:cNvSpPr>
            <a:spLocks noGrp="1"/>
          </p:cNvSpPr>
          <p:nvPr>
            <p:ph type="body" idx="4294967295"/>
          </p:nvPr>
        </p:nvSpPr>
        <p:spPr>
          <a:xfrm>
            <a:off x="341312" y="896587"/>
            <a:ext cx="11509375" cy="4875213"/>
          </a:xfrm>
        </p:spPr>
        <p:txBody>
          <a:bodyPr>
            <a:noAutofit/>
          </a:bodyPr>
          <a:lstStyle/>
          <a:p>
            <a:r>
              <a:rPr lang="en-US" sz="1800" b="1">
                <a:solidFill>
                  <a:schemeClr val="tx2"/>
                </a:solidFill>
                <a:ea typeface="Calibri Light" panose="020F0302020204030204" pitchFamily="34" charset="0"/>
              </a:rPr>
              <a:t>Importance</a:t>
            </a:r>
            <a:r>
              <a:rPr lang="en-US" sz="1800">
                <a:ea typeface="Calibri Light" panose="020F0302020204030204" pitchFamily="34" charset="0"/>
              </a:rPr>
              <a:t>: Enhance innovation, sustainability, and industry competitiveness</a:t>
            </a:r>
          </a:p>
          <a:p>
            <a:pPr>
              <a:spcBef>
                <a:spcPts val="1200"/>
              </a:spcBef>
            </a:pPr>
            <a:r>
              <a:rPr lang="en-US" sz="1800" b="1">
                <a:solidFill>
                  <a:schemeClr val="tx2"/>
                </a:solidFill>
                <a:ea typeface="Calibri Light" panose="020F0302020204030204" pitchFamily="34" charset="0"/>
              </a:rPr>
              <a:t>Target Call Audience</a:t>
            </a:r>
            <a:r>
              <a:rPr lang="en-US" sz="1800">
                <a:ea typeface="Calibri Light" panose="020F0302020204030204" pitchFamily="34" charset="0"/>
              </a:rPr>
              <a:t>:</a:t>
            </a:r>
          </a:p>
          <a:p>
            <a:pPr marL="285750" indent="-285750">
              <a:buClrTx/>
              <a:buFont typeface="Arial" panose="020B0604020202020204" pitchFamily="34" charset="0"/>
              <a:buChar char="•"/>
            </a:pPr>
            <a:r>
              <a:rPr lang="en-US" sz="1800">
                <a:ea typeface="Calibri Light" panose="020F0302020204030204" pitchFamily="34" charset="0"/>
              </a:rPr>
              <a:t>Experts in cutting-edge technologies in the RM sector</a:t>
            </a:r>
          </a:p>
          <a:p>
            <a:pPr marL="285750" indent="-285750">
              <a:buClrTx/>
              <a:buFont typeface="Arial" panose="020B0604020202020204" pitchFamily="34" charset="0"/>
              <a:buChar char="•"/>
            </a:pPr>
            <a:r>
              <a:rPr lang="en-US" sz="1800">
                <a:ea typeface="Calibri Light" panose="020F0302020204030204" pitchFamily="34" charset="0"/>
              </a:rPr>
              <a:t>Leaders in digital tools, and learning content developers – especially with experience developing self-paced virtual courses</a:t>
            </a:r>
          </a:p>
          <a:p>
            <a:pPr>
              <a:spcBef>
                <a:spcPts val="1200"/>
              </a:spcBef>
              <a:buClrTx/>
            </a:pPr>
            <a:r>
              <a:rPr lang="en-US" sz="1800" b="1">
                <a:solidFill>
                  <a:schemeClr val="tx2"/>
                </a:solidFill>
                <a:ea typeface="Calibri Light" panose="020F0302020204030204" pitchFamily="34" charset="0"/>
              </a:rPr>
              <a:t>Implementation:</a:t>
            </a:r>
          </a:p>
          <a:p>
            <a:pPr marL="285750" indent="-285750">
              <a:buClrTx/>
              <a:buFont typeface="Arial" panose="020B0604020202020204" pitchFamily="34" charset="0"/>
              <a:buChar char="•"/>
            </a:pPr>
            <a:r>
              <a:rPr lang="en-US" sz="1800" b="1">
                <a:ea typeface="Calibri Light" panose="020F0302020204030204" pitchFamily="34" charset="0"/>
              </a:rPr>
              <a:t>Phase 1 </a:t>
            </a:r>
            <a:r>
              <a:rPr lang="en-US" sz="1800" b="1" u="sng">
                <a:ea typeface="Calibri Light" panose="020F0302020204030204" pitchFamily="34" charset="0"/>
              </a:rPr>
              <a:t>(12 months, objective of this call)</a:t>
            </a:r>
            <a:r>
              <a:rPr lang="en-US" sz="1800">
                <a:ea typeface="Calibri Light" panose="020F0302020204030204" pitchFamily="34" charset="0"/>
              </a:rPr>
              <a:t>: Development of the course/module contents and pilot training courses</a:t>
            </a:r>
          </a:p>
          <a:p>
            <a:pPr marL="285750" indent="-285750">
              <a:buClrTx/>
              <a:buFont typeface="Arial" panose="020B0604020202020204" pitchFamily="34" charset="0"/>
              <a:buChar char="•"/>
            </a:pPr>
            <a:r>
              <a:rPr lang="en-US" sz="1800" b="1">
                <a:ea typeface="Calibri Light" panose="020F0302020204030204" pitchFamily="34" charset="0"/>
              </a:rPr>
              <a:t>Targets of Phase 1:</a:t>
            </a:r>
            <a:r>
              <a:rPr lang="en-US" sz="1800">
                <a:ea typeface="Calibri Light" panose="020F0302020204030204" pitchFamily="34" charset="0"/>
              </a:rPr>
              <a:t> 10k EUR revenue, 150 users within 12 months</a:t>
            </a:r>
          </a:p>
          <a:p>
            <a:pPr marL="285750" indent="-285750">
              <a:buClrTx/>
              <a:buFont typeface="Arial" panose="020B0604020202020204" pitchFamily="34" charset="0"/>
              <a:buChar char="•"/>
            </a:pPr>
            <a:r>
              <a:rPr lang="en-US" sz="1800" b="1">
                <a:ea typeface="Calibri Light" panose="020F0302020204030204" pitchFamily="34" charset="0"/>
              </a:rPr>
              <a:t>Phase 2: </a:t>
            </a:r>
            <a:r>
              <a:rPr lang="en-US" sz="1800">
                <a:ea typeface="Calibri Light" panose="020F0302020204030204" pitchFamily="34" charset="0"/>
              </a:rPr>
              <a:t>Implementation of the project, in the future project period (not part of this call)</a:t>
            </a:r>
          </a:p>
          <a:p>
            <a:pPr marL="285750" indent="-285750">
              <a:buClrTx/>
              <a:buFont typeface="Arial" panose="020B0604020202020204" pitchFamily="34" charset="0"/>
              <a:buChar char="•"/>
            </a:pPr>
            <a:r>
              <a:rPr lang="en-US" sz="1800" b="1">
                <a:ea typeface="Calibri Light" panose="020F0302020204030204" pitchFamily="34" charset="0"/>
              </a:rPr>
              <a:t>Funding: </a:t>
            </a:r>
            <a:r>
              <a:rPr lang="en-US" sz="1800">
                <a:ea typeface="Calibri Light" panose="020F0302020204030204" pitchFamily="34" charset="0"/>
              </a:rPr>
              <a:t>Up to 1.5M EUR, provided on an actual-cost basis</a:t>
            </a:r>
          </a:p>
          <a:p>
            <a:pPr>
              <a:spcBef>
                <a:spcPts val="1200"/>
              </a:spcBef>
              <a:buClrTx/>
            </a:pPr>
            <a:r>
              <a:rPr lang="en-US" sz="1800" b="1">
                <a:solidFill>
                  <a:schemeClr val="tx2"/>
                </a:solidFill>
                <a:ea typeface="Calibri Light" panose="020F0302020204030204" pitchFamily="34" charset="0"/>
              </a:rPr>
              <a:t>Submission Deadline: </a:t>
            </a:r>
          </a:p>
          <a:p>
            <a:r>
              <a:rPr lang="en-US" sz="1800" b="1">
                <a:solidFill>
                  <a:srgbClr val="C00000"/>
                </a:solidFill>
                <a:ea typeface="Calibri Light" panose="020F0302020204030204" pitchFamily="34" charset="0"/>
              </a:rPr>
              <a:t>Friday 24</a:t>
            </a:r>
            <a:r>
              <a:rPr lang="en-US" sz="1800" b="1" baseline="30000">
                <a:solidFill>
                  <a:srgbClr val="C00000"/>
                </a:solidFill>
                <a:ea typeface="Calibri Light" panose="020F0302020204030204" pitchFamily="34" charset="0"/>
              </a:rPr>
              <a:t>th</a:t>
            </a:r>
            <a:r>
              <a:rPr lang="en-US" sz="1800" b="1">
                <a:solidFill>
                  <a:srgbClr val="C00000"/>
                </a:solidFill>
                <a:ea typeface="Calibri Light" panose="020F0302020204030204" pitchFamily="34" charset="0"/>
              </a:rPr>
              <a:t> January 2025 at 13.00 CET (Berlin time) </a:t>
            </a:r>
            <a:endParaRPr lang="en-DE" sz="1800" b="1">
              <a:solidFill>
                <a:srgbClr val="C00000"/>
              </a:solidFill>
              <a:ea typeface="Calibri Light" panose="020F0302020204030204" pitchFamily="34" charset="0"/>
            </a:endParaRPr>
          </a:p>
        </p:txBody>
      </p:sp>
      <p:sp>
        <p:nvSpPr>
          <p:cNvPr id="5" name="Title 3">
            <a:extLst>
              <a:ext uri="{FF2B5EF4-FFF2-40B4-BE49-F238E27FC236}">
                <a16:creationId xmlns:a16="http://schemas.microsoft.com/office/drawing/2014/main" id="{FB72F947-5FEE-00CF-3366-D822829AA59C}"/>
              </a:ext>
            </a:extLst>
          </p:cNvPr>
          <p:cNvSpPr txBox="1">
            <a:spLocks/>
          </p:cNvSpPr>
          <p:nvPr/>
        </p:nvSpPr>
        <p:spPr>
          <a:xfrm>
            <a:off x="360000" y="216000"/>
            <a:ext cx="11510008" cy="492443"/>
          </a:xfrm>
          <a:prstGeom prst="rect">
            <a:avLst/>
          </a:prstGeom>
          <a:noFill/>
        </p:spPr>
        <p:txBody>
          <a:bodyPr vert="horz" lIns="0" tIns="0" rIns="0" bIns="0" rtlCol="0" anchor="t" anchorCtr="0">
            <a:normAutofit/>
          </a:bodyPr>
          <a:lstStyle>
            <a:lvl1pPr marL="0" indent="0" algn="l" defTabSz="914400" rtl="0" eaLnBrk="1" latinLnBrk="0" hangingPunct="1">
              <a:lnSpc>
                <a:spcPct val="100000"/>
              </a:lnSpc>
              <a:spcBef>
                <a:spcPct val="20000"/>
              </a:spcBef>
              <a:spcAft>
                <a:spcPts val="0"/>
              </a:spcAft>
              <a:buNone/>
              <a:defRPr kumimoji="0" sz="3200" b="0" i="0" u="none" kern="1200" cap="none" baseline="0">
                <a:solidFill>
                  <a:schemeClr val="tx2"/>
                </a:solidFill>
                <a:latin typeface="Calibri Light" panose="020F0302020204030204" pitchFamily="34" charset="0"/>
                <a:ea typeface="+mj-ea"/>
                <a:cs typeface="Calibri Light" panose="020F030202020403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a:ln>
                  <a:noFill/>
                </a:ln>
                <a:solidFill>
                  <a:srgbClr val="034EA2"/>
                </a:solidFill>
                <a:effectLst/>
                <a:uLnTx/>
                <a:uFillTx/>
                <a:latin typeface="Calibri Light" panose="020F0302020204030204" pitchFamily="34" charset="0"/>
                <a:ea typeface="+mj-ea"/>
                <a:cs typeface="Calibri Light" panose="020F0302020204030204" pitchFamily="34" charset="0"/>
              </a:rPr>
              <a:t>2. Digital Transformation Learning Portfolio</a:t>
            </a:r>
            <a:endParaRPr kumimoji="0" lang="en-DE" sz="3200" b="0" i="0" u="none" strike="noStrike" kern="1200" cap="none" spc="0" normalizeH="0" baseline="0" noProof="0">
              <a:ln>
                <a:noFill/>
              </a:ln>
              <a:solidFill>
                <a:srgbClr val="034EA2"/>
              </a:solidFill>
              <a:effectLst/>
              <a:uLnTx/>
              <a:uFillTx/>
              <a:latin typeface="Calibri Light" panose="020F0302020204030204" pitchFamily="34" charset="0"/>
              <a:ea typeface="+mj-ea"/>
              <a:cs typeface="Calibri Light" panose="020F0302020204030204" pitchFamily="34" charset="0"/>
            </a:endParaRPr>
          </a:p>
        </p:txBody>
      </p:sp>
    </p:spTree>
    <p:extLst>
      <p:ext uri="{BB962C8B-B14F-4D97-AF65-F5344CB8AC3E}">
        <p14:creationId xmlns:p14="http://schemas.microsoft.com/office/powerpoint/2010/main" val="3442437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B4CF1-91F2-4CB9-33ED-5662C3CA2AF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5FD2C7E-61D0-A537-C40D-21537EAA4A54}"/>
              </a:ext>
            </a:extLst>
          </p:cNvPr>
          <p:cNvSpPr>
            <a:spLocks noGrp="1"/>
          </p:cNvSpPr>
          <p:nvPr>
            <p:ph type="body" idx="4294967295"/>
          </p:nvPr>
        </p:nvSpPr>
        <p:spPr>
          <a:xfrm>
            <a:off x="360000" y="795968"/>
            <a:ext cx="11471275" cy="5129212"/>
          </a:xfrm>
        </p:spPr>
        <p:txBody>
          <a:bodyPr>
            <a:noAutofit/>
          </a:bodyPr>
          <a:lstStyle/>
          <a:p>
            <a:pPr algn="just">
              <a:lnSpc>
                <a:spcPct val="110000"/>
              </a:lnSpc>
              <a:spcBef>
                <a:spcPts val="600"/>
              </a:spcBef>
              <a:spcAft>
                <a:spcPts val="0"/>
              </a:spcAft>
            </a:pPr>
            <a:r>
              <a:rPr lang="en-US" sz="1700" b="1">
                <a:solidFill>
                  <a:schemeClr val="tx2"/>
                </a:solidFill>
                <a:ea typeface="Calibri Light" panose="020F0302020204030204" pitchFamily="34" charset="0"/>
              </a:rPr>
              <a:t>Objective: </a:t>
            </a:r>
            <a:r>
              <a:rPr lang="en-US" sz="1700">
                <a:ea typeface="Calibri Light" panose="020F0302020204030204" pitchFamily="34" charset="0"/>
              </a:rPr>
              <a:t>To design and deliver a powerful package of industry tours, inspiring talks, and collaborative group work, aiming to reshape perceptions of the RM sector as dynamic, innovative, and full of opportunity and, thus, drive the sector’s transformation.</a:t>
            </a:r>
          </a:p>
          <a:p>
            <a:pPr algn="just" rtl="0" fontAlgn="base">
              <a:lnSpc>
                <a:spcPct val="110000"/>
              </a:lnSpc>
              <a:spcBef>
                <a:spcPts val="1200"/>
              </a:spcBef>
              <a:spcAft>
                <a:spcPts val="0"/>
              </a:spcAft>
            </a:pPr>
            <a:r>
              <a:rPr lang="en-US" sz="1700" b="1" u="none" strike="noStrike">
                <a:solidFill>
                  <a:schemeClr val="tx2"/>
                </a:solidFill>
                <a:effectLst/>
                <a:ea typeface="Calibri Light" panose="020F0302020204030204" pitchFamily="34" charset="0"/>
              </a:rPr>
              <a:t>Activities</a:t>
            </a:r>
            <a:r>
              <a:rPr lang="en-US" sz="1700" u="none" strike="noStrike">
                <a:solidFill>
                  <a:srgbClr val="000000"/>
                </a:solidFill>
                <a:effectLst/>
                <a:ea typeface="Calibri Light" panose="020F0302020204030204" pitchFamily="34" charset="0"/>
              </a:rPr>
              <a:t>: Lectures, </a:t>
            </a:r>
            <a:r>
              <a:rPr lang="en-US" sz="1700">
                <a:solidFill>
                  <a:srgbClr val="000000"/>
                </a:solidFill>
                <a:ea typeface="Calibri Light" panose="020F0302020204030204" pitchFamily="34" charset="0"/>
              </a:rPr>
              <a:t>visits to industrial facilities, </a:t>
            </a:r>
            <a:r>
              <a:rPr lang="en-US" sz="1700" u="none" strike="noStrike">
                <a:solidFill>
                  <a:srgbClr val="000000"/>
                </a:solidFill>
                <a:effectLst/>
                <a:ea typeface="Calibri Light" panose="020F0302020204030204" pitchFamily="34" charset="0"/>
              </a:rPr>
              <a:t>innovation workshops, and networking sessions.</a:t>
            </a:r>
            <a:endParaRPr lang="en-US" sz="1700">
              <a:solidFill>
                <a:srgbClr val="000000"/>
              </a:solidFill>
              <a:effectLst/>
              <a:ea typeface="Calibri Light" panose="020F0302020204030204" pitchFamily="34" charset="0"/>
            </a:endParaRPr>
          </a:p>
          <a:p>
            <a:pPr algn="just" rtl="0" fontAlgn="base">
              <a:lnSpc>
                <a:spcPct val="110000"/>
              </a:lnSpc>
              <a:spcBef>
                <a:spcPts val="600"/>
              </a:spcBef>
              <a:spcAft>
                <a:spcPts val="0"/>
              </a:spcAft>
            </a:pPr>
            <a:r>
              <a:rPr lang="en-US" sz="1700" b="1" u="none" strike="noStrike">
                <a:solidFill>
                  <a:schemeClr val="tx2"/>
                </a:solidFill>
                <a:effectLst/>
                <a:ea typeface="Calibri Light" panose="020F0302020204030204" pitchFamily="34" charset="0"/>
              </a:rPr>
              <a:t>Participants</a:t>
            </a:r>
            <a:r>
              <a:rPr lang="en-US" sz="1700" u="none" strike="noStrike">
                <a:solidFill>
                  <a:srgbClr val="000000"/>
                </a:solidFill>
                <a:effectLst/>
                <a:ea typeface="Calibri Light" panose="020F0302020204030204" pitchFamily="34" charset="0"/>
              </a:rPr>
              <a:t>: Industry leaders, entrepreneurs, and senior managers working in the RM and related industry</a:t>
            </a:r>
          </a:p>
          <a:p>
            <a:pPr algn="just" fontAlgn="base">
              <a:lnSpc>
                <a:spcPct val="110000"/>
              </a:lnSpc>
              <a:spcBef>
                <a:spcPts val="600"/>
              </a:spcBef>
              <a:spcAft>
                <a:spcPts val="0"/>
              </a:spcAft>
            </a:pPr>
            <a:r>
              <a:rPr lang="en-US" sz="1700" b="1">
                <a:solidFill>
                  <a:schemeClr val="tx2"/>
                </a:solidFill>
                <a:ea typeface="Calibri Light" panose="020F0302020204030204" pitchFamily="34" charset="0"/>
              </a:rPr>
              <a:t>Course Topics: </a:t>
            </a:r>
            <a:r>
              <a:rPr lang="en-US" sz="1700">
                <a:ea typeface="Calibri Light" panose="020F0302020204030204" pitchFamily="34" charset="0"/>
              </a:rPr>
              <a:t>Blockchain, AI, IoT, Digital Twins, and more.</a:t>
            </a:r>
          </a:p>
          <a:p>
            <a:pPr algn="just" rtl="0" fontAlgn="base">
              <a:lnSpc>
                <a:spcPct val="110000"/>
              </a:lnSpc>
              <a:spcBef>
                <a:spcPts val="600"/>
              </a:spcBef>
              <a:spcAft>
                <a:spcPts val="0"/>
              </a:spcAft>
            </a:pPr>
            <a:r>
              <a:rPr lang="en-US" sz="1700" b="1" u="none" strike="noStrike">
                <a:solidFill>
                  <a:schemeClr val="tx2"/>
                </a:solidFill>
                <a:effectLst/>
                <a:ea typeface="Calibri Light" panose="020F0302020204030204" pitchFamily="34" charset="0"/>
              </a:rPr>
              <a:t>Target </a:t>
            </a:r>
            <a:r>
              <a:rPr lang="en-US" sz="1700" b="1">
                <a:solidFill>
                  <a:schemeClr val="tx2"/>
                </a:solidFill>
                <a:ea typeface="Calibri Light" panose="020F0302020204030204" pitchFamily="34" charset="0"/>
              </a:rPr>
              <a:t>C</a:t>
            </a:r>
            <a:r>
              <a:rPr lang="en-US" sz="1700" b="1" u="none" strike="noStrike">
                <a:solidFill>
                  <a:schemeClr val="tx2"/>
                </a:solidFill>
                <a:effectLst/>
                <a:ea typeface="Calibri Light" panose="020F0302020204030204" pitchFamily="34" charset="0"/>
              </a:rPr>
              <a:t>all </a:t>
            </a:r>
            <a:r>
              <a:rPr lang="en-US" sz="1700" b="1">
                <a:solidFill>
                  <a:schemeClr val="tx2"/>
                </a:solidFill>
                <a:ea typeface="Calibri Light" panose="020F0302020204030204" pitchFamily="34" charset="0"/>
              </a:rPr>
              <a:t>A</a:t>
            </a:r>
            <a:r>
              <a:rPr lang="en-US" sz="1700" b="1" u="none" strike="noStrike">
                <a:solidFill>
                  <a:schemeClr val="tx2"/>
                </a:solidFill>
                <a:effectLst/>
                <a:ea typeface="Calibri Light" panose="020F0302020204030204" pitchFamily="34" charset="0"/>
              </a:rPr>
              <a:t>udience</a:t>
            </a:r>
            <a:r>
              <a:rPr lang="en-US" sz="1700" u="none" strike="noStrike">
                <a:solidFill>
                  <a:srgbClr val="000000"/>
                </a:solidFill>
                <a:effectLst/>
                <a:ea typeface="Calibri Light" panose="020F0302020204030204" pitchFamily="34" charset="0"/>
              </a:rPr>
              <a:t>: Leaders in executive education, companies, universities, or RTOs with extensive networks across all areas of the RMs value chain.</a:t>
            </a:r>
            <a:endParaRPr lang="en-US" sz="1700">
              <a:solidFill>
                <a:srgbClr val="000000"/>
              </a:solidFill>
              <a:effectLst/>
              <a:ea typeface="Calibri Light" panose="020F0302020204030204" pitchFamily="34" charset="0"/>
            </a:endParaRPr>
          </a:p>
          <a:p>
            <a:pPr algn="just" rtl="0" fontAlgn="base">
              <a:lnSpc>
                <a:spcPct val="110000"/>
              </a:lnSpc>
              <a:spcBef>
                <a:spcPts val="600"/>
              </a:spcBef>
              <a:spcAft>
                <a:spcPts val="0"/>
              </a:spcAft>
            </a:pPr>
            <a:r>
              <a:rPr lang="en-US" sz="1700" b="1">
                <a:solidFill>
                  <a:schemeClr val="tx2"/>
                </a:solidFill>
                <a:ea typeface="Calibri Light" panose="020F0302020204030204" pitchFamily="34" charset="0"/>
              </a:rPr>
              <a:t>Implementation:</a:t>
            </a:r>
          </a:p>
          <a:p>
            <a:pPr marL="285750" indent="-285750" algn="just" rtl="0" fontAlgn="base">
              <a:lnSpc>
                <a:spcPct val="110000"/>
              </a:lnSpc>
              <a:spcBef>
                <a:spcPts val="600"/>
              </a:spcBef>
              <a:spcAft>
                <a:spcPts val="0"/>
              </a:spcAft>
              <a:buClrTx/>
              <a:buFont typeface="Arial" panose="020B0604020202020204" pitchFamily="34" charset="0"/>
              <a:buChar char="•"/>
            </a:pPr>
            <a:r>
              <a:rPr lang="en-US" sz="1700" b="1">
                <a:ea typeface="Calibri Light" panose="020F0302020204030204" pitchFamily="34" charset="0"/>
              </a:rPr>
              <a:t>Phase 1 </a:t>
            </a:r>
            <a:r>
              <a:rPr lang="en-US" sz="1700" b="1" u="sng">
                <a:ea typeface="Calibri Light" panose="020F0302020204030204" pitchFamily="34" charset="0"/>
              </a:rPr>
              <a:t>(12 months, objective of this call)</a:t>
            </a:r>
            <a:r>
              <a:rPr lang="en-US" sz="1700">
                <a:ea typeface="Calibri Light" panose="020F0302020204030204" pitchFamily="34" charset="0"/>
              </a:rPr>
              <a:t>: Development</a:t>
            </a:r>
            <a:r>
              <a:rPr lang="el-GR" sz="1700">
                <a:ea typeface="Calibri Light" panose="020F0302020204030204" pitchFamily="34" charset="0"/>
              </a:rPr>
              <a:t> </a:t>
            </a:r>
            <a:r>
              <a:rPr lang="en-US" sz="1700">
                <a:ea typeface="Calibri Light" panose="020F0302020204030204" pitchFamily="34" charset="0"/>
              </a:rPr>
              <a:t>of package and pilot training courses</a:t>
            </a:r>
          </a:p>
          <a:p>
            <a:pPr marL="285750" indent="-285750" algn="just">
              <a:lnSpc>
                <a:spcPct val="110000"/>
              </a:lnSpc>
              <a:spcBef>
                <a:spcPts val="600"/>
              </a:spcBef>
              <a:spcAft>
                <a:spcPts val="0"/>
              </a:spcAft>
              <a:buClrTx/>
              <a:buFont typeface="Arial" panose="020B0604020202020204" pitchFamily="34" charset="0"/>
              <a:buChar char="•"/>
            </a:pPr>
            <a:r>
              <a:rPr lang="en-US" sz="1700" b="1">
                <a:ea typeface="Calibri Light" panose="020F0302020204030204" pitchFamily="34" charset="0"/>
              </a:rPr>
              <a:t>Targets of Phase 1:</a:t>
            </a:r>
            <a:r>
              <a:rPr lang="en-US" sz="1700">
                <a:ea typeface="Calibri Light" panose="020F0302020204030204" pitchFamily="34" charset="0"/>
              </a:rPr>
              <a:t> 10k EUR revenue, 150 users within 12 months</a:t>
            </a:r>
          </a:p>
          <a:p>
            <a:pPr marL="285750" indent="-285750" algn="just">
              <a:lnSpc>
                <a:spcPct val="110000"/>
              </a:lnSpc>
              <a:spcBef>
                <a:spcPts val="600"/>
              </a:spcBef>
              <a:spcAft>
                <a:spcPts val="0"/>
              </a:spcAft>
              <a:buClrTx/>
              <a:buFont typeface="Arial" panose="020B0604020202020204" pitchFamily="34" charset="0"/>
              <a:buChar char="•"/>
            </a:pPr>
            <a:r>
              <a:rPr lang="en-US" sz="1700" b="1">
                <a:ea typeface="Calibri Light" panose="020F0302020204030204" pitchFamily="34" charset="0"/>
              </a:rPr>
              <a:t>Phase 2: </a:t>
            </a:r>
            <a:r>
              <a:rPr lang="en-US" sz="1700">
                <a:ea typeface="Calibri Light" panose="020F0302020204030204" pitchFamily="34" charset="0"/>
              </a:rPr>
              <a:t>Implementation of the project, in the future project period (not part of this call)</a:t>
            </a:r>
          </a:p>
          <a:p>
            <a:pPr marL="285750" indent="-285750" algn="just">
              <a:lnSpc>
                <a:spcPct val="110000"/>
              </a:lnSpc>
              <a:spcBef>
                <a:spcPts val="600"/>
              </a:spcBef>
              <a:spcAft>
                <a:spcPts val="0"/>
              </a:spcAft>
              <a:buClrTx/>
              <a:buFont typeface="Arial" panose="020B0604020202020204" pitchFamily="34" charset="0"/>
              <a:buChar char="•"/>
            </a:pPr>
            <a:r>
              <a:rPr lang="en-US" sz="1700" b="1">
                <a:ea typeface="Calibri Light" panose="020F0302020204030204" pitchFamily="34" charset="0"/>
              </a:rPr>
              <a:t>Funding</a:t>
            </a:r>
            <a:r>
              <a:rPr lang="en-US" sz="1700">
                <a:ea typeface="Calibri Light" panose="020F0302020204030204" pitchFamily="34" charset="0"/>
              </a:rPr>
              <a:t>: Up to 1.5M EUR, provided on an actual-cost basis</a:t>
            </a:r>
          </a:p>
          <a:p>
            <a:pPr algn="just">
              <a:lnSpc>
                <a:spcPct val="110000"/>
              </a:lnSpc>
              <a:spcBef>
                <a:spcPts val="600"/>
              </a:spcBef>
              <a:spcAft>
                <a:spcPts val="0"/>
              </a:spcAft>
            </a:pPr>
            <a:r>
              <a:rPr lang="en-US" sz="1700" b="1">
                <a:solidFill>
                  <a:schemeClr val="tx2"/>
                </a:solidFill>
                <a:ea typeface="Calibri Light" panose="020F0302020204030204" pitchFamily="34" charset="0"/>
              </a:rPr>
              <a:t>Submission Deadline:</a:t>
            </a:r>
          </a:p>
          <a:p>
            <a:pPr algn="just">
              <a:lnSpc>
                <a:spcPct val="110000"/>
              </a:lnSpc>
              <a:spcBef>
                <a:spcPts val="600"/>
              </a:spcBef>
              <a:spcAft>
                <a:spcPts val="0"/>
              </a:spcAft>
            </a:pPr>
            <a:r>
              <a:rPr lang="en-US" sz="1700" b="1">
                <a:solidFill>
                  <a:srgbClr val="C00000"/>
                </a:solidFill>
                <a:ea typeface="Calibri Light" panose="020F0302020204030204" pitchFamily="34" charset="0"/>
              </a:rPr>
              <a:t>Friday 24</a:t>
            </a:r>
            <a:r>
              <a:rPr lang="en-US" sz="1700" b="1" baseline="30000">
                <a:solidFill>
                  <a:srgbClr val="C00000"/>
                </a:solidFill>
                <a:ea typeface="Calibri Light" panose="020F0302020204030204" pitchFamily="34" charset="0"/>
              </a:rPr>
              <a:t>th</a:t>
            </a:r>
            <a:r>
              <a:rPr lang="en-US" sz="1700" b="1">
                <a:solidFill>
                  <a:srgbClr val="C00000"/>
                </a:solidFill>
                <a:ea typeface="Calibri Light" panose="020F0302020204030204" pitchFamily="34" charset="0"/>
              </a:rPr>
              <a:t> January 2025 at 13.00 CET (Berlin time) </a:t>
            </a:r>
            <a:endParaRPr lang="en-DE" sz="1700" b="1">
              <a:solidFill>
                <a:srgbClr val="C00000"/>
              </a:solidFill>
              <a:ea typeface="Calibri Light" panose="020F0302020204030204" pitchFamily="34" charset="0"/>
            </a:endParaRPr>
          </a:p>
        </p:txBody>
      </p:sp>
      <p:sp>
        <p:nvSpPr>
          <p:cNvPr id="5" name="Title 3">
            <a:extLst>
              <a:ext uri="{FF2B5EF4-FFF2-40B4-BE49-F238E27FC236}">
                <a16:creationId xmlns:a16="http://schemas.microsoft.com/office/drawing/2014/main" id="{7D95B9E1-08A6-0AC4-27F2-5DB7A93CAA98}"/>
              </a:ext>
            </a:extLst>
          </p:cNvPr>
          <p:cNvSpPr txBox="1">
            <a:spLocks/>
          </p:cNvSpPr>
          <p:nvPr/>
        </p:nvSpPr>
        <p:spPr>
          <a:xfrm>
            <a:off x="360000" y="216000"/>
            <a:ext cx="11510008" cy="492443"/>
          </a:xfrm>
          <a:prstGeom prst="rect">
            <a:avLst/>
          </a:prstGeom>
          <a:noFill/>
        </p:spPr>
        <p:txBody>
          <a:bodyPr vert="horz" lIns="0" tIns="0" rIns="0" bIns="0" rtlCol="0" anchor="t" anchorCtr="0">
            <a:normAutofit/>
          </a:bodyPr>
          <a:lstStyle>
            <a:lvl1pPr marL="0" indent="0" algn="l" defTabSz="914400" rtl="0" eaLnBrk="1" latinLnBrk="0" hangingPunct="1">
              <a:lnSpc>
                <a:spcPct val="100000"/>
              </a:lnSpc>
              <a:spcBef>
                <a:spcPct val="20000"/>
              </a:spcBef>
              <a:spcAft>
                <a:spcPts val="0"/>
              </a:spcAft>
              <a:buNone/>
              <a:defRPr kumimoji="0" sz="3200" b="0" i="0" u="none" kern="1200" cap="none" baseline="0">
                <a:solidFill>
                  <a:schemeClr val="tx2"/>
                </a:solidFill>
                <a:latin typeface="Calibri Light" panose="020F0302020204030204" pitchFamily="34" charset="0"/>
                <a:ea typeface="+mj-ea"/>
                <a:cs typeface="Calibri Light" panose="020F030202020403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b="1" i="0" u="none" strike="noStrike" kern="1200" cap="none" spc="0" normalizeH="0" baseline="0" noProof="0">
                <a:ln>
                  <a:noFill/>
                </a:ln>
                <a:solidFill>
                  <a:srgbClr val="034EA2"/>
                </a:solidFill>
                <a:effectLst/>
                <a:uLnTx/>
                <a:uFillTx/>
                <a:latin typeface="Calibri Light" panose="020F0302020204030204" pitchFamily="34" charset="0"/>
                <a:ea typeface="+mj-ea"/>
                <a:cs typeface="Calibri Light" panose="020F0302020204030204" pitchFamily="34" charset="0"/>
              </a:rPr>
              <a:t>3. Raw &amp; Circular Economy Expedition (RACE) – for Executives</a:t>
            </a:r>
            <a:endParaRPr kumimoji="0" lang="en-DE" b="0" i="0" u="none" strike="noStrike" kern="1200" cap="none" spc="0" normalizeH="0" baseline="0" noProof="0">
              <a:ln>
                <a:noFill/>
              </a:ln>
              <a:solidFill>
                <a:srgbClr val="034EA2"/>
              </a:solidFill>
              <a:effectLst/>
              <a:uLnTx/>
              <a:uFillTx/>
              <a:latin typeface="Calibri Light" panose="020F0302020204030204" pitchFamily="34" charset="0"/>
              <a:ea typeface="+mj-ea"/>
              <a:cs typeface="Calibri Light" panose="020F0302020204030204" pitchFamily="34" charset="0"/>
            </a:endParaRPr>
          </a:p>
        </p:txBody>
      </p:sp>
    </p:spTree>
    <p:extLst>
      <p:ext uri="{BB962C8B-B14F-4D97-AF65-F5344CB8AC3E}">
        <p14:creationId xmlns:p14="http://schemas.microsoft.com/office/powerpoint/2010/main" val="1861795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hand holding a piece of metal&#10;&#10;Description automatically generated">
            <a:extLst>
              <a:ext uri="{FF2B5EF4-FFF2-40B4-BE49-F238E27FC236}">
                <a16:creationId xmlns:a16="http://schemas.microsoft.com/office/drawing/2014/main" id="{F6A3CF7C-6F00-A944-11B9-E13707B14D3D}"/>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10185" b="10185"/>
          <a:stretch/>
        </p:blipFill>
        <p:spPr>
          <a:xfrm>
            <a:off x="6332238" y="1929695"/>
            <a:ext cx="6992007" cy="6991680"/>
          </a:xfrm>
          <a:prstGeom prst="ellipse">
            <a:avLst/>
          </a:prstGeom>
        </p:spPr>
      </p:pic>
      <p:sp>
        <p:nvSpPr>
          <p:cNvPr id="7" name="Τίτλος 3">
            <a:extLst>
              <a:ext uri="{FF2B5EF4-FFF2-40B4-BE49-F238E27FC236}">
                <a16:creationId xmlns:a16="http://schemas.microsoft.com/office/drawing/2014/main" id="{06EFF3D5-A731-7ACE-55B2-02C23D60A888}"/>
              </a:ext>
            </a:extLst>
          </p:cNvPr>
          <p:cNvSpPr>
            <a:spLocks noGrp="1"/>
          </p:cNvSpPr>
          <p:nvPr>
            <p:ph type="title"/>
          </p:nvPr>
        </p:nvSpPr>
        <p:spPr>
          <a:xfrm>
            <a:off x="493884" y="452193"/>
            <a:ext cx="6759323" cy="1056514"/>
          </a:xfrm>
          <a:prstGeom prst="rect">
            <a:avLst/>
          </a:prstGeom>
        </p:spPr>
        <p:txBody>
          <a:bodyPr/>
          <a:lstStyle/>
          <a:p>
            <a:r>
              <a:rPr lang="en-US" sz="5600" b="1">
                <a:latin typeface="Calibri Light" panose="020F0302020204030204" pitchFamily="34" charset="0"/>
                <a:ea typeface="Calibri Light" panose="020F0302020204030204" pitchFamily="34" charset="0"/>
                <a:cs typeface="Calibri Light" panose="020F0302020204030204" pitchFamily="34" charset="0"/>
              </a:rPr>
              <a:t>EIT </a:t>
            </a:r>
            <a:r>
              <a:rPr lang="en-US" sz="5600" b="1" err="1">
                <a:latin typeface="Calibri Light" panose="020F0302020204030204" pitchFamily="34" charset="0"/>
                <a:ea typeface="Calibri Light" panose="020F0302020204030204" pitchFamily="34" charset="0"/>
                <a:cs typeface="Calibri Light" panose="020F0302020204030204" pitchFamily="34" charset="0"/>
              </a:rPr>
              <a:t>RawMaterials</a:t>
            </a:r>
            <a:endParaRPr lang="el-GR" sz="5600" b="1">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Picture 3">
            <a:extLst>
              <a:ext uri="{FF2B5EF4-FFF2-40B4-BE49-F238E27FC236}">
                <a16:creationId xmlns:a16="http://schemas.microsoft.com/office/drawing/2014/main" id="{B9609C55-BE1C-34AB-1698-6793399854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884" y="2204756"/>
            <a:ext cx="4966758" cy="3150122"/>
          </a:xfrm>
          <a:prstGeom prst="rect">
            <a:avLst/>
          </a:prstGeom>
        </p:spPr>
      </p:pic>
      <p:sp>
        <p:nvSpPr>
          <p:cNvPr id="9" name="TextBox 8">
            <a:extLst>
              <a:ext uri="{FF2B5EF4-FFF2-40B4-BE49-F238E27FC236}">
                <a16:creationId xmlns:a16="http://schemas.microsoft.com/office/drawing/2014/main" id="{E950FD15-6DE7-CAEE-ED29-56C6DB220E84}"/>
              </a:ext>
            </a:extLst>
          </p:cNvPr>
          <p:cNvSpPr txBox="1"/>
          <p:nvPr/>
        </p:nvSpPr>
        <p:spPr>
          <a:xfrm>
            <a:off x="1104536" y="2302718"/>
            <a:ext cx="3960440" cy="2805063"/>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Vision &amp; Mission</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At a glance</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Community</a:t>
            </a: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Value Proposition to Partners</a:t>
            </a:r>
            <a:b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b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Partnership</a:t>
            </a:r>
          </a:p>
        </p:txBody>
      </p:sp>
      <p:cxnSp>
        <p:nvCxnSpPr>
          <p:cNvPr id="10" name="Ευθεία γραμμή σύνδεσης 9">
            <a:extLst>
              <a:ext uri="{FF2B5EF4-FFF2-40B4-BE49-F238E27FC236}">
                <a16:creationId xmlns:a16="http://schemas.microsoft.com/office/drawing/2014/main" id="{720C8469-1C8A-38EB-E219-67B274F40B41}"/>
              </a:ext>
            </a:extLst>
          </p:cNvPr>
          <p:cNvCxnSpPr>
            <a:cxnSpLocks/>
          </p:cNvCxnSpPr>
          <p:nvPr/>
        </p:nvCxnSpPr>
        <p:spPr>
          <a:xfrm>
            <a:off x="960522" y="2432519"/>
            <a:ext cx="0" cy="2753256"/>
          </a:xfrm>
          <a:prstGeom prst="line">
            <a:avLst/>
          </a:prstGeom>
          <a:ln w="19050">
            <a:solidFill>
              <a:srgbClr val="7FC25E"/>
            </a:solidFill>
          </a:ln>
        </p:spPr>
        <p:style>
          <a:lnRef idx="1">
            <a:schemeClr val="accent1"/>
          </a:lnRef>
          <a:fillRef idx="0">
            <a:schemeClr val="accent1"/>
          </a:fillRef>
          <a:effectRef idx="0">
            <a:schemeClr val="accent1"/>
          </a:effectRef>
          <a:fontRef idx="minor">
            <a:schemeClr val="tx1"/>
          </a:fontRef>
        </p:style>
      </p:cxnSp>
      <p:sp>
        <p:nvSpPr>
          <p:cNvPr id="11" name="Οβάλ 10">
            <a:extLst>
              <a:ext uri="{FF2B5EF4-FFF2-40B4-BE49-F238E27FC236}">
                <a16:creationId xmlns:a16="http://schemas.microsoft.com/office/drawing/2014/main" id="{7697FE37-777F-58C8-194B-F792094D7829}"/>
              </a:ext>
            </a:extLst>
          </p:cNvPr>
          <p:cNvSpPr/>
          <p:nvPr/>
        </p:nvSpPr>
        <p:spPr>
          <a:xfrm>
            <a:off x="888515" y="2592032"/>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
        <p:nvSpPr>
          <p:cNvPr id="12" name="Οβάλ 11">
            <a:extLst>
              <a:ext uri="{FF2B5EF4-FFF2-40B4-BE49-F238E27FC236}">
                <a16:creationId xmlns:a16="http://schemas.microsoft.com/office/drawing/2014/main" id="{8C9B8647-BDA7-1E4B-B211-4108DCB9E21F}"/>
              </a:ext>
            </a:extLst>
          </p:cNvPr>
          <p:cNvSpPr/>
          <p:nvPr/>
        </p:nvSpPr>
        <p:spPr>
          <a:xfrm>
            <a:off x="888515" y="3144047"/>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
        <p:nvSpPr>
          <p:cNvPr id="13" name="Οβάλ 12">
            <a:extLst>
              <a:ext uri="{FF2B5EF4-FFF2-40B4-BE49-F238E27FC236}">
                <a16:creationId xmlns:a16="http://schemas.microsoft.com/office/drawing/2014/main" id="{4517F479-4C73-022A-1A86-36A18A45B905}"/>
              </a:ext>
            </a:extLst>
          </p:cNvPr>
          <p:cNvSpPr/>
          <p:nvPr/>
        </p:nvSpPr>
        <p:spPr>
          <a:xfrm>
            <a:off x="888515" y="3696609"/>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
        <p:nvSpPr>
          <p:cNvPr id="14" name="Οβάλ 13">
            <a:extLst>
              <a:ext uri="{FF2B5EF4-FFF2-40B4-BE49-F238E27FC236}">
                <a16:creationId xmlns:a16="http://schemas.microsoft.com/office/drawing/2014/main" id="{85766888-41B7-0FB5-EC1F-749614D3AA83}"/>
              </a:ext>
            </a:extLst>
          </p:cNvPr>
          <p:cNvSpPr/>
          <p:nvPr/>
        </p:nvSpPr>
        <p:spPr>
          <a:xfrm>
            <a:off x="888515" y="4250597"/>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sp>
        <p:nvSpPr>
          <p:cNvPr id="23" name="TextBox 22">
            <a:extLst>
              <a:ext uri="{FF2B5EF4-FFF2-40B4-BE49-F238E27FC236}">
                <a16:creationId xmlns:a16="http://schemas.microsoft.com/office/drawing/2014/main" id="{62E72267-FD16-989E-D527-B240E875218D}"/>
              </a:ext>
            </a:extLst>
          </p:cNvPr>
          <p:cNvSpPr txBox="1"/>
          <p:nvPr/>
        </p:nvSpPr>
        <p:spPr>
          <a:xfrm>
            <a:off x="1571175" y="2306603"/>
            <a:ext cx="3635251" cy="2805063"/>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4</a:t>
            </a:r>
          </a:p>
          <a:p>
            <a:pPr marL="0" marR="0" lvl="0" indent="0" algn="r" defTabSz="914400" rtl="0" eaLnBrk="0" fontAlgn="base" latinLnBrk="0" hangingPunct="0">
              <a:lnSpc>
                <a:spcPct val="150000"/>
              </a:lnSpc>
              <a:spcBef>
                <a:spcPct val="0"/>
              </a:spcBef>
              <a:spcAft>
                <a:spcPct val="0"/>
              </a:spcAft>
              <a:buClrTx/>
              <a:buSzTx/>
              <a:buFontTx/>
              <a:buNone/>
              <a:tabLs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5</a:t>
            </a:r>
          </a:p>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E4194"/>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6</a:t>
            </a:r>
          </a:p>
          <a:p>
            <a:pPr marL="0" marR="0" lvl="0" indent="0" algn="r" defTabSz="914400" rtl="0" eaLnBrk="0" fontAlgn="base" latinLnBrk="0" hangingPunct="0">
              <a:lnSpc>
                <a:spcPct val="150000"/>
              </a:lnSpc>
              <a:spcBef>
                <a:spcPct val="0"/>
              </a:spcBef>
              <a:spcAft>
                <a:spcPct val="0"/>
              </a:spcAft>
              <a:buClrTx/>
              <a:buSzTx/>
              <a:buFontTx/>
              <a:buNone/>
              <a:tabLs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7</a:t>
            </a:r>
          </a:p>
          <a:p>
            <a:pPr marL="0" marR="0" lvl="0" indent="0" algn="r" defTabSz="914400" rtl="0" eaLnBrk="0" fontAlgn="base" latinLnBrk="0" hangingPunct="0">
              <a:lnSpc>
                <a:spcPct val="150000"/>
              </a:lnSpc>
              <a:spcBef>
                <a:spcPct val="0"/>
              </a:spcBef>
              <a:spcAft>
                <a:spcPct val="0"/>
              </a:spcAft>
              <a:buClrTx/>
              <a:buSzTx/>
              <a:buFontTx/>
              <a:buNone/>
              <a:tabLst/>
              <a:defRPr/>
            </a:pPr>
            <a:r>
              <a:rPr lang="en-US" sz="2400">
                <a:solidFill>
                  <a:srgbClr val="0E4194"/>
                </a:solidFill>
                <a:latin typeface="Calibri Light" panose="020F0302020204030204" pitchFamily="34" charset="0"/>
                <a:cs typeface="Calibri" panose="020F0502020204030204" pitchFamily="34" charset="0"/>
                <a:sym typeface="Calibri" panose="020F0502020204030204" pitchFamily="34" charset="0"/>
              </a:rPr>
              <a:t>8</a:t>
            </a:r>
          </a:p>
        </p:txBody>
      </p:sp>
      <p:sp>
        <p:nvSpPr>
          <p:cNvPr id="20" name="Οβάλ 19">
            <a:extLst>
              <a:ext uri="{FF2B5EF4-FFF2-40B4-BE49-F238E27FC236}">
                <a16:creationId xmlns:a16="http://schemas.microsoft.com/office/drawing/2014/main" id="{A02C322F-8549-2046-131F-DF5A1F0E9F06}"/>
              </a:ext>
            </a:extLst>
          </p:cNvPr>
          <p:cNvSpPr/>
          <p:nvPr/>
        </p:nvSpPr>
        <p:spPr>
          <a:xfrm>
            <a:off x="888515" y="4813388"/>
            <a:ext cx="144014" cy="144016"/>
          </a:xfrm>
          <a:prstGeom prst="ellipse">
            <a:avLst/>
          </a:prstGeom>
          <a:solidFill>
            <a:srgbClr val="5EA1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l-GR" sz="1800" b="0" i="0" u="none" strike="noStrike" kern="1200" cap="none" spc="0" normalizeH="0" baseline="0" noProof="0">
              <a:ln>
                <a:noFill/>
              </a:ln>
              <a:solidFill>
                <a:srgbClr val="FFFFFF"/>
              </a:solidFill>
              <a:effectLst/>
              <a:uLnTx/>
              <a:uFillTx/>
              <a:latin typeface="Calibri"/>
              <a:ea typeface="+mn-ea"/>
              <a:cs typeface="+mn-cs"/>
              <a:sym typeface="Calibri" panose="020F0502020204030204" pitchFamily="34" charset="0"/>
            </a:endParaRPr>
          </a:p>
        </p:txBody>
      </p:sp>
      <p:pic>
        <p:nvPicPr>
          <p:cNvPr id="3" name="Picture 2">
            <a:extLst>
              <a:ext uri="{FF2B5EF4-FFF2-40B4-BE49-F238E27FC236}">
                <a16:creationId xmlns:a16="http://schemas.microsoft.com/office/drawing/2014/main" id="{8C71FD81-1BFE-DA56-27F8-7D1300DC5DBD}"/>
              </a:ext>
            </a:extLst>
          </p:cNvPr>
          <p:cNvPicPr>
            <a:picLocks noChangeAspect="1"/>
          </p:cNvPicPr>
          <p:nvPr/>
        </p:nvPicPr>
        <p:blipFill>
          <a:blip r:embed="rId5">
            <a:extLst>
              <a:ext uri="{28A0092B-C50C-407E-A947-70E740481C1C}">
                <a14:useLocalDpi xmlns:a14="http://schemas.microsoft.com/office/drawing/2010/main" val="0"/>
              </a:ext>
            </a:extLst>
          </a:blip>
          <a:srcRect l="58417" r="2993" b="5605"/>
          <a:stretch/>
        </p:blipFill>
        <p:spPr>
          <a:xfrm>
            <a:off x="2981195" y="5876757"/>
            <a:ext cx="1810010" cy="885469"/>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3CFF85CB-A149-DF67-7251-68A1EABEBA8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332" t="-10275" r="44957"/>
          <a:stretch/>
        </p:blipFill>
        <p:spPr>
          <a:xfrm>
            <a:off x="610530" y="5876757"/>
            <a:ext cx="2421467" cy="755287"/>
          </a:xfrm>
          <a:prstGeom prst="rect">
            <a:avLst/>
          </a:prstGeom>
        </p:spPr>
      </p:pic>
      <p:pic>
        <p:nvPicPr>
          <p:cNvPr id="5" name="Picture 4">
            <a:extLst>
              <a:ext uri="{FF2B5EF4-FFF2-40B4-BE49-F238E27FC236}">
                <a16:creationId xmlns:a16="http://schemas.microsoft.com/office/drawing/2014/main" id="{E2F10BDE-7394-A473-37ED-84237E94558B}"/>
              </a:ext>
            </a:extLst>
          </p:cNvPr>
          <p:cNvPicPr>
            <a:picLocks noChangeAspect="1"/>
          </p:cNvPicPr>
          <p:nvPr/>
        </p:nvPicPr>
        <p:blipFill>
          <a:blip r:embed="rId5">
            <a:extLst>
              <a:ext uri="{28A0092B-C50C-407E-A947-70E740481C1C}">
                <a14:useLocalDpi xmlns:a14="http://schemas.microsoft.com/office/drawing/2010/main" val="0"/>
              </a:ext>
            </a:extLst>
          </a:blip>
          <a:srcRect l="2697" t="3755" r="52037" b="1850"/>
          <a:stretch/>
        </p:blipFill>
        <p:spPr>
          <a:xfrm>
            <a:off x="9513517" y="249426"/>
            <a:ext cx="2123161" cy="885469"/>
          </a:xfrm>
          <a:prstGeom prst="rect">
            <a:avLst/>
          </a:prstGeom>
        </p:spPr>
      </p:pic>
    </p:spTree>
    <p:extLst>
      <p:ext uri="{BB962C8B-B14F-4D97-AF65-F5344CB8AC3E}">
        <p14:creationId xmlns:p14="http://schemas.microsoft.com/office/powerpoint/2010/main" val="3472385618"/>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5FF36-B19C-1BA7-F7DA-8083008C403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BDD3DF5-0BC4-E877-5147-A913D8CB3A97}"/>
              </a:ext>
            </a:extLst>
          </p:cNvPr>
          <p:cNvSpPr>
            <a:spLocks noGrp="1"/>
          </p:cNvSpPr>
          <p:nvPr>
            <p:ph type="body" idx="4294967295"/>
          </p:nvPr>
        </p:nvSpPr>
        <p:spPr>
          <a:xfrm>
            <a:off x="360000" y="711891"/>
            <a:ext cx="11423650" cy="4924425"/>
          </a:xfrm>
        </p:spPr>
        <p:txBody>
          <a:bodyPr>
            <a:noAutofit/>
          </a:bodyPr>
          <a:lstStyle/>
          <a:p>
            <a:pPr lvl="0" algn="just">
              <a:lnSpc>
                <a:spcPct val="110000"/>
              </a:lnSpc>
              <a:spcBef>
                <a:spcPts val="600"/>
              </a:spcBef>
              <a:spcAft>
                <a:spcPts val="600"/>
              </a:spcAft>
              <a:tabLst>
                <a:tab pos="900430" algn="l"/>
              </a:tabLst>
            </a:pPr>
            <a:r>
              <a:rPr lang="en-US" sz="1680" b="1">
                <a:solidFill>
                  <a:schemeClr val="tx2"/>
                </a:solidFill>
                <a:ea typeface="Calibri Light" panose="020F0302020204030204" pitchFamily="34" charset="0"/>
              </a:rPr>
              <a:t>Objective: </a:t>
            </a:r>
            <a:r>
              <a:rPr lang="el-GR" sz="1680">
                <a:ea typeface="Calibri Light" panose="020F0302020204030204" pitchFamily="34" charset="0"/>
              </a:rPr>
              <a:t>Το </a:t>
            </a:r>
            <a:r>
              <a:rPr lang="en-US" sz="1680">
                <a:ea typeface="Calibri Light" panose="020F0302020204030204" pitchFamily="34" charset="0"/>
              </a:rPr>
              <a:t>establish a Global MBA in Materials Management</a:t>
            </a:r>
            <a:r>
              <a:rPr lang="el-GR" sz="1680">
                <a:ea typeface="Calibri Light" panose="020F0302020204030204" pitchFamily="34" charset="0"/>
              </a:rPr>
              <a:t> </a:t>
            </a:r>
            <a:r>
              <a:rPr lang="en-US" sz="1680">
                <a:ea typeface="Calibri Light" panose="020F0302020204030204" pitchFamily="34" charset="0"/>
              </a:rPr>
              <a:t>to cultivate the next generation of leaders and innovators within the RM value chain, providing them with advanced business and strategic leadership skills, covering:</a:t>
            </a:r>
            <a:endParaRPr lang="el-GR" sz="1680">
              <a:ea typeface="Calibri Light" panose="020F0302020204030204" pitchFamily="34" charset="0"/>
            </a:endParaRPr>
          </a:p>
          <a:p>
            <a:pPr marL="990900" lvl="1" indent="-342900" algn="just">
              <a:lnSpc>
                <a:spcPct val="110000"/>
              </a:lnSpc>
              <a:spcBef>
                <a:spcPts val="0"/>
              </a:spcBef>
              <a:spcAft>
                <a:spcPts val="0"/>
              </a:spcAft>
              <a:buClrTx/>
            </a:pPr>
            <a:r>
              <a:rPr lang="en-US" sz="1680">
                <a:latin typeface="Calibri Light" panose="020F0302020204030204" pitchFamily="34" charset="0"/>
                <a:ea typeface="Calibri Light" panose="020F0302020204030204" pitchFamily="34" charset="0"/>
                <a:cs typeface="Calibri Light" panose="020F0302020204030204" pitchFamily="34" charset="0"/>
              </a:rPr>
              <a:t>Responsible practices and stakeholder management</a:t>
            </a:r>
          </a:p>
          <a:p>
            <a:pPr marL="990900" lvl="1" indent="-342900" algn="just">
              <a:lnSpc>
                <a:spcPct val="110000"/>
              </a:lnSpc>
              <a:spcBef>
                <a:spcPts val="0"/>
              </a:spcBef>
              <a:spcAft>
                <a:spcPts val="0"/>
              </a:spcAft>
              <a:buClrTx/>
            </a:pPr>
            <a:r>
              <a:rPr lang="en-US" sz="1680">
                <a:latin typeface="Calibri Light" panose="020F0302020204030204" pitchFamily="34" charset="0"/>
                <a:ea typeface="Calibri Light" panose="020F0302020204030204" pitchFamily="34" charset="0"/>
                <a:cs typeface="Calibri Light" panose="020F0302020204030204" pitchFamily="34" charset="0"/>
              </a:rPr>
              <a:t>The role of raw materials in the global economy</a:t>
            </a:r>
          </a:p>
          <a:p>
            <a:pPr marL="990900" lvl="1" indent="-342900" algn="just">
              <a:lnSpc>
                <a:spcPct val="110000"/>
              </a:lnSpc>
              <a:spcBef>
                <a:spcPts val="0"/>
              </a:spcBef>
              <a:spcAft>
                <a:spcPts val="0"/>
              </a:spcAft>
              <a:buClrTx/>
            </a:pPr>
            <a:r>
              <a:rPr lang="en-US" sz="1680">
                <a:latin typeface="Calibri Light" panose="020F0302020204030204" pitchFamily="34" charset="0"/>
                <a:ea typeface="Calibri Light" panose="020F0302020204030204" pitchFamily="34" charset="0"/>
                <a:cs typeface="Calibri Light" panose="020F0302020204030204" pitchFamily="34" charset="0"/>
              </a:rPr>
              <a:t>Practical application and hands-on experience</a:t>
            </a:r>
          </a:p>
          <a:p>
            <a:pPr marL="990900" lvl="1" indent="-342900" algn="just">
              <a:lnSpc>
                <a:spcPct val="110000"/>
              </a:lnSpc>
              <a:spcBef>
                <a:spcPts val="0"/>
              </a:spcBef>
              <a:spcAft>
                <a:spcPts val="0"/>
              </a:spcAft>
              <a:buClrTx/>
            </a:pPr>
            <a:r>
              <a:rPr lang="en-US" sz="1680">
                <a:latin typeface="Calibri Light" panose="020F0302020204030204" pitchFamily="34" charset="0"/>
                <a:ea typeface="Calibri Light" panose="020F0302020204030204" pitchFamily="34" charset="0"/>
                <a:cs typeface="Calibri Light" panose="020F0302020204030204" pitchFamily="34" charset="0"/>
              </a:rPr>
              <a:t>Business skills and wealth creation in raw materials</a:t>
            </a:r>
          </a:p>
          <a:p>
            <a:pPr marL="990900" lvl="1" indent="-342900" algn="just">
              <a:lnSpc>
                <a:spcPct val="110000"/>
              </a:lnSpc>
              <a:spcBef>
                <a:spcPts val="0"/>
              </a:spcBef>
              <a:spcAft>
                <a:spcPts val="0"/>
              </a:spcAft>
              <a:buClrTx/>
            </a:pPr>
            <a:r>
              <a:rPr lang="en-US" sz="1680">
                <a:latin typeface="Calibri Light" panose="020F0302020204030204" pitchFamily="34" charset="0"/>
                <a:ea typeface="Calibri Light" panose="020F0302020204030204" pitchFamily="34" charset="0"/>
                <a:cs typeface="Calibri Light" panose="020F0302020204030204" pitchFamily="34" charset="0"/>
              </a:rPr>
              <a:t>Business strategies for the modern, technological age</a:t>
            </a:r>
          </a:p>
          <a:p>
            <a:pPr marL="990900" lvl="1" indent="-342900" algn="just">
              <a:lnSpc>
                <a:spcPct val="110000"/>
              </a:lnSpc>
              <a:spcBef>
                <a:spcPts val="0"/>
              </a:spcBef>
              <a:spcAft>
                <a:spcPts val="0"/>
              </a:spcAft>
              <a:buClrTx/>
            </a:pPr>
            <a:r>
              <a:rPr lang="en-US" sz="1680">
                <a:latin typeface="Calibri Light" panose="020F0302020204030204" pitchFamily="34" charset="0"/>
                <a:ea typeface="Calibri Light" panose="020F0302020204030204" pitchFamily="34" charset="0"/>
                <a:cs typeface="Calibri Light" panose="020F0302020204030204" pitchFamily="34" charset="0"/>
              </a:rPr>
              <a:t>Leadership, management, and </a:t>
            </a:r>
            <a:r>
              <a:rPr lang="en-US" sz="1680" err="1">
                <a:latin typeface="Calibri Light" panose="020F0302020204030204" pitchFamily="34" charset="0"/>
                <a:ea typeface="Calibri Light" panose="020F0302020204030204" pitchFamily="34" charset="0"/>
                <a:cs typeface="Calibri Light" panose="020F0302020204030204" pitchFamily="34" charset="0"/>
              </a:rPr>
              <a:t>organisational</a:t>
            </a:r>
            <a:r>
              <a:rPr lang="en-US" sz="1680">
                <a:latin typeface="Calibri Light" panose="020F0302020204030204" pitchFamily="34" charset="0"/>
                <a:ea typeface="Calibri Light" panose="020F0302020204030204" pitchFamily="34" charset="0"/>
                <a:cs typeface="Calibri Light" panose="020F0302020204030204" pitchFamily="34" charset="0"/>
              </a:rPr>
              <a:t> success</a:t>
            </a:r>
          </a:p>
          <a:p>
            <a:pPr algn="just">
              <a:lnSpc>
                <a:spcPct val="110000"/>
              </a:lnSpc>
              <a:spcBef>
                <a:spcPts val="600"/>
              </a:spcBef>
              <a:spcAft>
                <a:spcPts val="0"/>
              </a:spcAft>
            </a:pPr>
            <a:r>
              <a:rPr lang="en-US" sz="1680" b="1">
                <a:solidFill>
                  <a:schemeClr val="tx2"/>
                </a:solidFill>
                <a:ea typeface="Calibri Light" panose="020F0302020204030204" pitchFamily="34" charset="0"/>
              </a:rPr>
              <a:t>Format: </a:t>
            </a:r>
            <a:r>
              <a:rPr lang="en-US" sz="1680">
                <a:ea typeface="Calibri Light" panose="020F0302020204030204" pitchFamily="34" charset="0"/>
              </a:rPr>
              <a:t>Hybrid learning with in-person residencies and online options</a:t>
            </a:r>
          </a:p>
          <a:p>
            <a:pPr algn="just">
              <a:lnSpc>
                <a:spcPct val="110000"/>
              </a:lnSpc>
              <a:spcBef>
                <a:spcPts val="600"/>
              </a:spcBef>
              <a:spcAft>
                <a:spcPts val="0"/>
              </a:spcAft>
            </a:pPr>
            <a:r>
              <a:rPr lang="en-US" sz="1680" b="1">
                <a:solidFill>
                  <a:schemeClr val="tx2"/>
                </a:solidFill>
                <a:ea typeface="Calibri Light" panose="020F0302020204030204" pitchFamily="34" charset="0"/>
              </a:rPr>
              <a:t>Target Call Audience</a:t>
            </a:r>
            <a:r>
              <a:rPr lang="en-US" sz="1680">
                <a:ea typeface="Calibri Light" panose="020F0302020204030204" pitchFamily="34" charset="0"/>
              </a:rPr>
              <a:t>: Business schools and leading RM companies</a:t>
            </a:r>
          </a:p>
          <a:p>
            <a:pPr algn="just">
              <a:lnSpc>
                <a:spcPct val="110000"/>
              </a:lnSpc>
              <a:spcBef>
                <a:spcPts val="600"/>
              </a:spcBef>
              <a:spcAft>
                <a:spcPts val="0"/>
              </a:spcAft>
            </a:pPr>
            <a:r>
              <a:rPr lang="en-US" sz="1680" b="1">
                <a:solidFill>
                  <a:schemeClr val="tx2"/>
                </a:solidFill>
                <a:ea typeface="Calibri Light" panose="020F0302020204030204" pitchFamily="34" charset="0"/>
              </a:rPr>
              <a:t>Implementation: </a:t>
            </a:r>
          </a:p>
          <a:p>
            <a:pPr marL="285750" indent="-285750" algn="just">
              <a:lnSpc>
                <a:spcPct val="110000"/>
              </a:lnSpc>
              <a:spcBef>
                <a:spcPts val="0"/>
              </a:spcBef>
              <a:spcAft>
                <a:spcPts val="0"/>
              </a:spcAft>
              <a:buClrTx/>
              <a:buFont typeface="Arial" panose="020B0604020202020204" pitchFamily="34" charset="0"/>
              <a:buChar char="•"/>
            </a:pPr>
            <a:r>
              <a:rPr lang="en-US" sz="1680" b="1">
                <a:ea typeface="Calibri Light" panose="020F0302020204030204" pitchFamily="34" charset="0"/>
              </a:rPr>
              <a:t>Period</a:t>
            </a:r>
            <a:r>
              <a:rPr lang="en-US" sz="1680">
                <a:ea typeface="Calibri Light" panose="020F0302020204030204" pitchFamily="34" charset="0"/>
              </a:rPr>
              <a:t>: 12-24 months with practical internships and industry placements. Option to continue the project into implementation phase if development is successful.</a:t>
            </a:r>
          </a:p>
          <a:p>
            <a:pPr marL="285750" indent="-285750" algn="just">
              <a:lnSpc>
                <a:spcPct val="110000"/>
              </a:lnSpc>
              <a:spcBef>
                <a:spcPts val="0"/>
              </a:spcBef>
              <a:spcAft>
                <a:spcPts val="0"/>
              </a:spcAft>
              <a:buClrTx/>
              <a:buFont typeface="Arial" panose="020B0604020202020204" pitchFamily="34" charset="0"/>
              <a:buChar char="•"/>
            </a:pPr>
            <a:r>
              <a:rPr lang="en-US" sz="1680" b="1">
                <a:ea typeface="Calibri Light" panose="020F0302020204030204" pitchFamily="34" charset="0"/>
              </a:rPr>
              <a:t>Goal</a:t>
            </a:r>
            <a:r>
              <a:rPr lang="en-US" sz="1680">
                <a:ea typeface="Calibri Light" panose="020F0302020204030204" pitchFamily="34" charset="0"/>
              </a:rPr>
              <a:t>: Financial sustainability by 2026; attract global participants and build reputation.</a:t>
            </a:r>
          </a:p>
          <a:p>
            <a:pPr marL="285750" indent="-285750" algn="just">
              <a:lnSpc>
                <a:spcPct val="110000"/>
              </a:lnSpc>
              <a:spcBef>
                <a:spcPts val="0"/>
              </a:spcBef>
              <a:spcAft>
                <a:spcPts val="0"/>
              </a:spcAft>
              <a:buClrTx/>
              <a:buFont typeface="Arial" panose="020B0604020202020204" pitchFamily="34" charset="0"/>
              <a:buChar char="•"/>
            </a:pPr>
            <a:r>
              <a:rPr lang="en-US" sz="1680" b="1">
                <a:ea typeface="Calibri Light" panose="020F0302020204030204" pitchFamily="34" charset="0"/>
              </a:rPr>
              <a:t>Funding</a:t>
            </a:r>
            <a:r>
              <a:rPr lang="en-US" sz="1680">
                <a:ea typeface="Calibri Light" panose="020F0302020204030204" pitchFamily="34" charset="0"/>
              </a:rPr>
              <a:t>: Up to 2</a:t>
            </a:r>
            <a:r>
              <a:rPr lang="el-GR" sz="1680">
                <a:ea typeface="Calibri Light" panose="020F0302020204030204" pitchFamily="34" charset="0"/>
              </a:rPr>
              <a:t>Μ </a:t>
            </a:r>
            <a:r>
              <a:rPr lang="en-US" sz="1680">
                <a:ea typeface="Calibri Light" panose="020F0302020204030204" pitchFamily="34" charset="0"/>
              </a:rPr>
              <a:t>EUR, provided on an actual-cost basis</a:t>
            </a:r>
            <a:endParaRPr lang="el-GR" sz="1680">
              <a:ea typeface="Calibri Light" panose="020F0302020204030204" pitchFamily="34" charset="0"/>
            </a:endParaRPr>
          </a:p>
          <a:p>
            <a:pPr algn="just">
              <a:lnSpc>
                <a:spcPct val="110000"/>
              </a:lnSpc>
              <a:spcBef>
                <a:spcPts val="600"/>
              </a:spcBef>
              <a:spcAft>
                <a:spcPts val="0"/>
              </a:spcAft>
            </a:pPr>
            <a:r>
              <a:rPr lang="en-US" sz="1680" b="1">
                <a:solidFill>
                  <a:schemeClr val="tx2"/>
                </a:solidFill>
                <a:ea typeface="Calibri Light" panose="020F0302020204030204" pitchFamily="34" charset="0"/>
              </a:rPr>
              <a:t>Submission Deadline:</a:t>
            </a:r>
          </a:p>
          <a:p>
            <a:pPr algn="just">
              <a:lnSpc>
                <a:spcPct val="110000"/>
              </a:lnSpc>
              <a:spcBef>
                <a:spcPts val="0"/>
              </a:spcBef>
              <a:spcAft>
                <a:spcPts val="0"/>
              </a:spcAft>
            </a:pPr>
            <a:r>
              <a:rPr lang="en-US" sz="1680" b="1">
                <a:solidFill>
                  <a:srgbClr val="C00000"/>
                </a:solidFill>
                <a:ea typeface="Calibri Light" panose="020F0302020204030204" pitchFamily="34" charset="0"/>
              </a:rPr>
              <a:t>Friday 24</a:t>
            </a:r>
            <a:r>
              <a:rPr lang="en-US" sz="1680" b="1" baseline="30000">
                <a:solidFill>
                  <a:srgbClr val="C00000"/>
                </a:solidFill>
                <a:ea typeface="Calibri Light" panose="020F0302020204030204" pitchFamily="34" charset="0"/>
              </a:rPr>
              <a:t>th</a:t>
            </a:r>
            <a:r>
              <a:rPr lang="en-US" sz="1680" b="1">
                <a:solidFill>
                  <a:srgbClr val="C00000"/>
                </a:solidFill>
                <a:ea typeface="Calibri Light" panose="020F0302020204030204" pitchFamily="34" charset="0"/>
              </a:rPr>
              <a:t> January 2025 at 13.00 CET (Berlin time) </a:t>
            </a:r>
            <a:endParaRPr lang="en-DE" sz="1680" b="1">
              <a:solidFill>
                <a:srgbClr val="C00000"/>
              </a:solidFill>
              <a:ea typeface="Calibri Light" panose="020F0302020204030204" pitchFamily="34" charset="0"/>
            </a:endParaRPr>
          </a:p>
          <a:p>
            <a:pPr marL="933450" lvl="1" indent="-285750" algn="just">
              <a:lnSpc>
                <a:spcPct val="110000"/>
              </a:lnSpc>
              <a:spcBef>
                <a:spcPts val="600"/>
              </a:spcBef>
            </a:pPr>
            <a:endParaRPr lang="en-US" sz="1680">
              <a:latin typeface="Calibri Light" panose="020F0302020204030204" pitchFamily="34" charset="0"/>
              <a:ea typeface="Calibri Light" panose="020F0302020204030204" pitchFamily="34" charset="0"/>
              <a:cs typeface="Calibri Light" panose="020F0302020204030204" pitchFamily="34" charset="0"/>
            </a:endParaRPr>
          </a:p>
          <a:p>
            <a:pPr algn="just">
              <a:lnSpc>
                <a:spcPct val="110000"/>
              </a:lnSpc>
              <a:spcBef>
                <a:spcPts val="600"/>
              </a:spcBef>
            </a:pPr>
            <a:endParaRPr lang="en-US" sz="1680">
              <a:ea typeface="Calibri Light" panose="020F0302020204030204" pitchFamily="34" charset="0"/>
            </a:endParaRPr>
          </a:p>
          <a:p>
            <a:pPr algn="just">
              <a:lnSpc>
                <a:spcPct val="110000"/>
              </a:lnSpc>
              <a:spcBef>
                <a:spcPts val="600"/>
              </a:spcBef>
            </a:pPr>
            <a:endParaRPr lang="en-US" sz="1680">
              <a:ea typeface="Calibri Light" panose="020F0302020204030204" pitchFamily="34" charset="0"/>
            </a:endParaRPr>
          </a:p>
          <a:p>
            <a:pPr algn="just">
              <a:lnSpc>
                <a:spcPct val="110000"/>
              </a:lnSpc>
              <a:spcBef>
                <a:spcPts val="600"/>
              </a:spcBef>
            </a:pPr>
            <a:endParaRPr lang="en-DE" sz="1680">
              <a:ea typeface="Calibri Light" panose="020F0302020204030204" pitchFamily="34" charset="0"/>
            </a:endParaRPr>
          </a:p>
        </p:txBody>
      </p:sp>
      <p:sp>
        <p:nvSpPr>
          <p:cNvPr id="5" name="Title 3">
            <a:extLst>
              <a:ext uri="{FF2B5EF4-FFF2-40B4-BE49-F238E27FC236}">
                <a16:creationId xmlns:a16="http://schemas.microsoft.com/office/drawing/2014/main" id="{66E22465-E204-1AE9-5C23-51CFEF56F0C5}"/>
              </a:ext>
            </a:extLst>
          </p:cNvPr>
          <p:cNvSpPr txBox="1">
            <a:spLocks/>
          </p:cNvSpPr>
          <p:nvPr/>
        </p:nvSpPr>
        <p:spPr>
          <a:xfrm>
            <a:off x="360000" y="216000"/>
            <a:ext cx="11510008" cy="492443"/>
          </a:xfrm>
          <a:prstGeom prst="rect">
            <a:avLst/>
          </a:prstGeom>
          <a:noFill/>
        </p:spPr>
        <p:txBody>
          <a:bodyPr vert="horz" lIns="0" tIns="0" rIns="0" bIns="0" rtlCol="0" anchor="t" anchorCtr="0">
            <a:normAutofit/>
          </a:bodyPr>
          <a:lstStyle>
            <a:lvl1pPr marL="0" indent="0" algn="l" defTabSz="914400" rtl="0" eaLnBrk="1" latinLnBrk="0" hangingPunct="1">
              <a:lnSpc>
                <a:spcPct val="100000"/>
              </a:lnSpc>
              <a:spcBef>
                <a:spcPct val="20000"/>
              </a:spcBef>
              <a:spcAft>
                <a:spcPts val="0"/>
              </a:spcAft>
              <a:buNone/>
              <a:defRPr kumimoji="0" sz="3200" b="0" i="0" u="none" kern="1200" cap="none" baseline="0">
                <a:solidFill>
                  <a:schemeClr val="tx2"/>
                </a:solidFill>
                <a:latin typeface="Calibri Light" panose="020F0302020204030204" pitchFamily="34" charset="0"/>
                <a:ea typeface="+mj-ea"/>
                <a:cs typeface="Calibri Light" panose="020F030202020403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a:ln>
                  <a:noFill/>
                </a:ln>
                <a:solidFill>
                  <a:srgbClr val="034EA2"/>
                </a:solidFill>
                <a:effectLst/>
                <a:uLnTx/>
                <a:uFillTx/>
                <a:latin typeface="Calibri Light" panose="020F0302020204030204" pitchFamily="34" charset="0"/>
                <a:ea typeface="+mj-ea"/>
                <a:cs typeface="Calibri Light" panose="020F0302020204030204" pitchFamily="34" charset="0"/>
              </a:rPr>
              <a:t>4. Global MBA in Materials Management</a:t>
            </a:r>
            <a:endParaRPr kumimoji="0" lang="en-DE" sz="3200" b="0" i="0" u="none" strike="noStrike" kern="1200" cap="none" spc="0" normalizeH="0" baseline="0" noProof="0">
              <a:ln>
                <a:noFill/>
              </a:ln>
              <a:solidFill>
                <a:srgbClr val="034EA2"/>
              </a:solidFill>
              <a:effectLst/>
              <a:uLnTx/>
              <a:uFillTx/>
              <a:latin typeface="Calibri Light" panose="020F0302020204030204" pitchFamily="34" charset="0"/>
              <a:ea typeface="+mj-ea"/>
              <a:cs typeface="Calibri Light" panose="020F0302020204030204" pitchFamily="34" charset="0"/>
            </a:endParaRPr>
          </a:p>
        </p:txBody>
      </p:sp>
    </p:spTree>
    <p:extLst>
      <p:ext uri="{BB962C8B-B14F-4D97-AF65-F5344CB8AC3E}">
        <p14:creationId xmlns:p14="http://schemas.microsoft.com/office/powerpoint/2010/main" val="3236037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F29A56-4CB8-FC48-09B9-4B52BC2F9FE5}"/>
              </a:ext>
            </a:extLst>
          </p:cNvPr>
          <p:cNvSpPr>
            <a:spLocks noGrp="1"/>
          </p:cNvSpPr>
          <p:nvPr>
            <p:ph type="title" idx="4294967295"/>
          </p:nvPr>
        </p:nvSpPr>
        <p:spPr>
          <a:xfrm>
            <a:off x="383908" y="211808"/>
            <a:ext cx="10972800" cy="492125"/>
          </a:xfrm>
        </p:spPr>
        <p:txBody>
          <a:bodyPr>
            <a:normAutofit fontScale="90000"/>
          </a:bodyPr>
          <a:lstStyle/>
          <a:p>
            <a:r>
              <a:rPr lang="en-US" sz="3600" b="1"/>
              <a:t>Next Steps – Education Calls</a:t>
            </a:r>
            <a:endParaRPr lang="en-DE" sz="3600" b="1"/>
          </a:p>
        </p:txBody>
      </p:sp>
      <p:sp>
        <p:nvSpPr>
          <p:cNvPr id="5" name="TextBox 4">
            <a:extLst>
              <a:ext uri="{FF2B5EF4-FFF2-40B4-BE49-F238E27FC236}">
                <a16:creationId xmlns:a16="http://schemas.microsoft.com/office/drawing/2014/main" id="{F9773EF2-698F-913E-7020-42C8667A9C04}"/>
              </a:ext>
            </a:extLst>
          </p:cNvPr>
          <p:cNvSpPr txBox="1"/>
          <p:nvPr/>
        </p:nvSpPr>
        <p:spPr>
          <a:xfrm>
            <a:off x="380466" y="1001578"/>
            <a:ext cx="10972800" cy="3891835"/>
          </a:xfrm>
          <a:prstGeom prst="rect">
            <a:avLst/>
          </a:prstGeom>
          <a:noFill/>
        </p:spPr>
        <p:txBody>
          <a:bodyPr wrap="square" rtlCol="0">
            <a:spAutoFit/>
          </a:bodyPr>
          <a:lstStyle/>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Contact the </a:t>
            </a:r>
            <a:r>
              <a:rPr kumimoji="0" lang="en-GB" sz="2000" b="1"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Education Team </a:t>
            </a:r>
            <a:r>
              <a:rPr kumimoji="0" lang="en-GB" sz="2000" b="0"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before submitting the Proposal: </a:t>
            </a:r>
            <a:r>
              <a:rPr kumimoji="0" lang="en-GB" sz="2000" b="0"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hlinkClick r:id="rId2"/>
              </a:rPr>
              <a:t>benjamin.maloney@eitrawmaterials.eu</a:t>
            </a:r>
            <a:endParaRPr kumimoji="0" lang="en-GB" sz="2000" b="0"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Proposal registration: through </a:t>
            </a:r>
            <a:r>
              <a:rPr kumimoji="0" lang="en-GB" sz="2000" b="1"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SeedBook platform </a:t>
            </a:r>
            <a:r>
              <a:rPr kumimoji="0" lang="en-GB" sz="2000" b="0" i="0" u="sng"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hlinkClick r:id="rId3"/>
              </a:rPr>
              <a:t>https://seedbook.eitrawmaterials.eu/</a:t>
            </a:r>
            <a:endParaRPr kumimoji="0" lang="en-GB" sz="2000" b="0" i="0" u="sng"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Deadline for the 4 Education Calls: </a:t>
            </a:r>
            <a:r>
              <a:rPr kumimoji="0" lang="en-US" sz="2000" b="1"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Friday 24</a:t>
            </a:r>
            <a:r>
              <a:rPr kumimoji="0" lang="en-US" sz="2000" b="1" i="0" u="none" strike="noStrike" kern="1200" cap="none" spc="0" normalizeH="0" baseline="30000" noProof="0">
                <a:ln>
                  <a:noFill/>
                </a:ln>
                <a:solidFill>
                  <a:srgbClr val="333333"/>
                </a:solidFill>
                <a:effectLst/>
                <a:uLnTx/>
                <a:uFillTx/>
                <a:latin typeface="Calibri Light" panose="020F0302020204030204" pitchFamily="34" charset="0"/>
                <a:ea typeface="+mn-ea"/>
                <a:cs typeface="Calibri Light" panose="020F0302020204030204" pitchFamily="34" charset="0"/>
              </a:rPr>
              <a:t>th</a:t>
            </a:r>
            <a:r>
              <a:rPr kumimoji="0" lang="en-US" sz="2000" b="1"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 January 2025 at 13.00 CET</a:t>
            </a:r>
            <a:endParaRPr kumimoji="0" lang="en-GB" sz="2000" b="1"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endParaRP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Following registration, the Proposal will be assigned to an EIT RM Project Officer who will be the primary point of contact with the Consortium represented by its Project Coordinator throughout the submission process.</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All Consortia must have one Lead partner who appoints the individual acting as the Project Coordinator</a:t>
            </a:r>
          </a:p>
          <a:p>
            <a:pPr marL="285750" marR="0" lvl="0" indent="-285750" algn="l" defTabSz="914400" rtl="0" eaLnBrk="1" fontAlgn="auto" latinLnBrk="0" hangingPunct="1">
              <a:lnSpc>
                <a:spcPct val="110000"/>
              </a:lnSpc>
              <a:spcBef>
                <a:spcPts val="600"/>
              </a:spcBef>
              <a:spcAft>
                <a:spcPts val="6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The Lead partner (Project Coordinator), must be a Core or Associate Partner of EIT RawMaterials </a:t>
            </a:r>
            <a:r>
              <a:rPr kumimoji="0" lang="en-GB" sz="2000" b="0" i="0" u="sng"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by the time the Project starts</a:t>
            </a:r>
            <a:r>
              <a:rPr kumimoji="0" lang="en-GB" sz="2000" b="0"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rPr>
              <a:t>.</a:t>
            </a:r>
            <a:endParaRPr kumimoji="0" lang="en-IT" sz="2000" b="0" i="0" u="none" strike="noStrike" kern="1200" cap="none" spc="0" normalizeH="0" baseline="0" noProof="0">
              <a:ln>
                <a:noFill/>
              </a:ln>
              <a:solidFill>
                <a:srgbClr val="333333"/>
              </a:solidFill>
              <a:effectLst/>
              <a:uLnTx/>
              <a:uFillTx/>
              <a:latin typeface="Calibri Light" panose="020F0302020204030204" pitchFamily="34" charset="0"/>
              <a:ea typeface="+mn-ea"/>
              <a:cs typeface="Calibri Light" panose="020F0302020204030204" pitchFamily="34" charset="0"/>
            </a:endParaRPr>
          </a:p>
        </p:txBody>
      </p:sp>
      <p:sp>
        <p:nvSpPr>
          <p:cNvPr id="6" name="Cloud 5">
            <a:extLst>
              <a:ext uri="{FF2B5EF4-FFF2-40B4-BE49-F238E27FC236}">
                <a16:creationId xmlns:a16="http://schemas.microsoft.com/office/drawing/2014/main" id="{899380AB-FA95-4250-0130-36DDB4A894E4}"/>
              </a:ext>
            </a:extLst>
          </p:cNvPr>
          <p:cNvSpPr/>
          <p:nvPr/>
        </p:nvSpPr>
        <p:spPr>
          <a:xfrm>
            <a:off x="8297633" y="4535192"/>
            <a:ext cx="3170200" cy="1321230"/>
          </a:xfrm>
          <a:prstGeom prst="cloud">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Text Placeholder 1">
            <a:extLst>
              <a:ext uri="{FF2B5EF4-FFF2-40B4-BE49-F238E27FC236}">
                <a16:creationId xmlns:a16="http://schemas.microsoft.com/office/drawing/2014/main" id="{EFE82369-19E2-CA11-3721-FBFEE625B9A7}"/>
              </a:ext>
            </a:extLst>
          </p:cNvPr>
          <p:cNvSpPr txBox="1">
            <a:spLocks/>
          </p:cNvSpPr>
          <p:nvPr/>
        </p:nvSpPr>
        <p:spPr>
          <a:xfrm>
            <a:off x="8363339" y="4828088"/>
            <a:ext cx="3170200" cy="725940"/>
          </a:xfrm>
          <a:prstGeom prst="rect">
            <a:avLst/>
          </a:prstGeom>
        </p:spPr>
        <p:txBody>
          <a:bodyPr lIns="0"/>
          <a:lstStyle>
            <a:lvl1pPr marL="0" indent="0" algn="l" defTabSz="914400" rtl="0" eaLnBrk="1" latinLnBrk="0" hangingPunct="1">
              <a:lnSpc>
                <a:spcPct val="95000"/>
              </a:lnSpc>
              <a:spcBef>
                <a:spcPts val="500"/>
              </a:spcBef>
              <a:spcAft>
                <a:spcPts val="500"/>
              </a:spcAft>
              <a:buClr>
                <a:srgbClr val="6BB745"/>
              </a:buClr>
              <a:buSzPct val="100000"/>
              <a:buFont typeface="Arial" panose="020B0604020202020204" pitchFamily="34" charset="0"/>
              <a:buNone/>
              <a:defRPr kumimoji="0" sz="2000" b="0" i="0" u="none" kern="1200" baseline="0">
                <a:solidFill>
                  <a:srgbClr val="333333"/>
                </a:solidFill>
                <a:latin typeface="Calibri Light" panose="020F0302020204030204" pitchFamily="34" charset="0"/>
                <a:ea typeface="+mn-ea"/>
                <a:cs typeface="Calibri Light" panose="020F0302020204030204" pitchFamily="34" charset="0"/>
              </a:defRPr>
            </a:lvl1pPr>
            <a:lvl2pPr marL="648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2pPr>
            <a:lvl3pPr marL="11430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3pPr>
            <a:lvl4pPr marL="1600200" indent="-180000" algn="l" defTabSz="914400" rtl="0" eaLnBrk="1" latinLnBrk="0" hangingPunct="1">
              <a:lnSpc>
                <a:spcPct val="95000"/>
              </a:lnSpc>
              <a:spcBef>
                <a:spcPts val="500"/>
              </a:spcBef>
              <a:spcAft>
                <a:spcPts val="500"/>
              </a:spcAft>
              <a:buClr>
                <a:srgbClr val="6BB745"/>
              </a:buClr>
              <a:buSzPct val="100000"/>
              <a:buFont typeface="Arial" pitchFamily="34" charset="0"/>
              <a:buChar char="•"/>
              <a:defRPr kumimoji="0" sz="2000" b="0" i="0" u="none" kern="1200" baseline="0">
                <a:solidFill>
                  <a:srgbClr val="333333"/>
                </a:solidFill>
                <a:latin typeface="Calibri" panose="020F0502020204030204" pitchFamily="34" charset="0"/>
                <a:ea typeface="+mn-ea"/>
                <a:cs typeface="+mn-cs"/>
              </a:defRPr>
            </a:lvl4pPr>
            <a:lvl5pPr marL="2057400" indent="-228600" algn="l" defTabSz="914400" rtl="0" eaLnBrk="1" latinLnBrk="0" hangingPunct="1">
              <a:lnSpc>
                <a:spcPct val="95000"/>
              </a:lnSpc>
              <a:spcBef>
                <a:spcPts val="500"/>
              </a:spcBef>
              <a:spcAft>
                <a:spcPts val="5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500"/>
              </a:spcBef>
              <a:spcAft>
                <a:spcPts val="500"/>
              </a:spcAft>
              <a:buClr>
                <a:srgbClr val="6BB745"/>
              </a:buClr>
              <a:buSzPct val="100000"/>
              <a:buFont typeface="Arial" panose="020B0604020202020204" pitchFamily="34" charset="0"/>
              <a:buNone/>
              <a:tabLst/>
              <a:defRPr/>
            </a:pPr>
            <a:r>
              <a:rPr kumimoji="0" lang="en-US" sz="1800" b="1" i="0" u="none" strike="noStrike" kern="1200" cap="none" spc="0" normalizeH="0" baseline="0" noProof="0">
                <a:ln>
                  <a:noFill/>
                </a:ln>
                <a:solidFill>
                  <a:srgbClr val="034EA2"/>
                </a:solidFill>
                <a:effectLst/>
                <a:uLnTx/>
                <a:uFillTx/>
                <a:latin typeface="Calibri Light" panose="020F0302020204030204" pitchFamily="34" charset="0"/>
                <a:ea typeface="+mn-ea"/>
                <a:cs typeface="Calibri Light" panose="020F0302020204030204" pitchFamily="34" charset="0"/>
              </a:rPr>
              <a:t>1–Stage submission and evaluation process</a:t>
            </a:r>
          </a:p>
        </p:txBody>
      </p:sp>
    </p:spTree>
    <p:extLst>
      <p:ext uri="{BB962C8B-B14F-4D97-AF65-F5344CB8AC3E}">
        <p14:creationId xmlns:p14="http://schemas.microsoft.com/office/powerpoint/2010/main" val="3736324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B09FB-93E2-9454-7529-5B10F28B8394}"/>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4D5DF5C-043B-4A4A-A043-B48CA1566974}"/>
              </a:ext>
            </a:extLst>
          </p:cNvPr>
          <p:cNvCxnSpPr>
            <a:cxnSpLocks/>
            <a:stCxn id="5" idx="6"/>
          </p:cNvCxnSpPr>
          <p:nvPr/>
        </p:nvCxnSpPr>
        <p:spPr>
          <a:xfrm>
            <a:off x="2261319" y="3248553"/>
            <a:ext cx="7509214" cy="0"/>
          </a:xfrm>
          <a:prstGeom prst="line">
            <a:avLst/>
          </a:prstGeom>
          <a:ln w="28575">
            <a:solidFill>
              <a:srgbClr val="BFBFBF"/>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7249EB57-B791-42E6-A12C-FAE4348DED26}"/>
              </a:ext>
            </a:extLst>
          </p:cNvPr>
          <p:cNvSpPr>
            <a:spLocks noChangeAspect="1"/>
          </p:cNvSpPr>
          <p:nvPr/>
        </p:nvSpPr>
        <p:spPr>
          <a:xfrm>
            <a:off x="2062319" y="3149053"/>
            <a:ext cx="199000" cy="199000"/>
          </a:xfrm>
          <a:prstGeom prst="ellipse">
            <a:avLst/>
          </a:prstGeom>
          <a:solidFill>
            <a:schemeClr val="accent1"/>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DF20DEE4-8759-48A9-B147-5D1EB1280471}"/>
              </a:ext>
            </a:extLst>
          </p:cNvPr>
          <p:cNvSpPr>
            <a:spLocks noChangeAspect="1"/>
          </p:cNvSpPr>
          <p:nvPr/>
        </p:nvSpPr>
        <p:spPr>
          <a:xfrm>
            <a:off x="5846216" y="3123490"/>
            <a:ext cx="199000" cy="199000"/>
          </a:xfrm>
          <a:prstGeom prst="ellipse">
            <a:avLst/>
          </a:prstGeom>
          <a:solidFill>
            <a:schemeClr val="accent2"/>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a:extLst>
              <a:ext uri="{FF2B5EF4-FFF2-40B4-BE49-F238E27FC236}">
                <a16:creationId xmlns:a16="http://schemas.microsoft.com/office/drawing/2014/main" id="{D0DB09D0-1A21-4C26-810D-B38408AA337B}"/>
              </a:ext>
            </a:extLst>
          </p:cNvPr>
          <p:cNvSpPr>
            <a:spLocks noChangeAspect="1"/>
          </p:cNvSpPr>
          <p:nvPr/>
        </p:nvSpPr>
        <p:spPr>
          <a:xfrm>
            <a:off x="9683915" y="3167455"/>
            <a:ext cx="199000" cy="199000"/>
          </a:xfrm>
          <a:prstGeom prst="ellipse">
            <a:avLst/>
          </a:prstGeom>
          <a:solidFill>
            <a:schemeClr val="accent3"/>
          </a:solidFill>
          <a:ln>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Freeform: Shape 75">
            <a:extLst>
              <a:ext uri="{FF2B5EF4-FFF2-40B4-BE49-F238E27FC236}">
                <a16:creationId xmlns:a16="http://schemas.microsoft.com/office/drawing/2014/main" id="{84845BD8-A4B5-40B1-91FF-C6192333FB6A}"/>
              </a:ext>
            </a:extLst>
          </p:cNvPr>
          <p:cNvSpPr>
            <a:spLocks noChangeAspect="1"/>
          </p:cNvSpPr>
          <p:nvPr/>
        </p:nvSpPr>
        <p:spPr>
          <a:xfrm rot="8132642">
            <a:off x="1538324" y="1448968"/>
            <a:ext cx="1272753" cy="1272753"/>
          </a:xfrm>
          <a:custGeom>
            <a:avLst/>
            <a:gdLst>
              <a:gd name="connsiteX0" fmla="*/ 288327 w 1272753"/>
              <a:gd name="connsiteY0" fmla="*/ 990566 h 1272753"/>
              <a:gd name="connsiteX1" fmla="*/ 934876 w 1272753"/>
              <a:gd name="connsiteY1" fmla="*/ 984426 h 1272753"/>
              <a:gd name="connsiteX2" fmla="*/ 928737 w 1272753"/>
              <a:gd name="connsiteY2" fmla="*/ 337877 h 1272753"/>
              <a:gd name="connsiteX3" fmla="*/ 282187 w 1272753"/>
              <a:gd name="connsiteY3" fmla="*/ 344016 h 1272753"/>
              <a:gd name="connsiteX4" fmla="*/ 288327 w 1272753"/>
              <a:gd name="connsiteY4" fmla="*/ 990566 h 1272753"/>
              <a:gd name="connsiteX5" fmla="*/ 178235 w 1272753"/>
              <a:gd name="connsiteY5" fmla="*/ 1094518 h 1272753"/>
              <a:gd name="connsiteX6" fmla="*/ 0 w 1272753"/>
              <a:gd name="connsiteY6" fmla="*/ 664220 h 1272753"/>
              <a:gd name="connsiteX7" fmla="*/ 608533 w 1272753"/>
              <a:gd name="connsiteY7" fmla="*/ 55687 h 1272753"/>
              <a:gd name="connsiteX8" fmla="*/ 1272753 w 1272753"/>
              <a:gd name="connsiteY8" fmla="*/ 0 h 1272753"/>
              <a:gd name="connsiteX9" fmla="*/ 1217066 w 1272753"/>
              <a:gd name="connsiteY9" fmla="*/ 664220 h 1272753"/>
              <a:gd name="connsiteX10" fmla="*/ 608533 w 1272753"/>
              <a:gd name="connsiteY10" fmla="*/ 1272753 h 1272753"/>
              <a:gd name="connsiteX11" fmla="*/ 178235 w 1272753"/>
              <a:gd name="connsiteY11" fmla="*/ 1094518 h 127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2753" h="1272753">
                <a:moveTo>
                  <a:pt x="288327" y="990566"/>
                </a:moveTo>
                <a:cubicBezTo>
                  <a:pt x="468562" y="1167410"/>
                  <a:pt x="758031" y="1164662"/>
                  <a:pt x="934876" y="984426"/>
                </a:cubicBezTo>
                <a:cubicBezTo>
                  <a:pt x="1111721" y="804191"/>
                  <a:pt x="1108972" y="514722"/>
                  <a:pt x="928737" y="337877"/>
                </a:cubicBezTo>
                <a:cubicBezTo>
                  <a:pt x="748501" y="161033"/>
                  <a:pt x="459032" y="163781"/>
                  <a:pt x="282187" y="344016"/>
                </a:cubicBezTo>
                <a:cubicBezTo>
                  <a:pt x="105343" y="524252"/>
                  <a:pt x="108091" y="813721"/>
                  <a:pt x="288327" y="990566"/>
                </a:cubicBezTo>
                <a:close/>
                <a:moveTo>
                  <a:pt x="178235" y="1094518"/>
                </a:moveTo>
                <a:cubicBezTo>
                  <a:pt x="68113" y="984395"/>
                  <a:pt x="0" y="832262"/>
                  <a:pt x="0" y="664220"/>
                </a:cubicBezTo>
                <a:cubicBezTo>
                  <a:pt x="0" y="328137"/>
                  <a:pt x="272450" y="55687"/>
                  <a:pt x="608533" y="55687"/>
                </a:cubicBezTo>
                <a:cubicBezTo>
                  <a:pt x="829940" y="55687"/>
                  <a:pt x="1051346" y="37125"/>
                  <a:pt x="1272753" y="0"/>
                </a:cubicBezTo>
                <a:cubicBezTo>
                  <a:pt x="1235628" y="221407"/>
                  <a:pt x="1217066" y="442813"/>
                  <a:pt x="1217066" y="664220"/>
                </a:cubicBezTo>
                <a:cubicBezTo>
                  <a:pt x="1217066" y="1000303"/>
                  <a:pt x="944616" y="1272753"/>
                  <a:pt x="608533" y="1272753"/>
                </a:cubicBezTo>
                <a:cubicBezTo>
                  <a:pt x="440491" y="1272753"/>
                  <a:pt x="288358" y="1204641"/>
                  <a:pt x="178235" y="1094518"/>
                </a:cubicBezTo>
                <a:close/>
              </a:path>
            </a:pathLst>
          </a:custGeom>
          <a:solidFill>
            <a:schemeClr val="accent1">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 name="AI3" descr="{&quot;Key&quot;:&quot;POWER_USER_SHAPE_ICON&quot;,&quot;Value&quot;:&quot;POWER_USER_SHAPE_ICON_STYLE_1&quot;}">
            <a:extLst>
              <a:ext uri="{FF2B5EF4-FFF2-40B4-BE49-F238E27FC236}">
                <a16:creationId xmlns:a16="http://schemas.microsoft.com/office/drawing/2014/main" id="{CE51955F-32C2-4F15-ABB0-78061BE9F97E}"/>
              </a:ext>
            </a:extLst>
          </p:cNvPr>
          <p:cNvGrpSpPr>
            <a:grpSpLocks noChangeAspect="1"/>
          </p:cNvGrpSpPr>
          <p:nvPr/>
        </p:nvGrpSpPr>
        <p:grpSpPr>
          <a:xfrm>
            <a:off x="1831820" y="1714449"/>
            <a:ext cx="709657" cy="656940"/>
            <a:chOff x="5936234" y="2219065"/>
            <a:chExt cx="3630213" cy="3360535"/>
          </a:xfrm>
          <a:solidFill>
            <a:schemeClr val="accent1"/>
          </a:solidFill>
        </p:grpSpPr>
        <p:sp>
          <p:nvSpPr>
            <p:cNvPr id="81" name="Freeform: Shape 80">
              <a:extLst>
                <a:ext uri="{FF2B5EF4-FFF2-40B4-BE49-F238E27FC236}">
                  <a16:creationId xmlns:a16="http://schemas.microsoft.com/office/drawing/2014/main" id="{C32F864A-A57A-4854-855D-93E3AFD59E30}"/>
                </a:ext>
              </a:extLst>
            </p:cNvPr>
            <p:cNvSpPr>
              <a:spLocks/>
            </p:cNvSpPr>
            <p:nvPr/>
          </p:nvSpPr>
          <p:spPr bwMode="auto">
            <a:xfrm>
              <a:off x="7699484" y="2633946"/>
              <a:ext cx="1410595" cy="2344083"/>
            </a:xfrm>
            <a:custGeom>
              <a:avLst/>
              <a:gdLst>
                <a:gd name="connsiteX0" fmla="*/ 1007578 w 1410595"/>
                <a:gd name="connsiteY0" fmla="*/ 1980833 h 2344083"/>
                <a:gd name="connsiteX1" fmla="*/ 1007568 w 1410595"/>
                <a:gd name="connsiteY1" fmla="*/ 1980991 h 2344083"/>
                <a:gd name="connsiteX2" fmla="*/ 1007568 w 1410595"/>
                <a:gd name="connsiteY2" fmla="*/ 1980834 h 2344083"/>
                <a:gd name="connsiteX3" fmla="*/ 1543 w 1410595"/>
                <a:gd name="connsiteY3" fmla="*/ 1846226 h 2344083"/>
                <a:gd name="connsiteX4" fmla="*/ 92202 w 1410595"/>
                <a:gd name="connsiteY4" fmla="*/ 1846226 h 2344083"/>
                <a:gd name="connsiteX5" fmla="*/ 91353 w 1410595"/>
                <a:gd name="connsiteY5" fmla="*/ 1871529 h 2344083"/>
                <a:gd name="connsiteX6" fmla="*/ 161211 w 1410595"/>
                <a:gd name="connsiteY6" fmla="*/ 2127829 h 2344083"/>
                <a:gd name="connsiteX7" fmla="*/ 346604 w 1410595"/>
                <a:gd name="connsiteY7" fmla="*/ 2213263 h 2344083"/>
                <a:gd name="connsiteX8" fmla="*/ 416462 w 1410595"/>
                <a:gd name="connsiteY8" fmla="*/ 2207923 h 2344083"/>
                <a:gd name="connsiteX9" fmla="*/ 421835 w 1410595"/>
                <a:gd name="connsiteY9" fmla="*/ 2205254 h 2344083"/>
                <a:gd name="connsiteX10" fmla="*/ 424522 w 1410595"/>
                <a:gd name="connsiteY10" fmla="*/ 2205254 h 2344083"/>
                <a:gd name="connsiteX11" fmla="*/ 446017 w 1410595"/>
                <a:gd name="connsiteY11" fmla="*/ 2205254 h 2344083"/>
                <a:gd name="connsiteX12" fmla="*/ 456764 w 1410595"/>
                <a:gd name="connsiteY12" fmla="*/ 2221272 h 2344083"/>
                <a:gd name="connsiteX13" fmla="*/ 537370 w 1410595"/>
                <a:gd name="connsiteY13" fmla="*/ 2255980 h 2344083"/>
                <a:gd name="connsiteX14" fmla="*/ 628723 w 1410595"/>
                <a:gd name="connsiteY14" fmla="*/ 2205254 h 2344083"/>
                <a:gd name="connsiteX15" fmla="*/ 655591 w 1410595"/>
                <a:gd name="connsiteY15" fmla="*/ 2162537 h 2344083"/>
                <a:gd name="connsiteX16" fmla="*/ 693207 w 1410595"/>
                <a:gd name="connsiteY16" fmla="*/ 2197244 h 2344083"/>
                <a:gd name="connsiteX17" fmla="*/ 741570 w 1410595"/>
                <a:gd name="connsiteY17" fmla="*/ 2213263 h 2344083"/>
                <a:gd name="connsiteX18" fmla="*/ 795307 w 1410595"/>
                <a:gd name="connsiteY18" fmla="*/ 2194574 h 2344083"/>
                <a:gd name="connsiteX19" fmla="*/ 816802 w 1410595"/>
                <a:gd name="connsiteY19" fmla="*/ 2146518 h 2344083"/>
                <a:gd name="connsiteX20" fmla="*/ 814115 w 1410595"/>
                <a:gd name="connsiteY20" fmla="*/ 2127829 h 2344083"/>
                <a:gd name="connsiteX21" fmla="*/ 797994 w 1410595"/>
                <a:gd name="connsiteY21" fmla="*/ 2063754 h 2344083"/>
                <a:gd name="connsiteX22" fmla="*/ 862478 w 1410595"/>
                <a:gd name="connsiteY22" fmla="*/ 2071764 h 2344083"/>
                <a:gd name="connsiteX23" fmla="*/ 875912 w 1410595"/>
                <a:gd name="connsiteY23" fmla="*/ 2074434 h 2344083"/>
                <a:gd name="connsiteX24" fmla="*/ 937710 w 1410595"/>
                <a:gd name="connsiteY24" fmla="*/ 2047736 h 2344083"/>
                <a:gd name="connsiteX25" fmla="*/ 961891 w 1410595"/>
                <a:gd name="connsiteY25" fmla="*/ 1994340 h 2344083"/>
                <a:gd name="connsiteX26" fmla="*/ 961891 w 1410595"/>
                <a:gd name="connsiteY26" fmla="*/ 1986330 h 2344083"/>
                <a:gd name="connsiteX27" fmla="*/ 956518 w 1410595"/>
                <a:gd name="connsiteY27" fmla="*/ 1932934 h 2344083"/>
                <a:gd name="connsiteX28" fmla="*/ 1007568 w 1410595"/>
                <a:gd name="connsiteY28" fmla="*/ 1938274 h 2344083"/>
                <a:gd name="connsiteX29" fmla="*/ 1007568 w 1410595"/>
                <a:gd name="connsiteY29" fmla="*/ 1980834 h 2344083"/>
                <a:gd name="connsiteX30" fmla="*/ 1004881 w 1410595"/>
                <a:gd name="connsiteY30" fmla="*/ 1980991 h 2344083"/>
                <a:gd name="connsiteX31" fmla="*/ 1002194 w 1410595"/>
                <a:gd name="connsiteY31" fmla="*/ 2026377 h 2344083"/>
                <a:gd name="connsiteX32" fmla="*/ 1004881 w 1410595"/>
                <a:gd name="connsiteY32" fmla="*/ 2026377 h 2344083"/>
                <a:gd name="connsiteX33" fmla="*/ 1007568 w 1410595"/>
                <a:gd name="connsiteY33" fmla="*/ 2026377 h 2344083"/>
                <a:gd name="connsiteX34" fmla="*/ 1044876 w 1410595"/>
                <a:gd name="connsiteY34" fmla="*/ 2022285 h 2344083"/>
                <a:gd name="connsiteX35" fmla="*/ 1037123 w 1410595"/>
                <a:gd name="connsiteY35" fmla="*/ 2060417 h 2344083"/>
                <a:gd name="connsiteX36" fmla="*/ 999507 w 1410595"/>
                <a:gd name="connsiteY36" fmla="*/ 2114480 h 2344083"/>
                <a:gd name="connsiteX37" fmla="*/ 943755 w 1410595"/>
                <a:gd name="connsiteY37" fmla="*/ 2149522 h 2344083"/>
                <a:gd name="connsiteX38" fmla="*/ 904239 w 1410595"/>
                <a:gd name="connsiteY38" fmla="*/ 2157103 h 2344083"/>
                <a:gd name="connsiteX39" fmla="*/ 905468 w 1410595"/>
                <a:gd name="connsiteY39" fmla="*/ 2146518 h 2344083"/>
                <a:gd name="connsiteX40" fmla="*/ 900094 w 1410595"/>
                <a:gd name="connsiteY40" fmla="*/ 2106471 h 2344083"/>
                <a:gd name="connsiteX41" fmla="*/ 857104 w 1410595"/>
                <a:gd name="connsiteY41" fmla="*/ 2117150 h 2344083"/>
                <a:gd name="connsiteX42" fmla="*/ 851731 w 1410595"/>
                <a:gd name="connsiteY42" fmla="*/ 2159867 h 2344083"/>
                <a:gd name="connsiteX43" fmla="*/ 875912 w 1410595"/>
                <a:gd name="connsiteY43" fmla="*/ 2162537 h 2344083"/>
                <a:gd name="connsiteX44" fmla="*/ 904239 w 1410595"/>
                <a:gd name="connsiteY44" fmla="*/ 2157103 h 2344083"/>
                <a:gd name="connsiteX45" fmla="*/ 901648 w 1410595"/>
                <a:gd name="connsiteY45" fmla="*/ 2179432 h 2344083"/>
                <a:gd name="connsiteX46" fmla="*/ 854418 w 1410595"/>
                <a:gd name="connsiteY46" fmla="*/ 2258650 h 2344083"/>
                <a:gd name="connsiteX47" fmla="*/ 741570 w 1410595"/>
                <a:gd name="connsiteY47" fmla="*/ 2304036 h 2344083"/>
                <a:gd name="connsiteX48" fmla="*/ 685818 w 1410595"/>
                <a:gd name="connsiteY48" fmla="*/ 2294024 h 2344083"/>
                <a:gd name="connsiteX49" fmla="*/ 672536 w 1410595"/>
                <a:gd name="connsiteY49" fmla="*/ 2286311 h 2344083"/>
                <a:gd name="connsiteX50" fmla="*/ 701267 w 1410595"/>
                <a:gd name="connsiteY50" fmla="*/ 2253310 h 2344083"/>
                <a:gd name="connsiteX51" fmla="*/ 663652 w 1410595"/>
                <a:gd name="connsiteY51" fmla="*/ 2229282 h 2344083"/>
                <a:gd name="connsiteX52" fmla="*/ 634096 w 1410595"/>
                <a:gd name="connsiteY52" fmla="*/ 2263989 h 2344083"/>
                <a:gd name="connsiteX53" fmla="*/ 672536 w 1410595"/>
                <a:gd name="connsiteY53" fmla="*/ 2286311 h 2344083"/>
                <a:gd name="connsiteX54" fmla="*/ 667346 w 1410595"/>
                <a:gd name="connsiteY54" fmla="*/ 2292273 h 2344083"/>
                <a:gd name="connsiteX55" fmla="*/ 537370 w 1410595"/>
                <a:gd name="connsiteY55" fmla="*/ 2344083 h 2344083"/>
                <a:gd name="connsiteX56" fmla="*/ 459787 w 1410595"/>
                <a:gd name="connsiteY56" fmla="*/ 2328064 h 2344083"/>
                <a:gd name="connsiteX57" fmla="*/ 414234 w 1410595"/>
                <a:gd name="connsiteY57" fmla="*/ 2295636 h 2344083"/>
                <a:gd name="connsiteX58" fmla="*/ 424522 w 1410595"/>
                <a:gd name="connsiteY58" fmla="*/ 2294358 h 2344083"/>
                <a:gd name="connsiteX59" fmla="*/ 432583 w 1410595"/>
                <a:gd name="connsiteY59" fmla="*/ 2293357 h 2344083"/>
                <a:gd name="connsiteX60" fmla="*/ 424522 w 1410595"/>
                <a:gd name="connsiteY60" fmla="*/ 2250640 h 2344083"/>
                <a:gd name="connsiteX61" fmla="*/ 392280 w 1410595"/>
                <a:gd name="connsiteY61" fmla="*/ 2280008 h 2344083"/>
                <a:gd name="connsiteX62" fmla="*/ 414234 w 1410595"/>
                <a:gd name="connsiteY62" fmla="*/ 2295636 h 2344083"/>
                <a:gd name="connsiteX63" fmla="*/ 346604 w 1410595"/>
                <a:gd name="connsiteY63" fmla="*/ 2304036 h 2344083"/>
                <a:gd name="connsiteX64" fmla="*/ 91353 w 1410595"/>
                <a:gd name="connsiteY64" fmla="*/ 2183895 h 2344083"/>
                <a:gd name="connsiteX65" fmla="*/ 0 w 1410595"/>
                <a:gd name="connsiteY65" fmla="*/ 1871529 h 2344083"/>
                <a:gd name="connsiteX66" fmla="*/ 660965 w 1410595"/>
                <a:gd name="connsiteY66" fmla="*/ 0 h 2344083"/>
                <a:gd name="connsiteX67" fmla="*/ 736196 w 1410595"/>
                <a:gd name="connsiteY67" fmla="*/ 15685 h 2344083"/>
                <a:gd name="connsiteX68" fmla="*/ 779586 w 1410595"/>
                <a:gd name="connsiteY68" fmla="*/ 45219 h 2344083"/>
                <a:gd name="connsiteX69" fmla="*/ 757691 w 1410595"/>
                <a:gd name="connsiteY69" fmla="*/ 48056 h 2344083"/>
                <a:gd name="connsiteX70" fmla="*/ 768438 w 1410595"/>
                <a:gd name="connsiteY70" fmla="*/ 90773 h 2344083"/>
                <a:gd name="connsiteX71" fmla="*/ 803367 w 1410595"/>
                <a:gd name="connsiteY71" fmla="*/ 61405 h 2344083"/>
                <a:gd name="connsiteX72" fmla="*/ 779586 w 1410595"/>
                <a:gd name="connsiteY72" fmla="*/ 45219 h 2344083"/>
                <a:gd name="connsiteX73" fmla="*/ 819488 w 1410595"/>
                <a:gd name="connsiteY73" fmla="*/ 40047 h 2344083"/>
                <a:gd name="connsiteX74" fmla="*/ 1051061 w 1410595"/>
                <a:gd name="connsiteY74" fmla="*/ 231678 h 2344083"/>
                <a:gd name="connsiteX75" fmla="*/ 1054935 w 1410595"/>
                <a:gd name="connsiteY75" fmla="*/ 270374 h 2344083"/>
                <a:gd name="connsiteX76" fmla="*/ 1029063 w 1410595"/>
                <a:gd name="connsiteY76" fmla="*/ 253631 h 2344083"/>
                <a:gd name="connsiteX77" fmla="*/ 1010255 w 1410595"/>
                <a:gd name="connsiteY77" fmla="*/ 293678 h 2344083"/>
                <a:gd name="connsiteX78" fmla="*/ 1055931 w 1410595"/>
                <a:gd name="connsiteY78" fmla="*/ 299018 h 2344083"/>
                <a:gd name="connsiteX79" fmla="*/ 1055931 w 1410595"/>
                <a:gd name="connsiteY79" fmla="*/ 280329 h 2344083"/>
                <a:gd name="connsiteX80" fmla="*/ 1054935 w 1410595"/>
                <a:gd name="connsiteY80" fmla="*/ 270374 h 2344083"/>
                <a:gd name="connsiteX81" fmla="*/ 1089139 w 1410595"/>
                <a:gd name="connsiteY81" fmla="*/ 292510 h 2344083"/>
                <a:gd name="connsiteX82" fmla="*/ 1174152 w 1410595"/>
                <a:gd name="connsiteY82" fmla="*/ 483234 h 2344083"/>
                <a:gd name="connsiteX83" fmla="*/ 1170458 w 1410595"/>
                <a:gd name="connsiteY83" fmla="*/ 524616 h 2344083"/>
                <a:gd name="connsiteX84" fmla="*/ 1169206 w 1410595"/>
                <a:gd name="connsiteY84" fmla="*/ 529936 h 2344083"/>
                <a:gd name="connsiteX85" fmla="*/ 1133850 w 1410595"/>
                <a:gd name="connsiteY85" fmla="*/ 509932 h 2344083"/>
                <a:gd name="connsiteX86" fmla="*/ 1117729 w 1410595"/>
                <a:gd name="connsiteY86" fmla="*/ 552648 h 2344083"/>
                <a:gd name="connsiteX87" fmla="*/ 1160718 w 1410595"/>
                <a:gd name="connsiteY87" fmla="*/ 565997 h 2344083"/>
                <a:gd name="connsiteX88" fmla="*/ 1169206 w 1410595"/>
                <a:gd name="connsiteY88" fmla="*/ 529936 h 2344083"/>
                <a:gd name="connsiteX89" fmla="*/ 1204925 w 1410595"/>
                <a:gd name="connsiteY89" fmla="*/ 550146 h 2344083"/>
                <a:gd name="connsiteX90" fmla="*/ 1305808 w 1410595"/>
                <a:gd name="connsiteY90" fmla="*/ 752883 h 2344083"/>
                <a:gd name="connsiteX91" fmla="*/ 1298083 w 1410595"/>
                <a:gd name="connsiteY91" fmla="*/ 812954 h 2344083"/>
                <a:gd name="connsiteX92" fmla="*/ 1290153 w 1410595"/>
                <a:gd name="connsiteY92" fmla="*/ 834774 h 2344083"/>
                <a:gd name="connsiteX93" fmla="*/ 1254758 w 1410595"/>
                <a:gd name="connsiteY93" fmla="*/ 811619 h 2344083"/>
                <a:gd name="connsiteX94" fmla="*/ 1235950 w 1410595"/>
                <a:gd name="connsiteY94" fmla="*/ 851666 h 2344083"/>
                <a:gd name="connsiteX95" fmla="*/ 1276253 w 1410595"/>
                <a:gd name="connsiteY95" fmla="*/ 873024 h 2344083"/>
                <a:gd name="connsiteX96" fmla="*/ 1290153 w 1410595"/>
                <a:gd name="connsiteY96" fmla="*/ 834774 h 2344083"/>
                <a:gd name="connsiteX97" fmla="*/ 1318781 w 1410595"/>
                <a:gd name="connsiteY97" fmla="*/ 853501 h 2344083"/>
                <a:gd name="connsiteX98" fmla="*/ 1410595 w 1410595"/>
                <a:gd name="connsiteY98" fmla="*/ 1065250 h 2344083"/>
                <a:gd name="connsiteX99" fmla="*/ 1351652 w 1410595"/>
                <a:gd name="connsiteY99" fmla="*/ 1242458 h 2344083"/>
                <a:gd name="connsiteX100" fmla="*/ 1337871 w 1410595"/>
                <a:gd name="connsiteY100" fmla="*/ 1256631 h 2344083"/>
                <a:gd name="connsiteX101" fmla="*/ 1313868 w 1410595"/>
                <a:gd name="connsiteY101" fmla="*/ 1220098 h 2344083"/>
                <a:gd name="connsiteX102" fmla="*/ 1281626 w 1410595"/>
                <a:gd name="connsiteY102" fmla="*/ 1252136 h 2344083"/>
                <a:gd name="connsiteX103" fmla="*/ 1308495 w 1410595"/>
                <a:gd name="connsiteY103" fmla="*/ 1286843 h 2344083"/>
                <a:gd name="connsiteX104" fmla="*/ 1337871 w 1410595"/>
                <a:gd name="connsiteY104" fmla="*/ 1256631 h 2344083"/>
                <a:gd name="connsiteX105" fmla="*/ 1356186 w 1410595"/>
                <a:gd name="connsiteY105" fmla="*/ 1284507 h 2344083"/>
                <a:gd name="connsiteX106" fmla="*/ 1370292 w 1410595"/>
                <a:gd name="connsiteY106" fmla="*/ 1358928 h 2344083"/>
                <a:gd name="connsiteX107" fmla="*/ 1309082 w 1410595"/>
                <a:gd name="connsiteY107" fmla="*/ 1498967 h 2344083"/>
                <a:gd name="connsiteX108" fmla="*/ 1294714 w 1410595"/>
                <a:gd name="connsiteY108" fmla="*/ 1509370 h 2344083"/>
                <a:gd name="connsiteX109" fmla="*/ 1281626 w 1410595"/>
                <a:gd name="connsiteY109" fmla="*/ 1473729 h 2344083"/>
                <a:gd name="connsiteX110" fmla="*/ 1241324 w 1410595"/>
                <a:gd name="connsiteY110" fmla="*/ 1492417 h 2344083"/>
                <a:gd name="connsiteX111" fmla="*/ 1262818 w 1410595"/>
                <a:gd name="connsiteY111" fmla="*/ 1532464 h 2344083"/>
                <a:gd name="connsiteX112" fmla="*/ 1294714 w 1410595"/>
                <a:gd name="connsiteY112" fmla="*/ 1509370 h 2344083"/>
                <a:gd name="connsiteX113" fmla="*/ 1299762 w 1410595"/>
                <a:gd name="connsiteY113" fmla="*/ 1523120 h 2344083"/>
                <a:gd name="connsiteX114" fmla="*/ 1305808 w 1410595"/>
                <a:gd name="connsiteY114" fmla="*/ 1572511 h 2344083"/>
                <a:gd name="connsiteX115" fmla="*/ 1260132 w 1410595"/>
                <a:gd name="connsiteY115" fmla="*/ 1708671 h 2344083"/>
                <a:gd name="connsiteX116" fmla="*/ 1206395 w 1410595"/>
                <a:gd name="connsiteY116" fmla="*/ 1759398 h 2344083"/>
                <a:gd name="connsiteX117" fmla="*/ 1186368 w 1410595"/>
                <a:gd name="connsiteY117" fmla="*/ 1767051 h 2344083"/>
                <a:gd name="connsiteX118" fmla="*/ 1166092 w 1410595"/>
                <a:gd name="connsiteY118" fmla="*/ 1719350 h 2344083"/>
                <a:gd name="connsiteX119" fmla="*/ 1125789 w 1410595"/>
                <a:gd name="connsiteY119" fmla="*/ 1743379 h 2344083"/>
                <a:gd name="connsiteX120" fmla="*/ 1136536 w 1410595"/>
                <a:gd name="connsiteY120" fmla="*/ 1786095 h 2344083"/>
                <a:gd name="connsiteX121" fmla="*/ 1186368 w 1410595"/>
                <a:gd name="connsiteY121" fmla="*/ 1767051 h 2344083"/>
                <a:gd name="connsiteX122" fmla="*/ 1188930 w 1410595"/>
                <a:gd name="connsiteY122" fmla="*/ 1773080 h 2344083"/>
                <a:gd name="connsiteX123" fmla="*/ 1195647 w 1410595"/>
                <a:gd name="connsiteY123" fmla="*/ 1828812 h 2344083"/>
                <a:gd name="connsiteX124" fmla="*/ 1144597 w 1410595"/>
                <a:gd name="connsiteY124" fmla="*/ 1964972 h 2344083"/>
                <a:gd name="connsiteX125" fmla="*/ 1047115 w 1410595"/>
                <a:gd name="connsiteY125" fmla="*/ 2022039 h 2344083"/>
                <a:gd name="connsiteX126" fmla="*/ 1044876 w 1410595"/>
                <a:gd name="connsiteY126" fmla="*/ 2022285 h 2344083"/>
                <a:gd name="connsiteX127" fmla="*/ 1050557 w 1410595"/>
                <a:gd name="connsiteY127" fmla="*/ 1994340 h 2344083"/>
                <a:gd name="connsiteX128" fmla="*/ 1050557 w 1410595"/>
                <a:gd name="connsiteY128" fmla="*/ 1978321 h 2344083"/>
                <a:gd name="connsiteX129" fmla="*/ 1007578 w 1410595"/>
                <a:gd name="connsiteY129" fmla="*/ 1980833 h 2344083"/>
                <a:gd name="connsiteX130" fmla="*/ 1010255 w 1410595"/>
                <a:gd name="connsiteY130" fmla="*/ 1938274 h 2344083"/>
                <a:gd name="connsiteX131" fmla="*/ 1007568 w 1410595"/>
                <a:gd name="connsiteY131" fmla="*/ 1938274 h 2344083"/>
                <a:gd name="connsiteX132" fmla="*/ 1077426 w 1410595"/>
                <a:gd name="connsiteY132" fmla="*/ 1906236 h 2344083"/>
                <a:gd name="connsiteX133" fmla="*/ 1106981 w 1410595"/>
                <a:gd name="connsiteY133" fmla="*/ 1828812 h 2344083"/>
                <a:gd name="connsiteX134" fmla="*/ 1088173 w 1410595"/>
                <a:gd name="connsiteY134" fmla="*/ 1767407 h 2344083"/>
                <a:gd name="connsiteX135" fmla="*/ 1053244 w 1410595"/>
                <a:gd name="connsiteY135" fmla="*/ 1711341 h 2344083"/>
                <a:gd name="connsiteX136" fmla="*/ 1117729 w 1410595"/>
                <a:gd name="connsiteY136" fmla="*/ 1700662 h 2344083"/>
                <a:gd name="connsiteX137" fmla="*/ 1187587 w 1410595"/>
                <a:gd name="connsiteY137" fmla="*/ 1655275 h 2344083"/>
                <a:gd name="connsiteX138" fmla="*/ 1214455 w 1410595"/>
                <a:gd name="connsiteY138" fmla="*/ 1572511 h 2344083"/>
                <a:gd name="connsiteX139" fmla="*/ 1201021 w 1410595"/>
                <a:gd name="connsiteY139" fmla="*/ 1511106 h 2344083"/>
                <a:gd name="connsiteX140" fmla="*/ 1182213 w 1410595"/>
                <a:gd name="connsiteY140" fmla="*/ 1473729 h 2344083"/>
                <a:gd name="connsiteX141" fmla="*/ 1219829 w 1410595"/>
                <a:gd name="connsiteY141" fmla="*/ 1452371 h 2344083"/>
                <a:gd name="connsiteX142" fmla="*/ 1278940 w 1410595"/>
                <a:gd name="connsiteY142" fmla="*/ 1358928 h 2344083"/>
                <a:gd name="connsiteX143" fmla="*/ 1249384 w 1410595"/>
                <a:gd name="connsiteY143" fmla="*/ 1281503 h 2344083"/>
                <a:gd name="connsiteX144" fmla="*/ 1214455 w 1410595"/>
                <a:gd name="connsiteY144" fmla="*/ 1246796 h 2344083"/>
                <a:gd name="connsiteX145" fmla="*/ 1252071 w 1410595"/>
                <a:gd name="connsiteY145" fmla="*/ 1217428 h 2344083"/>
                <a:gd name="connsiteX146" fmla="*/ 1321929 w 1410595"/>
                <a:gd name="connsiteY146" fmla="*/ 1065250 h 2344083"/>
                <a:gd name="connsiteX147" fmla="*/ 1217142 w 1410595"/>
                <a:gd name="connsiteY147" fmla="*/ 891713 h 2344083"/>
                <a:gd name="connsiteX148" fmla="*/ 1174152 w 1410595"/>
                <a:gd name="connsiteY148" fmla="*/ 873024 h 2344083"/>
                <a:gd name="connsiteX149" fmla="*/ 1195647 w 1410595"/>
                <a:gd name="connsiteY149" fmla="*/ 830307 h 2344083"/>
                <a:gd name="connsiteX150" fmla="*/ 1214455 w 1410595"/>
                <a:gd name="connsiteY150" fmla="*/ 752883 h 2344083"/>
                <a:gd name="connsiteX151" fmla="*/ 1101608 w 1410595"/>
                <a:gd name="connsiteY151" fmla="*/ 595365 h 2344083"/>
                <a:gd name="connsiteX152" fmla="*/ 1061305 w 1410595"/>
                <a:gd name="connsiteY152" fmla="*/ 579346 h 2344083"/>
                <a:gd name="connsiteX153" fmla="*/ 1074739 w 1410595"/>
                <a:gd name="connsiteY153" fmla="*/ 539299 h 2344083"/>
                <a:gd name="connsiteX154" fmla="*/ 1085486 w 1410595"/>
                <a:gd name="connsiteY154" fmla="*/ 483234 h 2344083"/>
                <a:gd name="connsiteX155" fmla="*/ 991447 w 1410595"/>
                <a:gd name="connsiteY155" fmla="*/ 336395 h 2344083"/>
                <a:gd name="connsiteX156" fmla="*/ 961891 w 1410595"/>
                <a:gd name="connsiteY156" fmla="*/ 323046 h 2344083"/>
                <a:gd name="connsiteX157" fmla="*/ 964578 w 1410595"/>
                <a:gd name="connsiteY157" fmla="*/ 291008 h 2344083"/>
                <a:gd name="connsiteX158" fmla="*/ 967265 w 1410595"/>
                <a:gd name="connsiteY158" fmla="*/ 280329 h 2344083"/>
                <a:gd name="connsiteX159" fmla="*/ 921589 w 1410595"/>
                <a:gd name="connsiteY159" fmla="*/ 173537 h 2344083"/>
                <a:gd name="connsiteX160" fmla="*/ 819488 w 1410595"/>
                <a:gd name="connsiteY160" fmla="*/ 130820 h 2344083"/>
                <a:gd name="connsiteX161" fmla="*/ 781873 w 1410595"/>
                <a:gd name="connsiteY161" fmla="*/ 133490 h 2344083"/>
                <a:gd name="connsiteX162" fmla="*/ 755004 w 1410595"/>
                <a:gd name="connsiteY162" fmla="*/ 141499 h 2344083"/>
                <a:gd name="connsiteX163" fmla="*/ 736196 w 1410595"/>
                <a:gd name="connsiteY163" fmla="*/ 122811 h 2344083"/>
                <a:gd name="connsiteX164" fmla="*/ 660965 w 1410595"/>
                <a:gd name="connsiteY164" fmla="*/ 88103 h 2344083"/>
                <a:gd name="connsiteX165" fmla="*/ 564238 w 1410595"/>
                <a:gd name="connsiteY165" fmla="*/ 149509 h 2344083"/>
                <a:gd name="connsiteX166" fmla="*/ 548117 w 1410595"/>
                <a:gd name="connsiteY166" fmla="*/ 178877 h 2344083"/>
                <a:gd name="connsiteX167" fmla="*/ 515875 w 1410595"/>
                <a:gd name="connsiteY167" fmla="*/ 170867 h 2344083"/>
                <a:gd name="connsiteX168" fmla="*/ 475572 w 1410595"/>
                <a:gd name="connsiteY168" fmla="*/ 168197 h 2344083"/>
                <a:gd name="connsiteX169" fmla="*/ 354664 w 1410595"/>
                <a:gd name="connsiteY169" fmla="*/ 218924 h 2344083"/>
                <a:gd name="connsiteX170" fmla="*/ 303614 w 1410595"/>
                <a:gd name="connsiteY170" fmla="*/ 336395 h 2344083"/>
                <a:gd name="connsiteX171" fmla="*/ 338543 w 1410595"/>
                <a:gd name="connsiteY171" fmla="*/ 432507 h 2344083"/>
                <a:gd name="connsiteX172" fmla="*/ 389593 w 1410595"/>
                <a:gd name="connsiteY172" fmla="*/ 499252 h 2344083"/>
                <a:gd name="connsiteX173" fmla="*/ 303614 w 1410595"/>
                <a:gd name="connsiteY173" fmla="*/ 504592 h 2344083"/>
                <a:gd name="connsiteX174" fmla="*/ 177332 w 1410595"/>
                <a:gd name="connsiteY174" fmla="*/ 563328 h 2344083"/>
                <a:gd name="connsiteX175" fmla="*/ 138694 w 1410595"/>
                <a:gd name="connsiteY175" fmla="*/ 622321 h 2344083"/>
                <a:gd name="connsiteX176" fmla="*/ 44525 w 1410595"/>
                <a:gd name="connsiteY176" fmla="*/ 622321 h 2344083"/>
                <a:gd name="connsiteX177" fmla="*/ 54409 w 1410595"/>
                <a:gd name="connsiteY177" fmla="*/ 590693 h 2344083"/>
                <a:gd name="connsiteX178" fmla="*/ 112848 w 1410595"/>
                <a:gd name="connsiteY178" fmla="*/ 501922 h 2344083"/>
                <a:gd name="connsiteX179" fmla="*/ 198827 w 1410595"/>
                <a:gd name="connsiteY179" fmla="*/ 439849 h 2344083"/>
                <a:gd name="connsiteX180" fmla="*/ 234881 w 1410595"/>
                <a:gd name="connsiteY180" fmla="*/ 426484 h 2344083"/>
                <a:gd name="connsiteX181" fmla="*/ 265998 w 1410595"/>
                <a:gd name="connsiteY181" fmla="*/ 485903 h 2344083"/>
                <a:gd name="connsiteX182" fmla="*/ 300927 w 1410595"/>
                <a:gd name="connsiteY182" fmla="*/ 459205 h 2344083"/>
                <a:gd name="connsiteX183" fmla="*/ 300927 w 1410595"/>
                <a:gd name="connsiteY183" fmla="*/ 413819 h 2344083"/>
                <a:gd name="connsiteX184" fmla="*/ 248114 w 1410595"/>
                <a:gd name="connsiteY184" fmla="*/ 421578 h 2344083"/>
                <a:gd name="connsiteX185" fmla="*/ 234881 w 1410595"/>
                <a:gd name="connsiteY185" fmla="*/ 426484 h 2344083"/>
                <a:gd name="connsiteX186" fmla="*/ 227375 w 1410595"/>
                <a:gd name="connsiteY186" fmla="*/ 412150 h 2344083"/>
                <a:gd name="connsiteX187" fmla="*/ 214948 w 1410595"/>
                <a:gd name="connsiteY187" fmla="*/ 336395 h 2344083"/>
                <a:gd name="connsiteX188" fmla="*/ 290180 w 1410595"/>
                <a:gd name="connsiteY188" fmla="*/ 157518 h 2344083"/>
                <a:gd name="connsiteX189" fmla="*/ 475572 w 1410595"/>
                <a:gd name="connsiteY189" fmla="*/ 77424 h 2344083"/>
                <a:gd name="connsiteX190" fmla="*/ 504748 w 1410595"/>
                <a:gd name="connsiteY190" fmla="*/ 81378 h 2344083"/>
                <a:gd name="connsiteX191" fmla="*/ 486320 w 1410595"/>
                <a:gd name="connsiteY191" fmla="*/ 106792 h 2344083"/>
                <a:gd name="connsiteX192" fmla="*/ 526622 w 1410595"/>
                <a:gd name="connsiteY192" fmla="*/ 128150 h 2344083"/>
                <a:gd name="connsiteX193" fmla="*/ 534683 w 1410595"/>
                <a:gd name="connsiteY193" fmla="*/ 85434 h 2344083"/>
                <a:gd name="connsiteX194" fmla="*/ 504748 w 1410595"/>
                <a:gd name="connsiteY194" fmla="*/ 81378 h 2344083"/>
                <a:gd name="connsiteX195" fmla="*/ 519653 w 1410595"/>
                <a:gd name="connsiteY195" fmla="*/ 60822 h 2344083"/>
                <a:gd name="connsiteX196" fmla="*/ 660965 w 1410595"/>
                <a:gd name="connsiteY196" fmla="*/ 0 h 2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1410595" h="2344083">
                  <a:moveTo>
                    <a:pt x="1007578" y="1980833"/>
                  </a:moveTo>
                  <a:lnTo>
                    <a:pt x="1007568" y="1980991"/>
                  </a:lnTo>
                  <a:lnTo>
                    <a:pt x="1007568" y="1980834"/>
                  </a:lnTo>
                  <a:close/>
                  <a:moveTo>
                    <a:pt x="1543" y="1846226"/>
                  </a:moveTo>
                  <a:lnTo>
                    <a:pt x="92202" y="1846226"/>
                  </a:lnTo>
                  <a:lnTo>
                    <a:pt x="91353" y="1871529"/>
                  </a:lnTo>
                  <a:cubicBezTo>
                    <a:pt x="91353" y="1986330"/>
                    <a:pt x="118222" y="2074434"/>
                    <a:pt x="161211" y="2127829"/>
                  </a:cubicBezTo>
                  <a:cubicBezTo>
                    <a:pt x="206888" y="2183895"/>
                    <a:pt x="263311" y="2213263"/>
                    <a:pt x="346604" y="2213263"/>
                  </a:cubicBezTo>
                  <a:cubicBezTo>
                    <a:pt x="368098" y="2213263"/>
                    <a:pt x="392280" y="2213263"/>
                    <a:pt x="416462" y="2207923"/>
                  </a:cubicBezTo>
                  <a:lnTo>
                    <a:pt x="421835" y="2205254"/>
                  </a:lnTo>
                  <a:lnTo>
                    <a:pt x="424522" y="2205254"/>
                  </a:lnTo>
                  <a:lnTo>
                    <a:pt x="446017" y="2205254"/>
                  </a:lnTo>
                  <a:lnTo>
                    <a:pt x="456764" y="2221272"/>
                  </a:lnTo>
                  <a:cubicBezTo>
                    <a:pt x="480946" y="2245301"/>
                    <a:pt x="507814" y="2255980"/>
                    <a:pt x="537370" y="2255980"/>
                  </a:cubicBezTo>
                  <a:cubicBezTo>
                    <a:pt x="569612" y="2255980"/>
                    <a:pt x="601854" y="2239961"/>
                    <a:pt x="628723" y="2205254"/>
                  </a:cubicBezTo>
                  <a:lnTo>
                    <a:pt x="655591" y="2162537"/>
                  </a:lnTo>
                  <a:lnTo>
                    <a:pt x="693207" y="2197244"/>
                  </a:lnTo>
                  <a:cubicBezTo>
                    <a:pt x="709328" y="2210593"/>
                    <a:pt x="725449" y="2213263"/>
                    <a:pt x="741570" y="2213263"/>
                  </a:cubicBezTo>
                  <a:cubicBezTo>
                    <a:pt x="760378" y="2215933"/>
                    <a:pt x="779186" y="2207923"/>
                    <a:pt x="795307" y="2194574"/>
                  </a:cubicBezTo>
                  <a:cubicBezTo>
                    <a:pt x="808741" y="2181225"/>
                    <a:pt x="816802" y="2165207"/>
                    <a:pt x="816802" y="2146518"/>
                  </a:cubicBezTo>
                  <a:cubicBezTo>
                    <a:pt x="816802" y="2141178"/>
                    <a:pt x="814115" y="2133169"/>
                    <a:pt x="814115" y="2127829"/>
                  </a:cubicBezTo>
                  <a:lnTo>
                    <a:pt x="797994" y="2063754"/>
                  </a:lnTo>
                  <a:lnTo>
                    <a:pt x="862478" y="2071764"/>
                  </a:lnTo>
                  <a:cubicBezTo>
                    <a:pt x="867852" y="2074434"/>
                    <a:pt x="870539" y="2074434"/>
                    <a:pt x="875912" y="2074434"/>
                  </a:cubicBezTo>
                  <a:cubicBezTo>
                    <a:pt x="900094" y="2074434"/>
                    <a:pt x="921589" y="2063754"/>
                    <a:pt x="937710" y="2047736"/>
                  </a:cubicBezTo>
                  <a:cubicBezTo>
                    <a:pt x="951144" y="2034387"/>
                    <a:pt x="961891" y="2015698"/>
                    <a:pt x="961891" y="1994340"/>
                  </a:cubicBezTo>
                  <a:lnTo>
                    <a:pt x="961891" y="1986330"/>
                  </a:lnTo>
                  <a:lnTo>
                    <a:pt x="956518" y="1932934"/>
                  </a:lnTo>
                  <a:lnTo>
                    <a:pt x="1007568" y="1938274"/>
                  </a:lnTo>
                  <a:lnTo>
                    <a:pt x="1007568" y="1980834"/>
                  </a:lnTo>
                  <a:lnTo>
                    <a:pt x="1004881" y="1980991"/>
                  </a:lnTo>
                  <a:lnTo>
                    <a:pt x="1002194" y="2026377"/>
                  </a:lnTo>
                  <a:lnTo>
                    <a:pt x="1004881" y="2026377"/>
                  </a:lnTo>
                  <a:lnTo>
                    <a:pt x="1007568" y="2026377"/>
                  </a:lnTo>
                  <a:lnTo>
                    <a:pt x="1044876" y="2022285"/>
                  </a:lnTo>
                  <a:lnTo>
                    <a:pt x="1037123" y="2060417"/>
                  </a:lnTo>
                  <a:cubicBezTo>
                    <a:pt x="1028391" y="2081108"/>
                    <a:pt x="1015628" y="2099796"/>
                    <a:pt x="999507" y="2114480"/>
                  </a:cubicBezTo>
                  <a:cubicBezTo>
                    <a:pt x="983386" y="2129164"/>
                    <a:pt x="964578" y="2141178"/>
                    <a:pt x="943755" y="2149522"/>
                  </a:cubicBezTo>
                  <a:lnTo>
                    <a:pt x="904239" y="2157103"/>
                  </a:lnTo>
                  <a:lnTo>
                    <a:pt x="905468" y="2146518"/>
                  </a:lnTo>
                  <a:cubicBezTo>
                    <a:pt x="905468" y="2133169"/>
                    <a:pt x="902781" y="2119820"/>
                    <a:pt x="900094" y="2106471"/>
                  </a:cubicBezTo>
                  <a:lnTo>
                    <a:pt x="857104" y="2117150"/>
                  </a:lnTo>
                  <a:lnTo>
                    <a:pt x="851731" y="2159867"/>
                  </a:lnTo>
                  <a:cubicBezTo>
                    <a:pt x="859791" y="2162537"/>
                    <a:pt x="867852" y="2162537"/>
                    <a:pt x="875912" y="2162537"/>
                  </a:cubicBezTo>
                  <a:lnTo>
                    <a:pt x="904239" y="2157103"/>
                  </a:lnTo>
                  <a:lnTo>
                    <a:pt x="901648" y="2179432"/>
                  </a:lnTo>
                  <a:cubicBezTo>
                    <a:pt x="894217" y="2211094"/>
                    <a:pt x="876584" y="2238626"/>
                    <a:pt x="854418" y="2258650"/>
                  </a:cubicBezTo>
                  <a:cubicBezTo>
                    <a:pt x="824862" y="2288017"/>
                    <a:pt x="784560" y="2304036"/>
                    <a:pt x="741570" y="2304036"/>
                  </a:cubicBezTo>
                  <a:cubicBezTo>
                    <a:pt x="722762" y="2304036"/>
                    <a:pt x="703954" y="2300699"/>
                    <a:pt x="685818" y="2294024"/>
                  </a:cubicBezTo>
                  <a:lnTo>
                    <a:pt x="672536" y="2286311"/>
                  </a:lnTo>
                  <a:lnTo>
                    <a:pt x="701267" y="2253310"/>
                  </a:lnTo>
                  <a:lnTo>
                    <a:pt x="663652" y="2229282"/>
                  </a:lnTo>
                  <a:lnTo>
                    <a:pt x="634096" y="2263989"/>
                  </a:lnTo>
                  <a:lnTo>
                    <a:pt x="672536" y="2286311"/>
                  </a:lnTo>
                  <a:lnTo>
                    <a:pt x="667346" y="2292273"/>
                  </a:lnTo>
                  <a:cubicBezTo>
                    <a:pt x="630066" y="2326062"/>
                    <a:pt x="583718" y="2344083"/>
                    <a:pt x="537370" y="2344083"/>
                  </a:cubicBezTo>
                  <a:cubicBezTo>
                    <a:pt x="510501" y="2344083"/>
                    <a:pt x="484305" y="2338744"/>
                    <a:pt x="459787" y="2328064"/>
                  </a:cubicBezTo>
                  <a:lnTo>
                    <a:pt x="414234" y="2295636"/>
                  </a:lnTo>
                  <a:lnTo>
                    <a:pt x="424522" y="2294358"/>
                  </a:lnTo>
                  <a:lnTo>
                    <a:pt x="432583" y="2293357"/>
                  </a:lnTo>
                  <a:lnTo>
                    <a:pt x="424522" y="2250640"/>
                  </a:lnTo>
                  <a:lnTo>
                    <a:pt x="392280" y="2280008"/>
                  </a:lnTo>
                  <a:lnTo>
                    <a:pt x="414234" y="2295636"/>
                  </a:lnTo>
                  <a:lnTo>
                    <a:pt x="346604" y="2304036"/>
                  </a:lnTo>
                  <a:cubicBezTo>
                    <a:pt x="241817" y="2304036"/>
                    <a:pt x="150464" y="2261319"/>
                    <a:pt x="91353" y="2183895"/>
                  </a:cubicBezTo>
                  <a:cubicBezTo>
                    <a:pt x="32242" y="2106471"/>
                    <a:pt x="2687" y="1999679"/>
                    <a:pt x="0" y="1871529"/>
                  </a:cubicBezTo>
                  <a:close/>
                  <a:moveTo>
                    <a:pt x="660965" y="0"/>
                  </a:moveTo>
                  <a:cubicBezTo>
                    <a:pt x="686490" y="0"/>
                    <a:pt x="712015" y="5340"/>
                    <a:pt x="736196" y="15685"/>
                  </a:cubicBezTo>
                  <a:lnTo>
                    <a:pt x="779586" y="45219"/>
                  </a:lnTo>
                  <a:lnTo>
                    <a:pt x="757691" y="48056"/>
                  </a:lnTo>
                  <a:lnTo>
                    <a:pt x="768438" y="90773"/>
                  </a:lnTo>
                  <a:lnTo>
                    <a:pt x="803367" y="61405"/>
                  </a:lnTo>
                  <a:lnTo>
                    <a:pt x="779586" y="45219"/>
                  </a:lnTo>
                  <a:lnTo>
                    <a:pt x="819488" y="40047"/>
                  </a:lnTo>
                  <a:cubicBezTo>
                    <a:pt x="932336" y="40047"/>
                    <a:pt x="1028727" y="121810"/>
                    <a:pt x="1051061" y="231678"/>
                  </a:cubicBezTo>
                  <a:lnTo>
                    <a:pt x="1054935" y="270374"/>
                  </a:lnTo>
                  <a:lnTo>
                    <a:pt x="1029063" y="253631"/>
                  </a:lnTo>
                  <a:lnTo>
                    <a:pt x="1010255" y="293678"/>
                  </a:lnTo>
                  <a:lnTo>
                    <a:pt x="1055931" y="299018"/>
                  </a:lnTo>
                  <a:cubicBezTo>
                    <a:pt x="1055931" y="291008"/>
                    <a:pt x="1055931" y="285669"/>
                    <a:pt x="1055931" y="280329"/>
                  </a:cubicBezTo>
                  <a:lnTo>
                    <a:pt x="1054935" y="270374"/>
                  </a:lnTo>
                  <a:lnTo>
                    <a:pt x="1089139" y="292510"/>
                  </a:lnTo>
                  <a:cubicBezTo>
                    <a:pt x="1142414" y="339565"/>
                    <a:pt x="1174152" y="409147"/>
                    <a:pt x="1174152" y="483234"/>
                  </a:cubicBezTo>
                  <a:cubicBezTo>
                    <a:pt x="1174152" y="496583"/>
                    <a:pt x="1172809" y="510599"/>
                    <a:pt x="1170458" y="524616"/>
                  </a:cubicBezTo>
                  <a:lnTo>
                    <a:pt x="1169206" y="529936"/>
                  </a:lnTo>
                  <a:lnTo>
                    <a:pt x="1133850" y="509932"/>
                  </a:lnTo>
                  <a:lnTo>
                    <a:pt x="1117729" y="552648"/>
                  </a:lnTo>
                  <a:lnTo>
                    <a:pt x="1160718" y="565997"/>
                  </a:lnTo>
                  <a:lnTo>
                    <a:pt x="1169206" y="529936"/>
                  </a:lnTo>
                  <a:lnTo>
                    <a:pt x="1204925" y="550146"/>
                  </a:lnTo>
                  <a:cubicBezTo>
                    <a:pt x="1268024" y="599704"/>
                    <a:pt x="1305808" y="674792"/>
                    <a:pt x="1305808" y="752883"/>
                  </a:cubicBezTo>
                  <a:cubicBezTo>
                    <a:pt x="1305808" y="772907"/>
                    <a:pt x="1303121" y="792930"/>
                    <a:pt x="1298083" y="812954"/>
                  </a:cubicBezTo>
                  <a:lnTo>
                    <a:pt x="1290153" y="834774"/>
                  </a:lnTo>
                  <a:lnTo>
                    <a:pt x="1254758" y="811619"/>
                  </a:lnTo>
                  <a:lnTo>
                    <a:pt x="1235950" y="851666"/>
                  </a:lnTo>
                  <a:lnTo>
                    <a:pt x="1276253" y="873024"/>
                  </a:lnTo>
                  <a:lnTo>
                    <a:pt x="1290153" y="834774"/>
                  </a:lnTo>
                  <a:lnTo>
                    <a:pt x="1318781" y="853501"/>
                  </a:lnTo>
                  <a:cubicBezTo>
                    <a:pt x="1375834" y="904561"/>
                    <a:pt x="1410595" y="981151"/>
                    <a:pt x="1410595" y="1065250"/>
                  </a:cubicBezTo>
                  <a:cubicBezTo>
                    <a:pt x="1410595" y="1133330"/>
                    <a:pt x="1389436" y="1193901"/>
                    <a:pt x="1351652" y="1242458"/>
                  </a:cubicBezTo>
                  <a:lnTo>
                    <a:pt x="1337871" y="1256631"/>
                  </a:lnTo>
                  <a:lnTo>
                    <a:pt x="1313868" y="1220098"/>
                  </a:lnTo>
                  <a:lnTo>
                    <a:pt x="1281626" y="1252136"/>
                  </a:lnTo>
                  <a:lnTo>
                    <a:pt x="1308495" y="1286843"/>
                  </a:lnTo>
                  <a:lnTo>
                    <a:pt x="1337871" y="1256631"/>
                  </a:lnTo>
                  <a:lnTo>
                    <a:pt x="1356186" y="1284507"/>
                  </a:lnTo>
                  <a:cubicBezTo>
                    <a:pt x="1365590" y="1308201"/>
                    <a:pt x="1370292" y="1333565"/>
                    <a:pt x="1370292" y="1358928"/>
                  </a:cubicBezTo>
                  <a:cubicBezTo>
                    <a:pt x="1370292" y="1408986"/>
                    <a:pt x="1349133" y="1460547"/>
                    <a:pt x="1309082" y="1498967"/>
                  </a:cubicBezTo>
                  <a:lnTo>
                    <a:pt x="1294714" y="1509370"/>
                  </a:lnTo>
                  <a:lnTo>
                    <a:pt x="1281626" y="1473729"/>
                  </a:lnTo>
                  <a:lnTo>
                    <a:pt x="1241324" y="1492417"/>
                  </a:lnTo>
                  <a:lnTo>
                    <a:pt x="1262818" y="1532464"/>
                  </a:lnTo>
                  <a:lnTo>
                    <a:pt x="1294714" y="1509370"/>
                  </a:lnTo>
                  <a:lnTo>
                    <a:pt x="1299762" y="1523120"/>
                  </a:lnTo>
                  <a:cubicBezTo>
                    <a:pt x="1303793" y="1539806"/>
                    <a:pt x="1305808" y="1556492"/>
                    <a:pt x="1305808" y="1572511"/>
                  </a:cubicBezTo>
                  <a:cubicBezTo>
                    <a:pt x="1305808" y="1623238"/>
                    <a:pt x="1289687" y="1671294"/>
                    <a:pt x="1260132" y="1708671"/>
                  </a:cubicBezTo>
                  <a:cubicBezTo>
                    <a:pt x="1245354" y="1728695"/>
                    <a:pt x="1227218" y="1746049"/>
                    <a:pt x="1206395" y="1759398"/>
                  </a:cubicBezTo>
                  <a:lnTo>
                    <a:pt x="1186368" y="1767051"/>
                  </a:lnTo>
                  <a:lnTo>
                    <a:pt x="1166092" y="1719350"/>
                  </a:lnTo>
                  <a:lnTo>
                    <a:pt x="1125789" y="1743379"/>
                  </a:lnTo>
                  <a:lnTo>
                    <a:pt x="1136536" y="1786095"/>
                  </a:lnTo>
                  <a:lnTo>
                    <a:pt x="1186368" y="1767051"/>
                  </a:lnTo>
                  <a:lnTo>
                    <a:pt x="1188930" y="1773080"/>
                  </a:lnTo>
                  <a:cubicBezTo>
                    <a:pt x="1193632" y="1791435"/>
                    <a:pt x="1195647" y="1810124"/>
                    <a:pt x="1195647" y="1828812"/>
                  </a:cubicBezTo>
                  <a:cubicBezTo>
                    <a:pt x="1195647" y="1879538"/>
                    <a:pt x="1176839" y="1927595"/>
                    <a:pt x="1144597" y="1964972"/>
                  </a:cubicBezTo>
                  <a:cubicBezTo>
                    <a:pt x="1120416" y="1993005"/>
                    <a:pt x="1085655" y="2013529"/>
                    <a:pt x="1047115" y="2022039"/>
                  </a:cubicBezTo>
                  <a:lnTo>
                    <a:pt x="1044876" y="2022285"/>
                  </a:lnTo>
                  <a:lnTo>
                    <a:pt x="1050557" y="1994340"/>
                  </a:lnTo>
                  <a:cubicBezTo>
                    <a:pt x="1050557" y="1989000"/>
                    <a:pt x="1050557" y="1983660"/>
                    <a:pt x="1050557" y="1978321"/>
                  </a:cubicBezTo>
                  <a:lnTo>
                    <a:pt x="1007578" y="1980833"/>
                  </a:lnTo>
                  <a:lnTo>
                    <a:pt x="1010255" y="1938274"/>
                  </a:lnTo>
                  <a:lnTo>
                    <a:pt x="1007568" y="1938274"/>
                  </a:lnTo>
                  <a:cubicBezTo>
                    <a:pt x="1037123" y="1938274"/>
                    <a:pt x="1058618" y="1924925"/>
                    <a:pt x="1077426" y="1906236"/>
                  </a:cubicBezTo>
                  <a:cubicBezTo>
                    <a:pt x="1096234" y="1884878"/>
                    <a:pt x="1106981" y="1858180"/>
                    <a:pt x="1106981" y="1828812"/>
                  </a:cubicBezTo>
                  <a:cubicBezTo>
                    <a:pt x="1106981" y="1807454"/>
                    <a:pt x="1101608" y="1786095"/>
                    <a:pt x="1088173" y="1767407"/>
                  </a:cubicBezTo>
                  <a:lnTo>
                    <a:pt x="1053244" y="1711341"/>
                  </a:lnTo>
                  <a:lnTo>
                    <a:pt x="1117729" y="1700662"/>
                  </a:lnTo>
                  <a:cubicBezTo>
                    <a:pt x="1147284" y="1695322"/>
                    <a:pt x="1171466" y="1679303"/>
                    <a:pt x="1187587" y="1655275"/>
                  </a:cubicBezTo>
                  <a:cubicBezTo>
                    <a:pt x="1206395" y="1633917"/>
                    <a:pt x="1214455" y="1604549"/>
                    <a:pt x="1214455" y="1572511"/>
                  </a:cubicBezTo>
                  <a:cubicBezTo>
                    <a:pt x="1214455" y="1551153"/>
                    <a:pt x="1211768" y="1532464"/>
                    <a:pt x="1201021" y="1511106"/>
                  </a:cubicBezTo>
                  <a:lnTo>
                    <a:pt x="1182213" y="1473729"/>
                  </a:lnTo>
                  <a:lnTo>
                    <a:pt x="1219829" y="1452371"/>
                  </a:lnTo>
                  <a:cubicBezTo>
                    <a:pt x="1260132" y="1433682"/>
                    <a:pt x="1278940" y="1396305"/>
                    <a:pt x="1278940" y="1358928"/>
                  </a:cubicBezTo>
                  <a:cubicBezTo>
                    <a:pt x="1278940" y="1329560"/>
                    <a:pt x="1270879" y="1305532"/>
                    <a:pt x="1249384" y="1281503"/>
                  </a:cubicBezTo>
                  <a:lnTo>
                    <a:pt x="1214455" y="1246796"/>
                  </a:lnTo>
                  <a:lnTo>
                    <a:pt x="1252071" y="1217428"/>
                  </a:lnTo>
                  <a:cubicBezTo>
                    <a:pt x="1295060" y="1182721"/>
                    <a:pt x="1321929" y="1129325"/>
                    <a:pt x="1321929" y="1065250"/>
                  </a:cubicBezTo>
                  <a:cubicBezTo>
                    <a:pt x="1321929" y="985156"/>
                    <a:pt x="1276253" y="918411"/>
                    <a:pt x="1217142" y="891713"/>
                  </a:cubicBezTo>
                  <a:lnTo>
                    <a:pt x="1174152" y="873024"/>
                  </a:lnTo>
                  <a:lnTo>
                    <a:pt x="1195647" y="830307"/>
                  </a:lnTo>
                  <a:cubicBezTo>
                    <a:pt x="1209081" y="806279"/>
                    <a:pt x="1214455" y="779581"/>
                    <a:pt x="1214455" y="752883"/>
                  </a:cubicBezTo>
                  <a:cubicBezTo>
                    <a:pt x="1214455" y="686138"/>
                    <a:pt x="1174152" y="619393"/>
                    <a:pt x="1101608" y="595365"/>
                  </a:cubicBezTo>
                  <a:lnTo>
                    <a:pt x="1061305" y="579346"/>
                  </a:lnTo>
                  <a:lnTo>
                    <a:pt x="1074739" y="539299"/>
                  </a:lnTo>
                  <a:cubicBezTo>
                    <a:pt x="1082800" y="517941"/>
                    <a:pt x="1085486" y="499252"/>
                    <a:pt x="1085486" y="483234"/>
                  </a:cubicBezTo>
                  <a:cubicBezTo>
                    <a:pt x="1085486" y="416489"/>
                    <a:pt x="1047871" y="360423"/>
                    <a:pt x="991447" y="336395"/>
                  </a:cubicBezTo>
                  <a:lnTo>
                    <a:pt x="961891" y="323046"/>
                  </a:lnTo>
                  <a:lnTo>
                    <a:pt x="964578" y="291008"/>
                  </a:lnTo>
                  <a:cubicBezTo>
                    <a:pt x="964578" y="288338"/>
                    <a:pt x="967265" y="282999"/>
                    <a:pt x="967265" y="280329"/>
                  </a:cubicBezTo>
                  <a:cubicBezTo>
                    <a:pt x="967265" y="237612"/>
                    <a:pt x="948457" y="200235"/>
                    <a:pt x="921589" y="173537"/>
                  </a:cubicBezTo>
                  <a:cubicBezTo>
                    <a:pt x="894720" y="146839"/>
                    <a:pt x="857104" y="130820"/>
                    <a:pt x="819488" y="130820"/>
                  </a:cubicBezTo>
                  <a:cubicBezTo>
                    <a:pt x="806054" y="130820"/>
                    <a:pt x="795307" y="130820"/>
                    <a:pt x="781873" y="133490"/>
                  </a:cubicBezTo>
                  <a:lnTo>
                    <a:pt x="755004" y="141499"/>
                  </a:lnTo>
                  <a:lnTo>
                    <a:pt x="736196" y="122811"/>
                  </a:lnTo>
                  <a:cubicBezTo>
                    <a:pt x="714701" y="98783"/>
                    <a:pt x="687833" y="88103"/>
                    <a:pt x="660965" y="88103"/>
                  </a:cubicBezTo>
                  <a:cubicBezTo>
                    <a:pt x="623349" y="88103"/>
                    <a:pt x="588420" y="106792"/>
                    <a:pt x="564238" y="149509"/>
                  </a:cubicBezTo>
                  <a:lnTo>
                    <a:pt x="548117" y="178877"/>
                  </a:lnTo>
                  <a:lnTo>
                    <a:pt x="515875" y="170867"/>
                  </a:lnTo>
                  <a:cubicBezTo>
                    <a:pt x="502441" y="168197"/>
                    <a:pt x="489007" y="168197"/>
                    <a:pt x="475572" y="168197"/>
                  </a:cubicBezTo>
                  <a:cubicBezTo>
                    <a:pt x="427209" y="168197"/>
                    <a:pt x="384219" y="186886"/>
                    <a:pt x="354664" y="218924"/>
                  </a:cubicBezTo>
                  <a:cubicBezTo>
                    <a:pt x="322422" y="250961"/>
                    <a:pt x="303614" y="293678"/>
                    <a:pt x="303614" y="336395"/>
                  </a:cubicBezTo>
                  <a:cubicBezTo>
                    <a:pt x="303614" y="368432"/>
                    <a:pt x="314361" y="400470"/>
                    <a:pt x="338543" y="432507"/>
                  </a:cubicBezTo>
                  <a:lnTo>
                    <a:pt x="389593" y="499252"/>
                  </a:lnTo>
                  <a:lnTo>
                    <a:pt x="303614" y="504592"/>
                  </a:lnTo>
                  <a:cubicBezTo>
                    <a:pt x="260624" y="504592"/>
                    <a:pt x="212261" y="528620"/>
                    <a:pt x="177332" y="563328"/>
                  </a:cubicBezTo>
                  <a:lnTo>
                    <a:pt x="138694" y="622321"/>
                  </a:lnTo>
                  <a:lnTo>
                    <a:pt x="44525" y="622321"/>
                  </a:lnTo>
                  <a:lnTo>
                    <a:pt x="54409" y="590693"/>
                  </a:lnTo>
                  <a:cubicBezTo>
                    <a:pt x="68515" y="557321"/>
                    <a:pt x="88666" y="527285"/>
                    <a:pt x="112848" y="501922"/>
                  </a:cubicBezTo>
                  <a:cubicBezTo>
                    <a:pt x="138373" y="476559"/>
                    <a:pt x="167256" y="455201"/>
                    <a:pt x="198827" y="439849"/>
                  </a:cubicBezTo>
                  <a:lnTo>
                    <a:pt x="234881" y="426484"/>
                  </a:lnTo>
                  <a:lnTo>
                    <a:pt x="265998" y="485903"/>
                  </a:lnTo>
                  <a:lnTo>
                    <a:pt x="300927" y="459205"/>
                  </a:lnTo>
                  <a:lnTo>
                    <a:pt x="300927" y="413819"/>
                  </a:lnTo>
                  <a:cubicBezTo>
                    <a:pt x="282791" y="414486"/>
                    <a:pt x="265159" y="417156"/>
                    <a:pt x="248114" y="421578"/>
                  </a:cubicBezTo>
                  <a:lnTo>
                    <a:pt x="234881" y="426484"/>
                  </a:lnTo>
                  <a:lnTo>
                    <a:pt x="227375" y="412150"/>
                  </a:lnTo>
                  <a:cubicBezTo>
                    <a:pt x="218979" y="387121"/>
                    <a:pt x="214948" y="361758"/>
                    <a:pt x="214948" y="336395"/>
                  </a:cubicBezTo>
                  <a:cubicBezTo>
                    <a:pt x="214948" y="266980"/>
                    <a:pt x="241817" y="202905"/>
                    <a:pt x="290180" y="157518"/>
                  </a:cubicBezTo>
                  <a:cubicBezTo>
                    <a:pt x="335856" y="109462"/>
                    <a:pt x="400341" y="77424"/>
                    <a:pt x="475572" y="77424"/>
                  </a:cubicBezTo>
                  <a:lnTo>
                    <a:pt x="504748" y="81378"/>
                  </a:lnTo>
                  <a:lnTo>
                    <a:pt x="486320" y="106792"/>
                  </a:lnTo>
                  <a:lnTo>
                    <a:pt x="526622" y="128150"/>
                  </a:lnTo>
                  <a:lnTo>
                    <a:pt x="534683" y="85434"/>
                  </a:lnTo>
                  <a:lnTo>
                    <a:pt x="504748" y="81378"/>
                  </a:lnTo>
                  <a:lnTo>
                    <a:pt x="519653" y="60822"/>
                  </a:lnTo>
                  <a:cubicBezTo>
                    <a:pt x="557689" y="21025"/>
                    <a:pt x="608571" y="0"/>
                    <a:pt x="660965" y="0"/>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114">
              <a:extLst>
                <a:ext uri="{FF2B5EF4-FFF2-40B4-BE49-F238E27FC236}">
                  <a16:creationId xmlns:a16="http://schemas.microsoft.com/office/drawing/2014/main" id="{E428479F-F14D-4FAF-8B0E-CCDD511E9477}"/>
                </a:ext>
              </a:extLst>
            </p:cNvPr>
            <p:cNvSpPr>
              <a:spLocks/>
            </p:cNvSpPr>
            <p:nvPr/>
          </p:nvSpPr>
          <p:spPr bwMode="auto">
            <a:xfrm>
              <a:off x="8508495" y="3733387"/>
              <a:ext cx="497857" cy="331905"/>
            </a:xfrm>
            <a:custGeom>
              <a:avLst/>
              <a:gdLst>
                <a:gd name="T0" fmla="*/ 190 w 190"/>
                <a:gd name="T1" fmla="*/ 48 h 122"/>
                <a:gd name="T2" fmla="*/ 149 w 190"/>
                <a:gd name="T3" fmla="*/ 13 h 122"/>
                <a:gd name="T4" fmla="*/ 96 w 190"/>
                <a:gd name="T5" fmla="*/ 0 h 122"/>
                <a:gd name="T6" fmla="*/ 30 w 190"/>
                <a:gd name="T7" fmla="*/ 23 h 122"/>
                <a:gd name="T8" fmla="*/ 0 w 190"/>
                <a:gd name="T9" fmla="*/ 86 h 122"/>
                <a:gd name="T10" fmla="*/ 7 w 190"/>
                <a:gd name="T11" fmla="*/ 122 h 122"/>
                <a:gd name="T12" fmla="*/ 38 w 190"/>
                <a:gd name="T13" fmla="*/ 110 h 122"/>
                <a:gd name="T14" fmla="*/ 34 w 190"/>
                <a:gd name="T15" fmla="*/ 86 h 122"/>
                <a:gd name="T16" fmla="*/ 52 w 190"/>
                <a:gd name="T17" fmla="*/ 48 h 122"/>
                <a:gd name="T18" fmla="*/ 96 w 190"/>
                <a:gd name="T19" fmla="*/ 33 h 122"/>
                <a:gd name="T20" fmla="*/ 134 w 190"/>
                <a:gd name="T21" fmla="*/ 42 h 122"/>
                <a:gd name="T22" fmla="*/ 163 w 190"/>
                <a:gd name="T23" fmla="*/ 67 h 122"/>
                <a:gd name="T24" fmla="*/ 190 w 190"/>
                <a:gd name="T25" fmla="*/ 4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22">
                  <a:moveTo>
                    <a:pt x="190" y="48"/>
                  </a:moveTo>
                  <a:cubicBezTo>
                    <a:pt x="180" y="33"/>
                    <a:pt x="165" y="21"/>
                    <a:pt x="149" y="13"/>
                  </a:cubicBezTo>
                  <a:cubicBezTo>
                    <a:pt x="132" y="4"/>
                    <a:pt x="114" y="0"/>
                    <a:pt x="96" y="0"/>
                  </a:cubicBezTo>
                  <a:cubicBezTo>
                    <a:pt x="72" y="0"/>
                    <a:pt x="48" y="8"/>
                    <a:pt x="30" y="23"/>
                  </a:cubicBezTo>
                  <a:cubicBezTo>
                    <a:pt x="12" y="38"/>
                    <a:pt x="0" y="60"/>
                    <a:pt x="0" y="86"/>
                  </a:cubicBezTo>
                  <a:cubicBezTo>
                    <a:pt x="0" y="98"/>
                    <a:pt x="2" y="110"/>
                    <a:pt x="7" y="122"/>
                  </a:cubicBezTo>
                  <a:lnTo>
                    <a:pt x="38" y="110"/>
                  </a:lnTo>
                  <a:cubicBezTo>
                    <a:pt x="35" y="102"/>
                    <a:pt x="34" y="94"/>
                    <a:pt x="34" y="86"/>
                  </a:cubicBezTo>
                  <a:cubicBezTo>
                    <a:pt x="34" y="70"/>
                    <a:pt x="40" y="58"/>
                    <a:pt x="52" y="48"/>
                  </a:cubicBezTo>
                  <a:cubicBezTo>
                    <a:pt x="63" y="39"/>
                    <a:pt x="79" y="33"/>
                    <a:pt x="96" y="33"/>
                  </a:cubicBezTo>
                  <a:cubicBezTo>
                    <a:pt x="109" y="33"/>
                    <a:pt x="121" y="36"/>
                    <a:pt x="134" y="42"/>
                  </a:cubicBezTo>
                  <a:cubicBezTo>
                    <a:pt x="145" y="48"/>
                    <a:pt x="156" y="57"/>
                    <a:pt x="163" y="67"/>
                  </a:cubicBezTo>
                  <a:lnTo>
                    <a:pt x="190" y="48"/>
                  </a:ln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115">
              <a:extLst>
                <a:ext uri="{FF2B5EF4-FFF2-40B4-BE49-F238E27FC236}">
                  <a16:creationId xmlns:a16="http://schemas.microsoft.com/office/drawing/2014/main" id="{5DA8050F-0700-43B6-8722-C71A7E1B8DFE}"/>
                </a:ext>
              </a:extLst>
            </p:cNvPr>
            <p:cNvSpPr>
              <a:spLocks/>
            </p:cNvSpPr>
            <p:nvPr/>
          </p:nvSpPr>
          <p:spPr bwMode="auto">
            <a:xfrm>
              <a:off x="8301054" y="2675434"/>
              <a:ext cx="290417" cy="352655"/>
            </a:xfrm>
            <a:custGeom>
              <a:avLst/>
              <a:gdLst>
                <a:gd name="T0" fmla="*/ 52 w 102"/>
                <a:gd name="T1" fmla="*/ 29 h 128"/>
                <a:gd name="T2" fmla="*/ 64 w 102"/>
                <a:gd name="T3" fmla="*/ 42 h 128"/>
                <a:gd name="T4" fmla="*/ 68 w 102"/>
                <a:gd name="T5" fmla="*/ 64 h 128"/>
                <a:gd name="T6" fmla="*/ 67 w 102"/>
                <a:gd name="T7" fmla="*/ 73 h 128"/>
                <a:gd name="T8" fmla="*/ 67 w 102"/>
                <a:gd name="T9" fmla="*/ 73 h 128"/>
                <a:gd name="T10" fmla="*/ 56 w 102"/>
                <a:gd name="T11" fmla="*/ 89 h 128"/>
                <a:gd name="T12" fmla="*/ 33 w 102"/>
                <a:gd name="T13" fmla="*/ 95 h 128"/>
                <a:gd name="T14" fmla="*/ 13 w 102"/>
                <a:gd name="T15" fmla="*/ 91 h 128"/>
                <a:gd name="T16" fmla="*/ 0 w 102"/>
                <a:gd name="T17" fmla="*/ 121 h 128"/>
                <a:gd name="T18" fmla="*/ 33 w 102"/>
                <a:gd name="T19" fmla="*/ 128 h 128"/>
                <a:gd name="T20" fmla="*/ 74 w 102"/>
                <a:gd name="T21" fmla="*/ 117 h 128"/>
                <a:gd name="T22" fmla="*/ 100 w 102"/>
                <a:gd name="T23" fmla="*/ 79 h 128"/>
                <a:gd name="T24" fmla="*/ 100 w 102"/>
                <a:gd name="T25" fmla="*/ 79 h 128"/>
                <a:gd name="T26" fmla="*/ 102 w 102"/>
                <a:gd name="T27" fmla="*/ 64 h 128"/>
                <a:gd name="T28" fmla="*/ 94 w 102"/>
                <a:gd name="T29" fmla="*/ 28 h 128"/>
                <a:gd name="T30" fmla="*/ 69 w 102"/>
                <a:gd name="T31" fmla="*/ 0 h 128"/>
                <a:gd name="T32" fmla="*/ 52 w 102"/>
                <a:gd name="T33" fmla="*/ 2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128">
                  <a:moveTo>
                    <a:pt x="52" y="29"/>
                  </a:moveTo>
                  <a:cubicBezTo>
                    <a:pt x="56" y="31"/>
                    <a:pt x="61" y="36"/>
                    <a:pt x="64" y="42"/>
                  </a:cubicBezTo>
                  <a:cubicBezTo>
                    <a:pt x="67" y="49"/>
                    <a:pt x="68" y="57"/>
                    <a:pt x="68" y="64"/>
                  </a:cubicBezTo>
                  <a:cubicBezTo>
                    <a:pt x="68" y="67"/>
                    <a:pt x="68" y="70"/>
                    <a:pt x="67" y="73"/>
                  </a:cubicBezTo>
                  <a:lnTo>
                    <a:pt x="67" y="73"/>
                  </a:lnTo>
                  <a:cubicBezTo>
                    <a:pt x="66" y="80"/>
                    <a:pt x="62" y="85"/>
                    <a:pt x="56" y="89"/>
                  </a:cubicBezTo>
                  <a:cubicBezTo>
                    <a:pt x="50" y="93"/>
                    <a:pt x="42" y="95"/>
                    <a:pt x="33" y="95"/>
                  </a:cubicBezTo>
                  <a:cubicBezTo>
                    <a:pt x="26" y="95"/>
                    <a:pt x="19" y="94"/>
                    <a:pt x="13" y="91"/>
                  </a:cubicBezTo>
                  <a:lnTo>
                    <a:pt x="0" y="121"/>
                  </a:lnTo>
                  <a:cubicBezTo>
                    <a:pt x="10" y="126"/>
                    <a:pt x="22" y="128"/>
                    <a:pt x="33" y="128"/>
                  </a:cubicBezTo>
                  <a:cubicBezTo>
                    <a:pt x="48" y="128"/>
                    <a:pt x="62" y="125"/>
                    <a:pt x="74" y="117"/>
                  </a:cubicBezTo>
                  <a:cubicBezTo>
                    <a:pt x="87" y="109"/>
                    <a:pt x="97" y="96"/>
                    <a:pt x="100" y="79"/>
                  </a:cubicBezTo>
                  <a:lnTo>
                    <a:pt x="100" y="79"/>
                  </a:lnTo>
                  <a:cubicBezTo>
                    <a:pt x="101" y="74"/>
                    <a:pt x="102" y="69"/>
                    <a:pt x="102" y="64"/>
                  </a:cubicBezTo>
                  <a:cubicBezTo>
                    <a:pt x="102" y="52"/>
                    <a:pt x="99" y="39"/>
                    <a:pt x="94" y="28"/>
                  </a:cubicBezTo>
                  <a:cubicBezTo>
                    <a:pt x="89" y="17"/>
                    <a:pt x="80" y="6"/>
                    <a:pt x="69" y="0"/>
                  </a:cubicBezTo>
                  <a:lnTo>
                    <a:pt x="52" y="29"/>
                  </a:ln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116">
              <a:extLst>
                <a:ext uri="{FF2B5EF4-FFF2-40B4-BE49-F238E27FC236}">
                  <a16:creationId xmlns:a16="http://schemas.microsoft.com/office/drawing/2014/main" id="{327CB20F-69A7-45EE-9027-057E46C58611}"/>
                </a:ext>
              </a:extLst>
            </p:cNvPr>
            <p:cNvSpPr>
              <a:spLocks/>
            </p:cNvSpPr>
            <p:nvPr/>
          </p:nvSpPr>
          <p:spPr bwMode="auto">
            <a:xfrm>
              <a:off x="8695197" y="3173291"/>
              <a:ext cx="165952" cy="103727"/>
            </a:xfrm>
            <a:custGeom>
              <a:avLst/>
              <a:gdLst>
                <a:gd name="T0" fmla="*/ 29 w 61"/>
                <a:gd name="T1" fmla="*/ 0 h 44"/>
                <a:gd name="T2" fmla="*/ 37 w 61"/>
                <a:gd name="T3" fmla="*/ 3 h 44"/>
                <a:gd name="T4" fmla="*/ 29 w 61"/>
                <a:gd name="T5" fmla="*/ 0 h 44"/>
                <a:gd name="T6" fmla="*/ 29 w 61"/>
                <a:gd name="T7" fmla="*/ 0 h 44"/>
                <a:gd name="T8" fmla="*/ 37 w 61"/>
                <a:gd name="T9" fmla="*/ 3 h 44"/>
                <a:gd name="T10" fmla="*/ 29 w 61"/>
                <a:gd name="T11" fmla="*/ 0 h 44"/>
                <a:gd name="T12" fmla="*/ 25 w 61"/>
                <a:gd name="T13" fmla="*/ 6 h 44"/>
                <a:gd name="T14" fmla="*/ 21 w 61"/>
                <a:gd name="T15" fmla="*/ 9 h 44"/>
                <a:gd name="T16" fmla="*/ 16 w 61"/>
                <a:gd name="T17" fmla="*/ 10 h 44"/>
                <a:gd name="T18" fmla="*/ 9 w 61"/>
                <a:gd name="T19" fmla="*/ 9 h 44"/>
                <a:gd name="T20" fmla="*/ 0 w 61"/>
                <a:gd name="T21" fmla="*/ 41 h 44"/>
                <a:gd name="T22" fmla="*/ 16 w 61"/>
                <a:gd name="T23" fmla="*/ 44 h 44"/>
                <a:gd name="T24" fmla="*/ 37 w 61"/>
                <a:gd name="T25" fmla="*/ 38 h 44"/>
                <a:gd name="T26" fmla="*/ 55 w 61"/>
                <a:gd name="T27" fmla="*/ 22 h 44"/>
                <a:gd name="T28" fmla="*/ 61 w 61"/>
                <a:gd name="T29" fmla="*/ 12 h 44"/>
                <a:gd name="T30" fmla="*/ 29 w 61"/>
                <a:gd name="T3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44">
                  <a:moveTo>
                    <a:pt x="29" y="0"/>
                  </a:moveTo>
                  <a:lnTo>
                    <a:pt x="37" y="3"/>
                  </a:lnTo>
                  <a:lnTo>
                    <a:pt x="29" y="0"/>
                  </a:lnTo>
                  <a:lnTo>
                    <a:pt x="29" y="0"/>
                  </a:lnTo>
                  <a:lnTo>
                    <a:pt x="37" y="3"/>
                  </a:lnTo>
                  <a:lnTo>
                    <a:pt x="29" y="0"/>
                  </a:lnTo>
                  <a:cubicBezTo>
                    <a:pt x="29" y="0"/>
                    <a:pt x="28" y="4"/>
                    <a:pt x="25" y="6"/>
                  </a:cubicBezTo>
                  <a:lnTo>
                    <a:pt x="21" y="9"/>
                  </a:lnTo>
                  <a:cubicBezTo>
                    <a:pt x="20" y="10"/>
                    <a:pt x="18" y="10"/>
                    <a:pt x="16" y="10"/>
                  </a:cubicBezTo>
                  <a:cubicBezTo>
                    <a:pt x="14" y="10"/>
                    <a:pt x="12" y="10"/>
                    <a:pt x="9" y="9"/>
                  </a:cubicBezTo>
                  <a:lnTo>
                    <a:pt x="0" y="41"/>
                  </a:lnTo>
                  <a:cubicBezTo>
                    <a:pt x="5" y="43"/>
                    <a:pt x="11" y="44"/>
                    <a:pt x="16" y="44"/>
                  </a:cubicBezTo>
                  <a:cubicBezTo>
                    <a:pt x="24" y="44"/>
                    <a:pt x="31" y="42"/>
                    <a:pt x="37" y="38"/>
                  </a:cubicBezTo>
                  <a:cubicBezTo>
                    <a:pt x="46" y="34"/>
                    <a:pt x="52" y="27"/>
                    <a:pt x="55" y="22"/>
                  </a:cubicBezTo>
                  <a:cubicBezTo>
                    <a:pt x="59" y="17"/>
                    <a:pt x="60" y="13"/>
                    <a:pt x="61" y="12"/>
                  </a:cubicBezTo>
                  <a:lnTo>
                    <a:pt x="29"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117">
              <a:extLst>
                <a:ext uri="{FF2B5EF4-FFF2-40B4-BE49-F238E27FC236}">
                  <a16:creationId xmlns:a16="http://schemas.microsoft.com/office/drawing/2014/main" id="{23C28960-66DE-428E-8286-21B731D2370D}"/>
                </a:ext>
              </a:extLst>
            </p:cNvPr>
            <p:cNvSpPr>
              <a:spLocks/>
            </p:cNvSpPr>
            <p:nvPr/>
          </p:nvSpPr>
          <p:spPr bwMode="auto">
            <a:xfrm>
              <a:off x="8778174" y="3442970"/>
              <a:ext cx="165952" cy="124464"/>
            </a:xfrm>
            <a:custGeom>
              <a:avLst/>
              <a:gdLst>
                <a:gd name="T0" fmla="*/ 57 w 57"/>
                <a:gd name="T1" fmla="*/ 0 h 48"/>
                <a:gd name="T2" fmla="*/ 54 w 57"/>
                <a:gd name="T3" fmla="*/ 0 h 48"/>
                <a:gd name="T4" fmla="*/ 32 w 57"/>
                <a:gd name="T5" fmla="*/ 4 h 48"/>
                <a:gd name="T6" fmla="*/ 0 w 57"/>
                <a:gd name="T7" fmla="*/ 25 h 48"/>
                <a:gd name="T8" fmla="*/ 24 w 57"/>
                <a:gd name="T9" fmla="*/ 48 h 48"/>
                <a:gd name="T10" fmla="*/ 43 w 57"/>
                <a:gd name="T11" fmla="*/ 36 h 48"/>
                <a:gd name="T12" fmla="*/ 54 w 57"/>
                <a:gd name="T13" fmla="*/ 34 h 48"/>
                <a:gd name="T14" fmla="*/ 55 w 57"/>
                <a:gd name="T15" fmla="*/ 34 h 48"/>
                <a:gd name="T16" fmla="*/ 55 w 57"/>
                <a:gd name="T17" fmla="*/ 25 h 48"/>
                <a:gd name="T18" fmla="*/ 54 w 57"/>
                <a:gd name="T19" fmla="*/ 34 h 48"/>
                <a:gd name="T20" fmla="*/ 55 w 57"/>
                <a:gd name="T21" fmla="*/ 34 h 48"/>
                <a:gd name="T22" fmla="*/ 55 w 57"/>
                <a:gd name="T23" fmla="*/ 25 h 48"/>
                <a:gd name="T24" fmla="*/ 54 w 57"/>
                <a:gd name="T25" fmla="*/ 34 h 48"/>
                <a:gd name="T26" fmla="*/ 57 w 57"/>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48">
                  <a:moveTo>
                    <a:pt x="57" y="0"/>
                  </a:moveTo>
                  <a:lnTo>
                    <a:pt x="54" y="0"/>
                  </a:lnTo>
                  <a:cubicBezTo>
                    <a:pt x="50" y="0"/>
                    <a:pt x="42" y="1"/>
                    <a:pt x="32" y="4"/>
                  </a:cubicBezTo>
                  <a:cubicBezTo>
                    <a:pt x="22" y="7"/>
                    <a:pt x="10" y="14"/>
                    <a:pt x="0" y="25"/>
                  </a:cubicBezTo>
                  <a:lnTo>
                    <a:pt x="24" y="48"/>
                  </a:lnTo>
                  <a:cubicBezTo>
                    <a:pt x="30" y="41"/>
                    <a:pt x="37" y="37"/>
                    <a:pt x="43" y="36"/>
                  </a:cubicBezTo>
                  <a:cubicBezTo>
                    <a:pt x="48" y="34"/>
                    <a:pt x="53" y="34"/>
                    <a:pt x="54" y="34"/>
                  </a:cubicBezTo>
                  <a:lnTo>
                    <a:pt x="55" y="34"/>
                  </a:lnTo>
                  <a:lnTo>
                    <a:pt x="55" y="25"/>
                  </a:lnTo>
                  <a:lnTo>
                    <a:pt x="54" y="34"/>
                  </a:lnTo>
                  <a:lnTo>
                    <a:pt x="55" y="34"/>
                  </a:lnTo>
                  <a:lnTo>
                    <a:pt x="55" y="25"/>
                  </a:lnTo>
                  <a:lnTo>
                    <a:pt x="54" y="34"/>
                  </a:lnTo>
                  <a:lnTo>
                    <a:pt x="57" y="0"/>
                  </a:ln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C712716-5837-4FCC-B664-269B06FD8085}"/>
                </a:ext>
              </a:extLst>
            </p:cNvPr>
            <p:cNvSpPr>
              <a:spLocks/>
            </p:cNvSpPr>
            <p:nvPr/>
          </p:nvSpPr>
          <p:spPr bwMode="auto">
            <a:xfrm>
              <a:off x="6371865" y="2633946"/>
              <a:ext cx="1410595" cy="2344083"/>
            </a:xfrm>
            <a:custGeom>
              <a:avLst/>
              <a:gdLst>
                <a:gd name="connsiteX0" fmla="*/ 405704 w 1410595"/>
                <a:gd name="connsiteY0" fmla="*/ 1980833 h 2344083"/>
                <a:gd name="connsiteX1" fmla="*/ 405714 w 1410595"/>
                <a:gd name="connsiteY1" fmla="*/ 1980834 h 2344083"/>
                <a:gd name="connsiteX2" fmla="*/ 405714 w 1410595"/>
                <a:gd name="connsiteY2" fmla="*/ 1980991 h 2344083"/>
                <a:gd name="connsiteX3" fmla="*/ 1321080 w 1410595"/>
                <a:gd name="connsiteY3" fmla="*/ 1846226 h 2344083"/>
                <a:gd name="connsiteX4" fmla="*/ 1409824 w 1410595"/>
                <a:gd name="connsiteY4" fmla="*/ 1846226 h 2344083"/>
                <a:gd name="connsiteX5" fmla="*/ 1410595 w 1410595"/>
                <a:gd name="connsiteY5" fmla="*/ 1871529 h 2344083"/>
                <a:gd name="connsiteX6" fmla="*/ 1321929 w 1410595"/>
                <a:gd name="connsiteY6" fmla="*/ 2183895 h 2344083"/>
                <a:gd name="connsiteX7" fmla="*/ 1066679 w 1410595"/>
                <a:gd name="connsiteY7" fmla="*/ 2304036 h 2344083"/>
                <a:gd name="connsiteX8" fmla="*/ 998743 w 1410595"/>
                <a:gd name="connsiteY8" fmla="*/ 2295854 h 2344083"/>
                <a:gd name="connsiteX9" fmla="*/ 1021002 w 1410595"/>
                <a:gd name="connsiteY9" fmla="*/ 2280008 h 2344083"/>
                <a:gd name="connsiteX10" fmla="*/ 988760 w 1410595"/>
                <a:gd name="connsiteY10" fmla="*/ 2250640 h 2344083"/>
                <a:gd name="connsiteX11" fmla="*/ 978013 w 1410595"/>
                <a:gd name="connsiteY11" fmla="*/ 2293357 h 2344083"/>
                <a:gd name="connsiteX12" fmla="*/ 988760 w 1410595"/>
                <a:gd name="connsiteY12" fmla="*/ 2294652 h 2344083"/>
                <a:gd name="connsiteX13" fmla="*/ 998743 w 1410595"/>
                <a:gd name="connsiteY13" fmla="*/ 2295854 h 2344083"/>
                <a:gd name="connsiteX14" fmla="*/ 953495 w 1410595"/>
                <a:gd name="connsiteY14" fmla="*/ 2328064 h 2344083"/>
                <a:gd name="connsiteX15" fmla="*/ 875913 w 1410595"/>
                <a:gd name="connsiteY15" fmla="*/ 2344083 h 2344083"/>
                <a:gd name="connsiteX16" fmla="*/ 744803 w 1410595"/>
                <a:gd name="connsiteY16" fmla="*/ 2292273 h 2344083"/>
                <a:gd name="connsiteX17" fmla="*/ 739855 w 1410595"/>
                <a:gd name="connsiteY17" fmla="*/ 2286393 h 2344083"/>
                <a:gd name="connsiteX18" fmla="*/ 779186 w 1410595"/>
                <a:gd name="connsiteY18" fmla="*/ 2263989 h 2344083"/>
                <a:gd name="connsiteX19" fmla="*/ 749631 w 1410595"/>
                <a:gd name="connsiteY19" fmla="*/ 2229282 h 2344083"/>
                <a:gd name="connsiteX20" fmla="*/ 712015 w 1410595"/>
                <a:gd name="connsiteY20" fmla="*/ 2253310 h 2344083"/>
                <a:gd name="connsiteX21" fmla="*/ 739855 w 1410595"/>
                <a:gd name="connsiteY21" fmla="*/ 2286393 h 2344083"/>
                <a:gd name="connsiteX22" fmla="*/ 726457 w 1410595"/>
                <a:gd name="connsiteY22" fmla="*/ 2294024 h 2344083"/>
                <a:gd name="connsiteX23" fmla="*/ 671712 w 1410595"/>
                <a:gd name="connsiteY23" fmla="*/ 2304036 h 2344083"/>
                <a:gd name="connsiteX24" fmla="*/ 558865 w 1410595"/>
                <a:gd name="connsiteY24" fmla="*/ 2258650 h 2344083"/>
                <a:gd name="connsiteX25" fmla="*/ 511635 w 1410595"/>
                <a:gd name="connsiteY25" fmla="*/ 2179432 h 2344083"/>
                <a:gd name="connsiteX26" fmla="*/ 509043 w 1410595"/>
                <a:gd name="connsiteY26" fmla="*/ 2157103 h 2344083"/>
                <a:gd name="connsiteX27" fmla="*/ 537370 w 1410595"/>
                <a:gd name="connsiteY27" fmla="*/ 2162537 h 2344083"/>
                <a:gd name="connsiteX28" fmla="*/ 561551 w 1410595"/>
                <a:gd name="connsiteY28" fmla="*/ 2159867 h 2344083"/>
                <a:gd name="connsiteX29" fmla="*/ 556178 w 1410595"/>
                <a:gd name="connsiteY29" fmla="*/ 2117150 h 2344083"/>
                <a:gd name="connsiteX30" fmla="*/ 513188 w 1410595"/>
                <a:gd name="connsiteY30" fmla="*/ 2106471 h 2344083"/>
                <a:gd name="connsiteX31" fmla="*/ 507814 w 1410595"/>
                <a:gd name="connsiteY31" fmla="*/ 2146518 h 2344083"/>
                <a:gd name="connsiteX32" fmla="*/ 509043 w 1410595"/>
                <a:gd name="connsiteY32" fmla="*/ 2157103 h 2344083"/>
                <a:gd name="connsiteX33" fmla="*/ 469527 w 1410595"/>
                <a:gd name="connsiteY33" fmla="*/ 2149522 h 2344083"/>
                <a:gd name="connsiteX34" fmla="*/ 413775 w 1410595"/>
                <a:gd name="connsiteY34" fmla="*/ 2114480 h 2344083"/>
                <a:gd name="connsiteX35" fmla="*/ 376159 w 1410595"/>
                <a:gd name="connsiteY35" fmla="*/ 2060417 h 2344083"/>
                <a:gd name="connsiteX36" fmla="*/ 368430 w 1410595"/>
                <a:gd name="connsiteY36" fmla="*/ 2022401 h 2344083"/>
                <a:gd name="connsiteX37" fmla="*/ 405714 w 1410595"/>
                <a:gd name="connsiteY37" fmla="*/ 2026377 h 2344083"/>
                <a:gd name="connsiteX38" fmla="*/ 408401 w 1410595"/>
                <a:gd name="connsiteY38" fmla="*/ 2026377 h 2344083"/>
                <a:gd name="connsiteX39" fmla="*/ 411088 w 1410595"/>
                <a:gd name="connsiteY39" fmla="*/ 2026377 h 2344083"/>
                <a:gd name="connsiteX40" fmla="*/ 408401 w 1410595"/>
                <a:gd name="connsiteY40" fmla="*/ 1980991 h 2344083"/>
                <a:gd name="connsiteX41" fmla="*/ 405714 w 1410595"/>
                <a:gd name="connsiteY41" fmla="*/ 1980834 h 2344083"/>
                <a:gd name="connsiteX42" fmla="*/ 405714 w 1410595"/>
                <a:gd name="connsiteY42" fmla="*/ 1938274 h 2344083"/>
                <a:gd name="connsiteX43" fmla="*/ 404892 w 1410595"/>
                <a:gd name="connsiteY43" fmla="*/ 1938088 h 2344083"/>
                <a:gd name="connsiteX44" fmla="*/ 456764 w 1410595"/>
                <a:gd name="connsiteY44" fmla="*/ 1932934 h 2344083"/>
                <a:gd name="connsiteX45" fmla="*/ 451391 w 1410595"/>
                <a:gd name="connsiteY45" fmla="*/ 1986330 h 2344083"/>
                <a:gd name="connsiteX46" fmla="*/ 451391 w 1410595"/>
                <a:gd name="connsiteY46" fmla="*/ 1994340 h 2344083"/>
                <a:gd name="connsiteX47" fmla="*/ 475572 w 1410595"/>
                <a:gd name="connsiteY47" fmla="*/ 2047736 h 2344083"/>
                <a:gd name="connsiteX48" fmla="*/ 537370 w 1410595"/>
                <a:gd name="connsiteY48" fmla="*/ 2074434 h 2344083"/>
                <a:gd name="connsiteX49" fmla="*/ 550804 w 1410595"/>
                <a:gd name="connsiteY49" fmla="*/ 2071764 h 2344083"/>
                <a:gd name="connsiteX50" fmla="*/ 615288 w 1410595"/>
                <a:gd name="connsiteY50" fmla="*/ 2063754 h 2344083"/>
                <a:gd name="connsiteX51" fmla="*/ 599167 w 1410595"/>
                <a:gd name="connsiteY51" fmla="*/ 2127829 h 2344083"/>
                <a:gd name="connsiteX52" fmla="*/ 596480 w 1410595"/>
                <a:gd name="connsiteY52" fmla="*/ 2146518 h 2344083"/>
                <a:gd name="connsiteX53" fmla="*/ 617975 w 1410595"/>
                <a:gd name="connsiteY53" fmla="*/ 2194574 h 2344083"/>
                <a:gd name="connsiteX54" fmla="*/ 671712 w 1410595"/>
                <a:gd name="connsiteY54" fmla="*/ 2213263 h 2344083"/>
                <a:gd name="connsiteX55" fmla="*/ 720075 w 1410595"/>
                <a:gd name="connsiteY55" fmla="*/ 2197244 h 2344083"/>
                <a:gd name="connsiteX56" fmla="*/ 757691 w 1410595"/>
                <a:gd name="connsiteY56" fmla="*/ 2162537 h 2344083"/>
                <a:gd name="connsiteX57" fmla="*/ 784560 w 1410595"/>
                <a:gd name="connsiteY57" fmla="*/ 2205254 h 2344083"/>
                <a:gd name="connsiteX58" fmla="*/ 875913 w 1410595"/>
                <a:gd name="connsiteY58" fmla="*/ 2255980 h 2344083"/>
                <a:gd name="connsiteX59" fmla="*/ 953831 w 1410595"/>
                <a:gd name="connsiteY59" fmla="*/ 2221272 h 2344083"/>
                <a:gd name="connsiteX60" fmla="*/ 967265 w 1410595"/>
                <a:gd name="connsiteY60" fmla="*/ 2205254 h 2344083"/>
                <a:gd name="connsiteX61" fmla="*/ 988760 w 1410595"/>
                <a:gd name="connsiteY61" fmla="*/ 2205254 h 2344083"/>
                <a:gd name="connsiteX62" fmla="*/ 991447 w 1410595"/>
                <a:gd name="connsiteY62" fmla="*/ 2205254 h 2344083"/>
                <a:gd name="connsiteX63" fmla="*/ 996821 w 1410595"/>
                <a:gd name="connsiteY63" fmla="*/ 2207923 h 2344083"/>
                <a:gd name="connsiteX64" fmla="*/ 1066679 w 1410595"/>
                <a:gd name="connsiteY64" fmla="*/ 2213263 h 2344083"/>
                <a:gd name="connsiteX65" fmla="*/ 1252071 w 1410595"/>
                <a:gd name="connsiteY65" fmla="*/ 2127829 h 2344083"/>
                <a:gd name="connsiteX66" fmla="*/ 1321929 w 1410595"/>
                <a:gd name="connsiteY66" fmla="*/ 1871529 h 2344083"/>
                <a:gd name="connsiteX67" fmla="*/ 752318 w 1410595"/>
                <a:gd name="connsiteY67" fmla="*/ 0 h 2344083"/>
                <a:gd name="connsiteX68" fmla="*/ 893629 w 1410595"/>
                <a:gd name="connsiteY68" fmla="*/ 60822 h 2344083"/>
                <a:gd name="connsiteX69" fmla="*/ 908534 w 1410595"/>
                <a:gd name="connsiteY69" fmla="*/ 81378 h 2344083"/>
                <a:gd name="connsiteX70" fmla="*/ 878599 w 1410595"/>
                <a:gd name="connsiteY70" fmla="*/ 85434 h 2344083"/>
                <a:gd name="connsiteX71" fmla="*/ 886660 w 1410595"/>
                <a:gd name="connsiteY71" fmla="*/ 128150 h 2344083"/>
                <a:gd name="connsiteX72" fmla="*/ 926963 w 1410595"/>
                <a:gd name="connsiteY72" fmla="*/ 106792 h 2344083"/>
                <a:gd name="connsiteX73" fmla="*/ 908534 w 1410595"/>
                <a:gd name="connsiteY73" fmla="*/ 81378 h 2344083"/>
                <a:gd name="connsiteX74" fmla="*/ 937710 w 1410595"/>
                <a:gd name="connsiteY74" fmla="*/ 77424 h 2344083"/>
                <a:gd name="connsiteX75" fmla="*/ 1123102 w 1410595"/>
                <a:gd name="connsiteY75" fmla="*/ 157518 h 2344083"/>
                <a:gd name="connsiteX76" fmla="*/ 1198334 w 1410595"/>
                <a:gd name="connsiteY76" fmla="*/ 336395 h 2344083"/>
                <a:gd name="connsiteX77" fmla="*/ 1185908 w 1410595"/>
                <a:gd name="connsiteY77" fmla="*/ 412150 h 2344083"/>
                <a:gd name="connsiteX78" fmla="*/ 1178382 w 1410595"/>
                <a:gd name="connsiteY78" fmla="*/ 426521 h 2344083"/>
                <a:gd name="connsiteX79" fmla="*/ 1165127 w 1410595"/>
                <a:gd name="connsiteY79" fmla="*/ 421578 h 2344083"/>
                <a:gd name="connsiteX80" fmla="*/ 1112355 w 1410595"/>
                <a:gd name="connsiteY80" fmla="*/ 413819 h 2344083"/>
                <a:gd name="connsiteX81" fmla="*/ 1109668 w 1410595"/>
                <a:gd name="connsiteY81" fmla="*/ 459205 h 2344083"/>
                <a:gd name="connsiteX82" fmla="*/ 1147284 w 1410595"/>
                <a:gd name="connsiteY82" fmla="*/ 485903 h 2344083"/>
                <a:gd name="connsiteX83" fmla="*/ 1178382 w 1410595"/>
                <a:gd name="connsiteY83" fmla="*/ 426521 h 2344083"/>
                <a:gd name="connsiteX84" fmla="*/ 1214120 w 1410595"/>
                <a:gd name="connsiteY84" fmla="*/ 439849 h 2344083"/>
                <a:gd name="connsiteX85" fmla="*/ 1297748 w 1410595"/>
                <a:gd name="connsiteY85" fmla="*/ 501922 h 2344083"/>
                <a:gd name="connsiteX86" fmla="*/ 1358538 w 1410595"/>
                <a:gd name="connsiteY86" fmla="*/ 590693 h 2344083"/>
                <a:gd name="connsiteX87" fmla="*/ 1368598 w 1410595"/>
                <a:gd name="connsiteY87" fmla="*/ 622321 h 2344083"/>
                <a:gd name="connsiteX88" fmla="*/ 1274100 w 1410595"/>
                <a:gd name="connsiteY88" fmla="*/ 622321 h 2344083"/>
                <a:gd name="connsiteX89" fmla="*/ 1233263 w 1410595"/>
                <a:gd name="connsiteY89" fmla="*/ 563328 h 2344083"/>
                <a:gd name="connsiteX90" fmla="*/ 1109668 w 1410595"/>
                <a:gd name="connsiteY90" fmla="*/ 504592 h 2344083"/>
                <a:gd name="connsiteX91" fmla="*/ 1023689 w 1410595"/>
                <a:gd name="connsiteY91" fmla="*/ 499252 h 2344083"/>
                <a:gd name="connsiteX92" fmla="*/ 1074739 w 1410595"/>
                <a:gd name="connsiteY92" fmla="*/ 432507 h 2344083"/>
                <a:gd name="connsiteX93" fmla="*/ 1109668 w 1410595"/>
                <a:gd name="connsiteY93" fmla="*/ 336395 h 2344083"/>
                <a:gd name="connsiteX94" fmla="*/ 1058618 w 1410595"/>
                <a:gd name="connsiteY94" fmla="*/ 218924 h 2344083"/>
                <a:gd name="connsiteX95" fmla="*/ 937710 w 1410595"/>
                <a:gd name="connsiteY95" fmla="*/ 165528 h 2344083"/>
                <a:gd name="connsiteX96" fmla="*/ 897407 w 1410595"/>
                <a:gd name="connsiteY96" fmla="*/ 170867 h 2344083"/>
                <a:gd name="connsiteX97" fmla="*/ 865165 w 1410595"/>
                <a:gd name="connsiteY97" fmla="*/ 178877 h 2344083"/>
                <a:gd name="connsiteX98" fmla="*/ 849044 w 1410595"/>
                <a:gd name="connsiteY98" fmla="*/ 149509 h 2344083"/>
                <a:gd name="connsiteX99" fmla="*/ 752318 w 1410595"/>
                <a:gd name="connsiteY99" fmla="*/ 88103 h 2344083"/>
                <a:gd name="connsiteX100" fmla="*/ 674399 w 1410595"/>
                <a:gd name="connsiteY100" fmla="*/ 122811 h 2344083"/>
                <a:gd name="connsiteX101" fmla="*/ 658278 w 1410595"/>
                <a:gd name="connsiteY101" fmla="*/ 141499 h 2344083"/>
                <a:gd name="connsiteX102" fmla="*/ 631409 w 1410595"/>
                <a:gd name="connsiteY102" fmla="*/ 133490 h 2344083"/>
                <a:gd name="connsiteX103" fmla="*/ 593794 w 1410595"/>
                <a:gd name="connsiteY103" fmla="*/ 130820 h 2344083"/>
                <a:gd name="connsiteX104" fmla="*/ 491693 w 1410595"/>
                <a:gd name="connsiteY104" fmla="*/ 173537 h 2344083"/>
                <a:gd name="connsiteX105" fmla="*/ 446017 w 1410595"/>
                <a:gd name="connsiteY105" fmla="*/ 280329 h 2344083"/>
                <a:gd name="connsiteX106" fmla="*/ 446017 w 1410595"/>
                <a:gd name="connsiteY106" fmla="*/ 291008 h 2344083"/>
                <a:gd name="connsiteX107" fmla="*/ 451391 w 1410595"/>
                <a:gd name="connsiteY107" fmla="*/ 323046 h 2344083"/>
                <a:gd name="connsiteX108" fmla="*/ 421835 w 1410595"/>
                <a:gd name="connsiteY108" fmla="*/ 336395 h 2344083"/>
                <a:gd name="connsiteX109" fmla="*/ 327796 w 1410595"/>
                <a:gd name="connsiteY109" fmla="*/ 483234 h 2344083"/>
                <a:gd name="connsiteX110" fmla="*/ 338543 w 1410595"/>
                <a:gd name="connsiteY110" fmla="*/ 539299 h 2344083"/>
                <a:gd name="connsiteX111" fmla="*/ 351977 w 1410595"/>
                <a:gd name="connsiteY111" fmla="*/ 579346 h 2344083"/>
                <a:gd name="connsiteX112" fmla="*/ 311675 w 1410595"/>
                <a:gd name="connsiteY112" fmla="*/ 595365 h 2344083"/>
                <a:gd name="connsiteX113" fmla="*/ 198827 w 1410595"/>
                <a:gd name="connsiteY113" fmla="*/ 752883 h 2344083"/>
                <a:gd name="connsiteX114" fmla="*/ 217635 w 1410595"/>
                <a:gd name="connsiteY114" fmla="*/ 830307 h 2344083"/>
                <a:gd name="connsiteX115" fmla="*/ 239130 w 1410595"/>
                <a:gd name="connsiteY115" fmla="*/ 873024 h 2344083"/>
                <a:gd name="connsiteX116" fmla="*/ 196140 w 1410595"/>
                <a:gd name="connsiteY116" fmla="*/ 891713 h 2344083"/>
                <a:gd name="connsiteX117" fmla="*/ 91353 w 1410595"/>
                <a:gd name="connsiteY117" fmla="*/ 1065250 h 2344083"/>
                <a:gd name="connsiteX118" fmla="*/ 161211 w 1410595"/>
                <a:gd name="connsiteY118" fmla="*/ 1217428 h 2344083"/>
                <a:gd name="connsiteX119" fmla="*/ 198827 w 1410595"/>
                <a:gd name="connsiteY119" fmla="*/ 1246796 h 2344083"/>
                <a:gd name="connsiteX120" fmla="*/ 163898 w 1410595"/>
                <a:gd name="connsiteY120" fmla="*/ 1281503 h 2344083"/>
                <a:gd name="connsiteX121" fmla="*/ 131656 w 1410595"/>
                <a:gd name="connsiteY121" fmla="*/ 1358928 h 2344083"/>
                <a:gd name="connsiteX122" fmla="*/ 190766 w 1410595"/>
                <a:gd name="connsiteY122" fmla="*/ 1452371 h 2344083"/>
                <a:gd name="connsiteX123" fmla="*/ 231069 w 1410595"/>
                <a:gd name="connsiteY123" fmla="*/ 1473729 h 2344083"/>
                <a:gd name="connsiteX124" fmla="*/ 212261 w 1410595"/>
                <a:gd name="connsiteY124" fmla="*/ 1511106 h 2344083"/>
                <a:gd name="connsiteX125" fmla="*/ 198827 w 1410595"/>
                <a:gd name="connsiteY125" fmla="*/ 1572511 h 2344083"/>
                <a:gd name="connsiteX126" fmla="*/ 225695 w 1410595"/>
                <a:gd name="connsiteY126" fmla="*/ 1655275 h 2344083"/>
                <a:gd name="connsiteX127" fmla="*/ 295553 w 1410595"/>
                <a:gd name="connsiteY127" fmla="*/ 1700662 h 2344083"/>
                <a:gd name="connsiteX128" fmla="*/ 360038 w 1410595"/>
                <a:gd name="connsiteY128" fmla="*/ 1711341 h 2344083"/>
                <a:gd name="connsiteX129" fmla="*/ 322422 w 1410595"/>
                <a:gd name="connsiteY129" fmla="*/ 1767407 h 2344083"/>
                <a:gd name="connsiteX130" fmla="*/ 306301 w 1410595"/>
                <a:gd name="connsiteY130" fmla="*/ 1828812 h 2344083"/>
                <a:gd name="connsiteX131" fmla="*/ 335856 w 1410595"/>
                <a:gd name="connsiteY131" fmla="*/ 1906236 h 2344083"/>
                <a:gd name="connsiteX132" fmla="*/ 365747 w 1410595"/>
                <a:gd name="connsiteY132" fmla="*/ 1929263 h 2344083"/>
                <a:gd name="connsiteX133" fmla="*/ 404892 w 1410595"/>
                <a:gd name="connsiteY133" fmla="*/ 1938088 h 2344083"/>
                <a:gd name="connsiteX134" fmla="*/ 403027 w 1410595"/>
                <a:gd name="connsiteY134" fmla="*/ 1938274 h 2344083"/>
                <a:gd name="connsiteX135" fmla="*/ 405704 w 1410595"/>
                <a:gd name="connsiteY135" fmla="*/ 1980833 h 2344083"/>
                <a:gd name="connsiteX136" fmla="*/ 362725 w 1410595"/>
                <a:gd name="connsiteY136" fmla="*/ 1978321 h 2344083"/>
                <a:gd name="connsiteX137" fmla="*/ 362725 w 1410595"/>
                <a:gd name="connsiteY137" fmla="*/ 1994340 h 2344083"/>
                <a:gd name="connsiteX138" fmla="*/ 368430 w 1410595"/>
                <a:gd name="connsiteY138" fmla="*/ 2022401 h 2344083"/>
                <a:gd name="connsiteX139" fmla="*/ 365034 w 1410595"/>
                <a:gd name="connsiteY139" fmla="*/ 2022039 h 2344083"/>
                <a:gd name="connsiteX140" fmla="*/ 268685 w 1410595"/>
                <a:gd name="connsiteY140" fmla="*/ 1964972 h 2344083"/>
                <a:gd name="connsiteX141" fmla="*/ 214948 w 1410595"/>
                <a:gd name="connsiteY141" fmla="*/ 1828812 h 2344083"/>
                <a:gd name="connsiteX142" fmla="*/ 223009 w 1410595"/>
                <a:gd name="connsiteY142" fmla="*/ 1773080 h 2344083"/>
                <a:gd name="connsiteX143" fmla="*/ 225897 w 1410595"/>
                <a:gd name="connsiteY143" fmla="*/ 1766662 h 2344083"/>
                <a:gd name="connsiteX144" fmla="*/ 276746 w 1410595"/>
                <a:gd name="connsiteY144" fmla="*/ 1786095 h 2344083"/>
                <a:gd name="connsiteX145" fmla="*/ 284806 w 1410595"/>
                <a:gd name="connsiteY145" fmla="*/ 1743379 h 2344083"/>
                <a:gd name="connsiteX146" fmla="*/ 247190 w 1410595"/>
                <a:gd name="connsiteY146" fmla="*/ 1719350 h 2344083"/>
                <a:gd name="connsiteX147" fmla="*/ 225897 w 1410595"/>
                <a:gd name="connsiteY147" fmla="*/ 1766662 h 2344083"/>
                <a:gd name="connsiteX148" fmla="*/ 206887 w 1410595"/>
                <a:gd name="connsiteY148" fmla="*/ 1759398 h 2344083"/>
                <a:gd name="connsiteX149" fmla="*/ 153151 w 1410595"/>
                <a:gd name="connsiteY149" fmla="*/ 1708671 h 2344083"/>
                <a:gd name="connsiteX150" fmla="*/ 107474 w 1410595"/>
                <a:gd name="connsiteY150" fmla="*/ 1572511 h 2344083"/>
                <a:gd name="connsiteX151" fmla="*/ 113520 w 1410595"/>
                <a:gd name="connsiteY151" fmla="*/ 1523120 h 2344083"/>
                <a:gd name="connsiteX152" fmla="*/ 118568 w 1410595"/>
                <a:gd name="connsiteY152" fmla="*/ 1509370 h 2344083"/>
                <a:gd name="connsiteX153" fmla="*/ 150464 w 1410595"/>
                <a:gd name="connsiteY153" fmla="*/ 1532464 h 2344083"/>
                <a:gd name="connsiteX154" fmla="*/ 171958 w 1410595"/>
                <a:gd name="connsiteY154" fmla="*/ 1492417 h 2344083"/>
                <a:gd name="connsiteX155" fmla="*/ 131656 w 1410595"/>
                <a:gd name="connsiteY155" fmla="*/ 1473729 h 2344083"/>
                <a:gd name="connsiteX156" fmla="*/ 118568 w 1410595"/>
                <a:gd name="connsiteY156" fmla="*/ 1509370 h 2344083"/>
                <a:gd name="connsiteX157" fmla="*/ 104200 w 1410595"/>
                <a:gd name="connsiteY157" fmla="*/ 1498967 h 2344083"/>
                <a:gd name="connsiteX158" fmla="*/ 42990 w 1410595"/>
                <a:gd name="connsiteY158" fmla="*/ 1358928 h 2344083"/>
                <a:gd name="connsiteX159" fmla="*/ 57096 w 1410595"/>
                <a:gd name="connsiteY159" fmla="*/ 1284507 h 2344083"/>
                <a:gd name="connsiteX160" fmla="*/ 74728 w 1410595"/>
                <a:gd name="connsiteY160" fmla="*/ 1257670 h 2344083"/>
                <a:gd name="connsiteX161" fmla="*/ 102100 w 1410595"/>
                <a:gd name="connsiteY161" fmla="*/ 1286843 h 2344083"/>
                <a:gd name="connsiteX162" fmla="*/ 131656 w 1410595"/>
                <a:gd name="connsiteY162" fmla="*/ 1252136 h 2344083"/>
                <a:gd name="connsiteX163" fmla="*/ 99414 w 1410595"/>
                <a:gd name="connsiteY163" fmla="*/ 1220098 h 2344083"/>
                <a:gd name="connsiteX164" fmla="*/ 74728 w 1410595"/>
                <a:gd name="connsiteY164" fmla="*/ 1257670 h 2344083"/>
                <a:gd name="connsiteX165" fmla="*/ 60454 w 1410595"/>
                <a:gd name="connsiteY165" fmla="*/ 1242458 h 2344083"/>
                <a:gd name="connsiteX166" fmla="*/ 0 w 1410595"/>
                <a:gd name="connsiteY166" fmla="*/ 1065250 h 2344083"/>
                <a:gd name="connsiteX167" fmla="*/ 94460 w 1410595"/>
                <a:gd name="connsiteY167" fmla="*/ 853501 h 2344083"/>
                <a:gd name="connsiteX168" fmla="*/ 123124 w 1410595"/>
                <a:gd name="connsiteY168" fmla="*/ 834762 h 2344083"/>
                <a:gd name="connsiteX169" fmla="*/ 137029 w 1410595"/>
                <a:gd name="connsiteY169" fmla="*/ 873024 h 2344083"/>
                <a:gd name="connsiteX170" fmla="*/ 177332 w 1410595"/>
                <a:gd name="connsiteY170" fmla="*/ 851666 h 2344083"/>
                <a:gd name="connsiteX171" fmla="*/ 158524 w 1410595"/>
                <a:gd name="connsiteY171" fmla="*/ 811619 h 2344083"/>
                <a:gd name="connsiteX172" fmla="*/ 123124 w 1410595"/>
                <a:gd name="connsiteY172" fmla="*/ 834762 h 2344083"/>
                <a:gd name="connsiteX173" fmla="*/ 115199 w 1410595"/>
                <a:gd name="connsiteY173" fmla="*/ 812954 h 2344083"/>
                <a:gd name="connsiteX174" fmla="*/ 107474 w 1410595"/>
                <a:gd name="connsiteY174" fmla="*/ 752883 h 2344083"/>
                <a:gd name="connsiteX175" fmla="*/ 207223 w 1410595"/>
                <a:gd name="connsiteY175" fmla="*/ 550146 h 2344083"/>
                <a:gd name="connsiteX176" fmla="*/ 243238 w 1410595"/>
                <a:gd name="connsiteY176" fmla="*/ 530089 h 2344083"/>
                <a:gd name="connsiteX177" fmla="*/ 252564 w 1410595"/>
                <a:gd name="connsiteY177" fmla="*/ 565997 h 2344083"/>
                <a:gd name="connsiteX178" fmla="*/ 295553 w 1410595"/>
                <a:gd name="connsiteY178" fmla="*/ 552648 h 2344083"/>
                <a:gd name="connsiteX179" fmla="*/ 279432 w 1410595"/>
                <a:gd name="connsiteY179" fmla="*/ 509932 h 2344083"/>
                <a:gd name="connsiteX180" fmla="*/ 243238 w 1410595"/>
                <a:gd name="connsiteY180" fmla="*/ 530089 h 2344083"/>
                <a:gd name="connsiteX181" fmla="*/ 241817 w 1410595"/>
                <a:gd name="connsiteY181" fmla="*/ 524616 h 2344083"/>
                <a:gd name="connsiteX182" fmla="*/ 239130 w 1410595"/>
                <a:gd name="connsiteY182" fmla="*/ 483234 h 2344083"/>
                <a:gd name="connsiteX183" fmla="*/ 324143 w 1410595"/>
                <a:gd name="connsiteY183" fmla="*/ 292510 h 2344083"/>
                <a:gd name="connsiteX184" fmla="*/ 358347 w 1410595"/>
                <a:gd name="connsiteY184" fmla="*/ 270374 h 2344083"/>
                <a:gd name="connsiteX185" fmla="*/ 357351 w 1410595"/>
                <a:gd name="connsiteY185" fmla="*/ 280329 h 2344083"/>
                <a:gd name="connsiteX186" fmla="*/ 357351 w 1410595"/>
                <a:gd name="connsiteY186" fmla="*/ 299018 h 2344083"/>
                <a:gd name="connsiteX187" fmla="*/ 403027 w 1410595"/>
                <a:gd name="connsiteY187" fmla="*/ 293678 h 2344083"/>
                <a:gd name="connsiteX188" fmla="*/ 384219 w 1410595"/>
                <a:gd name="connsiteY188" fmla="*/ 253631 h 2344083"/>
                <a:gd name="connsiteX189" fmla="*/ 358347 w 1410595"/>
                <a:gd name="connsiteY189" fmla="*/ 270374 h 2344083"/>
                <a:gd name="connsiteX190" fmla="*/ 362221 w 1410595"/>
                <a:gd name="connsiteY190" fmla="*/ 231678 h 2344083"/>
                <a:gd name="connsiteX191" fmla="*/ 593794 w 1410595"/>
                <a:gd name="connsiteY191" fmla="*/ 40047 h 2344083"/>
                <a:gd name="connsiteX192" fmla="*/ 633696 w 1410595"/>
                <a:gd name="connsiteY192" fmla="*/ 45219 h 2344083"/>
                <a:gd name="connsiteX193" fmla="*/ 609915 w 1410595"/>
                <a:gd name="connsiteY193" fmla="*/ 61405 h 2344083"/>
                <a:gd name="connsiteX194" fmla="*/ 642157 w 1410595"/>
                <a:gd name="connsiteY194" fmla="*/ 90773 h 2344083"/>
                <a:gd name="connsiteX195" fmla="*/ 655591 w 1410595"/>
                <a:gd name="connsiteY195" fmla="*/ 48056 h 2344083"/>
                <a:gd name="connsiteX196" fmla="*/ 633696 w 1410595"/>
                <a:gd name="connsiteY196" fmla="*/ 45219 h 2344083"/>
                <a:gd name="connsiteX197" fmla="*/ 677086 w 1410595"/>
                <a:gd name="connsiteY197" fmla="*/ 15685 h 2344083"/>
                <a:gd name="connsiteX198" fmla="*/ 752318 w 1410595"/>
                <a:gd name="connsiteY198" fmla="*/ 0 h 234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1410595" h="2344083">
                  <a:moveTo>
                    <a:pt x="405704" y="1980833"/>
                  </a:moveTo>
                  <a:lnTo>
                    <a:pt x="405714" y="1980834"/>
                  </a:lnTo>
                  <a:lnTo>
                    <a:pt x="405714" y="1980991"/>
                  </a:lnTo>
                  <a:close/>
                  <a:moveTo>
                    <a:pt x="1321080" y="1846226"/>
                  </a:moveTo>
                  <a:lnTo>
                    <a:pt x="1409824" y="1846226"/>
                  </a:lnTo>
                  <a:lnTo>
                    <a:pt x="1410595" y="1871529"/>
                  </a:lnTo>
                  <a:cubicBezTo>
                    <a:pt x="1410595" y="1999679"/>
                    <a:pt x="1381040" y="2106471"/>
                    <a:pt x="1321929" y="2183895"/>
                  </a:cubicBezTo>
                  <a:cubicBezTo>
                    <a:pt x="1262819" y="2261319"/>
                    <a:pt x="1171466" y="2304036"/>
                    <a:pt x="1066679" y="2304036"/>
                  </a:cubicBezTo>
                  <a:lnTo>
                    <a:pt x="998743" y="2295854"/>
                  </a:lnTo>
                  <a:lnTo>
                    <a:pt x="1021002" y="2280008"/>
                  </a:lnTo>
                  <a:lnTo>
                    <a:pt x="988760" y="2250640"/>
                  </a:lnTo>
                  <a:lnTo>
                    <a:pt x="978013" y="2293357"/>
                  </a:lnTo>
                  <a:lnTo>
                    <a:pt x="988760" y="2294652"/>
                  </a:lnTo>
                  <a:lnTo>
                    <a:pt x="998743" y="2295854"/>
                  </a:lnTo>
                  <a:lnTo>
                    <a:pt x="953495" y="2328064"/>
                  </a:lnTo>
                  <a:cubicBezTo>
                    <a:pt x="928978" y="2338744"/>
                    <a:pt x="902781" y="2344083"/>
                    <a:pt x="875913" y="2344083"/>
                  </a:cubicBezTo>
                  <a:cubicBezTo>
                    <a:pt x="829565" y="2344083"/>
                    <a:pt x="781705" y="2326062"/>
                    <a:pt x="744803" y="2292273"/>
                  </a:cubicBezTo>
                  <a:lnTo>
                    <a:pt x="739855" y="2286393"/>
                  </a:lnTo>
                  <a:lnTo>
                    <a:pt x="779186" y="2263989"/>
                  </a:lnTo>
                  <a:lnTo>
                    <a:pt x="749631" y="2229282"/>
                  </a:lnTo>
                  <a:lnTo>
                    <a:pt x="712015" y="2253310"/>
                  </a:lnTo>
                  <a:lnTo>
                    <a:pt x="739855" y="2286393"/>
                  </a:lnTo>
                  <a:lnTo>
                    <a:pt x="726457" y="2294024"/>
                  </a:lnTo>
                  <a:cubicBezTo>
                    <a:pt x="707985" y="2300699"/>
                    <a:pt x="689177" y="2304036"/>
                    <a:pt x="671712" y="2304036"/>
                  </a:cubicBezTo>
                  <a:cubicBezTo>
                    <a:pt x="628723" y="2304036"/>
                    <a:pt x="588420" y="2288017"/>
                    <a:pt x="558865" y="2258650"/>
                  </a:cubicBezTo>
                  <a:cubicBezTo>
                    <a:pt x="536698" y="2238626"/>
                    <a:pt x="519066" y="2211094"/>
                    <a:pt x="511635" y="2179432"/>
                  </a:cubicBezTo>
                  <a:lnTo>
                    <a:pt x="509043" y="2157103"/>
                  </a:lnTo>
                  <a:lnTo>
                    <a:pt x="537370" y="2162537"/>
                  </a:lnTo>
                  <a:cubicBezTo>
                    <a:pt x="545430" y="2162537"/>
                    <a:pt x="553491" y="2162537"/>
                    <a:pt x="561551" y="2159867"/>
                  </a:cubicBezTo>
                  <a:lnTo>
                    <a:pt x="556178" y="2117150"/>
                  </a:lnTo>
                  <a:lnTo>
                    <a:pt x="513188" y="2106471"/>
                  </a:lnTo>
                  <a:cubicBezTo>
                    <a:pt x="507814" y="2119820"/>
                    <a:pt x="507814" y="2133169"/>
                    <a:pt x="507814" y="2146518"/>
                  </a:cubicBezTo>
                  <a:lnTo>
                    <a:pt x="509043" y="2157103"/>
                  </a:lnTo>
                  <a:lnTo>
                    <a:pt x="469527" y="2149522"/>
                  </a:lnTo>
                  <a:cubicBezTo>
                    <a:pt x="448704" y="2141178"/>
                    <a:pt x="429896" y="2129164"/>
                    <a:pt x="413775" y="2114480"/>
                  </a:cubicBezTo>
                  <a:cubicBezTo>
                    <a:pt x="397654" y="2099796"/>
                    <a:pt x="384891" y="2081108"/>
                    <a:pt x="376159" y="2060417"/>
                  </a:cubicBezTo>
                  <a:lnTo>
                    <a:pt x="368430" y="2022401"/>
                  </a:lnTo>
                  <a:lnTo>
                    <a:pt x="405714" y="2026377"/>
                  </a:lnTo>
                  <a:lnTo>
                    <a:pt x="408401" y="2026377"/>
                  </a:lnTo>
                  <a:lnTo>
                    <a:pt x="411088" y="2026377"/>
                  </a:lnTo>
                  <a:lnTo>
                    <a:pt x="408401" y="1980991"/>
                  </a:lnTo>
                  <a:lnTo>
                    <a:pt x="405714" y="1980834"/>
                  </a:lnTo>
                  <a:lnTo>
                    <a:pt x="405714" y="1938274"/>
                  </a:lnTo>
                  <a:lnTo>
                    <a:pt x="404892" y="1938088"/>
                  </a:lnTo>
                  <a:lnTo>
                    <a:pt x="456764" y="1932934"/>
                  </a:lnTo>
                  <a:lnTo>
                    <a:pt x="451391" y="1986330"/>
                  </a:lnTo>
                  <a:lnTo>
                    <a:pt x="451391" y="1994340"/>
                  </a:lnTo>
                  <a:cubicBezTo>
                    <a:pt x="451391" y="2015698"/>
                    <a:pt x="459451" y="2034387"/>
                    <a:pt x="475572" y="2047736"/>
                  </a:cubicBezTo>
                  <a:cubicBezTo>
                    <a:pt x="491693" y="2063754"/>
                    <a:pt x="513188" y="2074434"/>
                    <a:pt x="537370" y="2074434"/>
                  </a:cubicBezTo>
                  <a:cubicBezTo>
                    <a:pt x="542743" y="2074434"/>
                    <a:pt x="545430" y="2074434"/>
                    <a:pt x="550804" y="2071764"/>
                  </a:cubicBezTo>
                  <a:lnTo>
                    <a:pt x="615288" y="2063754"/>
                  </a:lnTo>
                  <a:lnTo>
                    <a:pt x="599167" y="2127829"/>
                  </a:lnTo>
                  <a:cubicBezTo>
                    <a:pt x="596480" y="2133169"/>
                    <a:pt x="596480" y="2141178"/>
                    <a:pt x="596480" y="2146518"/>
                  </a:cubicBezTo>
                  <a:cubicBezTo>
                    <a:pt x="596480" y="2165207"/>
                    <a:pt x="604541" y="2181225"/>
                    <a:pt x="617975" y="2194574"/>
                  </a:cubicBezTo>
                  <a:cubicBezTo>
                    <a:pt x="631409" y="2207923"/>
                    <a:pt x="652904" y="2213263"/>
                    <a:pt x="671712" y="2213263"/>
                  </a:cubicBezTo>
                  <a:cubicBezTo>
                    <a:pt x="687833" y="2213263"/>
                    <a:pt x="703954" y="2210593"/>
                    <a:pt x="720075" y="2197244"/>
                  </a:cubicBezTo>
                  <a:lnTo>
                    <a:pt x="757691" y="2162537"/>
                  </a:lnTo>
                  <a:lnTo>
                    <a:pt x="784560" y="2205254"/>
                  </a:lnTo>
                  <a:cubicBezTo>
                    <a:pt x="808741" y="2239961"/>
                    <a:pt x="843670" y="2255980"/>
                    <a:pt x="875913" y="2255980"/>
                  </a:cubicBezTo>
                  <a:cubicBezTo>
                    <a:pt x="902781" y="2255980"/>
                    <a:pt x="932336" y="2245301"/>
                    <a:pt x="953831" y="2221272"/>
                  </a:cubicBezTo>
                  <a:lnTo>
                    <a:pt x="967265" y="2205254"/>
                  </a:lnTo>
                  <a:lnTo>
                    <a:pt x="988760" y="2205254"/>
                  </a:lnTo>
                  <a:lnTo>
                    <a:pt x="991447" y="2205254"/>
                  </a:lnTo>
                  <a:lnTo>
                    <a:pt x="996821" y="2207923"/>
                  </a:lnTo>
                  <a:cubicBezTo>
                    <a:pt x="1021002" y="2213263"/>
                    <a:pt x="1045184" y="2213263"/>
                    <a:pt x="1066679" y="2213263"/>
                  </a:cubicBezTo>
                  <a:cubicBezTo>
                    <a:pt x="1147284" y="2213263"/>
                    <a:pt x="1206395" y="2183895"/>
                    <a:pt x="1252071" y="2127829"/>
                  </a:cubicBezTo>
                  <a:cubicBezTo>
                    <a:pt x="1295061" y="2074434"/>
                    <a:pt x="1321929" y="1986330"/>
                    <a:pt x="1321929" y="1871529"/>
                  </a:cubicBezTo>
                  <a:close/>
                  <a:moveTo>
                    <a:pt x="752318" y="0"/>
                  </a:moveTo>
                  <a:cubicBezTo>
                    <a:pt x="804711" y="0"/>
                    <a:pt x="855593" y="21025"/>
                    <a:pt x="893629" y="60822"/>
                  </a:cubicBezTo>
                  <a:lnTo>
                    <a:pt x="908534" y="81378"/>
                  </a:lnTo>
                  <a:lnTo>
                    <a:pt x="878599" y="85434"/>
                  </a:lnTo>
                  <a:lnTo>
                    <a:pt x="886660" y="128150"/>
                  </a:lnTo>
                  <a:lnTo>
                    <a:pt x="926963" y="106792"/>
                  </a:lnTo>
                  <a:lnTo>
                    <a:pt x="908534" y="81378"/>
                  </a:lnTo>
                  <a:lnTo>
                    <a:pt x="937710" y="77424"/>
                  </a:lnTo>
                  <a:cubicBezTo>
                    <a:pt x="1010255" y="77424"/>
                    <a:pt x="1077426" y="109462"/>
                    <a:pt x="1123102" y="157518"/>
                  </a:cubicBezTo>
                  <a:cubicBezTo>
                    <a:pt x="1168779" y="202905"/>
                    <a:pt x="1198334" y="266980"/>
                    <a:pt x="1198334" y="336395"/>
                  </a:cubicBezTo>
                  <a:cubicBezTo>
                    <a:pt x="1198334" y="361758"/>
                    <a:pt x="1194304" y="387121"/>
                    <a:pt x="1185908" y="412150"/>
                  </a:cubicBezTo>
                  <a:lnTo>
                    <a:pt x="1178382" y="426521"/>
                  </a:lnTo>
                  <a:lnTo>
                    <a:pt x="1165127" y="421578"/>
                  </a:lnTo>
                  <a:cubicBezTo>
                    <a:pt x="1148124" y="417156"/>
                    <a:pt x="1130492" y="414486"/>
                    <a:pt x="1112355" y="413819"/>
                  </a:cubicBezTo>
                  <a:lnTo>
                    <a:pt x="1109668" y="459205"/>
                  </a:lnTo>
                  <a:lnTo>
                    <a:pt x="1147284" y="485903"/>
                  </a:lnTo>
                  <a:lnTo>
                    <a:pt x="1178382" y="426521"/>
                  </a:lnTo>
                  <a:lnTo>
                    <a:pt x="1214120" y="439849"/>
                  </a:lnTo>
                  <a:cubicBezTo>
                    <a:pt x="1245354" y="455201"/>
                    <a:pt x="1273566" y="476559"/>
                    <a:pt x="1297748" y="501922"/>
                  </a:cubicBezTo>
                  <a:cubicBezTo>
                    <a:pt x="1323273" y="527285"/>
                    <a:pt x="1344096" y="557321"/>
                    <a:pt x="1358538" y="590693"/>
                  </a:cubicBezTo>
                  <a:lnTo>
                    <a:pt x="1368598" y="622321"/>
                  </a:lnTo>
                  <a:lnTo>
                    <a:pt x="1274100" y="622321"/>
                  </a:lnTo>
                  <a:lnTo>
                    <a:pt x="1233263" y="563328"/>
                  </a:lnTo>
                  <a:cubicBezTo>
                    <a:pt x="1198334" y="528620"/>
                    <a:pt x="1152658" y="504592"/>
                    <a:pt x="1109668" y="504592"/>
                  </a:cubicBezTo>
                  <a:lnTo>
                    <a:pt x="1023689" y="499252"/>
                  </a:lnTo>
                  <a:lnTo>
                    <a:pt x="1074739" y="432507"/>
                  </a:lnTo>
                  <a:cubicBezTo>
                    <a:pt x="1098921" y="400470"/>
                    <a:pt x="1109668" y="368432"/>
                    <a:pt x="1109668" y="336395"/>
                  </a:cubicBezTo>
                  <a:cubicBezTo>
                    <a:pt x="1109668" y="293678"/>
                    <a:pt x="1090860" y="250961"/>
                    <a:pt x="1058618" y="218924"/>
                  </a:cubicBezTo>
                  <a:cubicBezTo>
                    <a:pt x="1029063" y="186886"/>
                    <a:pt x="986073" y="168197"/>
                    <a:pt x="937710" y="165528"/>
                  </a:cubicBezTo>
                  <a:cubicBezTo>
                    <a:pt x="924276" y="165528"/>
                    <a:pt x="910842" y="168197"/>
                    <a:pt x="897407" y="170867"/>
                  </a:cubicBezTo>
                  <a:lnTo>
                    <a:pt x="865165" y="178877"/>
                  </a:lnTo>
                  <a:lnTo>
                    <a:pt x="849044" y="149509"/>
                  </a:lnTo>
                  <a:cubicBezTo>
                    <a:pt x="824862" y="106792"/>
                    <a:pt x="787247" y="88103"/>
                    <a:pt x="752318" y="88103"/>
                  </a:cubicBezTo>
                  <a:cubicBezTo>
                    <a:pt x="725449" y="88103"/>
                    <a:pt x="698581" y="98783"/>
                    <a:pt x="674399" y="122811"/>
                  </a:cubicBezTo>
                  <a:lnTo>
                    <a:pt x="658278" y="141499"/>
                  </a:lnTo>
                  <a:lnTo>
                    <a:pt x="631409" y="133490"/>
                  </a:lnTo>
                  <a:cubicBezTo>
                    <a:pt x="617975" y="130820"/>
                    <a:pt x="607228" y="130820"/>
                    <a:pt x="593794" y="130820"/>
                  </a:cubicBezTo>
                  <a:cubicBezTo>
                    <a:pt x="553491" y="130820"/>
                    <a:pt x="518562" y="146839"/>
                    <a:pt x="491693" y="173537"/>
                  </a:cubicBezTo>
                  <a:cubicBezTo>
                    <a:pt x="464825" y="200235"/>
                    <a:pt x="446017" y="237612"/>
                    <a:pt x="446017" y="280329"/>
                  </a:cubicBezTo>
                  <a:cubicBezTo>
                    <a:pt x="446017" y="282999"/>
                    <a:pt x="446017" y="288338"/>
                    <a:pt x="446017" y="291008"/>
                  </a:cubicBezTo>
                  <a:lnTo>
                    <a:pt x="451391" y="323046"/>
                  </a:lnTo>
                  <a:lnTo>
                    <a:pt x="421835" y="336395"/>
                  </a:lnTo>
                  <a:cubicBezTo>
                    <a:pt x="365412" y="360423"/>
                    <a:pt x="327796" y="416489"/>
                    <a:pt x="327796" y="483234"/>
                  </a:cubicBezTo>
                  <a:cubicBezTo>
                    <a:pt x="327796" y="499252"/>
                    <a:pt x="330482" y="517941"/>
                    <a:pt x="338543" y="539299"/>
                  </a:cubicBezTo>
                  <a:lnTo>
                    <a:pt x="351977" y="579346"/>
                  </a:lnTo>
                  <a:lnTo>
                    <a:pt x="311675" y="595365"/>
                  </a:lnTo>
                  <a:cubicBezTo>
                    <a:pt x="239130" y="619393"/>
                    <a:pt x="198827" y="686138"/>
                    <a:pt x="198827" y="752883"/>
                  </a:cubicBezTo>
                  <a:cubicBezTo>
                    <a:pt x="198827" y="779581"/>
                    <a:pt x="204201" y="806279"/>
                    <a:pt x="217635" y="830307"/>
                  </a:cubicBezTo>
                  <a:lnTo>
                    <a:pt x="239130" y="873024"/>
                  </a:lnTo>
                  <a:lnTo>
                    <a:pt x="196140" y="891713"/>
                  </a:lnTo>
                  <a:cubicBezTo>
                    <a:pt x="137029" y="918411"/>
                    <a:pt x="91353" y="985156"/>
                    <a:pt x="91353" y="1065250"/>
                  </a:cubicBezTo>
                  <a:cubicBezTo>
                    <a:pt x="91353" y="1129325"/>
                    <a:pt x="118222" y="1182721"/>
                    <a:pt x="161211" y="1217428"/>
                  </a:cubicBezTo>
                  <a:lnTo>
                    <a:pt x="198827" y="1246796"/>
                  </a:lnTo>
                  <a:lnTo>
                    <a:pt x="163898" y="1281503"/>
                  </a:lnTo>
                  <a:cubicBezTo>
                    <a:pt x="142403" y="1305532"/>
                    <a:pt x="131656" y="1332230"/>
                    <a:pt x="131656" y="1358928"/>
                  </a:cubicBezTo>
                  <a:cubicBezTo>
                    <a:pt x="134343" y="1396305"/>
                    <a:pt x="153151" y="1433682"/>
                    <a:pt x="190766" y="1452371"/>
                  </a:cubicBezTo>
                  <a:lnTo>
                    <a:pt x="231069" y="1473729"/>
                  </a:lnTo>
                  <a:lnTo>
                    <a:pt x="212261" y="1511106"/>
                  </a:lnTo>
                  <a:cubicBezTo>
                    <a:pt x="201514" y="1532464"/>
                    <a:pt x="198827" y="1551153"/>
                    <a:pt x="198827" y="1572511"/>
                  </a:cubicBezTo>
                  <a:cubicBezTo>
                    <a:pt x="198827" y="1601879"/>
                    <a:pt x="206888" y="1633917"/>
                    <a:pt x="225695" y="1655275"/>
                  </a:cubicBezTo>
                  <a:cubicBezTo>
                    <a:pt x="241817" y="1679303"/>
                    <a:pt x="265998" y="1695322"/>
                    <a:pt x="295553" y="1700662"/>
                  </a:cubicBezTo>
                  <a:lnTo>
                    <a:pt x="360038" y="1711341"/>
                  </a:lnTo>
                  <a:lnTo>
                    <a:pt x="322422" y="1767407"/>
                  </a:lnTo>
                  <a:cubicBezTo>
                    <a:pt x="311675" y="1786095"/>
                    <a:pt x="306301" y="1807454"/>
                    <a:pt x="306301" y="1828812"/>
                  </a:cubicBezTo>
                  <a:cubicBezTo>
                    <a:pt x="306301" y="1858180"/>
                    <a:pt x="317048" y="1884878"/>
                    <a:pt x="335856" y="1906236"/>
                  </a:cubicBezTo>
                  <a:cubicBezTo>
                    <a:pt x="343917" y="1915581"/>
                    <a:pt x="353992" y="1923590"/>
                    <a:pt x="365747" y="1929263"/>
                  </a:cubicBezTo>
                  <a:lnTo>
                    <a:pt x="404892" y="1938088"/>
                  </a:lnTo>
                  <a:lnTo>
                    <a:pt x="403027" y="1938274"/>
                  </a:lnTo>
                  <a:lnTo>
                    <a:pt x="405704" y="1980833"/>
                  </a:lnTo>
                  <a:lnTo>
                    <a:pt x="362725" y="1978321"/>
                  </a:lnTo>
                  <a:cubicBezTo>
                    <a:pt x="362725" y="1983660"/>
                    <a:pt x="362725" y="1989000"/>
                    <a:pt x="362725" y="1994340"/>
                  </a:cubicBezTo>
                  <a:lnTo>
                    <a:pt x="368430" y="2022401"/>
                  </a:lnTo>
                  <a:lnTo>
                    <a:pt x="365034" y="2022039"/>
                  </a:lnTo>
                  <a:cubicBezTo>
                    <a:pt x="326116" y="2013529"/>
                    <a:pt x="292867" y="1993005"/>
                    <a:pt x="268685" y="1964972"/>
                  </a:cubicBezTo>
                  <a:cubicBezTo>
                    <a:pt x="233756" y="1927595"/>
                    <a:pt x="214948" y="1879538"/>
                    <a:pt x="214948" y="1828812"/>
                  </a:cubicBezTo>
                  <a:cubicBezTo>
                    <a:pt x="214948" y="1810124"/>
                    <a:pt x="217635" y="1791435"/>
                    <a:pt x="223009" y="1773080"/>
                  </a:cubicBezTo>
                  <a:lnTo>
                    <a:pt x="225897" y="1766662"/>
                  </a:lnTo>
                  <a:lnTo>
                    <a:pt x="276746" y="1786095"/>
                  </a:lnTo>
                  <a:lnTo>
                    <a:pt x="284806" y="1743379"/>
                  </a:lnTo>
                  <a:lnTo>
                    <a:pt x="247190" y="1719350"/>
                  </a:lnTo>
                  <a:lnTo>
                    <a:pt x="225897" y="1766662"/>
                  </a:lnTo>
                  <a:lnTo>
                    <a:pt x="206887" y="1759398"/>
                  </a:lnTo>
                  <a:cubicBezTo>
                    <a:pt x="186064" y="1746049"/>
                    <a:pt x="167928" y="1728695"/>
                    <a:pt x="153151" y="1708671"/>
                  </a:cubicBezTo>
                  <a:cubicBezTo>
                    <a:pt x="123595" y="1671294"/>
                    <a:pt x="107474" y="1623238"/>
                    <a:pt x="107474" y="1572511"/>
                  </a:cubicBezTo>
                  <a:cubicBezTo>
                    <a:pt x="107474" y="1556492"/>
                    <a:pt x="109489" y="1539806"/>
                    <a:pt x="113520" y="1523120"/>
                  </a:cubicBezTo>
                  <a:lnTo>
                    <a:pt x="118568" y="1509370"/>
                  </a:lnTo>
                  <a:lnTo>
                    <a:pt x="150464" y="1532464"/>
                  </a:lnTo>
                  <a:lnTo>
                    <a:pt x="171958" y="1492417"/>
                  </a:lnTo>
                  <a:lnTo>
                    <a:pt x="131656" y="1473729"/>
                  </a:lnTo>
                  <a:lnTo>
                    <a:pt x="118568" y="1509370"/>
                  </a:lnTo>
                  <a:lnTo>
                    <a:pt x="104200" y="1498967"/>
                  </a:lnTo>
                  <a:cubicBezTo>
                    <a:pt x="64149" y="1460547"/>
                    <a:pt x="42990" y="1408986"/>
                    <a:pt x="42990" y="1358928"/>
                  </a:cubicBezTo>
                  <a:cubicBezTo>
                    <a:pt x="42990" y="1333565"/>
                    <a:pt x="47692" y="1308201"/>
                    <a:pt x="57096" y="1284507"/>
                  </a:cubicBezTo>
                  <a:lnTo>
                    <a:pt x="74728" y="1257670"/>
                  </a:lnTo>
                  <a:lnTo>
                    <a:pt x="102100" y="1286843"/>
                  </a:lnTo>
                  <a:lnTo>
                    <a:pt x="131656" y="1252136"/>
                  </a:lnTo>
                  <a:lnTo>
                    <a:pt x="99414" y="1220098"/>
                  </a:lnTo>
                  <a:lnTo>
                    <a:pt x="74728" y="1257670"/>
                  </a:lnTo>
                  <a:lnTo>
                    <a:pt x="60454" y="1242458"/>
                  </a:lnTo>
                  <a:cubicBezTo>
                    <a:pt x="23678" y="1193901"/>
                    <a:pt x="2016" y="1133330"/>
                    <a:pt x="0" y="1065250"/>
                  </a:cubicBezTo>
                  <a:cubicBezTo>
                    <a:pt x="2016" y="981151"/>
                    <a:pt x="37280" y="904561"/>
                    <a:pt x="94460" y="853501"/>
                  </a:cubicBezTo>
                  <a:lnTo>
                    <a:pt x="123124" y="834762"/>
                  </a:lnTo>
                  <a:lnTo>
                    <a:pt x="137029" y="873024"/>
                  </a:lnTo>
                  <a:lnTo>
                    <a:pt x="177332" y="851666"/>
                  </a:lnTo>
                  <a:lnTo>
                    <a:pt x="158524" y="811619"/>
                  </a:lnTo>
                  <a:lnTo>
                    <a:pt x="123124" y="834762"/>
                  </a:lnTo>
                  <a:lnTo>
                    <a:pt x="115199" y="812954"/>
                  </a:lnTo>
                  <a:cubicBezTo>
                    <a:pt x="110161" y="792930"/>
                    <a:pt x="107474" y="772907"/>
                    <a:pt x="107474" y="752883"/>
                  </a:cubicBezTo>
                  <a:cubicBezTo>
                    <a:pt x="107474" y="674792"/>
                    <a:pt x="143747" y="599704"/>
                    <a:pt x="207223" y="550146"/>
                  </a:cubicBezTo>
                  <a:lnTo>
                    <a:pt x="243238" y="530089"/>
                  </a:lnTo>
                  <a:lnTo>
                    <a:pt x="252564" y="565997"/>
                  </a:lnTo>
                  <a:lnTo>
                    <a:pt x="295553" y="552648"/>
                  </a:lnTo>
                  <a:lnTo>
                    <a:pt x="279432" y="509932"/>
                  </a:lnTo>
                  <a:lnTo>
                    <a:pt x="243238" y="530089"/>
                  </a:lnTo>
                  <a:lnTo>
                    <a:pt x="241817" y="524616"/>
                  </a:lnTo>
                  <a:cubicBezTo>
                    <a:pt x="239802" y="510599"/>
                    <a:pt x="239130" y="496583"/>
                    <a:pt x="239130" y="483234"/>
                  </a:cubicBezTo>
                  <a:cubicBezTo>
                    <a:pt x="239130" y="409147"/>
                    <a:pt x="270868" y="339565"/>
                    <a:pt x="324143" y="292510"/>
                  </a:cubicBezTo>
                  <a:lnTo>
                    <a:pt x="358347" y="270374"/>
                  </a:lnTo>
                  <a:lnTo>
                    <a:pt x="357351" y="280329"/>
                  </a:lnTo>
                  <a:cubicBezTo>
                    <a:pt x="357351" y="285669"/>
                    <a:pt x="357351" y="291008"/>
                    <a:pt x="357351" y="299018"/>
                  </a:cubicBezTo>
                  <a:lnTo>
                    <a:pt x="403027" y="293678"/>
                  </a:lnTo>
                  <a:lnTo>
                    <a:pt x="384219" y="253631"/>
                  </a:lnTo>
                  <a:lnTo>
                    <a:pt x="358347" y="270374"/>
                  </a:lnTo>
                  <a:lnTo>
                    <a:pt x="362221" y="231678"/>
                  </a:lnTo>
                  <a:cubicBezTo>
                    <a:pt x="384555" y="121810"/>
                    <a:pt x="480946" y="40047"/>
                    <a:pt x="593794" y="40047"/>
                  </a:cubicBezTo>
                  <a:lnTo>
                    <a:pt x="633696" y="45219"/>
                  </a:lnTo>
                  <a:lnTo>
                    <a:pt x="609915" y="61405"/>
                  </a:lnTo>
                  <a:lnTo>
                    <a:pt x="642157" y="90773"/>
                  </a:lnTo>
                  <a:lnTo>
                    <a:pt x="655591" y="48056"/>
                  </a:lnTo>
                  <a:lnTo>
                    <a:pt x="633696" y="45219"/>
                  </a:lnTo>
                  <a:lnTo>
                    <a:pt x="677086" y="15685"/>
                  </a:lnTo>
                  <a:cubicBezTo>
                    <a:pt x="701267" y="5340"/>
                    <a:pt x="726793" y="0"/>
                    <a:pt x="752318" y="0"/>
                  </a:cubicBez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119">
              <a:extLst>
                <a:ext uri="{FF2B5EF4-FFF2-40B4-BE49-F238E27FC236}">
                  <a16:creationId xmlns:a16="http://schemas.microsoft.com/office/drawing/2014/main" id="{E033CCCB-B8D2-4E03-A4D4-EBBCC798C1B3}"/>
                </a:ext>
              </a:extLst>
            </p:cNvPr>
            <p:cNvSpPr>
              <a:spLocks/>
            </p:cNvSpPr>
            <p:nvPr/>
          </p:nvSpPr>
          <p:spPr bwMode="auto">
            <a:xfrm>
              <a:off x="6475579" y="3733387"/>
              <a:ext cx="497857" cy="331905"/>
            </a:xfrm>
            <a:custGeom>
              <a:avLst/>
              <a:gdLst>
                <a:gd name="T0" fmla="*/ 28 w 191"/>
                <a:gd name="T1" fmla="*/ 67 h 122"/>
                <a:gd name="T2" fmla="*/ 57 w 191"/>
                <a:gd name="T3" fmla="*/ 42 h 122"/>
                <a:gd name="T4" fmla="*/ 95 w 191"/>
                <a:gd name="T5" fmla="*/ 33 h 122"/>
                <a:gd name="T6" fmla="*/ 139 w 191"/>
                <a:gd name="T7" fmla="*/ 48 h 122"/>
                <a:gd name="T8" fmla="*/ 157 w 191"/>
                <a:gd name="T9" fmla="*/ 86 h 122"/>
                <a:gd name="T10" fmla="*/ 153 w 191"/>
                <a:gd name="T11" fmla="*/ 111 h 122"/>
                <a:gd name="T12" fmla="*/ 184 w 191"/>
                <a:gd name="T13" fmla="*/ 122 h 122"/>
                <a:gd name="T14" fmla="*/ 191 w 191"/>
                <a:gd name="T15" fmla="*/ 86 h 122"/>
                <a:gd name="T16" fmla="*/ 161 w 191"/>
                <a:gd name="T17" fmla="*/ 23 h 122"/>
                <a:gd name="T18" fmla="*/ 95 w 191"/>
                <a:gd name="T19" fmla="*/ 0 h 122"/>
                <a:gd name="T20" fmla="*/ 42 w 191"/>
                <a:gd name="T21" fmla="*/ 13 h 122"/>
                <a:gd name="T22" fmla="*/ 0 w 191"/>
                <a:gd name="T23" fmla="*/ 48 h 122"/>
                <a:gd name="T24" fmla="*/ 28 w 191"/>
                <a:gd name="T25" fmla="*/ 6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22">
                  <a:moveTo>
                    <a:pt x="28" y="67"/>
                  </a:moveTo>
                  <a:cubicBezTo>
                    <a:pt x="35" y="57"/>
                    <a:pt x="46" y="48"/>
                    <a:pt x="57" y="42"/>
                  </a:cubicBezTo>
                  <a:cubicBezTo>
                    <a:pt x="69" y="36"/>
                    <a:pt x="82" y="33"/>
                    <a:pt x="95" y="33"/>
                  </a:cubicBezTo>
                  <a:cubicBezTo>
                    <a:pt x="112" y="33"/>
                    <a:pt x="128" y="39"/>
                    <a:pt x="139" y="48"/>
                  </a:cubicBezTo>
                  <a:cubicBezTo>
                    <a:pt x="150" y="58"/>
                    <a:pt x="157" y="70"/>
                    <a:pt x="157" y="86"/>
                  </a:cubicBezTo>
                  <a:cubicBezTo>
                    <a:pt x="157" y="94"/>
                    <a:pt x="156" y="102"/>
                    <a:pt x="153" y="111"/>
                  </a:cubicBezTo>
                  <a:lnTo>
                    <a:pt x="184" y="122"/>
                  </a:lnTo>
                  <a:cubicBezTo>
                    <a:pt x="188" y="110"/>
                    <a:pt x="191" y="98"/>
                    <a:pt x="191" y="86"/>
                  </a:cubicBezTo>
                  <a:cubicBezTo>
                    <a:pt x="191" y="60"/>
                    <a:pt x="179" y="38"/>
                    <a:pt x="161" y="23"/>
                  </a:cubicBezTo>
                  <a:cubicBezTo>
                    <a:pt x="143" y="8"/>
                    <a:pt x="119" y="0"/>
                    <a:pt x="95" y="0"/>
                  </a:cubicBezTo>
                  <a:cubicBezTo>
                    <a:pt x="77" y="0"/>
                    <a:pt x="59" y="4"/>
                    <a:pt x="42" y="13"/>
                  </a:cubicBezTo>
                  <a:cubicBezTo>
                    <a:pt x="26" y="21"/>
                    <a:pt x="11" y="33"/>
                    <a:pt x="0" y="48"/>
                  </a:cubicBezTo>
                  <a:lnTo>
                    <a:pt x="28" y="67"/>
                  </a:ln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120">
              <a:extLst>
                <a:ext uri="{FF2B5EF4-FFF2-40B4-BE49-F238E27FC236}">
                  <a16:creationId xmlns:a16="http://schemas.microsoft.com/office/drawing/2014/main" id="{6E043B43-C493-4434-B8C5-37C713C1D338}"/>
                </a:ext>
              </a:extLst>
            </p:cNvPr>
            <p:cNvSpPr>
              <a:spLocks/>
            </p:cNvSpPr>
            <p:nvPr/>
          </p:nvSpPr>
          <p:spPr bwMode="auto">
            <a:xfrm>
              <a:off x="6911210" y="2675434"/>
              <a:ext cx="269679" cy="352655"/>
            </a:xfrm>
            <a:custGeom>
              <a:avLst/>
              <a:gdLst>
                <a:gd name="T0" fmla="*/ 33 w 102"/>
                <a:gd name="T1" fmla="*/ 0 h 128"/>
                <a:gd name="T2" fmla="*/ 8 w 102"/>
                <a:gd name="T3" fmla="*/ 28 h 128"/>
                <a:gd name="T4" fmla="*/ 0 w 102"/>
                <a:gd name="T5" fmla="*/ 64 h 128"/>
                <a:gd name="T6" fmla="*/ 2 w 102"/>
                <a:gd name="T7" fmla="*/ 79 h 128"/>
                <a:gd name="T8" fmla="*/ 2 w 102"/>
                <a:gd name="T9" fmla="*/ 79 h 128"/>
                <a:gd name="T10" fmla="*/ 27 w 102"/>
                <a:gd name="T11" fmla="*/ 117 h 128"/>
                <a:gd name="T12" fmla="*/ 69 w 102"/>
                <a:gd name="T13" fmla="*/ 128 h 128"/>
                <a:gd name="T14" fmla="*/ 102 w 102"/>
                <a:gd name="T15" fmla="*/ 121 h 128"/>
                <a:gd name="T16" fmla="*/ 88 w 102"/>
                <a:gd name="T17" fmla="*/ 91 h 128"/>
                <a:gd name="T18" fmla="*/ 69 w 102"/>
                <a:gd name="T19" fmla="*/ 95 h 128"/>
                <a:gd name="T20" fmla="*/ 46 w 102"/>
                <a:gd name="T21" fmla="*/ 89 h 128"/>
                <a:gd name="T22" fmla="*/ 34 w 102"/>
                <a:gd name="T23" fmla="*/ 73 h 128"/>
                <a:gd name="T24" fmla="*/ 34 w 102"/>
                <a:gd name="T25" fmla="*/ 73 h 128"/>
                <a:gd name="T26" fmla="*/ 34 w 102"/>
                <a:gd name="T27" fmla="*/ 64 h 128"/>
                <a:gd name="T28" fmla="*/ 38 w 102"/>
                <a:gd name="T29" fmla="*/ 42 h 128"/>
                <a:gd name="T30" fmla="*/ 50 w 102"/>
                <a:gd name="T31" fmla="*/ 29 h 128"/>
                <a:gd name="T32" fmla="*/ 33 w 102"/>
                <a:gd name="T3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128">
                  <a:moveTo>
                    <a:pt x="33" y="0"/>
                  </a:moveTo>
                  <a:cubicBezTo>
                    <a:pt x="21" y="6"/>
                    <a:pt x="13" y="17"/>
                    <a:pt x="8" y="28"/>
                  </a:cubicBezTo>
                  <a:cubicBezTo>
                    <a:pt x="3" y="39"/>
                    <a:pt x="0" y="52"/>
                    <a:pt x="0" y="64"/>
                  </a:cubicBezTo>
                  <a:cubicBezTo>
                    <a:pt x="0" y="69"/>
                    <a:pt x="1" y="74"/>
                    <a:pt x="2" y="79"/>
                  </a:cubicBezTo>
                  <a:lnTo>
                    <a:pt x="2" y="79"/>
                  </a:lnTo>
                  <a:cubicBezTo>
                    <a:pt x="5" y="96"/>
                    <a:pt x="15" y="109"/>
                    <a:pt x="27" y="117"/>
                  </a:cubicBezTo>
                  <a:cubicBezTo>
                    <a:pt x="40" y="125"/>
                    <a:pt x="54" y="128"/>
                    <a:pt x="69" y="128"/>
                  </a:cubicBezTo>
                  <a:cubicBezTo>
                    <a:pt x="80" y="128"/>
                    <a:pt x="92" y="126"/>
                    <a:pt x="102" y="121"/>
                  </a:cubicBezTo>
                  <a:lnTo>
                    <a:pt x="88" y="91"/>
                  </a:lnTo>
                  <a:cubicBezTo>
                    <a:pt x="83" y="94"/>
                    <a:pt x="76" y="95"/>
                    <a:pt x="69" y="95"/>
                  </a:cubicBezTo>
                  <a:cubicBezTo>
                    <a:pt x="60" y="95"/>
                    <a:pt x="52" y="93"/>
                    <a:pt x="46" y="89"/>
                  </a:cubicBezTo>
                  <a:cubicBezTo>
                    <a:pt x="40" y="85"/>
                    <a:pt x="36" y="80"/>
                    <a:pt x="34" y="73"/>
                  </a:cubicBezTo>
                  <a:lnTo>
                    <a:pt x="34" y="73"/>
                  </a:lnTo>
                  <a:cubicBezTo>
                    <a:pt x="34" y="70"/>
                    <a:pt x="34" y="67"/>
                    <a:pt x="34" y="64"/>
                  </a:cubicBezTo>
                  <a:cubicBezTo>
                    <a:pt x="34" y="57"/>
                    <a:pt x="35" y="49"/>
                    <a:pt x="38" y="42"/>
                  </a:cubicBezTo>
                  <a:cubicBezTo>
                    <a:pt x="41" y="36"/>
                    <a:pt x="45" y="31"/>
                    <a:pt x="50" y="29"/>
                  </a:cubicBezTo>
                  <a:lnTo>
                    <a:pt x="33" y="0"/>
                  </a:ln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121">
              <a:extLst>
                <a:ext uri="{FF2B5EF4-FFF2-40B4-BE49-F238E27FC236}">
                  <a16:creationId xmlns:a16="http://schemas.microsoft.com/office/drawing/2014/main" id="{41961196-960D-4B7B-863A-90B3CDF73233}"/>
                </a:ext>
              </a:extLst>
            </p:cNvPr>
            <p:cNvSpPr>
              <a:spLocks/>
            </p:cNvSpPr>
            <p:nvPr/>
          </p:nvSpPr>
          <p:spPr bwMode="auto">
            <a:xfrm>
              <a:off x="6620794" y="3173291"/>
              <a:ext cx="165952" cy="103727"/>
            </a:xfrm>
            <a:custGeom>
              <a:avLst/>
              <a:gdLst>
                <a:gd name="T0" fmla="*/ 0 w 61"/>
                <a:gd name="T1" fmla="*/ 12 h 44"/>
                <a:gd name="T2" fmla="*/ 10 w 61"/>
                <a:gd name="T3" fmla="*/ 28 h 44"/>
                <a:gd name="T4" fmla="*/ 24 w 61"/>
                <a:gd name="T5" fmla="*/ 38 h 44"/>
                <a:gd name="T6" fmla="*/ 45 w 61"/>
                <a:gd name="T7" fmla="*/ 44 h 44"/>
                <a:gd name="T8" fmla="*/ 61 w 61"/>
                <a:gd name="T9" fmla="*/ 41 h 44"/>
                <a:gd name="T10" fmla="*/ 52 w 61"/>
                <a:gd name="T11" fmla="*/ 9 h 44"/>
                <a:gd name="T12" fmla="*/ 45 w 61"/>
                <a:gd name="T13" fmla="*/ 10 h 44"/>
                <a:gd name="T14" fmla="*/ 39 w 61"/>
                <a:gd name="T15" fmla="*/ 9 h 44"/>
                <a:gd name="T16" fmla="*/ 33 w 61"/>
                <a:gd name="T17" fmla="*/ 3 h 44"/>
                <a:gd name="T18" fmla="*/ 32 w 61"/>
                <a:gd name="T19" fmla="*/ 1 h 44"/>
                <a:gd name="T20" fmla="*/ 32 w 61"/>
                <a:gd name="T21" fmla="*/ 0 h 44"/>
                <a:gd name="T22" fmla="*/ 32 w 61"/>
                <a:gd name="T23" fmla="*/ 0 h 44"/>
                <a:gd name="T24" fmla="*/ 22 w 61"/>
                <a:gd name="T25" fmla="*/ 4 h 44"/>
                <a:gd name="T26" fmla="*/ 32 w 61"/>
                <a:gd name="T27" fmla="*/ 0 h 44"/>
                <a:gd name="T28" fmla="*/ 32 w 61"/>
                <a:gd name="T29" fmla="*/ 0 h 44"/>
                <a:gd name="T30" fmla="*/ 22 w 61"/>
                <a:gd name="T31" fmla="*/ 4 h 44"/>
                <a:gd name="T32" fmla="*/ 32 w 61"/>
                <a:gd name="T33" fmla="*/ 0 h 44"/>
                <a:gd name="T34" fmla="*/ 0 w 61"/>
                <a:gd name="T35"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44">
                  <a:moveTo>
                    <a:pt x="0" y="12"/>
                  </a:moveTo>
                  <a:cubicBezTo>
                    <a:pt x="1" y="13"/>
                    <a:pt x="3" y="20"/>
                    <a:pt x="10" y="28"/>
                  </a:cubicBezTo>
                  <a:cubicBezTo>
                    <a:pt x="13" y="31"/>
                    <a:pt x="18" y="35"/>
                    <a:pt x="24" y="38"/>
                  </a:cubicBezTo>
                  <a:cubicBezTo>
                    <a:pt x="29" y="42"/>
                    <a:pt x="37" y="44"/>
                    <a:pt x="45" y="44"/>
                  </a:cubicBezTo>
                  <a:cubicBezTo>
                    <a:pt x="50" y="44"/>
                    <a:pt x="56" y="43"/>
                    <a:pt x="61" y="41"/>
                  </a:cubicBezTo>
                  <a:lnTo>
                    <a:pt x="52" y="9"/>
                  </a:lnTo>
                  <a:cubicBezTo>
                    <a:pt x="49" y="10"/>
                    <a:pt x="47" y="10"/>
                    <a:pt x="45" y="10"/>
                  </a:cubicBezTo>
                  <a:cubicBezTo>
                    <a:pt x="42" y="10"/>
                    <a:pt x="41" y="10"/>
                    <a:pt x="39" y="9"/>
                  </a:cubicBezTo>
                  <a:cubicBezTo>
                    <a:pt x="37" y="8"/>
                    <a:pt x="35" y="6"/>
                    <a:pt x="33" y="3"/>
                  </a:cubicBezTo>
                  <a:lnTo>
                    <a:pt x="32" y="1"/>
                  </a:lnTo>
                  <a:lnTo>
                    <a:pt x="32" y="0"/>
                  </a:lnTo>
                  <a:lnTo>
                    <a:pt x="32" y="0"/>
                  </a:lnTo>
                  <a:lnTo>
                    <a:pt x="22" y="4"/>
                  </a:lnTo>
                  <a:lnTo>
                    <a:pt x="32" y="0"/>
                  </a:lnTo>
                  <a:lnTo>
                    <a:pt x="32" y="0"/>
                  </a:lnTo>
                  <a:lnTo>
                    <a:pt x="22" y="4"/>
                  </a:lnTo>
                  <a:lnTo>
                    <a:pt x="32" y="0"/>
                  </a:lnTo>
                  <a:lnTo>
                    <a:pt x="0" y="12"/>
                  </a:ln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122">
              <a:extLst>
                <a:ext uri="{FF2B5EF4-FFF2-40B4-BE49-F238E27FC236}">
                  <a16:creationId xmlns:a16="http://schemas.microsoft.com/office/drawing/2014/main" id="{C99944D3-8107-43C9-804A-B1920AB1C50C}"/>
                </a:ext>
              </a:extLst>
            </p:cNvPr>
            <p:cNvSpPr>
              <a:spLocks/>
            </p:cNvSpPr>
            <p:nvPr/>
          </p:nvSpPr>
          <p:spPr bwMode="auto">
            <a:xfrm>
              <a:off x="6537818" y="3442970"/>
              <a:ext cx="165952" cy="124464"/>
            </a:xfrm>
            <a:custGeom>
              <a:avLst/>
              <a:gdLst>
                <a:gd name="T0" fmla="*/ 4 w 58"/>
                <a:gd name="T1" fmla="*/ 34 h 48"/>
                <a:gd name="T2" fmla="*/ 3 w 58"/>
                <a:gd name="T3" fmla="*/ 25 h 48"/>
                <a:gd name="T4" fmla="*/ 3 w 58"/>
                <a:gd name="T5" fmla="*/ 34 h 48"/>
                <a:gd name="T6" fmla="*/ 4 w 58"/>
                <a:gd name="T7" fmla="*/ 34 h 48"/>
                <a:gd name="T8" fmla="*/ 3 w 58"/>
                <a:gd name="T9" fmla="*/ 25 h 48"/>
                <a:gd name="T10" fmla="*/ 3 w 58"/>
                <a:gd name="T11" fmla="*/ 34 h 48"/>
                <a:gd name="T12" fmla="*/ 3 w 58"/>
                <a:gd name="T13" fmla="*/ 34 h 48"/>
                <a:gd name="T14" fmla="*/ 15 w 58"/>
                <a:gd name="T15" fmla="*/ 36 h 48"/>
                <a:gd name="T16" fmla="*/ 34 w 58"/>
                <a:gd name="T17" fmla="*/ 48 h 48"/>
                <a:gd name="T18" fmla="*/ 58 w 58"/>
                <a:gd name="T19" fmla="*/ 25 h 48"/>
                <a:gd name="T20" fmla="*/ 26 w 58"/>
                <a:gd name="T21" fmla="*/ 4 h 48"/>
                <a:gd name="T22" fmla="*/ 3 w 58"/>
                <a:gd name="T23" fmla="*/ 0 h 48"/>
                <a:gd name="T24" fmla="*/ 0 w 58"/>
                <a:gd name="T25" fmla="*/ 0 h 48"/>
                <a:gd name="T26" fmla="*/ 4 w 58"/>
                <a:gd name="T2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48">
                  <a:moveTo>
                    <a:pt x="4" y="34"/>
                  </a:moveTo>
                  <a:lnTo>
                    <a:pt x="3" y="25"/>
                  </a:lnTo>
                  <a:lnTo>
                    <a:pt x="3" y="34"/>
                  </a:lnTo>
                  <a:lnTo>
                    <a:pt x="4" y="34"/>
                  </a:lnTo>
                  <a:lnTo>
                    <a:pt x="3" y="25"/>
                  </a:lnTo>
                  <a:lnTo>
                    <a:pt x="3" y="34"/>
                  </a:lnTo>
                  <a:lnTo>
                    <a:pt x="3" y="34"/>
                  </a:lnTo>
                  <a:cubicBezTo>
                    <a:pt x="5" y="34"/>
                    <a:pt x="10" y="34"/>
                    <a:pt x="15" y="36"/>
                  </a:cubicBezTo>
                  <a:cubicBezTo>
                    <a:pt x="21" y="37"/>
                    <a:pt x="28" y="41"/>
                    <a:pt x="34" y="48"/>
                  </a:cubicBezTo>
                  <a:lnTo>
                    <a:pt x="58" y="25"/>
                  </a:lnTo>
                  <a:cubicBezTo>
                    <a:pt x="48" y="14"/>
                    <a:pt x="36" y="7"/>
                    <a:pt x="26" y="4"/>
                  </a:cubicBezTo>
                  <a:cubicBezTo>
                    <a:pt x="16" y="1"/>
                    <a:pt x="7" y="0"/>
                    <a:pt x="3" y="0"/>
                  </a:cubicBezTo>
                  <a:lnTo>
                    <a:pt x="0" y="0"/>
                  </a:lnTo>
                  <a:lnTo>
                    <a:pt x="4" y="34"/>
                  </a:ln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124">
              <a:extLst>
                <a:ext uri="{FF2B5EF4-FFF2-40B4-BE49-F238E27FC236}">
                  <a16:creationId xmlns:a16="http://schemas.microsoft.com/office/drawing/2014/main" id="{F0D00159-8984-4182-9DA4-63FDBD77B0F3}"/>
                </a:ext>
              </a:extLst>
            </p:cNvPr>
            <p:cNvSpPr>
              <a:spLocks/>
            </p:cNvSpPr>
            <p:nvPr/>
          </p:nvSpPr>
          <p:spPr bwMode="auto">
            <a:xfrm>
              <a:off x="7077163" y="3194042"/>
              <a:ext cx="1327618" cy="1348369"/>
            </a:xfrm>
            <a:custGeom>
              <a:avLst/>
              <a:gdLst>
                <a:gd name="T0" fmla="*/ 62 w 64"/>
                <a:gd name="T1" fmla="*/ 62 h 65"/>
                <a:gd name="T2" fmla="*/ 62 w 64"/>
                <a:gd name="T3" fmla="*/ 60 h 65"/>
                <a:gd name="T4" fmla="*/ 4 w 64"/>
                <a:gd name="T5" fmla="*/ 60 h 65"/>
                <a:gd name="T6" fmla="*/ 4 w 64"/>
                <a:gd name="T7" fmla="*/ 5 h 65"/>
                <a:gd name="T8" fmla="*/ 60 w 64"/>
                <a:gd name="T9" fmla="*/ 5 h 65"/>
                <a:gd name="T10" fmla="*/ 60 w 64"/>
                <a:gd name="T11" fmla="*/ 62 h 65"/>
                <a:gd name="T12" fmla="*/ 62 w 64"/>
                <a:gd name="T13" fmla="*/ 62 h 65"/>
                <a:gd name="T14" fmla="*/ 62 w 64"/>
                <a:gd name="T15" fmla="*/ 60 h 65"/>
                <a:gd name="T16" fmla="*/ 62 w 64"/>
                <a:gd name="T17" fmla="*/ 62 h 65"/>
                <a:gd name="T18" fmla="*/ 64 w 64"/>
                <a:gd name="T19" fmla="*/ 62 h 65"/>
                <a:gd name="T20" fmla="*/ 64 w 64"/>
                <a:gd name="T21" fmla="*/ 0 h 65"/>
                <a:gd name="T22" fmla="*/ 0 w 64"/>
                <a:gd name="T23" fmla="*/ 0 h 65"/>
                <a:gd name="T24" fmla="*/ 0 w 64"/>
                <a:gd name="T25" fmla="*/ 65 h 65"/>
                <a:gd name="T26" fmla="*/ 64 w 64"/>
                <a:gd name="T27" fmla="*/ 65 h 65"/>
                <a:gd name="T28" fmla="*/ 64 w 64"/>
                <a:gd name="T29" fmla="*/ 62 h 65"/>
                <a:gd name="T30" fmla="*/ 62 w 64"/>
                <a:gd name="T31"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65">
                  <a:moveTo>
                    <a:pt x="62" y="62"/>
                  </a:moveTo>
                  <a:lnTo>
                    <a:pt x="62" y="60"/>
                  </a:lnTo>
                  <a:lnTo>
                    <a:pt x="4" y="60"/>
                  </a:lnTo>
                  <a:lnTo>
                    <a:pt x="4" y="5"/>
                  </a:lnTo>
                  <a:lnTo>
                    <a:pt x="60" y="5"/>
                  </a:lnTo>
                  <a:lnTo>
                    <a:pt x="60" y="62"/>
                  </a:lnTo>
                  <a:lnTo>
                    <a:pt x="62" y="62"/>
                  </a:lnTo>
                  <a:lnTo>
                    <a:pt x="62" y="60"/>
                  </a:lnTo>
                  <a:lnTo>
                    <a:pt x="62" y="62"/>
                  </a:lnTo>
                  <a:lnTo>
                    <a:pt x="64" y="62"/>
                  </a:lnTo>
                  <a:lnTo>
                    <a:pt x="64" y="0"/>
                  </a:lnTo>
                  <a:lnTo>
                    <a:pt x="0" y="0"/>
                  </a:lnTo>
                  <a:lnTo>
                    <a:pt x="0" y="65"/>
                  </a:lnTo>
                  <a:lnTo>
                    <a:pt x="64" y="65"/>
                  </a:lnTo>
                  <a:lnTo>
                    <a:pt x="64" y="62"/>
                  </a:lnTo>
                  <a:lnTo>
                    <a:pt x="62" y="6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126">
              <a:extLst>
                <a:ext uri="{FF2B5EF4-FFF2-40B4-BE49-F238E27FC236}">
                  <a16:creationId xmlns:a16="http://schemas.microsoft.com/office/drawing/2014/main" id="{02812017-6946-4E84-89A3-5F42EFF9574B}"/>
                </a:ext>
              </a:extLst>
            </p:cNvPr>
            <p:cNvSpPr>
              <a:spLocks/>
            </p:cNvSpPr>
            <p:nvPr/>
          </p:nvSpPr>
          <p:spPr bwMode="auto">
            <a:xfrm>
              <a:off x="7388317" y="3525946"/>
              <a:ext cx="705297" cy="684560"/>
            </a:xfrm>
            <a:custGeom>
              <a:avLst/>
              <a:gdLst>
                <a:gd name="T0" fmla="*/ 32 w 34"/>
                <a:gd name="T1" fmla="*/ 31 h 33"/>
                <a:gd name="T2" fmla="*/ 32 w 34"/>
                <a:gd name="T3" fmla="*/ 29 h 33"/>
                <a:gd name="T4" fmla="*/ 4 w 34"/>
                <a:gd name="T5" fmla="*/ 29 h 33"/>
                <a:gd name="T6" fmla="*/ 4 w 34"/>
                <a:gd name="T7" fmla="*/ 4 h 33"/>
                <a:gd name="T8" fmla="*/ 30 w 34"/>
                <a:gd name="T9" fmla="*/ 4 h 33"/>
                <a:gd name="T10" fmla="*/ 30 w 34"/>
                <a:gd name="T11" fmla="*/ 31 h 33"/>
                <a:gd name="T12" fmla="*/ 32 w 34"/>
                <a:gd name="T13" fmla="*/ 31 h 33"/>
                <a:gd name="T14" fmla="*/ 32 w 34"/>
                <a:gd name="T15" fmla="*/ 29 h 33"/>
                <a:gd name="T16" fmla="*/ 32 w 34"/>
                <a:gd name="T17" fmla="*/ 31 h 33"/>
                <a:gd name="T18" fmla="*/ 34 w 34"/>
                <a:gd name="T19" fmla="*/ 31 h 33"/>
                <a:gd name="T20" fmla="*/ 34 w 34"/>
                <a:gd name="T21" fmla="*/ 0 h 33"/>
                <a:gd name="T22" fmla="*/ 0 w 34"/>
                <a:gd name="T23" fmla="*/ 0 h 33"/>
                <a:gd name="T24" fmla="*/ 0 w 34"/>
                <a:gd name="T25" fmla="*/ 33 h 33"/>
                <a:gd name="T26" fmla="*/ 34 w 34"/>
                <a:gd name="T27" fmla="*/ 33 h 33"/>
                <a:gd name="T28" fmla="*/ 34 w 34"/>
                <a:gd name="T29" fmla="*/ 31 h 33"/>
                <a:gd name="T30" fmla="*/ 32 w 34"/>
                <a:gd name="T3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33">
                  <a:moveTo>
                    <a:pt x="32" y="31"/>
                  </a:moveTo>
                  <a:lnTo>
                    <a:pt x="32" y="29"/>
                  </a:lnTo>
                  <a:lnTo>
                    <a:pt x="4" y="29"/>
                  </a:lnTo>
                  <a:lnTo>
                    <a:pt x="4" y="4"/>
                  </a:lnTo>
                  <a:lnTo>
                    <a:pt x="30" y="4"/>
                  </a:lnTo>
                  <a:lnTo>
                    <a:pt x="30" y="31"/>
                  </a:lnTo>
                  <a:lnTo>
                    <a:pt x="32" y="31"/>
                  </a:lnTo>
                  <a:lnTo>
                    <a:pt x="32" y="29"/>
                  </a:lnTo>
                  <a:lnTo>
                    <a:pt x="32" y="31"/>
                  </a:lnTo>
                  <a:lnTo>
                    <a:pt x="34" y="31"/>
                  </a:lnTo>
                  <a:lnTo>
                    <a:pt x="34" y="0"/>
                  </a:lnTo>
                  <a:lnTo>
                    <a:pt x="0" y="0"/>
                  </a:lnTo>
                  <a:lnTo>
                    <a:pt x="0" y="33"/>
                  </a:lnTo>
                  <a:lnTo>
                    <a:pt x="34" y="33"/>
                  </a:lnTo>
                  <a:lnTo>
                    <a:pt x="34" y="31"/>
                  </a:lnTo>
                  <a:lnTo>
                    <a:pt x="32" y="3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Rectangle 127">
              <a:extLst>
                <a:ext uri="{FF2B5EF4-FFF2-40B4-BE49-F238E27FC236}">
                  <a16:creationId xmlns:a16="http://schemas.microsoft.com/office/drawing/2014/main" id="{3290ED02-903A-4355-B832-0CC3B2D083C3}"/>
                </a:ext>
              </a:extLst>
            </p:cNvPr>
            <p:cNvSpPr>
              <a:spLocks noChangeArrowheads="1"/>
            </p:cNvSpPr>
            <p:nvPr/>
          </p:nvSpPr>
          <p:spPr bwMode="auto">
            <a:xfrm>
              <a:off x="7388317" y="3422220"/>
              <a:ext cx="82976" cy="145215"/>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Rectangle 128">
              <a:extLst>
                <a:ext uri="{FF2B5EF4-FFF2-40B4-BE49-F238E27FC236}">
                  <a16:creationId xmlns:a16="http://schemas.microsoft.com/office/drawing/2014/main" id="{35271702-FD77-4F6B-99F9-1CD1F944E5CF}"/>
                </a:ext>
              </a:extLst>
            </p:cNvPr>
            <p:cNvSpPr>
              <a:spLocks noChangeArrowheads="1"/>
            </p:cNvSpPr>
            <p:nvPr/>
          </p:nvSpPr>
          <p:spPr bwMode="auto">
            <a:xfrm>
              <a:off x="7595757" y="3422220"/>
              <a:ext cx="82976" cy="145215"/>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Rectangle 129">
              <a:extLst>
                <a:ext uri="{FF2B5EF4-FFF2-40B4-BE49-F238E27FC236}">
                  <a16:creationId xmlns:a16="http://schemas.microsoft.com/office/drawing/2014/main" id="{55AD4D28-F487-4CF9-8AFA-0C11DCD2AACE}"/>
                </a:ext>
              </a:extLst>
            </p:cNvPr>
            <p:cNvSpPr>
              <a:spLocks noChangeArrowheads="1"/>
            </p:cNvSpPr>
            <p:nvPr/>
          </p:nvSpPr>
          <p:spPr bwMode="auto">
            <a:xfrm>
              <a:off x="7803197" y="3422220"/>
              <a:ext cx="82976" cy="145215"/>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130">
              <a:extLst>
                <a:ext uri="{FF2B5EF4-FFF2-40B4-BE49-F238E27FC236}">
                  <a16:creationId xmlns:a16="http://schemas.microsoft.com/office/drawing/2014/main" id="{CAEE5884-5C68-4ED2-B934-612E3239072E}"/>
                </a:ext>
              </a:extLst>
            </p:cNvPr>
            <p:cNvSpPr>
              <a:spLocks noChangeArrowheads="1"/>
            </p:cNvSpPr>
            <p:nvPr/>
          </p:nvSpPr>
          <p:spPr bwMode="auto">
            <a:xfrm>
              <a:off x="8010638" y="3422220"/>
              <a:ext cx="82976" cy="145215"/>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Rectangle 131">
              <a:extLst>
                <a:ext uri="{FF2B5EF4-FFF2-40B4-BE49-F238E27FC236}">
                  <a16:creationId xmlns:a16="http://schemas.microsoft.com/office/drawing/2014/main" id="{26E3C795-1F12-4270-A849-6F52A576AB49}"/>
                </a:ext>
              </a:extLst>
            </p:cNvPr>
            <p:cNvSpPr>
              <a:spLocks noChangeArrowheads="1"/>
            </p:cNvSpPr>
            <p:nvPr/>
          </p:nvSpPr>
          <p:spPr bwMode="auto">
            <a:xfrm>
              <a:off x="7388317" y="4169005"/>
              <a:ext cx="82976" cy="145215"/>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Rectangle 132">
              <a:extLst>
                <a:ext uri="{FF2B5EF4-FFF2-40B4-BE49-F238E27FC236}">
                  <a16:creationId xmlns:a16="http://schemas.microsoft.com/office/drawing/2014/main" id="{16468A58-5607-4C69-A3C8-924253552DEC}"/>
                </a:ext>
              </a:extLst>
            </p:cNvPr>
            <p:cNvSpPr>
              <a:spLocks noChangeArrowheads="1"/>
            </p:cNvSpPr>
            <p:nvPr/>
          </p:nvSpPr>
          <p:spPr bwMode="auto">
            <a:xfrm>
              <a:off x="7595757" y="4169005"/>
              <a:ext cx="82976" cy="145215"/>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Rectangle 133">
              <a:extLst>
                <a:ext uri="{FF2B5EF4-FFF2-40B4-BE49-F238E27FC236}">
                  <a16:creationId xmlns:a16="http://schemas.microsoft.com/office/drawing/2014/main" id="{D6BECB5D-BB52-43A3-B26A-58F139317D10}"/>
                </a:ext>
              </a:extLst>
            </p:cNvPr>
            <p:cNvSpPr>
              <a:spLocks noChangeArrowheads="1"/>
            </p:cNvSpPr>
            <p:nvPr/>
          </p:nvSpPr>
          <p:spPr bwMode="auto">
            <a:xfrm>
              <a:off x="7803197" y="4169005"/>
              <a:ext cx="82976" cy="145215"/>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Rectangle 134">
              <a:extLst>
                <a:ext uri="{FF2B5EF4-FFF2-40B4-BE49-F238E27FC236}">
                  <a16:creationId xmlns:a16="http://schemas.microsoft.com/office/drawing/2014/main" id="{A24378DE-60C0-415B-8EF2-BE49FC2D1643}"/>
                </a:ext>
              </a:extLst>
            </p:cNvPr>
            <p:cNvSpPr>
              <a:spLocks noChangeArrowheads="1"/>
            </p:cNvSpPr>
            <p:nvPr/>
          </p:nvSpPr>
          <p:spPr bwMode="auto">
            <a:xfrm>
              <a:off x="8010638" y="4169005"/>
              <a:ext cx="82976" cy="145215"/>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135">
              <a:extLst>
                <a:ext uri="{FF2B5EF4-FFF2-40B4-BE49-F238E27FC236}">
                  <a16:creationId xmlns:a16="http://schemas.microsoft.com/office/drawing/2014/main" id="{E9F0E926-6422-47CD-A05E-B0A4296546F1}"/>
                </a:ext>
              </a:extLst>
            </p:cNvPr>
            <p:cNvSpPr>
              <a:spLocks noChangeArrowheads="1"/>
            </p:cNvSpPr>
            <p:nvPr/>
          </p:nvSpPr>
          <p:spPr bwMode="auto">
            <a:xfrm>
              <a:off x="8052126" y="3525946"/>
              <a:ext cx="145215" cy="82976"/>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136">
              <a:extLst>
                <a:ext uri="{FF2B5EF4-FFF2-40B4-BE49-F238E27FC236}">
                  <a16:creationId xmlns:a16="http://schemas.microsoft.com/office/drawing/2014/main" id="{B00B6291-FB7F-4482-A80F-D01A1711C3E0}"/>
                </a:ext>
              </a:extLst>
            </p:cNvPr>
            <p:cNvSpPr>
              <a:spLocks noChangeArrowheads="1"/>
            </p:cNvSpPr>
            <p:nvPr/>
          </p:nvSpPr>
          <p:spPr bwMode="auto">
            <a:xfrm>
              <a:off x="8052126" y="3712636"/>
              <a:ext cx="145215" cy="10372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137">
              <a:extLst>
                <a:ext uri="{FF2B5EF4-FFF2-40B4-BE49-F238E27FC236}">
                  <a16:creationId xmlns:a16="http://schemas.microsoft.com/office/drawing/2014/main" id="{124A3079-90D2-438D-BEAE-0BB3FE9E0C44}"/>
                </a:ext>
              </a:extLst>
            </p:cNvPr>
            <p:cNvSpPr>
              <a:spLocks noChangeArrowheads="1"/>
            </p:cNvSpPr>
            <p:nvPr/>
          </p:nvSpPr>
          <p:spPr bwMode="auto">
            <a:xfrm>
              <a:off x="8052126" y="3920077"/>
              <a:ext cx="145215" cy="10372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Rectangle 138">
              <a:extLst>
                <a:ext uri="{FF2B5EF4-FFF2-40B4-BE49-F238E27FC236}">
                  <a16:creationId xmlns:a16="http://schemas.microsoft.com/office/drawing/2014/main" id="{5ECD22B9-120D-4859-BF97-0282843283B2}"/>
                </a:ext>
              </a:extLst>
            </p:cNvPr>
            <p:cNvSpPr>
              <a:spLocks noChangeArrowheads="1"/>
            </p:cNvSpPr>
            <p:nvPr/>
          </p:nvSpPr>
          <p:spPr bwMode="auto">
            <a:xfrm>
              <a:off x="8052126" y="4127517"/>
              <a:ext cx="145215" cy="82976"/>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Rectangle 139">
              <a:extLst>
                <a:ext uri="{FF2B5EF4-FFF2-40B4-BE49-F238E27FC236}">
                  <a16:creationId xmlns:a16="http://schemas.microsoft.com/office/drawing/2014/main" id="{D9FFE1A8-A4BB-44F6-93C3-2DDC9B4A8839}"/>
                </a:ext>
              </a:extLst>
            </p:cNvPr>
            <p:cNvSpPr>
              <a:spLocks noChangeArrowheads="1"/>
            </p:cNvSpPr>
            <p:nvPr/>
          </p:nvSpPr>
          <p:spPr bwMode="auto">
            <a:xfrm>
              <a:off x="7284603" y="3525946"/>
              <a:ext cx="145215" cy="82976"/>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Rectangle 140">
              <a:extLst>
                <a:ext uri="{FF2B5EF4-FFF2-40B4-BE49-F238E27FC236}">
                  <a16:creationId xmlns:a16="http://schemas.microsoft.com/office/drawing/2014/main" id="{C956FAF1-194E-49AB-8EEC-8564E7473EF8}"/>
                </a:ext>
              </a:extLst>
            </p:cNvPr>
            <p:cNvSpPr>
              <a:spLocks noChangeArrowheads="1"/>
            </p:cNvSpPr>
            <p:nvPr/>
          </p:nvSpPr>
          <p:spPr bwMode="auto">
            <a:xfrm>
              <a:off x="7284603" y="3712636"/>
              <a:ext cx="145215" cy="10372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Rectangle 141">
              <a:extLst>
                <a:ext uri="{FF2B5EF4-FFF2-40B4-BE49-F238E27FC236}">
                  <a16:creationId xmlns:a16="http://schemas.microsoft.com/office/drawing/2014/main" id="{24B0E064-81C8-44F0-8C0F-BEC12663DAE4}"/>
                </a:ext>
              </a:extLst>
            </p:cNvPr>
            <p:cNvSpPr>
              <a:spLocks noChangeArrowheads="1"/>
            </p:cNvSpPr>
            <p:nvPr/>
          </p:nvSpPr>
          <p:spPr bwMode="auto">
            <a:xfrm>
              <a:off x="7284603" y="3920077"/>
              <a:ext cx="145215" cy="10372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Rectangle 142">
              <a:extLst>
                <a:ext uri="{FF2B5EF4-FFF2-40B4-BE49-F238E27FC236}">
                  <a16:creationId xmlns:a16="http://schemas.microsoft.com/office/drawing/2014/main" id="{3351CB9F-3C02-4993-8F25-59D47F06E690}"/>
                </a:ext>
              </a:extLst>
            </p:cNvPr>
            <p:cNvSpPr>
              <a:spLocks noChangeArrowheads="1"/>
            </p:cNvSpPr>
            <p:nvPr/>
          </p:nvSpPr>
          <p:spPr bwMode="auto">
            <a:xfrm>
              <a:off x="7284603" y="4127517"/>
              <a:ext cx="145215" cy="82976"/>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Rectangle 143">
              <a:extLst>
                <a:ext uri="{FF2B5EF4-FFF2-40B4-BE49-F238E27FC236}">
                  <a16:creationId xmlns:a16="http://schemas.microsoft.com/office/drawing/2014/main" id="{231FF20E-14AF-4EF2-8A63-A510A4571D86}"/>
                </a:ext>
              </a:extLst>
            </p:cNvPr>
            <p:cNvSpPr>
              <a:spLocks noChangeArrowheads="1"/>
            </p:cNvSpPr>
            <p:nvPr/>
          </p:nvSpPr>
          <p:spPr bwMode="auto">
            <a:xfrm>
              <a:off x="7699484" y="2550970"/>
              <a:ext cx="82976" cy="539345"/>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144">
              <a:extLst>
                <a:ext uri="{FF2B5EF4-FFF2-40B4-BE49-F238E27FC236}">
                  <a16:creationId xmlns:a16="http://schemas.microsoft.com/office/drawing/2014/main" id="{7F6100D6-19D4-4007-A3CE-7A067F6482D9}"/>
                </a:ext>
              </a:extLst>
            </p:cNvPr>
            <p:cNvSpPr>
              <a:spLocks/>
            </p:cNvSpPr>
            <p:nvPr/>
          </p:nvSpPr>
          <p:spPr bwMode="auto">
            <a:xfrm>
              <a:off x="9110078" y="3297755"/>
              <a:ext cx="311167" cy="912738"/>
            </a:xfrm>
            <a:custGeom>
              <a:avLst/>
              <a:gdLst>
                <a:gd name="T0" fmla="*/ 0 w 15"/>
                <a:gd name="T1" fmla="*/ 44 h 44"/>
                <a:gd name="T2" fmla="*/ 15 w 15"/>
                <a:gd name="T3" fmla="*/ 44 h 44"/>
                <a:gd name="T4" fmla="*/ 15 w 15"/>
                <a:gd name="T5" fmla="*/ 0 h 44"/>
                <a:gd name="T6" fmla="*/ 11 w 15"/>
                <a:gd name="T7" fmla="*/ 0 h 44"/>
                <a:gd name="T8" fmla="*/ 11 w 15"/>
                <a:gd name="T9" fmla="*/ 40 h 44"/>
                <a:gd name="T10" fmla="*/ 0 w 15"/>
                <a:gd name="T11" fmla="*/ 40 h 44"/>
                <a:gd name="T12" fmla="*/ 0 w 15"/>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15" h="44">
                  <a:moveTo>
                    <a:pt x="0" y="44"/>
                  </a:moveTo>
                  <a:lnTo>
                    <a:pt x="15" y="44"/>
                  </a:lnTo>
                  <a:lnTo>
                    <a:pt x="15" y="0"/>
                  </a:lnTo>
                  <a:lnTo>
                    <a:pt x="11" y="0"/>
                  </a:lnTo>
                  <a:lnTo>
                    <a:pt x="11" y="40"/>
                  </a:lnTo>
                  <a:lnTo>
                    <a:pt x="0" y="40"/>
                  </a:lnTo>
                  <a:lnTo>
                    <a:pt x="0" y="4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145">
              <a:extLst>
                <a:ext uri="{FF2B5EF4-FFF2-40B4-BE49-F238E27FC236}">
                  <a16:creationId xmlns:a16="http://schemas.microsoft.com/office/drawing/2014/main" id="{F13F0958-18E7-428C-8059-57C564CA9C42}"/>
                </a:ext>
              </a:extLst>
            </p:cNvPr>
            <p:cNvSpPr>
              <a:spLocks/>
            </p:cNvSpPr>
            <p:nvPr/>
          </p:nvSpPr>
          <p:spPr bwMode="auto">
            <a:xfrm>
              <a:off x="6081449" y="2779161"/>
              <a:ext cx="228191" cy="829762"/>
            </a:xfrm>
            <a:custGeom>
              <a:avLst/>
              <a:gdLst>
                <a:gd name="T0" fmla="*/ 11 w 11"/>
                <a:gd name="T1" fmla="*/ 36 h 40"/>
                <a:gd name="T2" fmla="*/ 4 w 11"/>
                <a:gd name="T3" fmla="*/ 36 h 40"/>
                <a:gd name="T4" fmla="*/ 4 w 11"/>
                <a:gd name="T5" fmla="*/ 0 h 40"/>
                <a:gd name="T6" fmla="*/ 0 w 11"/>
                <a:gd name="T7" fmla="*/ 0 h 40"/>
                <a:gd name="T8" fmla="*/ 0 w 11"/>
                <a:gd name="T9" fmla="*/ 40 h 40"/>
                <a:gd name="T10" fmla="*/ 11 w 11"/>
                <a:gd name="T11" fmla="*/ 40 h 40"/>
                <a:gd name="T12" fmla="*/ 11 w 11"/>
                <a:gd name="T13" fmla="*/ 36 h 40"/>
              </a:gdLst>
              <a:ahLst/>
              <a:cxnLst>
                <a:cxn ang="0">
                  <a:pos x="T0" y="T1"/>
                </a:cxn>
                <a:cxn ang="0">
                  <a:pos x="T2" y="T3"/>
                </a:cxn>
                <a:cxn ang="0">
                  <a:pos x="T4" y="T5"/>
                </a:cxn>
                <a:cxn ang="0">
                  <a:pos x="T6" y="T7"/>
                </a:cxn>
                <a:cxn ang="0">
                  <a:pos x="T8" y="T9"/>
                </a:cxn>
                <a:cxn ang="0">
                  <a:pos x="T10" y="T11"/>
                </a:cxn>
                <a:cxn ang="0">
                  <a:pos x="T12" y="T13"/>
                </a:cxn>
              </a:cxnLst>
              <a:rect l="0" t="0" r="r" b="b"/>
              <a:pathLst>
                <a:path w="11" h="40">
                  <a:moveTo>
                    <a:pt x="11" y="36"/>
                  </a:moveTo>
                  <a:lnTo>
                    <a:pt x="4" y="36"/>
                  </a:lnTo>
                  <a:lnTo>
                    <a:pt x="4" y="0"/>
                  </a:lnTo>
                  <a:lnTo>
                    <a:pt x="0" y="0"/>
                  </a:lnTo>
                  <a:lnTo>
                    <a:pt x="0" y="40"/>
                  </a:lnTo>
                  <a:lnTo>
                    <a:pt x="11" y="40"/>
                  </a:lnTo>
                  <a:lnTo>
                    <a:pt x="11" y="3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146">
              <a:extLst>
                <a:ext uri="{FF2B5EF4-FFF2-40B4-BE49-F238E27FC236}">
                  <a16:creationId xmlns:a16="http://schemas.microsoft.com/office/drawing/2014/main" id="{E43EABBE-9A45-4C68-ABC7-8A48C4BECADC}"/>
                </a:ext>
              </a:extLst>
            </p:cNvPr>
            <p:cNvSpPr>
              <a:spLocks/>
            </p:cNvSpPr>
            <p:nvPr/>
          </p:nvSpPr>
          <p:spPr bwMode="auto">
            <a:xfrm>
              <a:off x="5936234" y="2447256"/>
              <a:ext cx="373393" cy="373393"/>
            </a:xfrm>
            <a:custGeom>
              <a:avLst/>
              <a:gdLst>
                <a:gd name="T0" fmla="*/ 125 w 141"/>
                <a:gd name="T1" fmla="*/ 70 h 141"/>
                <a:gd name="T2" fmla="*/ 108 w 141"/>
                <a:gd name="T3" fmla="*/ 70 h 141"/>
                <a:gd name="T4" fmla="*/ 71 w 141"/>
                <a:gd name="T5" fmla="*/ 107 h 141"/>
                <a:gd name="T6" fmla="*/ 34 w 141"/>
                <a:gd name="T7" fmla="*/ 70 h 141"/>
                <a:gd name="T8" fmla="*/ 71 w 141"/>
                <a:gd name="T9" fmla="*/ 33 h 141"/>
                <a:gd name="T10" fmla="*/ 108 w 141"/>
                <a:gd name="T11" fmla="*/ 70 h 141"/>
                <a:gd name="T12" fmla="*/ 125 w 141"/>
                <a:gd name="T13" fmla="*/ 70 h 141"/>
                <a:gd name="T14" fmla="*/ 141 w 141"/>
                <a:gd name="T15" fmla="*/ 70 h 141"/>
                <a:gd name="T16" fmla="*/ 71 w 141"/>
                <a:gd name="T17" fmla="*/ 0 h 141"/>
                <a:gd name="T18" fmla="*/ 0 w 141"/>
                <a:gd name="T19" fmla="*/ 70 h 141"/>
                <a:gd name="T20" fmla="*/ 71 w 141"/>
                <a:gd name="T21" fmla="*/ 141 h 141"/>
                <a:gd name="T22" fmla="*/ 141 w 141"/>
                <a:gd name="T23" fmla="*/ 70 h 141"/>
                <a:gd name="T24" fmla="*/ 125 w 141"/>
                <a:gd name="T25" fmla="*/ 7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25" y="70"/>
                  </a:moveTo>
                  <a:lnTo>
                    <a:pt x="108" y="70"/>
                  </a:lnTo>
                  <a:cubicBezTo>
                    <a:pt x="108" y="91"/>
                    <a:pt x="91" y="107"/>
                    <a:pt x="71" y="107"/>
                  </a:cubicBezTo>
                  <a:cubicBezTo>
                    <a:pt x="50" y="107"/>
                    <a:pt x="34" y="91"/>
                    <a:pt x="34" y="70"/>
                  </a:cubicBezTo>
                  <a:cubicBezTo>
                    <a:pt x="34" y="50"/>
                    <a:pt x="50" y="33"/>
                    <a:pt x="71" y="33"/>
                  </a:cubicBezTo>
                  <a:cubicBezTo>
                    <a:pt x="91" y="33"/>
                    <a:pt x="108" y="50"/>
                    <a:pt x="108" y="70"/>
                  </a:cubicBezTo>
                  <a:lnTo>
                    <a:pt x="125" y="70"/>
                  </a:lnTo>
                  <a:lnTo>
                    <a:pt x="141" y="70"/>
                  </a:lnTo>
                  <a:cubicBezTo>
                    <a:pt x="141" y="31"/>
                    <a:pt x="110" y="0"/>
                    <a:pt x="71" y="0"/>
                  </a:cubicBezTo>
                  <a:cubicBezTo>
                    <a:pt x="32" y="0"/>
                    <a:pt x="0" y="31"/>
                    <a:pt x="0" y="70"/>
                  </a:cubicBezTo>
                  <a:cubicBezTo>
                    <a:pt x="0" y="109"/>
                    <a:pt x="32" y="141"/>
                    <a:pt x="71" y="141"/>
                  </a:cubicBezTo>
                  <a:cubicBezTo>
                    <a:pt x="110" y="141"/>
                    <a:pt x="141" y="109"/>
                    <a:pt x="141" y="70"/>
                  </a:cubicBezTo>
                  <a:lnTo>
                    <a:pt x="125" y="7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147">
              <a:extLst>
                <a:ext uri="{FF2B5EF4-FFF2-40B4-BE49-F238E27FC236}">
                  <a16:creationId xmlns:a16="http://schemas.microsoft.com/office/drawing/2014/main" id="{4E2F95B9-BF14-4C1F-A0F3-DD58785B33D0}"/>
                </a:ext>
              </a:extLst>
            </p:cNvPr>
            <p:cNvSpPr>
              <a:spLocks/>
            </p:cNvSpPr>
            <p:nvPr/>
          </p:nvSpPr>
          <p:spPr bwMode="auto">
            <a:xfrm>
              <a:off x="6081449" y="3816363"/>
              <a:ext cx="228191" cy="850512"/>
            </a:xfrm>
            <a:custGeom>
              <a:avLst/>
              <a:gdLst>
                <a:gd name="T0" fmla="*/ 11 w 11"/>
                <a:gd name="T1" fmla="*/ 0 h 41"/>
                <a:gd name="T2" fmla="*/ 0 w 11"/>
                <a:gd name="T3" fmla="*/ 0 h 41"/>
                <a:gd name="T4" fmla="*/ 0 w 11"/>
                <a:gd name="T5" fmla="*/ 41 h 41"/>
                <a:gd name="T6" fmla="*/ 4 w 11"/>
                <a:gd name="T7" fmla="*/ 41 h 41"/>
                <a:gd name="T8" fmla="*/ 4 w 11"/>
                <a:gd name="T9" fmla="*/ 5 h 41"/>
                <a:gd name="T10" fmla="*/ 11 w 11"/>
                <a:gd name="T11" fmla="*/ 5 h 41"/>
                <a:gd name="T12" fmla="*/ 11 w 1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11" h="41">
                  <a:moveTo>
                    <a:pt x="11" y="0"/>
                  </a:moveTo>
                  <a:lnTo>
                    <a:pt x="0" y="0"/>
                  </a:lnTo>
                  <a:lnTo>
                    <a:pt x="0" y="41"/>
                  </a:lnTo>
                  <a:lnTo>
                    <a:pt x="4" y="41"/>
                  </a:lnTo>
                  <a:lnTo>
                    <a:pt x="4" y="5"/>
                  </a:lnTo>
                  <a:lnTo>
                    <a:pt x="11" y="5"/>
                  </a:lnTo>
                  <a:lnTo>
                    <a:pt x="11"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148">
              <a:extLst>
                <a:ext uri="{FF2B5EF4-FFF2-40B4-BE49-F238E27FC236}">
                  <a16:creationId xmlns:a16="http://schemas.microsoft.com/office/drawing/2014/main" id="{26195DFD-C0F8-4B19-8570-8215A861B782}"/>
                </a:ext>
              </a:extLst>
            </p:cNvPr>
            <p:cNvSpPr>
              <a:spLocks/>
            </p:cNvSpPr>
            <p:nvPr/>
          </p:nvSpPr>
          <p:spPr bwMode="auto">
            <a:xfrm>
              <a:off x="5936234" y="4604637"/>
              <a:ext cx="373393" cy="394143"/>
            </a:xfrm>
            <a:custGeom>
              <a:avLst/>
              <a:gdLst>
                <a:gd name="T0" fmla="*/ 125 w 141"/>
                <a:gd name="T1" fmla="*/ 70 h 141"/>
                <a:gd name="T2" fmla="*/ 141 w 141"/>
                <a:gd name="T3" fmla="*/ 70 h 141"/>
                <a:gd name="T4" fmla="*/ 71 w 141"/>
                <a:gd name="T5" fmla="*/ 0 h 141"/>
                <a:gd name="T6" fmla="*/ 0 w 141"/>
                <a:gd name="T7" fmla="*/ 70 h 141"/>
                <a:gd name="T8" fmla="*/ 71 w 141"/>
                <a:gd name="T9" fmla="*/ 141 h 141"/>
                <a:gd name="T10" fmla="*/ 141 w 141"/>
                <a:gd name="T11" fmla="*/ 70 h 141"/>
                <a:gd name="T12" fmla="*/ 125 w 141"/>
                <a:gd name="T13" fmla="*/ 70 h 141"/>
                <a:gd name="T14" fmla="*/ 108 w 141"/>
                <a:gd name="T15" fmla="*/ 70 h 141"/>
                <a:gd name="T16" fmla="*/ 71 w 141"/>
                <a:gd name="T17" fmla="*/ 108 h 141"/>
                <a:gd name="T18" fmla="*/ 34 w 141"/>
                <a:gd name="T19" fmla="*/ 70 h 141"/>
                <a:gd name="T20" fmla="*/ 71 w 141"/>
                <a:gd name="T21" fmla="*/ 33 h 141"/>
                <a:gd name="T22" fmla="*/ 108 w 141"/>
                <a:gd name="T23" fmla="*/ 70 h 141"/>
                <a:gd name="T24" fmla="*/ 125 w 141"/>
                <a:gd name="T25" fmla="*/ 7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25" y="70"/>
                  </a:moveTo>
                  <a:lnTo>
                    <a:pt x="141" y="70"/>
                  </a:lnTo>
                  <a:cubicBezTo>
                    <a:pt x="141" y="31"/>
                    <a:pt x="110" y="0"/>
                    <a:pt x="71" y="0"/>
                  </a:cubicBezTo>
                  <a:cubicBezTo>
                    <a:pt x="32" y="0"/>
                    <a:pt x="0" y="31"/>
                    <a:pt x="0" y="70"/>
                  </a:cubicBezTo>
                  <a:cubicBezTo>
                    <a:pt x="0" y="110"/>
                    <a:pt x="32" y="141"/>
                    <a:pt x="71" y="141"/>
                  </a:cubicBezTo>
                  <a:cubicBezTo>
                    <a:pt x="110" y="141"/>
                    <a:pt x="141" y="110"/>
                    <a:pt x="141" y="70"/>
                  </a:cubicBezTo>
                  <a:lnTo>
                    <a:pt x="125" y="70"/>
                  </a:lnTo>
                  <a:lnTo>
                    <a:pt x="108" y="70"/>
                  </a:lnTo>
                  <a:cubicBezTo>
                    <a:pt x="108" y="91"/>
                    <a:pt x="91" y="108"/>
                    <a:pt x="71" y="108"/>
                  </a:cubicBezTo>
                  <a:cubicBezTo>
                    <a:pt x="50" y="108"/>
                    <a:pt x="34" y="91"/>
                    <a:pt x="34" y="70"/>
                  </a:cubicBezTo>
                  <a:cubicBezTo>
                    <a:pt x="34" y="50"/>
                    <a:pt x="50" y="33"/>
                    <a:pt x="71" y="33"/>
                  </a:cubicBezTo>
                  <a:cubicBezTo>
                    <a:pt x="91" y="33"/>
                    <a:pt x="108" y="50"/>
                    <a:pt x="108" y="70"/>
                  </a:cubicBezTo>
                  <a:lnTo>
                    <a:pt x="125" y="7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149">
              <a:extLst>
                <a:ext uri="{FF2B5EF4-FFF2-40B4-BE49-F238E27FC236}">
                  <a16:creationId xmlns:a16="http://schemas.microsoft.com/office/drawing/2014/main" id="{DFC928BF-7071-4307-BED5-8B596D3FBEEE}"/>
                </a:ext>
              </a:extLst>
            </p:cNvPr>
            <p:cNvSpPr>
              <a:spLocks/>
            </p:cNvSpPr>
            <p:nvPr/>
          </p:nvSpPr>
          <p:spPr bwMode="auto">
            <a:xfrm>
              <a:off x="9193054" y="2965851"/>
              <a:ext cx="373393" cy="373393"/>
            </a:xfrm>
            <a:custGeom>
              <a:avLst/>
              <a:gdLst>
                <a:gd name="T0" fmla="*/ 124 w 141"/>
                <a:gd name="T1" fmla="*/ 71 h 141"/>
                <a:gd name="T2" fmla="*/ 107 w 141"/>
                <a:gd name="T3" fmla="*/ 71 h 141"/>
                <a:gd name="T4" fmla="*/ 70 w 141"/>
                <a:gd name="T5" fmla="*/ 108 h 141"/>
                <a:gd name="T6" fmla="*/ 33 w 141"/>
                <a:gd name="T7" fmla="*/ 71 h 141"/>
                <a:gd name="T8" fmla="*/ 70 w 141"/>
                <a:gd name="T9" fmla="*/ 33 h 141"/>
                <a:gd name="T10" fmla="*/ 107 w 141"/>
                <a:gd name="T11" fmla="*/ 71 h 141"/>
                <a:gd name="T12" fmla="*/ 124 w 141"/>
                <a:gd name="T13" fmla="*/ 71 h 141"/>
                <a:gd name="T14" fmla="*/ 141 w 141"/>
                <a:gd name="T15" fmla="*/ 71 h 141"/>
                <a:gd name="T16" fmla="*/ 70 w 141"/>
                <a:gd name="T17" fmla="*/ 0 h 141"/>
                <a:gd name="T18" fmla="*/ 0 w 141"/>
                <a:gd name="T19" fmla="*/ 71 h 141"/>
                <a:gd name="T20" fmla="*/ 70 w 141"/>
                <a:gd name="T21" fmla="*/ 141 h 141"/>
                <a:gd name="T22" fmla="*/ 141 w 141"/>
                <a:gd name="T23" fmla="*/ 71 h 141"/>
                <a:gd name="T24" fmla="*/ 124 w 141"/>
                <a:gd name="T25" fmla="*/ 7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24" y="71"/>
                  </a:moveTo>
                  <a:lnTo>
                    <a:pt x="107" y="71"/>
                  </a:lnTo>
                  <a:cubicBezTo>
                    <a:pt x="107" y="91"/>
                    <a:pt x="91" y="108"/>
                    <a:pt x="70" y="108"/>
                  </a:cubicBezTo>
                  <a:cubicBezTo>
                    <a:pt x="50" y="108"/>
                    <a:pt x="33" y="91"/>
                    <a:pt x="33" y="71"/>
                  </a:cubicBezTo>
                  <a:cubicBezTo>
                    <a:pt x="33" y="50"/>
                    <a:pt x="50" y="33"/>
                    <a:pt x="70" y="33"/>
                  </a:cubicBezTo>
                  <a:cubicBezTo>
                    <a:pt x="91" y="33"/>
                    <a:pt x="107" y="50"/>
                    <a:pt x="107" y="71"/>
                  </a:cubicBezTo>
                  <a:lnTo>
                    <a:pt x="124" y="71"/>
                  </a:lnTo>
                  <a:lnTo>
                    <a:pt x="141" y="71"/>
                  </a:lnTo>
                  <a:cubicBezTo>
                    <a:pt x="141" y="32"/>
                    <a:pt x="109" y="0"/>
                    <a:pt x="70" y="0"/>
                  </a:cubicBezTo>
                  <a:cubicBezTo>
                    <a:pt x="31" y="0"/>
                    <a:pt x="0" y="32"/>
                    <a:pt x="0" y="71"/>
                  </a:cubicBezTo>
                  <a:cubicBezTo>
                    <a:pt x="0" y="110"/>
                    <a:pt x="31" y="141"/>
                    <a:pt x="70" y="141"/>
                  </a:cubicBezTo>
                  <a:cubicBezTo>
                    <a:pt x="109" y="141"/>
                    <a:pt x="141" y="110"/>
                    <a:pt x="141" y="71"/>
                  </a:cubicBezTo>
                  <a:lnTo>
                    <a:pt x="124" y="7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150">
              <a:extLst>
                <a:ext uri="{FF2B5EF4-FFF2-40B4-BE49-F238E27FC236}">
                  <a16:creationId xmlns:a16="http://schemas.microsoft.com/office/drawing/2014/main" id="{2C5470C8-8EFB-4B31-8F4F-72E8C69A4850}"/>
                </a:ext>
              </a:extLst>
            </p:cNvPr>
            <p:cNvSpPr>
              <a:spLocks/>
            </p:cNvSpPr>
            <p:nvPr/>
          </p:nvSpPr>
          <p:spPr bwMode="auto">
            <a:xfrm>
              <a:off x="6662282" y="4978029"/>
              <a:ext cx="1016464" cy="456369"/>
            </a:xfrm>
            <a:custGeom>
              <a:avLst/>
              <a:gdLst>
                <a:gd name="T0" fmla="*/ 45 w 49"/>
                <a:gd name="T1" fmla="*/ 0 h 22"/>
                <a:gd name="T2" fmla="*/ 45 w 49"/>
                <a:gd name="T3" fmla="*/ 18 h 22"/>
                <a:gd name="T4" fmla="*/ 0 w 49"/>
                <a:gd name="T5" fmla="*/ 18 h 22"/>
                <a:gd name="T6" fmla="*/ 0 w 49"/>
                <a:gd name="T7" fmla="*/ 22 h 22"/>
                <a:gd name="T8" fmla="*/ 49 w 49"/>
                <a:gd name="T9" fmla="*/ 22 h 22"/>
                <a:gd name="T10" fmla="*/ 49 w 49"/>
                <a:gd name="T11" fmla="*/ 0 h 22"/>
                <a:gd name="T12" fmla="*/ 45 w 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9" h="22">
                  <a:moveTo>
                    <a:pt x="45" y="0"/>
                  </a:moveTo>
                  <a:lnTo>
                    <a:pt x="45" y="18"/>
                  </a:lnTo>
                  <a:lnTo>
                    <a:pt x="0" y="18"/>
                  </a:lnTo>
                  <a:lnTo>
                    <a:pt x="0" y="22"/>
                  </a:lnTo>
                  <a:lnTo>
                    <a:pt x="49" y="22"/>
                  </a:lnTo>
                  <a:lnTo>
                    <a:pt x="49" y="0"/>
                  </a:lnTo>
                  <a:lnTo>
                    <a:pt x="45"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151">
              <a:extLst>
                <a:ext uri="{FF2B5EF4-FFF2-40B4-BE49-F238E27FC236}">
                  <a16:creationId xmlns:a16="http://schemas.microsoft.com/office/drawing/2014/main" id="{13200C11-782F-48EA-97E3-92F71C52A687}"/>
                </a:ext>
              </a:extLst>
            </p:cNvPr>
            <p:cNvSpPr>
              <a:spLocks/>
            </p:cNvSpPr>
            <p:nvPr/>
          </p:nvSpPr>
          <p:spPr bwMode="auto">
            <a:xfrm>
              <a:off x="6330377" y="5206207"/>
              <a:ext cx="373393" cy="373393"/>
            </a:xfrm>
            <a:custGeom>
              <a:avLst/>
              <a:gdLst>
                <a:gd name="T0" fmla="*/ 124 w 141"/>
                <a:gd name="T1" fmla="*/ 70 h 141"/>
                <a:gd name="T2" fmla="*/ 108 w 141"/>
                <a:gd name="T3" fmla="*/ 70 h 141"/>
                <a:gd name="T4" fmla="*/ 70 w 141"/>
                <a:gd name="T5" fmla="*/ 108 h 141"/>
                <a:gd name="T6" fmla="*/ 33 w 141"/>
                <a:gd name="T7" fmla="*/ 70 h 141"/>
                <a:gd name="T8" fmla="*/ 70 w 141"/>
                <a:gd name="T9" fmla="*/ 33 h 141"/>
                <a:gd name="T10" fmla="*/ 108 w 141"/>
                <a:gd name="T11" fmla="*/ 70 h 141"/>
                <a:gd name="T12" fmla="*/ 124 w 141"/>
                <a:gd name="T13" fmla="*/ 70 h 141"/>
                <a:gd name="T14" fmla="*/ 141 w 141"/>
                <a:gd name="T15" fmla="*/ 70 h 141"/>
                <a:gd name="T16" fmla="*/ 70 w 141"/>
                <a:gd name="T17" fmla="*/ 0 h 141"/>
                <a:gd name="T18" fmla="*/ 0 w 141"/>
                <a:gd name="T19" fmla="*/ 70 h 141"/>
                <a:gd name="T20" fmla="*/ 70 w 141"/>
                <a:gd name="T21" fmla="*/ 141 h 141"/>
                <a:gd name="T22" fmla="*/ 141 w 141"/>
                <a:gd name="T23" fmla="*/ 70 h 141"/>
                <a:gd name="T24" fmla="*/ 124 w 141"/>
                <a:gd name="T25" fmla="*/ 7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24" y="70"/>
                  </a:moveTo>
                  <a:lnTo>
                    <a:pt x="108" y="70"/>
                  </a:lnTo>
                  <a:cubicBezTo>
                    <a:pt x="107" y="91"/>
                    <a:pt x="91" y="108"/>
                    <a:pt x="70" y="108"/>
                  </a:cubicBezTo>
                  <a:cubicBezTo>
                    <a:pt x="50" y="108"/>
                    <a:pt x="33" y="91"/>
                    <a:pt x="33" y="70"/>
                  </a:cubicBezTo>
                  <a:cubicBezTo>
                    <a:pt x="33" y="50"/>
                    <a:pt x="50" y="33"/>
                    <a:pt x="70" y="33"/>
                  </a:cubicBezTo>
                  <a:cubicBezTo>
                    <a:pt x="91" y="33"/>
                    <a:pt x="107" y="50"/>
                    <a:pt x="108" y="70"/>
                  </a:cubicBezTo>
                  <a:lnTo>
                    <a:pt x="124" y="70"/>
                  </a:lnTo>
                  <a:lnTo>
                    <a:pt x="141" y="70"/>
                  </a:lnTo>
                  <a:cubicBezTo>
                    <a:pt x="141" y="31"/>
                    <a:pt x="109" y="0"/>
                    <a:pt x="70" y="0"/>
                  </a:cubicBezTo>
                  <a:cubicBezTo>
                    <a:pt x="31" y="0"/>
                    <a:pt x="0" y="31"/>
                    <a:pt x="0" y="70"/>
                  </a:cubicBezTo>
                  <a:cubicBezTo>
                    <a:pt x="0" y="109"/>
                    <a:pt x="31" y="141"/>
                    <a:pt x="70" y="141"/>
                  </a:cubicBezTo>
                  <a:cubicBezTo>
                    <a:pt x="109" y="141"/>
                    <a:pt x="141" y="109"/>
                    <a:pt x="141" y="70"/>
                  </a:cubicBezTo>
                  <a:lnTo>
                    <a:pt x="124" y="70"/>
                  </a:ln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152">
              <a:extLst>
                <a:ext uri="{FF2B5EF4-FFF2-40B4-BE49-F238E27FC236}">
                  <a16:creationId xmlns:a16="http://schemas.microsoft.com/office/drawing/2014/main" id="{C144F7C0-6377-4D6C-8957-A4FE6B08477B}"/>
                </a:ext>
              </a:extLst>
            </p:cNvPr>
            <p:cNvSpPr>
              <a:spLocks/>
            </p:cNvSpPr>
            <p:nvPr/>
          </p:nvSpPr>
          <p:spPr bwMode="auto">
            <a:xfrm>
              <a:off x="7803197" y="4978029"/>
              <a:ext cx="1016464" cy="456369"/>
            </a:xfrm>
            <a:custGeom>
              <a:avLst/>
              <a:gdLst>
                <a:gd name="T0" fmla="*/ 0 w 49"/>
                <a:gd name="T1" fmla="*/ 0 h 22"/>
                <a:gd name="T2" fmla="*/ 0 w 49"/>
                <a:gd name="T3" fmla="*/ 22 h 22"/>
                <a:gd name="T4" fmla="*/ 49 w 49"/>
                <a:gd name="T5" fmla="*/ 22 h 22"/>
                <a:gd name="T6" fmla="*/ 49 w 49"/>
                <a:gd name="T7" fmla="*/ 18 h 22"/>
                <a:gd name="T8" fmla="*/ 4 w 49"/>
                <a:gd name="T9" fmla="*/ 18 h 22"/>
                <a:gd name="T10" fmla="*/ 4 w 49"/>
                <a:gd name="T11" fmla="*/ 0 h 22"/>
                <a:gd name="T12" fmla="*/ 0 w 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49" h="22">
                  <a:moveTo>
                    <a:pt x="0" y="0"/>
                  </a:moveTo>
                  <a:lnTo>
                    <a:pt x="0" y="22"/>
                  </a:lnTo>
                  <a:lnTo>
                    <a:pt x="49" y="22"/>
                  </a:lnTo>
                  <a:lnTo>
                    <a:pt x="49" y="18"/>
                  </a:lnTo>
                  <a:lnTo>
                    <a:pt x="4" y="18"/>
                  </a:lnTo>
                  <a:lnTo>
                    <a:pt x="4"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153">
              <a:extLst>
                <a:ext uri="{FF2B5EF4-FFF2-40B4-BE49-F238E27FC236}">
                  <a16:creationId xmlns:a16="http://schemas.microsoft.com/office/drawing/2014/main" id="{A66E873F-1BB5-4BAB-99F9-FCA3CFF279A7}"/>
                </a:ext>
              </a:extLst>
            </p:cNvPr>
            <p:cNvSpPr>
              <a:spLocks/>
            </p:cNvSpPr>
            <p:nvPr/>
          </p:nvSpPr>
          <p:spPr bwMode="auto">
            <a:xfrm>
              <a:off x="8778174" y="5206207"/>
              <a:ext cx="373393" cy="373393"/>
            </a:xfrm>
            <a:custGeom>
              <a:avLst/>
              <a:gdLst>
                <a:gd name="T0" fmla="*/ 16 w 141"/>
                <a:gd name="T1" fmla="*/ 70 h 141"/>
                <a:gd name="T2" fmla="*/ 0 w 141"/>
                <a:gd name="T3" fmla="*/ 70 h 141"/>
                <a:gd name="T4" fmla="*/ 70 w 141"/>
                <a:gd name="T5" fmla="*/ 141 h 141"/>
                <a:gd name="T6" fmla="*/ 141 w 141"/>
                <a:gd name="T7" fmla="*/ 70 h 141"/>
                <a:gd name="T8" fmla="*/ 70 w 141"/>
                <a:gd name="T9" fmla="*/ 0 h 141"/>
                <a:gd name="T10" fmla="*/ 0 w 141"/>
                <a:gd name="T11" fmla="*/ 70 h 141"/>
                <a:gd name="T12" fmla="*/ 16 w 141"/>
                <a:gd name="T13" fmla="*/ 70 h 141"/>
                <a:gd name="T14" fmla="*/ 33 w 141"/>
                <a:gd name="T15" fmla="*/ 70 h 141"/>
                <a:gd name="T16" fmla="*/ 70 w 141"/>
                <a:gd name="T17" fmla="*/ 33 h 141"/>
                <a:gd name="T18" fmla="*/ 107 w 141"/>
                <a:gd name="T19" fmla="*/ 70 h 141"/>
                <a:gd name="T20" fmla="*/ 70 w 141"/>
                <a:gd name="T21" fmla="*/ 108 h 141"/>
                <a:gd name="T22" fmla="*/ 33 w 141"/>
                <a:gd name="T23" fmla="*/ 70 h 141"/>
                <a:gd name="T24" fmla="*/ 16 w 141"/>
                <a:gd name="T25" fmla="*/ 7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6" y="70"/>
                  </a:moveTo>
                  <a:lnTo>
                    <a:pt x="0" y="70"/>
                  </a:lnTo>
                  <a:cubicBezTo>
                    <a:pt x="0" y="109"/>
                    <a:pt x="31" y="141"/>
                    <a:pt x="70" y="141"/>
                  </a:cubicBezTo>
                  <a:cubicBezTo>
                    <a:pt x="109" y="141"/>
                    <a:pt x="141" y="109"/>
                    <a:pt x="141" y="70"/>
                  </a:cubicBezTo>
                  <a:cubicBezTo>
                    <a:pt x="141" y="31"/>
                    <a:pt x="109" y="0"/>
                    <a:pt x="70" y="0"/>
                  </a:cubicBezTo>
                  <a:cubicBezTo>
                    <a:pt x="31" y="0"/>
                    <a:pt x="0" y="31"/>
                    <a:pt x="0" y="70"/>
                  </a:cubicBezTo>
                  <a:lnTo>
                    <a:pt x="16" y="70"/>
                  </a:lnTo>
                  <a:lnTo>
                    <a:pt x="33" y="70"/>
                  </a:lnTo>
                  <a:cubicBezTo>
                    <a:pt x="33" y="50"/>
                    <a:pt x="50" y="33"/>
                    <a:pt x="70" y="33"/>
                  </a:cubicBezTo>
                  <a:cubicBezTo>
                    <a:pt x="91" y="33"/>
                    <a:pt x="107" y="50"/>
                    <a:pt x="107" y="70"/>
                  </a:cubicBezTo>
                  <a:cubicBezTo>
                    <a:pt x="107" y="91"/>
                    <a:pt x="91" y="108"/>
                    <a:pt x="70" y="108"/>
                  </a:cubicBezTo>
                  <a:cubicBezTo>
                    <a:pt x="50" y="108"/>
                    <a:pt x="33" y="91"/>
                    <a:pt x="33" y="70"/>
                  </a:cubicBezTo>
                  <a:lnTo>
                    <a:pt x="16" y="7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154">
              <a:extLst>
                <a:ext uri="{FF2B5EF4-FFF2-40B4-BE49-F238E27FC236}">
                  <a16:creationId xmlns:a16="http://schemas.microsoft.com/office/drawing/2014/main" id="{DE8C7B06-B741-4264-A9E4-E9539E69A639}"/>
                </a:ext>
              </a:extLst>
            </p:cNvPr>
            <p:cNvSpPr>
              <a:spLocks/>
            </p:cNvSpPr>
            <p:nvPr/>
          </p:nvSpPr>
          <p:spPr bwMode="auto">
            <a:xfrm>
              <a:off x="7554269" y="2219065"/>
              <a:ext cx="373393" cy="394143"/>
            </a:xfrm>
            <a:custGeom>
              <a:avLst/>
              <a:gdLst>
                <a:gd name="T0" fmla="*/ 124 w 141"/>
                <a:gd name="T1" fmla="*/ 70 h 141"/>
                <a:gd name="T2" fmla="*/ 108 w 141"/>
                <a:gd name="T3" fmla="*/ 70 h 141"/>
                <a:gd name="T4" fmla="*/ 70 w 141"/>
                <a:gd name="T5" fmla="*/ 108 h 141"/>
                <a:gd name="T6" fmla="*/ 33 w 141"/>
                <a:gd name="T7" fmla="*/ 70 h 141"/>
                <a:gd name="T8" fmla="*/ 70 w 141"/>
                <a:gd name="T9" fmla="*/ 33 h 141"/>
                <a:gd name="T10" fmla="*/ 108 w 141"/>
                <a:gd name="T11" fmla="*/ 70 h 141"/>
                <a:gd name="T12" fmla="*/ 124 w 141"/>
                <a:gd name="T13" fmla="*/ 70 h 141"/>
                <a:gd name="T14" fmla="*/ 141 w 141"/>
                <a:gd name="T15" fmla="*/ 70 h 141"/>
                <a:gd name="T16" fmla="*/ 70 w 141"/>
                <a:gd name="T17" fmla="*/ 0 h 141"/>
                <a:gd name="T18" fmla="*/ 0 w 141"/>
                <a:gd name="T19" fmla="*/ 70 h 141"/>
                <a:gd name="T20" fmla="*/ 70 w 141"/>
                <a:gd name="T21" fmla="*/ 141 h 141"/>
                <a:gd name="T22" fmla="*/ 141 w 141"/>
                <a:gd name="T23" fmla="*/ 70 h 141"/>
                <a:gd name="T24" fmla="*/ 124 w 141"/>
                <a:gd name="T25" fmla="*/ 7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 h="141">
                  <a:moveTo>
                    <a:pt x="124" y="70"/>
                  </a:moveTo>
                  <a:lnTo>
                    <a:pt x="108" y="70"/>
                  </a:lnTo>
                  <a:cubicBezTo>
                    <a:pt x="108" y="91"/>
                    <a:pt x="91" y="108"/>
                    <a:pt x="70" y="108"/>
                  </a:cubicBezTo>
                  <a:cubicBezTo>
                    <a:pt x="50" y="108"/>
                    <a:pt x="33" y="91"/>
                    <a:pt x="33" y="70"/>
                  </a:cubicBezTo>
                  <a:cubicBezTo>
                    <a:pt x="33" y="50"/>
                    <a:pt x="50" y="33"/>
                    <a:pt x="70" y="33"/>
                  </a:cubicBezTo>
                  <a:cubicBezTo>
                    <a:pt x="91" y="33"/>
                    <a:pt x="108" y="50"/>
                    <a:pt x="108" y="70"/>
                  </a:cubicBezTo>
                  <a:lnTo>
                    <a:pt x="124" y="70"/>
                  </a:lnTo>
                  <a:lnTo>
                    <a:pt x="141" y="70"/>
                  </a:lnTo>
                  <a:cubicBezTo>
                    <a:pt x="141" y="32"/>
                    <a:pt x="109" y="0"/>
                    <a:pt x="70" y="0"/>
                  </a:cubicBezTo>
                  <a:cubicBezTo>
                    <a:pt x="31" y="0"/>
                    <a:pt x="0" y="32"/>
                    <a:pt x="0" y="70"/>
                  </a:cubicBezTo>
                  <a:cubicBezTo>
                    <a:pt x="0" y="109"/>
                    <a:pt x="31" y="141"/>
                    <a:pt x="70" y="141"/>
                  </a:cubicBezTo>
                  <a:cubicBezTo>
                    <a:pt x="109" y="141"/>
                    <a:pt x="141" y="109"/>
                    <a:pt x="141" y="70"/>
                  </a:cubicBezTo>
                  <a:lnTo>
                    <a:pt x="124" y="7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7" name="Freeform: Shape 76">
            <a:extLst>
              <a:ext uri="{FF2B5EF4-FFF2-40B4-BE49-F238E27FC236}">
                <a16:creationId xmlns:a16="http://schemas.microsoft.com/office/drawing/2014/main" id="{76D0908B-A6AA-4AF3-9223-4A456A684AE0}"/>
              </a:ext>
            </a:extLst>
          </p:cNvPr>
          <p:cNvSpPr>
            <a:spLocks noChangeAspect="1"/>
          </p:cNvSpPr>
          <p:nvPr/>
        </p:nvSpPr>
        <p:spPr>
          <a:xfrm rot="8132642">
            <a:off x="5309340" y="1423405"/>
            <a:ext cx="1272753" cy="1272753"/>
          </a:xfrm>
          <a:custGeom>
            <a:avLst/>
            <a:gdLst>
              <a:gd name="connsiteX0" fmla="*/ 288327 w 1272753"/>
              <a:gd name="connsiteY0" fmla="*/ 990566 h 1272753"/>
              <a:gd name="connsiteX1" fmla="*/ 934876 w 1272753"/>
              <a:gd name="connsiteY1" fmla="*/ 984426 h 1272753"/>
              <a:gd name="connsiteX2" fmla="*/ 928737 w 1272753"/>
              <a:gd name="connsiteY2" fmla="*/ 337877 h 1272753"/>
              <a:gd name="connsiteX3" fmla="*/ 282187 w 1272753"/>
              <a:gd name="connsiteY3" fmla="*/ 344016 h 1272753"/>
              <a:gd name="connsiteX4" fmla="*/ 288327 w 1272753"/>
              <a:gd name="connsiteY4" fmla="*/ 990566 h 1272753"/>
              <a:gd name="connsiteX5" fmla="*/ 178235 w 1272753"/>
              <a:gd name="connsiteY5" fmla="*/ 1094518 h 1272753"/>
              <a:gd name="connsiteX6" fmla="*/ 0 w 1272753"/>
              <a:gd name="connsiteY6" fmla="*/ 664220 h 1272753"/>
              <a:gd name="connsiteX7" fmla="*/ 608533 w 1272753"/>
              <a:gd name="connsiteY7" fmla="*/ 55687 h 1272753"/>
              <a:gd name="connsiteX8" fmla="*/ 1272753 w 1272753"/>
              <a:gd name="connsiteY8" fmla="*/ 0 h 1272753"/>
              <a:gd name="connsiteX9" fmla="*/ 1217066 w 1272753"/>
              <a:gd name="connsiteY9" fmla="*/ 664220 h 1272753"/>
              <a:gd name="connsiteX10" fmla="*/ 608533 w 1272753"/>
              <a:gd name="connsiteY10" fmla="*/ 1272753 h 1272753"/>
              <a:gd name="connsiteX11" fmla="*/ 178235 w 1272753"/>
              <a:gd name="connsiteY11" fmla="*/ 1094518 h 127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2753" h="1272753">
                <a:moveTo>
                  <a:pt x="288327" y="990566"/>
                </a:moveTo>
                <a:cubicBezTo>
                  <a:pt x="468562" y="1167410"/>
                  <a:pt x="758031" y="1164662"/>
                  <a:pt x="934876" y="984426"/>
                </a:cubicBezTo>
                <a:cubicBezTo>
                  <a:pt x="1111721" y="804191"/>
                  <a:pt x="1108972" y="514722"/>
                  <a:pt x="928737" y="337877"/>
                </a:cubicBezTo>
                <a:cubicBezTo>
                  <a:pt x="748501" y="161033"/>
                  <a:pt x="459032" y="163781"/>
                  <a:pt x="282187" y="344016"/>
                </a:cubicBezTo>
                <a:cubicBezTo>
                  <a:pt x="105343" y="524252"/>
                  <a:pt x="108091" y="813721"/>
                  <a:pt x="288327" y="990566"/>
                </a:cubicBezTo>
                <a:close/>
                <a:moveTo>
                  <a:pt x="178235" y="1094518"/>
                </a:moveTo>
                <a:cubicBezTo>
                  <a:pt x="68113" y="984395"/>
                  <a:pt x="0" y="832262"/>
                  <a:pt x="0" y="664220"/>
                </a:cubicBezTo>
                <a:cubicBezTo>
                  <a:pt x="0" y="328137"/>
                  <a:pt x="272450" y="55687"/>
                  <a:pt x="608533" y="55687"/>
                </a:cubicBezTo>
                <a:cubicBezTo>
                  <a:pt x="829940" y="55687"/>
                  <a:pt x="1051346" y="37125"/>
                  <a:pt x="1272753" y="0"/>
                </a:cubicBezTo>
                <a:cubicBezTo>
                  <a:pt x="1235628" y="221407"/>
                  <a:pt x="1217066" y="442813"/>
                  <a:pt x="1217066" y="664220"/>
                </a:cubicBezTo>
                <a:cubicBezTo>
                  <a:pt x="1217066" y="1000303"/>
                  <a:pt x="944616" y="1272753"/>
                  <a:pt x="608533" y="1272753"/>
                </a:cubicBezTo>
                <a:cubicBezTo>
                  <a:pt x="440491" y="1272753"/>
                  <a:pt x="288358" y="1204641"/>
                  <a:pt x="178235" y="1094518"/>
                </a:cubicBezTo>
                <a:close/>
              </a:path>
            </a:pathLst>
          </a:cu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Freeform: Shape 77">
            <a:extLst>
              <a:ext uri="{FF2B5EF4-FFF2-40B4-BE49-F238E27FC236}">
                <a16:creationId xmlns:a16="http://schemas.microsoft.com/office/drawing/2014/main" id="{24A72EA4-D002-4099-9ACA-D5BF2258A8BE}"/>
              </a:ext>
            </a:extLst>
          </p:cNvPr>
          <p:cNvSpPr>
            <a:spLocks noChangeAspect="1"/>
          </p:cNvSpPr>
          <p:nvPr/>
        </p:nvSpPr>
        <p:spPr>
          <a:xfrm rot="8132642">
            <a:off x="9134157" y="1467370"/>
            <a:ext cx="1272753" cy="1272753"/>
          </a:xfrm>
          <a:custGeom>
            <a:avLst/>
            <a:gdLst>
              <a:gd name="connsiteX0" fmla="*/ 288327 w 1272753"/>
              <a:gd name="connsiteY0" fmla="*/ 990566 h 1272753"/>
              <a:gd name="connsiteX1" fmla="*/ 934876 w 1272753"/>
              <a:gd name="connsiteY1" fmla="*/ 984426 h 1272753"/>
              <a:gd name="connsiteX2" fmla="*/ 928737 w 1272753"/>
              <a:gd name="connsiteY2" fmla="*/ 337877 h 1272753"/>
              <a:gd name="connsiteX3" fmla="*/ 282187 w 1272753"/>
              <a:gd name="connsiteY3" fmla="*/ 344016 h 1272753"/>
              <a:gd name="connsiteX4" fmla="*/ 288327 w 1272753"/>
              <a:gd name="connsiteY4" fmla="*/ 990566 h 1272753"/>
              <a:gd name="connsiteX5" fmla="*/ 178235 w 1272753"/>
              <a:gd name="connsiteY5" fmla="*/ 1094518 h 1272753"/>
              <a:gd name="connsiteX6" fmla="*/ 0 w 1272753"/>
              <a:gd name="connsiteY6" fmla="*/ 664220 h 1272753"/>
              <a:gd name="connsiteX7" fmla="*/ 608533 w 1272753"/>
              <a:gd name="connsiteY7" fmla="*/ 55687 h 1272753"/>
              <a:gd name="connsiteX8" fmla="*/ 1272753 w 1272753"/>
              <a:gd name="connsiteY8" fmla="*/ 0 h 1272753"/>
              <a:gd name="connsiteX9" fmla="*/ 1217066 w 1272753"/>
              <a:gd name="connsiteY9" fmla="*/ 664220 h 1272753"/>
              <a:gd name="connsiteX10" fmla="*/ 608533 w 1272753"/>
              <a:gd name="connsiteY10" fmla="*/ 1272753 h 1272753"/>
              <a:gd name="connsiteX11" fmla="*/ 178235 w 1272753"/>
              <a:gd name="connsiteY11" fmla="*/ 1094518 h 127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2753" h="1272753">
                <a:moveTo>
                  <a:pt x="288327" y="990566"/>
                </a:moveTo>
                <a:cubicBezTo>
                  <a:pt x="468562" y="1167410"/>
                  <a:pt x="758031" y="1164662"/>
                  <a:pt x="934876" y="984426"/>
                </a:cubicBezTo>
                <a:cubicBezTo>
                  <a:pt x="1111721" y="804191"/>
                  <a:pt x="1108972" y="514722"/>
                  <a:pt x="928737" y="337877"/>
                </a:cubicBezTo>
                <a:cubicBezTo>
                  <a:pt x="748501" y="161033"/>
                  <a:pt x="459032" y="163781"/>
                  <a:pt x="282187" y="344016"/>
                </a:cubicBezTo>
                <a:cubicBezTo>
                  <a:pt x="105343" y="524252"/>
                  <a:pt x="108091" y="813721"/>
                  <a:pt x="288327" y="990566"/>
                </a:cubicBezTo>
                <a:close/>
                <a:moveTo>
                  <a:pt x="178235" y="1094518"/>
                </a:moveTo>
                <a:cubicBezTo>
                  <a:pt x="68113" y="984395"/>
                  <a:pt x="0" y="832262"/>
                  <a:pt x="0" y="664220"/>
                </a:cubicBezTo>
                <a:cubicBezTo>
                  <a:pt x="0" y="328137"/>
                  <a:pt x="272450" y="55687"/>
                  <a:pt x="608533" y="55687"/>
                </a:cubicBezTo>
                <a:cubicBezTo>
                  <a:pt x="829940" y="55687"/>
                  <a:pt x="1051346" y="37125"/>
                  <a:pt x="1272753" y="0"/>
                </a:cubicBezTo>
                <a:cubicBezTo>
                  <a:pt x="1235628" y="221407"/>
                  <a:pt x="1217066" y="442813"/>
                  <a:pt x="1217066" y="664220"/>
                </a:cubicBezTo>
                <a:cubicBezTo>
                  <a:pt x="1217066" y="1000303"/>
                  <a:pt x="944616" y="1272753"/>
                  <a:pt x="608533" y="1272753"/>
                </a:cubicBezTo>
                <a:cubicBezTo>
                  <a:pt x="440491" y="1272753"/>
                  <a:pt x="288358" y="1204641"/>
                  <a:pt x="178235" y="1094518"/>
                </a:cubicBezTo>
                <a:close/>
              </a:path>
            </a:pathLst>
          </a:cu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3" name="Rectangle 192">
            <a:extLst>
              <a:ext uri="{FF2B5EF4-FFF2-40B4-BE49-F238E27FC236}">
                <a16:creationId xmlns:a16="http://schemas.microsoft.com/office/drawing/2014/main" id="{3C5B9B5F-DF3D-4AA0-8EC3-FACE103B480F}"/>
              </a:ext>
            </a:extLst>
          </p:cNvPr>
          <p:cNvSpPr/>
          <p:nvPr/>
        </p:nvSpPr>
        <p:spPr bwMode="auto">
          <a:xfrm>
            <a:off x="624181" y="3523164"/>
            <a:ext cx="3109619" cy="8871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t"/>
          <a:lstStyle/>
          <a:p>
            <a:pPr marL="0" marR="0" lvl="0" indent="0" algn="ctr" defTabSz="914400" eaLnBrk="1" fontAlgn="base"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a:ln>
                  <a:noFill/>
                </a:ln>
                <a:solidFill>
                  <a:schemeClr val="accent1"/>
                </a:solidFill>
                <a:effectLst/>
                <a:uLnTx/>
                <a:uFillTx/>
                <a:latin typeface="Calibri Light" panose="020F0302020204030204" pitchFamily="34" charset="0"/>
                <a:ea typeface="Calibri Light" panose="020F0302020204030204" pitchFamily="34" charset="0"/>
                <a:cs typeface="Calibri Light" panose="020F0302020204030204" pitchFamily="34" charset="0"/>
              </a:rPr>
              <a:t>RIS Innovation</a:t>
            </a:r>
          </a:p>
          <a:p>
            <a:pPr marL="0" marR="0" lvl="0" indent="0" algn="ctr" defTabSz="914400" eaLnBrk="1" fontAlgn="base" latinLnBrk="0" hangingPunct="1">
              <a:lnSpc>
                <a:spcPct val="90000"/>
              </a:lnSpc>
              <a:spcBef>
                <a:spcPts val="0"/>
              </a:spcBef>
              <a:spcAft>
                <a:spcPts val="0"/>
              </a:spcAft>
              <a:buClrTx/>
              <a:buSzTx/>
              <a:buFontTx/>
              <a:buNone/>
              <a:tabLst/>
              <a:defRPr/>
            </a:pPr>
            <a:r>
              <a:rPr lang="en-US" sz="2400" b="1" kern="0">
                <a:solidFill>
                  <a:schemeClr val="accent1"/>
                </a:solidFill>
                <a:latin typeface="Calibri Light" panose="020F0302020204030204" pitchFamily="34" charset="0"/>
                <a:ea typeface="Calibri Light" panose="020F0302020204030204" pitchFamily="34" charset="0"/>
                <a:cs typeface="Calibri Light" panose="020F0302020204030204" pitchFamily="34" charset="0"/>
              </a:rPr>
              <a:t>&amp; Capacity Building</a:t>
            </a:r>
            <a:endParaRPr kumimoji="0" lang="en-US" sz="2400" b="1" i="0" u="none" strike="noStrike" kern="0" cap="none" spc="0" normalizeH="0" baseline="0" noProof="0">
              <a:ln>
                <a:noFill/>
              </a:ln>
              <a:solidFill>
                <a:schemeClr val="accent1"/>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id="{BFD671BF-B7C9-E9B6-627F-0486F27BB534}"/>
              </a:ext>
            </a:extLst>
          </p:cNvPr>
          <p:cNvSpPr/>
          <p:nvPr/>
        </p:nvSpPr>
        <p:spPr bwMode="auto">
          <a:xfrm>
            <a:off x="4390906" y="3609448"/>
            <a:ext cx="3109619" cy="800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t"/>
          <a:lstStyle/>
          <a:p>
            <a:pPr marL="0" marR="0" lvl="0" indent="0" algn="ctr" defTabSz="914400" eaLnBrk="1" fontAlgn="base"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a:ln>
                  <a:noFill/>
                </a:ln>
                <a:solidFill>
                  <a:srgbClr val="631478"/>
                </a:solidFill>
                <a:effectLst/>
                <a:uLnTx/>
                <a:uFillTx/>
                <a:latin typeface="Calibri Light" panose="020F0302020204030204" pitchFamily="34" charset="0"/>
                <a:ea typeface="Calibri Light" panose="020F0302020204030204" pitchFamily="34" charset="0"/>
                <a:cs typeface="Calibri Light" panose="020F0302020204030204" pitchFamily="34" charset="0"/>
              </a:rPr>
              <a:t>Upscaling </a:t>
            </a:r>
          </a:p>
          <a:p>
            <a:pPr marL="0" marR="0" lvl="0" indent="0" algn="ctr" defTabSz="914400" eaLnBrk="1" fontAlgn="base" latinLnBrk="0" hangingPunct="1">
              <a:lnSpc>
                <a:spcPct val="90000"/>
              </a:lnSpc>
              <a:spcBef>
                <a:spcPts val="0"/>
              </a:spcBef>
              <a:spcAft>
                <a:spcPts val="0"/>
              </a:spcAft>
              <a:buClrTx/>
              <a:buSzTx/>
              <a:buFontTx/>
              <a:buNone/>
              <a:tabLst/>
              <a:defRPr/>
            </a:pPr>
            <a:endParaRPr lang="en-US" sz="2400" b="1" kern="0">
              <a:solidFill>
                <a:schemeClr val="accent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Rectangle 6">
            <a:extLst>
              <a:ext uri="{FF2B5EF4-FFF2-40B4-BE49-F238E27FC236}">
                <a16:creationId xmlns:a16="http://schemas.microsoft.com/office/drawing/2014/main" id="{2D64A969-C5CF-B485-7F6B-397F2D6928DD}"/>
              </a:ext>
            </a:extLst>
          </p:cNvPr>
          <p:cNvSpPr/>
          <p:nvPr/>
        </p:nvSpPr>
        <p:spPr bwMode="auto">
          <a:xfrm>
            <a:off x="706509" y="4607484"/>
            <a:ext cx="3109619" cy="954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t"/>
          <a:lstStyle/>
          <a:p>
            <a:pPr algn="ctr" fontAlgn="base">
              <a:lnSpc>
                <a:spcPct val="90000"/>
              </a:lnSpc>
              <a:defRPr/>
            </a:pPr>
            <a:r>
              <a:rPr kumimoji="0" lang="en-US" sz="2400" b="0" i="0" u="none" strike="noStrike" kern="1200" cap="none" spc="0" normalizeH="0" baseline="0" noProof="0">
                <a:ln>
                  <a:noFill/>
                </a:ln>
                <a:solidFill>
                  <a:srgbClr val="333333"/>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Wingdings" panose="05000000000000000000" pitchFamily="2" charset="2"/>
              </a:rPr>
              <a:t>17/1/2025, 13.00 CET (cut-off 1)</a:t>
            </a:r>
          </a:p>
        </p:txBody>
      </p:sp>
      <p:sp>
        <p:nvSpPr>
          <p:cNvPr id="8" name="Rectangle 7">
            <a:extLst>
              <a:ext uri="{FF2B5EF4-FFF2-40B4-BE49-F238E27FC236}">
                <a16:creationId xmlns:a16="http://schemas.microsoft.com/office/drawing/2014/main" id="{9BFC1236-1720-EE1D-BC1E-7A9B1F723EA2}"/>
              </a:ext>
            </a:extLst>
          </p:cNvPr>
          <p:cNvSpPr/>
          <p:nvPr/>
        </p:nvSpPr>
        <p:spPr bwMode="auto">
          <a:xfrm>
            <a:off x="4390906" y="4607484"/>
            <a:ext cx="3109619" cy="954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t"/>
          <a:lstStyle/>
          <a:p>
            <a:pPr algn="ctr" fontAlgn="base">
              <a:lnSpc>
                <a:spcPct val="90000"/>
              </a:lnSpc>
              <a:defRPr/>
            </a:pPr>
            <a:r>
              <a:rPr kumimoji="0" lang="en-US" sz="2400" b="0" i="0" u="none" strike="noStrike" kern="1200" cap="none" spc="0" normalizeH="0" baseline="0" noProof="0">
                <a:ln>
                  <a:noFill/>
                </a:ln>
                <a:solidFill>
                  <a:srgbClr val="333333"/>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Wingdings" panose="05000000000000000000" pitchFamily="2" charset="2"/>
              </a:rPr>
              <a:t>28/2/2025, 13.00 CET (cut-off 2)</a:t>
            </a:r>
          </a:p>
        </p:txBody>
      </p:sp>
      <p:sp>
        <p:nvSpPr>
          <p:cNvPr id="9" name="Rectangle 8">
            <a:extLst>
              <a:ext uri="{FF2B5EF4-FFF2-40B4-BE49-F238E27FC236}">
                <a16:creationId xmlns:a16="http://schemas.microsoft.com/office/drawing/2014/main" id="{48645FD2-664D-31C0-C82E-7F6EA7A00951}"/>
              </a:ext>
            </a:extLst>
          </p:cNvPr>
          <p:cNvSpPr/>
          <p:nvPr/>
        </p:nvSpPr>
        <p:spPr bwMode="auto">
          <a:xfrm>
            <a:off x="8228605" y="3609448"/>
            <a:ext cx="3109619" cy="800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t"/>
          <a:lstStyle/>
          <a:p>
            <a:pPr marL="0" marR="0" lvl="0" indent="0" algn="ctr" defTabSz="914400" eaLnBrk="1" fontAlgn="base" latinLnBrk="0" hangingPunct="1">
              <a:lnSpc>
                <a:spcPct val="90000"/>
              </a:lnSpc>
              <a:spcBef>
                <a:spcPts val="0"/>
              </a:spcBef>
              <a:spcAft>
                <a:spcPts val="0"/>
              </a:spcAft>
              <a:buClrTx/>
              <a:buSzTx/>
              <a:buFontTx/>
              <a:buNone/>
              <a:tabLst/>
              <a:defRPr/>
            </a:pPr>
            <a:r>
              <a:rPr kumimoji="0" lang="en-US" sz="2400" b="1" i="0" u="none" strike="noStrike" kern="0" cap="none" spc="0" normalizeH="0" baseline="0" noProof="0">
                <a:ln>
                  <a:noFill/>
                </a:ln>
                <a:solidFill>
                  <a:srgbClr val="E74394"/>
                </a:solidFill>
                <a:effectLst/>
                <a:uLnTx/>
                <a:uFillTx/>
                <a:latin typeface="Calibri Light" panose="020F0302020204030204" pitchFamily="34" charset="0"/>
                <a:ea typeface="Calibri Light" panose="020F0302020204030204" pitchFamily="34" charset="0"/>
                <a:cs typeface="Calibri Light" panose="020F0302020204030204" pitchFamily="34" charset="0"/>
              </a:rPr>
              <a:t>Education</a:t>
            </a:r>
            <a:endParaRPr lang="en-US" sz="2400" b="1" kern="0">
              <a:solidFill>
                <a:srgbClr val="E74394"/>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1" name="Rectangle 10">
            <a:extLst>
              <a:ext uri="{FF2B5EF4-FFF2-40B4-BE49-F238E27FC236}">
                <a16:creationId xmlns:a16="http://schemas.microsoft.com/office/drawing/2014/main" id="{3B0F7792-0BC2-AC0C-B3C3-B24748D79A24}"/>
              </a:ext>
            </a:extLst>
          </p:cNvPr>
          <p:cNvSpPr/>
          <p:nvPr/>
        </p:nvSpPr>
        <p:spPr bwMode="auto">
          <a:xfrm>
            <a:off x="8129105" y="4589339"/>
            <a:ext cx="3109619" cy="954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t"/>
          <a:lstStyle/>
          <a:p>
            <a:pPr algn="ctr" fontAlgn="base">
              <a:lnSpc>
                <a:spcPct val="90000"/>
              </a:lnSpc>
              <a:defRPr/>
            </a:pPr>
            <a:r>
              <a:rPr kumimoji="0" lang="en-US" sz="2400" b="0" i="0" u="none" strike="noStrike" kern="1200" cap="none" spc="0" normalizeH="0" baseline="0" noProof="0">
                <a:ln>
                  <a:noFill/>
                </a:ln>
                <a:solidFill>
                  <a:srgbClr val="333333"/>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Wingdings" panose="05000000000000000000" pitchFamily="2" charset="2"/>
              </a:rPr>
              <a:t>4 calls</a:t>
            </a:r>
          </a:p>
          <a:p>
            <a:pPr algn="ctr" fontAlgn="base">
              <a:lnSpc>
                <a:spcPct val="90000"/>
              </a:lnSpc>
              <a:defRPr/>
            </a:pPr>
            <a:r>
              <a:rPr kumimoji="0" lang="en-US" sz="2400" b="0" i="0" u="none" strike="noStrike" kern="1200" cap="none" spc="0" normalizeH="0" baseline="0" noProof="0">
                <a:ln>
                  <a:noFill/>
                </a:ln>
                <a:solidFill>
                  <a:srgbClr val="333333"/>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Wingdings" panose="05000000000000000000" pitchFamily="2" charset="2"/>
              </a:rPr>
              <a:t>24/1/2025, 13.00 CET</a:t>
            </a:r>
          </a:p>
        </p:txBody>
      </p:sp>
      <p:sp>
        <p:nvSpPr>
          <p:cNvPr id="12" name="Growth4" descr="{&quot;Key&quot;:&quot;POWER_USER_SHAPE_ICON&quot;,&quot;Value&quot;:&quot;POWER_USER_SHAPE_ICON_STYLE_1&quot;}">
            <a:extLst>
              <a:ext uri="{FF2B5EF4-FFF2-40B4-BE49-F238E27FC236}">
                <a16:creationId xmlns:a16="http://schemas.microsoft.com/office/drawing/2014/main" id="{969F487A-EC5D-C2C1-7064-2B7AC0A92239}"/>
              </a:ext>
            </a:extLst>
          </p:cNvPr>
          <p:cNvSpPr>
            <a:spLocks noChangeAspect="1" noEditPoints="1"/>
          </p:cNvSpPr>
          <p:nvPr/>
        </p:nvSpPr>
        <p:spPr bwMode="auto">
          <a:xfrm>
            <a:off x="5626431" y="1700129"/>
            <a:ext cx="618197" cy="619738"/>
          </a:xfrm>
          <a:custGeom>
            <a:avLst/>
            <a:gdLst>
              <a:gd name="T0" fmla="*/ 856 w 1067"/>
              <a:gd name="T1" fmla="*/ 921 h 1068"/>
              <a:gd name="T2" fmla="*/ 617 w 1067"/>
              <a:gd name="T3" fmla="*/ 1031 h 1068"/>
              <a:gd name="T4" fmla="*/ 234 w 1067"/>
              <a:gd name="T5" fmla="*/ 923 h 1068"/>
              <a:gd name="T6" fmla="*/ 163 w 1067"/>
              <a:gd name="T7" fmla="*/ 723 h 1068"/>
              <a:gd name="T8" fmla="*/ 251 w 1067"/>
              <a:gd name="T9" fmla="*/ 722 h 1068"/>
              <a:gd name="T10" fmla="*/ 587 w 1067"/>
              <a:gd name="T11" fmla="*/ 773 h 1068"/>
              <a:gd name="T12" fmla="*/ 817 w 1067"/>
              <a:gd name="T13" fmla="*/ 799 h 1068"/>
              <a:gd name="T14" fmla="*/ 788 w 1067"/>
              <a:gd name="T15" fmla="*/ 841 h 1068"/>
              <a:gd name="T16" fmla="*/ 618 w 1067"/>
              <a:gd name="T17" fmla="*/ 866 h 1068"/>
              <a:gd name="T18" fmla="*/ 508 w 1067"/>
              <a:gd name="T19" fmla="*/ 860 h 1068"/>
              <a:gd name="T20" fmla="*/ 612 w 1067"/>
              <a:gd name="T21" fmla="*/ 899 h 1068"/>
              <a:gd name="T22" fmla="*/ 655 w 1067"/>
              <a:gd name="T23" fmla="*/ 899 h 1068"/>
              <a:gd name="T24" fmla="*/ 835 w 1067"/>
              <a:gd name="T25" fmla="*/ 850 h 1068"/>
              <a:gd name="T26" fmla="*/ 935 w 1067"/>
              <a:gd name="T27" fmla="*/ 747 h 1068"/>
              <a:gd name="T28" fmla="*/ 876 w 1067"/>
              <a:gd name="T29" fmla="*/ 906 h 1068"/>
              <a:gd name="T30" fmla="*/ 34 w 1067"/>
              <a:gd name="T31" fmla="*/ 978 h 1068"/>
              <a:gd name="T32" fmla="*/ 130 w 1067"/>
              <a:gd name="T33" fmla="*/ 673 h 1068"/>
              <a:gd name="T34" fmla="*/ 354 w 1067"/>
              <a:gd name="T35" fmla="*/ 497 h 1068"/>
              <a:gd name="T36" fmla="*/ 437 w 1067"/>
              <a:gd name="T37" fmla="*/ 676 h 1068"/>
              <a:gd name="T38" fmla="*/ 354 w 1067"/>
              <a:gd name="T39" fmla="*/ 497 h 1068"/>
              <a:gd name="T40" fmla="*/ 786 w 1067"/>
              <a:gd name="T41" fmla="*/ 297 h 1068"/>
              <a:gd name="T42" fmla="*/ 771 w 1067"/>
              <a:gd name="T43" fmla="*/ 737 h 1068"/>
              <a:gd name="T44" fmla="*/ 703 w 1067"/>
              <a:gd name="T45" fmla="*/ 380 h 1068"/>
              <a:gd name="T46" fmla="*/ 669 w 1067"/>
              <a:gd name="T47" fmla="*/ 380 h 1068"/>
              <a:gd name="T48" fmla="*/ 592 w 1067"/>
              <a:gd name="T49" fmla="*/ 740 h 1068"/>
              <a:gd name="T50" fmla="*/ 586 w 1067"/>
              <a:gd name="T51" fmla="*/ 297 h 1068"/>
              <a:gd name="T52" fmla="*/ 470 w 1067"/>
              <a:gd name="T53" fmla="*/ 683 h 1068"/>
              <a:gd name="T54" fmla="*/ 553 w 1067"/>
              <a:gd name="T55" fmla="*/ 297 h 1068"/>
              <a:gd name="T56" fmla="*/ 902 w 1067"/>
              <a:gd name="T57" fmla="*/ 731 h 1068"/>
              <a:gd name="T58" fmla="*/ 819 w 1067"/>
              <a:gd name="T59" fmla="*/ 749 h 1068"/>
              <a:gd name="T60" fmla="*/ 902 w 1067"/>
              <a:gd name="T61" fmla="*/ 181 h 1068"/>
              <a:gd name="T62" fmla="*/ 1063 w 1067"/>
              <a:gd name="T63" fmla="*/ 727 h 1068"/>
              <a:gd name="T64" fmla="*/ 935 w 1067"/>
              <a:gd name="T65" fmla="*/ 708 h 1068"/>
              <a:gd name="T66" fmla="*/ 1012 w 1067"/>
              <a:gd name="T67" fmla="*/ 71 h 1068"/>
              <a:gd name="T68" fmla="*/ 1010 w 1067"/>
              <a:gd name="T69" fmla="*/ 151 h 1068"/>
              <a:gd name="T70" fmla="*/ 1030 w 1067"/>
              <a:gd name="T71" fmla="*/ 139 h 1068"/>
              <a:gd name="T72" fmla="*/ 1053 w 1067"/>
              <a:gd name="T73" fmla="*/ 6 h 1068"/>
              <a:gd name="T74" fmla="*/ 924 w 1067"/>
              <a:gd name="T75" fmla="*/ 33 h 1068"/>
              <a:gd name="T76" fmla="*/ 932 w 1067"/>
              <a:gd name="T77" fmla="*/ 65 h 1068"/>
              <a:gd name="T78" fmla="*/ 686 w 1067"/>
              <a:gd name="T79" fmla="*/ 350 h 1068"/>
              <a:gd name="T80" fmla="*/ 570 w 1067"/>
              <a:gd name="T81" fmla="*/ 240 h 1068"/>
              <a:gd name="T82" fmla="*/ 442 w 1067"/>
              <a:gd name="T83" fmla="*/ 362 h 1068"/>
              <a:gd name="T84" fmla="*/ 224 w 1067"/>
              <a:gd name="T85" fmla="*/ 579 h 1068"/>
              <a:gd name="T86" fmla="*/ 236 w 1067"/>
              <a:gd name="T87" fmla="*/ 608 h 1068"/>
              <a:gd name="T88" fmla="*/ 321 w 1067"/>
              <a:gd name="T89" fmla="*/ 530 h 1068"/>
              <a:gd name="T90" fmla="*/ 242 w 1067"/>
              <a:gd name="T91" fmla="*/ 690 h 1068"/>
              <a:gd name="T92" fmla="*/ 163 w 1067"/>
              <a:gd name="T93" fmla="*/ 656 h 1068"/>
              <a:gd name="T94" fmla="*/ 17 w 1067"/>
              <a:gd name="T95" fmla="*/ 640 h 1068"/>
              <a:gd name="T96" fmla="*/ 0 w 1067"/>
              <a:gd name="T97" fmla="*/ 995 h 1068"/>
              <a:gd name="T98" fmla="*/ 147 w 1067"/>
              <a:gd name="T99" fmla="*/ 1012 h 1068"/>
              <a:gd name="T100" fmla="*/ 163 w 1067"/>
              <a:gd name="T101" fmla="*/ 956 h 1068"/>
              <a:gd name="T102" fmla="*/ 608 w 1067"/>
              <a:gd name="T103" fmla="*/ 1063 h 1068"/>
              <a:gd name="T104" fmla="*/ 682 w 1067"/>
              <a:gd name="T105" fmla="*/ 1062 h 1068"/>
              <a:gd name="T106" fmla="*/ 873 w 1067"/>
              <a:gd name="T107" fmla="*/ 950 h 1068"/>
              <a:gd name="T108" fmla="*/ 1062 w 1067"/>
              <a:gd name="T109" fmla="*/ 750 h 1068"/>
              <a:gd name="T110" fmla="*/ 1063 w 1067"/>
              <a:gd name="T111" fmla="*/ 727 h 1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67" h="1068">
                <a:moveTo>
                  <a:pt x="876" y="906"/>
                </a:moveTo>
                <a:cubicBezTo>
                  <a:pt x="870" y="912"/>
                  <a:pt x="863" y="917"/>
                  <a:pt x="856" y="921"/>
                </a:cubicBezTo>
                <a:cubicBezTo>
                  <a:pt x="775" y="968"/>
                  <a:pt x="684" y="1023"/>
                  <a:pt x="670" y="1031"/>
                </a:cubicBezTo>
                <a:cubicBezTo>
                  <a:pt x="653" y="1036"/>
                  <a:pt x="635" y="1036"/>
                  <a:pt x="617" y="1031"/>
                </a:cubicBezTo>
                <a:lnTo>
                  <a:pt x="239" y="924"/>
                </a:lnTo>
                <a:cubicBezTo>
                  <a:pt x="237" y="923"/>
                  <a:pt x="236" y="923"/>
                  <a:pt x="234" y="923"/>
                </a:cubicBezTo>
                <a:lnTo>
                  <a:pt x="163" y="923"/>
                </a:lnTo>
                <a:lnTo>
                  <a:pt x="163" y="723"/>
                </a:lnTo>
                <a:lnTo>
                  <a:pt x="245" y="723"/>
                </a:lnTo>
                <a:cubicBezTo>
                  <a:pt x="247" y="723"/>
                  <a:pt x="249" y="723"/>
                  <a:pt x="251" y="722"/>
                </a:cubicBezTo>
                <a:cubicBezTo>
                  <a:pt x="252" y="721"/>
                  <a:pt x="418" y="658"/>
                  <a:pt x="578" y="770"/>
                </a:cubicBezTo>
                <a:cubicBezTo>
                  <a:pt x="581" y="772"/>
                  <a:pt x="584" y="773"/>
                  <a:pt x="587" y="773"/>
                </a:cubicBezTo>
                <a:lnTo>
                  <a:pt x="771" y="770"/>
                </a:lnTo>
                <a:cubicBezTo>
                  <a:pt x="790" y="771"/>
                  <a:pt x="813" y="776"/>
                  <a:pt x="817" y="799"/>
                </a:cubicBezTo>
                <a:cubicBezTo>
                  <a:pt x="819" y="810"/>
                  <a:pt x="816" y="820"/>
                  <a:pt x="809" y="829"/>
                </a:cubicBezTo>
                <a:cubicBezTo>
                  <a:pt x="804" y="835"/>
                  <a:pt x="796" y="839"/>
                  <a:pt x="788" y="841"/>
                </a:cubicBezTo>
                <a:lnTo>
                  <a:pt x="649" y="866"/>
                </a:lnTo>
                <a:cubicBezTo>
                  <a:pt x="639" y="868"/>
                  <a:pt x="628" y="868"/>
                  <a:pt x="618" y="866"/>
                </a:cubicBezTo>
                <a:lnTo>
                  <a:pt x="527" y="847"/>
                </a:lnTo>
                <a:cubicBezTo>
                  <a:pt x="518" y="845"/>
                  <a:pt x="510" y="851"/>
                  <a:pt x="508" y="860"/>
                </a:cubicBezTo>
                <a:cubicBezTo>
                  <a:pt x="506" y="869"/>
                  <a:pt x="512" y="878"/>
                  <a:pt x="521" y="880"/>
                </a:cubicBezTo>
                <a:lnTo>
                  <a:pt x="612" y="899"/>
                </a:lnTo>
                <a:cubicBezTo>
                  <a:pt x="619" y="900"/>
                  <a:pt x="627" y="901"/>
                  <a:pt x="635" y="901"/>
                </a:cubicBezTo>
                <a:cubicBezTo>
                  <a:pt x="641" y="901"/>
                  <a:pt x="648" y="900"/>
                  <a:pt x="655" y="899"/>
                </a:cubicBezTo>
                <a:lnTo>
                  <a:pt x="794" y="874"/>
                </a:lnTo>
                <a:cubicBezTo>
                  <a:pt x="810" y="871"/>
                  <a:pt x="825" y="862"/>
                  <a:pt x="835" y="850"/>
                </a:cubicBezTo>
                <a:cubicBezTo>
                  <a:pt x="842" y="840"/>
                  <a:pt x="847" y="829"/>
                  <a:pt x="849" y="818"/>
                </a:cubicBezTo>
                <a:lnTo>
                  <a:pt x="935" y="747"/>
                </a:lnTo>
                <a:cubicBezTo>
                  <a:pt x="961" y="726"/>
                  <a:pt x="999" y="723"/>
                  <a:pt x="1026" y="740"/>
                </a:cubicBezTo>
                <a:lnTo>
                  <a:pt x="876" y="906"/>
                </a:lnTo>
                <a:close/>
                <a:moveTo>
                  <a:pt x="130" y="978"/>
                </a:moveTo>
                <a:lnTo>
                  <a:pt x="34" y="978"/>
                </a:lnTo>
                <a:lnTo>
                  <a:pt x="34" y="673"/>
                </a:lnTo>
                <a:lnTo>
                  <a:pt x="130" y="673"/>
                </a:lnTo>
                <a:lnTo>
                  <a:pt x="130" y="978"/>
                </a:lnTo>
                <a:close/>
                <a:moveTo>
                  <a:pt x="354" y="497"/>
                </a:moveTo>
                <a:lnTo>
                  <a:pt x="437" y="414"/>
                </a:lnTo>
                <a:lnTo>
                  <a:pt x="437" y="676"/>
                </a:lnTo>
                <a:cubicBezTo>
                  <a:pt x="407" y="671"/>
                  <a:pt x="379" y="669"/>
                  <a:pt x="354" y="670"/>
                </a:cubicBezTo>
                <a:lnTo>
                  <a:pt x="354" y="497"/>
                </a:lnTo>
                <a:close/>
                <a:moveTo>
                  <a:pt x="703" y="380"/>
                </a:moveTo>
                <a:lnTo>
                  <a:pt x="786" y="297"/>
                </a:lnTo>
                <a:lnTo>
                  <a:pt x="786" y="738"/>
                </a:lnTo>
                <a:cubicBezTo>
                  <a:pt x="781" y="738"/>
                  <a:pt x="776" y="737"/>
                  <a:pt x="771" y="737"/>
                </a:cubicBezTo>
                <a:lnTo>
                  <a:pt x="703" y="738"/>
                </a:lnTo>
                <a:lnTo>
                  <a:pt x="703" y="380"/>
                </a:lnTo>
                <a:close/>
                <a:moveTo>
                  <a:pt x="586" y="297"/>
                </a:moveTo>
                <a:lnTo>
                  <a:pt x="669" y="380"/>
                </a:lnTo>
                <a:lnTo>
                  <a:pt x="669" y="739"/>
                </a:lnTo>
                <a:lnTo>
                  <a:pt x="592" y="740"/>
                </a:lnTo>
                <a:cubicBezTo>
                  <a:pt x="590" y="739"/>
                  <a:pt x="588" y="737"/>
                  <a:pt x="586" y="736"/>
                </a:cubicBezTo>
                <a:lnTo>
                  <a:pt x="586" y="297"/>
                </a:lnTo>
                <a:close/>
                <a:moveTo>
                  <a:pt x="553" y="716"/>
                </a:moveTo>
                <a:cubicBezTo>
                  <a:pt x="525" y="701"/>
                  <a:pt x="497" y="691"/>
                  <a:pt x="470" y="683"/>
                </a:cubicBezTo>
                <a:lnTo>
                  <a:pt x="470" y="380"/>
                </a:lnTo>
                <a:lnTo>
                  <a:pt x="553" y="297"/>
                </a:lnTo>
                <a:lnTo>
                  <a:pt x="553" y="716"/>
                </a:lnTo>
                <a:close/>
                <a:moveTo>
                  <a:pt x="902" y="731"/>
                </a:moveTo>
                <a:lnTo>
                  <a:pt x="845" y="778"/>
                </a:lnTo>
                <a:cubicBezTo>
                  <a:pt x="840" y="766"/>
                  <a:pt x="831" y="756"/>
                  <a:pt x="819" y="749"/>
                </a:cubicBezTo>
                <a:lnTo>
                  <a:pt x="819" y="264"/>
                </a:lnTo>
                <a:lnTo>
                  <a:pt x="902" y="181"/>
                </a:lnTo>
                <a:lnTo>
                  <a:pt x="902" y="731"/>
                </a:lnTo>
                <a:close/>
                <a:moveTo>
                  <a:pt x="1063" y="727"/>
                </a:moveTo>
                <a:cubicBezTo>
                  <a:pt x="1062" y="726"/>
                  <a:pt x="1058" y="722"/>
                  <a:pt x="1051" y="717"/>
                </a:cubicBezTo>
                <a:cubicBezTo>
                  <a:pt x="1017" y="692"/>
                  <a:pt x="973" y="689"/>
                  <a:pt x="935" y="708"/>
                </a:cubicBezTo>
                <a:lnTo>
                  <a:pt x="935" y="148"/>
                </a:lnTo>
                <a:lnTo>
                  <a:pt x="1012" y="71"/>
                </a:lnTo>
                <a:lnTo>
                  <a:pt x="997" y="131"/>
                </a:lnTo>
                <a:cubicBezTo>
                  <a:pt x="995" y="140"/>
                  <a:pt x="1001" y="149"/>
                  <a:pt x="1010" y="151"/>
                </a:cubicBezTo>
                <a:cubicBezTo>
                  <a:pt x="1011" y="151"/>
                  <a:pt x="1012" y="152"/>
                  <a:pt x="1014" y="152"/>
                </a:cubicBezTo>
                <a:cubicBezTo>
                  <a:pt x="1021" y="152"/>
                  <a:pt x="1028" y="146"/>
                  <a:pt x="1030" y="139"/>
                </a:cubicBezTo>
                <a:lnTo>
                  <a:pt x="1058" y="22"/>
                </a:lnTo>
                <a:cubicBezTo>
                  <a:pt x="1059" y="16"/>
                  <a:pt x="1057" y="10"/>
                  <a:pt x="1053" y="6"/>
                </a:cubicBezTo>
                <a:cubicBezTo>
                  <a:pt x="1049" y="2"/>
                  <a:pt x="1043" y="0"/>
                  <a:pt x="1037" y="2"/>
                </a:cubicBezTo>
                <a:lnTo>
                  <a:pt x="924" y="33"/>
                </a:lnTo>
                <a:cubicBezTo>
                  <a:pt x="915" y="36"/>
                  <a:pt x="910" y="45"/>
                  <a:pt x="912" y="54"/>
                </a:cubicBezTo>
                <a:cubicBezTo>
                  <a:pt x="914" y="63"/>
                  <a:pt x="924" y="68"/>
                  <a:pt x="932" y="65"/>
                </a:cubicBezTo>
                <a:lnTo>
                  <a:pt x="985" y="51"/>
                </a:lnTo>
                <a:lnTo>
                  <a:pt x="686" y="350"/>
                </a:lnTo>
                <a:lnTo>
                  <a:pt x="582" y="245"/>
                </a:lnTo>
                <a:cubicBezTo>
                  <a:pt x="579" y="242"/>
                  <a:pt x="574" y="240"/>
                  <a:pt x="570" y="240"/>
                </a:cubicBezTo>
                <a:cubicBezTo>
                  <a:pt x="565" y="240"/>
                  <a:pt x="561" y="242"/>
                  <a:pt x="558" y="245"/>
                </a:cubicBezTo>
                <a:lnTo>
                  <a:pt x="442" y="362"/>
                </a:lnTo>
                <a:cubicBezTo>
                  <a:pt x="442" y="362"/>
                  <a:pt x="442" y="362"/>
                  <a:pt x="442" y="362"/>
                </a:cubicBezTo>
                <a:lnTo>
                  <a:pt x="224" y="579"/>
                </a:lnTo>
                <a:cubicBezTo>
                  <a:pt x="217" y="586"/>
                  <a:pt x="217" y="596"/>
                  <a:pt x="224" y="603"/>
                </a:cubicBezTo>
                <a:cubicBezTo>
                  <a:pt x="227" y="606"/>
                  <a:pt x="231" y="608"/>
                  <a:pt x="236" y="608"/>
                </a:cubicBezTo>
                <a:cubicBezTo>
                  <a:pt x="240" y="608"/>
                  <a:pt x="244" y="606"/>
                  <a:pt x="247" y="603"/>
                </a:cubicBezTo>
                <a:lnTo>
                  <a:pt x="321" y="530"/>
                </a:lnTo>
                <a:lnTo>
                  <a:pt x="321" y="672"/>
                </a:lnTo>
                <a:cubicBezTo>
                  <a:pt x="280" y="677"/>
                  <a:pt x="251" y="686"/>
                  <a:pt x="242" y="690"/>
                </a:cubicBezTo>
                <a:lnTo>
                  <a:pt x="163" y="690"/>
                </a:lnTo>
                <a:lnTo>
                  <a:pt x="163" y="656"/>
                </a:lnTo>
                <a:cubicBezTo>
                  <a:pt x="163" y="647"/>
                  <a:pt x="156" y="640"/>
                  <a:pt x="147" y="640"/>
                </a:cubicBezTo>
                <a:lnTo>
                  <a:pt x="17" y="640"/>
                </a:lnTo>
                <a:cubicBezTo>
                  <a:pt x="8" y="640"/>
                  <a:pt x="0" y="647"/>
                  <a:pt x="0" y="656"/>
                </a:cubicBezTo>
                <a:lnTo>
                  <a:pt x="0" y="995"/>
                </a:lnTo>
                <a:cubicBezTo>
                  <a:pt x="0" y="1004"/>
                  <a:pt x="8" y="1012"/>
                  <a:pt x="17" y="1012"/>
                </a:cubicBezTo>
                <a:lnTo>
                  <a:pt x="147" y="1012"/>
                </a:lnTo>
                <a:cubicBezTo>
                  <a:pt x="156" y="1012"/>
                  <a:pt x="163" y="1004"/>
                  <a:pt x="163" y="995"/>
                </a:cubicBezTo>
                <a:lnTo>
                  <a:pt x="163" y="956"/>
                </a:lnTo>
                <a:lnTo>
                  <a:pt x="232" y="956"/>
                </a:lnTo>
                <a:lnTo>
                  <a:pt x="608" y="1063"/>
                </a:lnTo>
                <a:cubicBezTo>
                  <a:pt x="620" y="1066"/>
                  <a:pt x="632" y="1068"/>
                  <a:pt x="643" y="1068"/>
                </a:cubicBezTo>
                <a:cubicBezTo>
                  <a:pt x="656" y="1068"/>
                  <a:pt x="670" y="1066"/>
                  <a:pt x="682" y="1062"/>
                </a:cubicBezTo>
                <a:cubicBezTo>
                  <a:pt x="684" y="1061"/>
                  <a:pt x="685" y="1061"/>
                  <a:pt x="686" y="1060"/>
                </a:cubicBezTo>
                <a:cubicBezTo>
                  <a:pt x="687" y="1060"/>
                  <a:pt x="785" y="1001"/>
                  <a:pt x="873" y="950"/>
                </a:cubicBezTo>
                <a:cubicBezTo>
                  <a:pt x="883" y="944"/>
                  <a:pt x="892" y="937"/>
                  <a:pt x="900" y="928"/>
                </a:cubicBezTo>
                <a:lnTo>
                  <a:pt x="1062" y="750"/>
                </a:lnTo>
                <a:cubicBezTo>
                  <a:pt x="1065" y="747"/>
                  <a:pt x="1067" y="743"/>
                  <a:pt x="1067" y="739"/>
                </a:cubicBezTo>
                <a:cubicBezTo>
                  <a:pt x="1067" y="735"/>
                  <a:pt x="1066" y="730"/>
                  <a:pt x="1063" y="727"/>
                </a:cubicBezTo>
              </a:path>
            </a:pathLst>
          </a:custGeom>
          <a:solidFill>
            <a:srgbClr val="630F7A"/>
          </a:solidFill>
          <a:ln>
            <a:solidFill>
              <a:srgbClr val="630F7A"/>
            </a:solidFill>
          </a:ln>
        </p:spPr>
        <p:txBody>
          <a:bodyPr vert="horz" wrap="square" lIns="91440" tIns="45720" rIns="91440" bIns="45720" numCol="1" anchor="t" anchorCtr="0" compatLnSpc="1">
            <a:prstTxWarp prst="textNoShape">
              <a:avLst/>
            </a:prstTxWarp>
          </a:bodyPr>
          <a:lstStyle/>
          <a:p>
            <a:endParaRPr lang="fr-FR"/>
          </a:p>
        </p:txBody>
      </p:sp>
      <p:sp>
        <p:nvSpPr>
          <p:cNvPr id="13" name="Student2" descr="{&quot;Key&quot;:&quot;POWER_USER_SHAPE_ICON&quot;,&quot;Value&quot;:&quot;POWER_USER_SHAPE_ICON_STYLE_1&quot;}">
            <a:extLst>
              <a:ext uri="{FF2B5EF4-FFF2-40B4-BE49-F238E27FC236}">
                <a16:creationId xmlns:a16="http://schemas.microsoft.com/office/drawing/2014/main" id="{AA0D8581-BF39-037E-BDCA-FC931B3CCCA9}"/>
              </a:ext>
            </a:extLst>
          </p:cNvPr>
          <p:cNvSpPr>
            <a:spLocks noChangeAspect="1"/>
          </p:cNvSpPr>
          <p:nvPr/>
        </p:nvSpPr>
        <p:spPr>
          <a:xfrm>
            <a:off x="9441805" y="1662907"/>
            <a:ext cx="657455" cy="727584"/>
          </a:xfrm>
          <a:custGeom>
            <a:avLst/>
            <a:gdLst>
              <a:gd name="connsiteX0" fmla="*/ 529099 w 529099"/>
              <a:gd name="connsiteY0" fmla="*/ 576088 h 585536"/>
              <a:gd name="connsiteX1" fmla="*/ 529099 w 529099"/>
              <a:gd name="connsiteY1" fmla="*/ 579868 h 585536"/>
              <a:gd name="connsiteX2" fmla="*/ 523214 w 529099"/>
              <a:gd name="connsiteY2" fmla="*/ 585537 h 585536"/>
              <a:gd name="connsiteX3" fmla="*/ 521271 w 529099"/>
              <a:gd name="connsiteY3" fmla="*/ 585537 h 585536"/>
              <a:gd name="connsiteX4" fmla="*/ 515521 w 529099"/>
              <a:gd name="connsiteY4" fmla="*/ 578761 h 585536"/>
              <a:gd name="connsiteX5" fmla="*/ 504372 w 529099"/>
              <a:gd name="connsiteY5" fmla="*/ 505524 h 585536"/>
              <a:gd name="connsiteX6" fmla="*/ 499027 w 529099"/>
              <a:gd name="connsiteY6" fmla="*/ 485413 h 585536"/>
              <a:gd name="connsiteX7" fmla="*/ 484693 w 529099"/>
              <a:gd name="connsiteY7" fmla="*/ 469378 h 585536"/>
              <a:gd name="connsiteX8" fmla="*/ 456267 w 529099"/>
              <a:gd name="connsiteY8" fmla="*/ 460713 h 585536"/>
              <a:gd name="connsiteX9" fmla="*/ 348557 w 529099"/>
              <a:gd name="connsiteY9" fmla="*/ 443301 h 585536"/>
              <a:gd name="connsiteX10" fmla="*/ 346533 w 529099"/>
              <a:gd name="connsiteY10" fmla="*/ 444327 h 585536"/>
              <a:gd name="connsiteX11" fmla="*/ 339622 w 529099"/>
              <a:gd name="connsiteY11" fmla="*/ 458472 h 585536"/>
              <a:gd name="connsiteX12" fmla="*/ 335141 w 529099"/>
              <a:gd name="connsiteY12" fmla="*/ 464006 h 585536"/>
              <a:gd name="connsiteX13" fmla="*/ 326719 w 529099"/>
              <a:gd name="connsiteY13" fmla="*/ 480284 h 585536"/>
              <a:gd name="connsiteX14" fmla="*/ 317594 w 529099"/>
              <a:gd name="connsiteY14" fmla="*/ 497129 h 585536"/>
              <a:gd name="connsiteX15" fmla="*/ 316596 w 529099"/>
              <a:gd name="connsiteY15" fmla="*/ 498370 h 585536"/>
              <a:gd name="connsiteX16" fmla="*/ 315219 w 529099"/>
              <a:gd name="connsiteY16" fmla="*/ 499504 h 585536"/>
              <a:gd name="connsiteX17" fmla="*/ 314436 w 529099"/>
              <a:gd name="connsiteY17" fmla="*/ 501853 h 585536"/>
              <a:gd name="connsiteX18" fmla="*/ 312465 w 529099"/>
              <a:gd name="connsiteY18" fmla="*/ 505389 h 585536"/>
              <a:gd name="connsiteX19" fmla="*/ 311143 w 529099"/>
              <a:gd name="connsiteY19" fmla="*/ 507549 h 585536"/>
              <a:gd name="connsiteX20" fmla="*/ 282312 w 529099"/>
              <a:gd name="connsiteY20" fmla="*/ 558947 h 585536"/>
              <a:gd name="connsiteX21" fmla="*/ 280800 w 529099"/>
              <a:gd name="connsiteY21" fmla="*/ 561025 h 585536"/>
              <a:gd name="connsiteX22" fmla="*/ 279397 w 529099"/>
              <a:gd name="connsiteY22" fmla="*/ 563401 h 585536"/>
              <a:gd name="connsiteX23" fmla="*/ 278776 w 529099"/>
              <a:gd name="connsiteY23" fmla="*/ 565803 h 585536"/>
              <a:gd name="connsiteX24" fmla="*/ 266115 w 529099"/>
              <a:gd name="connsiteY24" fmla="*/ 585537 h 585536"/>
              <a:gd name="connsiteX25" fmla="*/ 259393 w 529099"/>
              <a:gd name="connsiteY25" fmla="*/ 585537 h 585536"/>
              <a:gd name="connsiteX26" fmla="*/ 184402 w 529099"/>
              <a:gd name="connsiteY26" fmla="*/ 444138 h 585536"/>
              <a:gd name="connsiteX27" fmla="*/ 182782 w 529099"/>
              <a:gd name="connsiteY27" fmla="*/ 443328 h 585536"/>
              <a:gd name="connsiteX28" fmla="*/ 76638 w 529099"/>
              <a:gd name="connsiteY28" fmla="*/ 460227 h 585536"/>
              <a:gd name="connsiteX29" fmla="*/ 44299 w 529099"/>
              <a:gd name="connsiteY29" fmla="*/ 469783 h 585536"/>
              <a:gd name="connsiteX30" fmla="*/ 25105 w 529099"/>
              <a:gd name="connsiteY30" fmla="*/ 500638 h 585536"/>
              <a:gd name="connsiteX31" fmla="*/ 13848 w 529099"/>
              <a:gd name="connsiteY31" fmla="*/ 577627 h 585536"/>
              <a:gd name="connsiteX32" fmla="*/ 8341 w 529099"/>
              <a:gd name="connsiteY32" fmla="*/ 585537 h 585536"/>
              <a:gd name="connsiteX33" fmla="*/ 6074 w 529099"/>
              <a:gd name="connsiteY33" fmla="*/ 585537 h 585536"/>
              <a:gd name="connsiteX34" fmla="*/ 0 w 529099"/>
              <a:gd name="connsiteY34" fmla="*/ 579625 h 585536"/>
              <a:gd name="connsiteX35" fmla="*/ 0 w 529099"/>
              <a:gd name="connsiteY35" fmla="*/ 576223 h 585536"/>
              <a:gd name="connsiteX36" fmla="*/ 10960 w 529099"/>
              <a:gd name="connsiteY36" fmla="*/ 503229 h 585536"/>
              <a:gd name="connsiteX37" fmla="*/ 43462 w 529099"/>
              <a:gd name="connsiteY37" fmla="*/ 454801 h 585536"/>
              <a:gd name="connsiteX38" fmla="*/ 82118 w 529099"/>
              <a:gd name="connsiteY38" fmla="*/ 445649 h 585536"/>
              <a:gd name="connsiteX39" fmla="*/ 120154 w 529099"/>
              <a:gd name="connsiteY39" fmla="*/ 439522 h 585536"/>
              <a:gd name="connsiteX40" fmla="*/ 121423 w 529099"/>
              <a:gd name="connsiteY40" fmla="*/ 438037 h 585536"/>
              <a:gd name="connsiteX41" fmla="*/ 121369 w 529099"/>
              <a:gd name="connsiteY41" fmla="*/ 263164 h 585536"/>
              <a:gd name="connsiteX42" fmla="*/ 164156 w 529099"/>
              <a:gd name="connsiteY42" fmla="*/ 152971 h 585536"/>
              <a:gd name="connsiteX43" fmla="*/ 164066 w 529099"/>
              <a:gd name="connsiteY43" fmla="*/ 148887 h 585536"/>
              <a:gd name="connsiteX44" fmla="*/ 163022 w 529099"/>
              <a:gd name="connsiteY44" fmla="*/ 148247 h 585536"/>
              <a:gd name="connsiteX45" fmla="*/ 51560 w 529099"/>
              <a:gd name="connsiteY45" fmla="*/ 109861 h 585536"/>
              <a:gd name="connsiteX46" fmla="*/ 50885 w 529099"/>
              <a:gd name="connsiteY46" fmla="*/ 92044 h 585536"/>
              <a:gd name="connsiteX47" fmla="*/ 262120 w 529099"/>
              <a:gd name="connsiteY47" fmla="*/ 774 h 585536"/>
              <a:gd name="connsiteX48" fmla="*/ 269652 w 529099"/>
              <a:gd name="connsiteY48" fmla="*/ 774 h 585536"/>
              <a:gd name="connsiteX49" fmla="*/ 488958 w 529099"/>
              <a:gd name="connsiteY49" fmla="*/ 95526 h 585536"/>
              <a:gd name="connsiteX50" fmla="*/ 491306 w 529099"/>
              <a:gd name="connsiteY50" fmla="*/ 99090 h 585536"/>
              <a:gd name="connsiteX51" fmla="*/ 491306 w 529099"/>
              <a:gd name="connsiteY51" fmla="*/ 209553 h 585536"/>
              <a:gd name="connsiteX52" fmla="*/ 485259 w 529099"/>
              <a:gd name="connsiteY52" fmla="*/ 215626 h 585536"/>
              <a:gd name="connsiteX53" fmla="*/ 468685 w 529099"/>
              <a:gd name="connsiteY53" fmla="*/ 221808 h 585536"/>
              <a:gd name="connsiteX54" fmla="*/ 467497 w 529099"/>
              <a:gd name="connsiteY54" fmla="*/ 251556 h 585536"/>
              <a:gd name="connsiteX55" fmla="*/ 480373 w 529099"/>
              <a:gd name="connsiteY55" fmla="*/ 258548 h 585536"/>
              <a:gd name="connsiteX56" fmla="*/ 501213 w 529099"/>
              <a:gd name="connsiteY56" fmla="*/ 248668 h 585536"/>
              <a:gd name="connsiteX57" fmla="*/ 503751 w 529099"/>
              <a:gd name="connsiteY57" fmla="*/ 243107 h 585536"/>
              <a:gd name="connsiteX58" fmla="*/ 507962 w 529099"/>
              <a:gd name="connsiteY58" fmla="*/ 231553 h 585536"/>
              <a:gd name="connsiteX59" fmla="*/ 515143 w 529099"/>
              <a:gd name="connsiteY59" fmla="*/ 231661 h 585536"/>
              <a:gd name="connsiteX60" fmla="*/ 513631 w 529099"/>
              <a:gd name="connsiteY60" fmla="*/ 254148 h 585536"/>
              <a:gd name="connsiteX61" fmla="*/ 477242 w 529099"/>
              <a:gd name="connsiteY61" fmla="*/ 271803 h 585536"/>
              <a:gd name="connsiteX62" fmla="*/ 460910 w 529099"/>
              <a:gd name="connsiteY62" fmla="*/ 263704 h 585536"/>
              <a:gd name="connsiteX63" fmla="*/ 448465 w 529099"/>
              <a:gd name="connsiteY63" fmla="*/ 241056 h 585536"/>
              <a:gd name="connsiteX64" fmla="*/ 476648 w 529099"/>
              <a:gd name="connsiteY64" fmla="*/ 202831 h 585536"/>
              <a:gd name="connsiteX65" fmla="*/ 477836 w 529099"/>
              <a:gd name="connsiteY65" fmla="*/ 201292 h 585536"/>
              <a:gd name="connsiteX66" fmla="*/ 477836 w 529099"/>
              <a:gd name="connsiteY66" fmla="*/ 112236 h 585536"/>
              <a:gd name="connsiteX67" fmla="*/ 476270 w 529099"/>
              <a:gd name="connsiteY67" fmla="*/ 111129 h 585536"/>
              <a:gd name="connsiteX68" fmla="*/ 369991 w 529099"/>
              <a:gd name="connsiteY68" fmla="*/ 147896 h 585536"/>
              <a:gd name="connsiteX69" fmla="*/ 366793 w 529099"/>
              <a:gd name="connsiteY69" fmla="*/ 154534 h 585536"/>
              <a:gd name="connsiteX70" fmla="*/ 367832 w 529099"/>
              <a:gd name="connsiteY70" fmla="*/ 156292 h 585536"/>
              <a:gd name="connsiteX71" fmla="*/ 407487 w 529099"/>
              <a:gd name="connsiteY71" fmla="*/ 259088 h 585536"/>
              <a:gd name="connsiteX72" fmla="*/ 407622 w 529099"/>
              <a:gd name="connsiteY72" fmla="*/ 437821 h 585536"/>
              <a:gd name="connsiteX73" fmla="*/ 409026 w 529099"/>
              <a:gd name="connsiteY73" fmla="*/ 439468 h 585536"/>
              <a:gd name="connsiteX74" fmla="*/ 468954 w 529099"/>
              <a:gd name="connsiteY74" fmla="*/ 449321 h 585536"/>
              <a:gd name="connsiteX75" fmla="*/ 511471 w 529099"/>
              <a:gd name="connsiteY75" fmla="*/ 480365 h 585536"/>
              <a:gd name="connsiteX76" fmla="*/ 518031 w 529099"/>
              <a:gd name="connsiteY76" fmla="*/ 503391 h 585536"/>
              <a:gd name="connsiteX77" fmla="*/ 519111 w 529099"/>
              <a:gd name="connsiteY77" fmla="*/ 512327 h 585536"/>
              <a:gd name="connsiteX78" fmla="*/ 529099 w 529099"/>
              <a:gd name="connsiteY78" fmla="*/ 576088 h 585536"/>
              <a:gd name="connsiteX79" fmla="*/ 368399 w 529099"/>
              <a:gd name="connsiteY79" fmla="*/ 134210 h 585536"/>
              <a:gd name="connsiteX80" fmla="*/ 464257 w 529099"/>
              <a:gd name="connsiteY80" fmla="*/ 101060 h 585536"/>
              <a:gd name="connsiteX81" fmla="*/ 464311 w 529099"/>
              <a:gd name="connsiteY81" fmla="*/ 99576 h 585536"/>
              <a:gd name="connsiteX82" fmla="*/ 267924 w 529099"/>
              <a:gd name="connsiteY82" fmla="*/ 14731 h 585536"/>
              <a:gd name="connsiteX83" fmla="*/ 263875 w 529099"/>
              <a:gd name="connsiteY83" fmla="*/ 14731 h 585536"/>
              <a:gd name="connsiteX84" fmla="*/ 66839 w 529099"/>
              <a:gd name="connsiteY84" fmla="*/ 99846 h 585536"/>
              <a:gd name="connsiteX85" fmla="*/ 66866 w 529099"/>
              <a:gd name="connsiteY85" fmla="*/ 100898 h 585536"/>
              <a:gd name="connsiteX86" fmla="*/ 163292 w 529099"/>
              <a:gd name="connsiteY86" fmla="*/ 134129 h 585536"/>
              <a:gd name="connsiteX87" fmla="*/ 164426 w 529099"/>
              <a:gd name="connsiteY87" fmla="*/ 133346 h 585536"/>
              <a:gd name="connsiteX88" fmla="*/ 164615 w 529099"/>
              <a:gd name="connsiteY88" fmla="*/ 109078 h 585536"/>
              <a:gd name="connsiteX89" fmla="*/ 167476 w 529099"/>
              <a:gd name="connsiteY89" fmla="*/ 102383 h 585536"/>
              <a:gd name="connsiteX90" fmla="*/ 293461 w 529099"/>
              <a:gd name="connsiteY90" fmla="*/ 67587 h 585536"/>
              <a:gd name="connsiteX91" fmla="*/ 351986 w 529099"/>
              <a:gd name="connsiteY91" fmla="*/ 94959 h 585536"/>
              <a:gd name="connsiteX92" fmla="*/ 364349 w 529099"/>
              <a:gd name="connsiteY92" fmla="*/ 104975 h 585536"/>
              <a:gd name="connsiteX93" fmla="*/ 367130 w 529099"/>
              <a:gd name="connsiteY93" fmla="*/ 110670 h 585536"/>
              <a:gd name="connsiteX94" fmla="*/ 367130 w 529099"/>
              <a:gd name="connsiteY94" fmla="*/ 133292 h 585536"/>
              <a:gd name="connsiteX95" fmla="*/ 368082 w 529099"/>
              <a:gd name="connsiteY95" fmla="*/ 134265 h 585536"/>
              <a:gd name="connsiteX96" fmla="*/ 368399 w 529099"/>
              <a:gd name="connsiteY96" fmla="*/ 134210 h 585536"/>
              <a:gd name="connsiteX97" fmla="*/ 265872 w 529099"/>
              <a:gd name="connsiteY97" fmla="*/ 128487 h 585536"/>
              <a:gd name="connsiteX98" fmla="*/ 352310 w 529099"/>
              <a:gd name="connsiteY98" fmla="*/ 158478 h 585536"/>
              <a:gd name="connsiteX99" fmla="*/ 353369 w 529099"/>
              <a:gd name="connsiteY99" fmla="*/ 158338 h 585536"/>
              <a:gd name="connsiteX100" fmla="*/ 353525 w 529099"/>
              <a:gd name="connsiteY100" fmla="*/ 157911 h 585536"/>
              <a:gd name="connsiteX101" fmla="*/ 353525 w 529099"/>
              <a:gd name="connsiteY101" fmla="*/ 114720 h 585536"/>
              <a:gd name="connsiteX102" fmla="*/ 352472 w 529099"/>
              <a:gd name="connsiteY102" fmla="*/ 112371 h 585536"/>
              <a:gd name="connsiteX103" fmla="*/ 328824 w 529099"/>
              <a:gd name="connsiteY103" fmla="*/ 94878 h 585536"/>
              <a:gd name="connsiteX104" fmla="*/ 266439 w 529099"/>
              <a:gd name="connsiteY104" fmla="*/ 78196 h 585536"/>
              <a:gd name="connsiteX105" fmla="*/ 203703 w 529099"/>
              <a:gd name="connsiteY105" fmla="*/ 93421 h 585536"/>
              <a:gd name="connsiteX106" fmla="*/ 179678 w 529099"/>
              <a:gd name="connsiteY106" fmla="*/ 110400 h 585536"/>
              <a:gd name="connsiteX107" fmla="*/ 178571 w 529099"/>
              <a:gd name="connsiteY107" fmla="*/ 112722 h 585536"/>
              <a:gd name="connsiteX108" fmla="*/ 177572 w 529099"/>
              <a:gd name="connsiteY108" fmla="*/ 155887 h 585536"/>
              <a:gd name="connsiteX109" fmla="*/ 178307 w 529099"/>
              <a:gd name="connsiteY109" fmla="*/ 156663 h 585536"/>
              <a:gd name="connsiteX110" fmla="*/ 178787 w 529099"/>
              <a:gd name="connsiteY110" fmla="*/ 156508 h 585536"/>
              <a:gd name="connsiteX111" fmla="*/ 265872 w 529099"/>
              <a:gd name="connsiteY111" fmla="*/ 128487 h 585536"/>
              <a:gd name="connsiteX112" fmla="*/ 178571 w 529099"/>
              <a:gd name="connsiteY112" fmla="*/ 267079 h 585536"/>
              <a:gd name="connsiteX113" fmla="*/ 203001 w 529099"/>
              <a:gd name="connsiteY113" fmla="*/ 364584 h 585536"/>
              <a:gd name="connsiteX114" fmla="*/ 303989 w 529099"/>
              <a:gd name="connsiteY114" fmla="*/ 391201 h 585536"/>
              <a:gd name="connsiteX115" fmla="*/ 332685 w 529099"/>
              <a:gd name="connsiteY115" fmla="*/ 351410 h 585536"/>
              <a:gd name="connsiteX116" fmla="*/ 350231 w 529099"/>
              <a:gd name="connsiteY116" fmla="*/ 276014 h 585536"/>
              <a:gd name="connsiteX117" fmla="*/ 348935 w 529099"/>
              <a:gd name="connsiteY117" fmla="*/ 274907 h 585536"/>
              <a:gd name="connsiteX118" fmla="*/ 264280 w 529099"/>
              <a:gd name="connsiteY118" fmla="*/ 267160 h 585536"/>
              <a:gd name="connsiteX119" fmla="*/ 261148 w 529099"/>
              <a:gd name="connsiteY119" fmla="*/ 266620 h 585536"/>
              <a:gd name="connsiteX120" fmla="*/ 258017 w 529099"/>
              <a:gd name="connsiteY120" fmla="*/ 264946 h 585536"/>
              <a:gd name="connsiteX121" fmla="*/ 255965 w 529099"/>
              <a:gd name="connsiteY121" fmla="*/ 263380 h 585536"/>
              <a:gd name="connsiteX122" fmla="*/ 198007 w 529099"/>
              <a:gd name="connsiteY122" fmla="*/ 206961 h 585536"/>
              <a:gd name="connsiteX123" fmla="*/ 200896 w 529099"/>
              <a:gd name="connsiteY123" fmla="*/ 198215 h 585536"/>
              <a:gd name="connsiteX124" fmla="*/ 201112 w 529099"/>
              <a:gd name="connsiteY124" fmla="*/ 198080 h 585536"/>
              <a:gd name="connsiteX125" fmla="*/ 210020 w 529099"/>
              <a:gd name="connsiteY125" fmla="*/ 201184 h 585536"/>
              <a:gd name="connsiteX126" fmla="*/ 250782 w 529099"/>
              <a:gd name="connsiteY126" fmla="*/ 245429 h 585536"/>
              <a:gd name="connsiteX127" fmla="*/ 357007 w 529099"/>
              <a:gd name="connsiteY127" fmla="*/ 258980 h 585536"/>
              <a:gd name="connsiteX128" fmla="*/ 364055 w 529099"/>
              <a:gd name="connsiteY128" fmla="*/ 263112 h 585536"/>
              <a:gd name="connsiteX129" fmla="*/ 364241 w 529099"/>
              <a:gd name="connsiteY129" fmla="*/ 264595 h 585536"/>
              <a:gd name="connsiteX130" fmla="*/ 355900 w 529099"/>
              <a:gd name="connsiteY130" fmla="*/ 327412 h 585536"/>
              <a:gd name="connsiteX131" fmla="*/ 327987 w 529099"/>
              <a:gd name="connsiteY131" fmla="*/ 385694 h 585536"/>
              <a:gd name="connsiteX132" fmla="*/ 327771 w 529099"/>
              <a:gd name="connsiteY132" fmla="*/ 388555 h 585536"/>
              <a:gd name="connsiteX133" fmla="*/ 349070 w 529099"/>
              <a:gd name="connsiteY133" fmla="*/ 428913 h 585536"/>
              <a:gd name="connsiteX134" fmla="*/ 350393 w 529099"/>
              <a:gd name="connsiteY134" fmla="*/ 429857 h 585536"/>
              <a:gd name="connsiteX135" fmla="*/ 392748 w 529099"/>
              <a:gd name="connsiteY135" fmla="*/ 436822 h 585536"/>
              <a:gd name="connsiteX136" fmla="*/ 394098 w 529099"/>
              <a:gd name="connsiteY136" fmla="*/ 435661 h 585536"/>
              <a:gd name="connsiteX137" fmla="*/ 394125 w 529099"/>
              <a:gd name="connsiteY137" fmla="*/ 279469 h 585536"/>
              <a:gd name="connsiteX138" fmla="*/ 390507 w 529099"/>
              <a:gd name="connsiteY138" fmla="*/ 226775 h 585536"/>
              <a:gd name="connsiteX139" fmla="*/ 367967 w 529099"/>
              <a:gd name="connsiteY139" fmla="*/ 177672 h 585536"/>
              <a:gd name="connsiteX140" fmla="*/ 366023 w 529099"/>
              <a:gd name="connsiteY140" fmla="*/ 177564 h 585536"/>
              <a:gd name="connsiteX141" fmla="*/ 355225 w 529099"/>
              <a:gd name="connsiteY141" fmla="*/ 178239 h 585536"/>
              <a:gd name="connsiteX142" fmla="*/ 319349 w 529099"/>
              <a:gd name="connsiteY142" fmla="*/ 153808 h 585536"/>
              <a:gd name="connsiteX143" fmla="*/ 277669 w 529099"/>
              <a:gd name="connsiteY143" fmla="*/ 142713 h 585536"/>
              <a:gd name="connsiteX144" fmla="*/ 176951 w 529099"/>
              <a:gd name="connsiteY144" fmla="*/ 175350 h 585536"/>
              <a:gd name="connsiteX145" fmla="*/ 165397 w 529099"/>
              <a:gd name="connsiteY145" fmla="*/ 174054 h 585536"/>
              <a:gd name="connsiteX146" fmla="*/ 163778 w 529099"/>
              <a:gd name="connsiteY146" fmla="*/ 174081 h 585536"/>
              <a:gd name="connsiteX147" fmla="*/ 136027 w 529099"/>
              <a:gd name="connsiteY147" fmla="*/ 242405 h 585536"/>
              <a:gd name="connsiteX148" fmla="*/ 135001 w 529099"/>
              <a:gd name="connsiteY148" fmla="*/ 276446 h 585536"/>
              <a:gd name="connsiteX149" fmla="*/ 135055 w 529099"/>
              <a:gd name="connsiteY149" fmla="*/ 435823 h 585536"/>
              <a:gd name="connsiteX150" fmla="*/ 136513 w 529099"/>
              <a:gd name="connsiteY150" fmla="*/ 437092 h 585536"/>
              <a:gd name="connsiteX151" fmla="*/ 180569 w 529099"/>
              <a:gd name="connsiteY151" fmla="*/ 429992 h 585536"/>
              <a:gd name="connsiteX152" fmla="*/ 182215 w 529099"/>
              <a:gd name="connsiteY152" fmla="*/ 428859 h 585536"/>
              <a:gd name="connsiteX153" fmla="*/ 192743 w 529099"/>
              <a:gd name="connsiteY153" fmla="*/ 410583 h 585536"/>
              <a:gd name="connsiteX154" fmla="*/ 193121 w 529099"/>
              <a:gd name="connsiteY154" fmla="*/ 407776 h 585536"/>
              <a:gd name="connsiteX155" fmla="*/ 193985 w 529099"/>
              <a:gd name="connsiteY155" fmla="*/ 404941 h 585536"/>
              <a:gd name="connsiteX156" fmla="*/ 195551 w 529099"/>
              <a:gd name="connsiteY156" fmla="*/ 403025 h 585536"/>
              <a:gd name="connsiteX157" fmla="*/ 201706 w 529099"/>
              <a:gd name="connsiteY157" fmla="*/ 388771 h 585536"/>
              <a:gd name="connsiteX158" fmla="*/ 201544 w 529099"/>
              <a:gd name="connsiteY158" fmla="*/ 386558 h 585536"/>
              <a:gd name="connsiteX159" fmla="*/ 180353 w 529099"/>
              <a:gd name="connsiteY159" fmla="*/ 348630 h 585536"/>
              <a:gd name="connsiteX160" fmla="*/ 165020 w 529099"/>
              <a:gd name="connsiteY160" fmla="*/ 265243 h 585536"/>
              <a:gd name="connsiteX161" fmla="*/ 171552 w 529099"/>
              <a:gd name="connsiteY161" fmla="*/ 259520 h 585536"/>
              <a:gd name="connsiteX162" fmla="*/ 172119 w 529099"/>
              <a:gd name="connsiteY162" fmla="*/ 259547 h 585536"/>
              <a:gd name="connsiteX163" fmla="*/ 178571 w 529099"/>
              <a:gd name="connsiteY163" fmla="*/ 267079 h 585536"/>
              <a:gd name="connsiteX164" fmla="*/ 211532 w 529099"/>
              <a:gd name="connsiteY164" fmla="*/ 401135 h 585536"/>
              <a:gd name="connsiteX165" fmla="*/ 209102 w 529099"/>
              <a:gd name="connsiteY165" fmla="*/ 404698 h 585536"/>
              <a:gd name="connsiteX166" fmla="*/ 208535 w 529099"/>
              <a:gd name="connsiteY166" fmla="*/ 407344 h 585536"/>
              <a:gd name="connsiteX167" fmla="*/ 196576 w 529099"/>
              <a:gd name="connsiteY167" fmla="*/ 431234 h 585536"/>
              <a:gd name="connsiteX168" fmla="*/ 196630 w 529099"/>
              <a:gd name="connsiteY168" fmla="*/ 438280 h 585536"/>
              <a:gd name="connsiteX169" fmla="*/ 262606 w 529099"/>
              <a:gd name="connsiteY169" fmla="*/ 563293 h 585536"/>
              <a:gd name="connsiteX170" fmla="*/ 264172 w 529099"/>
              <a:gd name="connsiteY170" fmla="*/ 563320 h 585536"/>
              <a:gd name="connsiteX171" fmla="*/ 278911 w 529099"/>
              <a:gd name="connsiteY171" fmla="*/ 537054 h 585536"/>
              <a:gd name="connsiteX172" fmla="*/ 280234 w 529099"/>
              <a:gd name="connsiteY172" fmla="*/ 534786 h 585536"/>
              <a:gd name="connsiteX173" fmla="*/ 282150 w 529099"/>
              <a:gd name="connsiteY173" fmla="*/ 532384 h 585536"/>
              <a:gd name="connsiteX174" fmla="*/ 284067 w 529099"/>
              <a:gd name="connsiteY174" fmla="*/ 528335 h 585536"/>
              <a:gd name="connsiteX175" fmla="*/ 289574 w 529099"/>
              <a:gd name="connsiteY175" fmla="*/ 517645 h 585536"/>
              <a:gd name="connsiteX176" fmla="*/ 291301 w 529099"/>
              <a:gd name="connsiteY176" fmla="*/ 515647 h 585536"/>
              <a:gd name="connsiteX177" fmla="*/ 292786 w 529099"/>
              <a:gd name="connsiteY177" fmla="*/ 512408 h 585536"/>
              <a:gd name="connsiteX178" fmla="*/ 293839 w 529099"/>
              <a:gd name="connsiteY178" fmla="*/ 510059 h 585536"/>
              <a:gd name="connsiteX179" fmla="*/ 294460 w 529099"/>
              <a:gd name="connsiteY179" fmla="*/ 509735 h 585536"/>
              <a:gd name="connsiteX180" fmla="*/ 296187 w 529099"/>
              <a:gd name="connsiteY180" fmla="*/ 507872 h 585536"/>
              <a:gd name="connsiteX181" fmla="*/ 305852 w 529099"/>
              <a:gd name="connsiteY181" fmla="*/ 490137 h 585536"/>
              <a:gd name="connsiteX182" fmla="*/ 308956 w 529099"/>
              <a:gd name="connsiteY182" fmla="*/ 484711 h 585536"/>
              <a:gd name="connsiteX183" fmla="*/ 311656 w 529099"/>
              <a:gd name="connsiteY183" fmla="*/ 479096 h 585536"/>
              <a:gd name="connsiteX184" fmla="*/ 316407 w 529099"/>
              <a:gd name="connsiteY184" fmla="*/ 471079 h 585536"/>
              <a:gd name="connsiteX185" fmla="*/ 324424 w 529099"/>
              <a:gd name="connsiteY185" fmla="*/ 455961 h 585536"/>
              <a:gd name="connsiteX186" fmla="*/ 327367 w 529099"/>
              <a:gd name="connsiteY186" fmla="*/ 452776 h 585536"/>
              <a:gd name="connsiteX187" fmla="*/ 328014 w 529099"/>
              <a:gd name="connsiteY187" fmla="*/ 450562 h 585536"/>
              <a:gd name="connsiteX188" fmla="*/ 329364 w 529099"/>
              <a:gd name="connsiteY188" fmla="*/ 447782 h 585536"/>
              <a:gd name="connsiteX189" fmla="*/ 331281 w 529099"/>
              <a:gd name="connsiteY189" fmla="*/ 445676 h 585536"/>
              <a:gd name="connsiteX190" fmla="*/ 335681 w 529099"/>
              <a:gd name="connsiteY190" fmla="*/ 436093 h 585536"/>
              <a:gd name="connsiteX191" fmla="*/ 335681 w 529099"/>
              <a:gd name="connsiteY191" fmla="*/ 433718 h 585536"/>
              <a:gd name="connsiteX192" fmla="*/ 318053 w 529099"/>
              <a:gd name="connsiteY192" fmla="*/ 397923 h 585536"/>
              <a:gd name="connsiteX193" fmla="*/ 317001 w 529099"/>
              <a:gd name="connsiteY193" fmla="*/ 397734 h 585536"/>
              <a:gd name="connsiteX194" fmla="*/ 270407 w 529099"/>
              <a:gd name="connsiteY194" fmla="*/ 420409 h 585536"/>
              <a:gd name="connsiteX195" fmla="*/ 212557 w 529099"/>
              <a:gd name="connsiteY195" fmla="*/ 398300 h 585536"/>
              <a:gd name="connsiteX196" fmla="*/ 212287 w 529099"/>
              <a:gd name="connsiteY196" fmla="*/ 398381 h 585536"/>
              <a:gd name="connsiteX197" fmla="*/ 212153 w 529099"/>
              <a:gd name="connsiteY197" fmla="*/ 399056 h 585536"/>
              <a:gd name="connsiteX198" fmla="*/ 211532 w 529099"/>
              <a:gd name="connsiteY198" fmla="*/ 401135 h 58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529099" h="585536">
                <a:moveTo>
                  <a:pt x="529099" y="576088"/>
                </a:moveTo>
                <a:lnTo>
                  <a:pt x="529099" y="579868"/>
                </a:lnTo>
                <a:cubicBezTo>
                  <a:pt x="528289" y="582513"/>
                  <a:pt x="526328" y="584403"/>
                  <a:pt x="523214" y="585537"/>
                </a:cubicBezTo>
                <a:lnTo>
                  <a:pt x="521271" y="585537"/>
                </a:lnTo>
                <a:cubicBezTo>
                  <a:pt x="517941" y="584385"/>
                  <a:pt x="516024" y="582126"/>
                  <a:pt x="515521" y="578761"/>
                </a:cubicBezTo>
                <a:cubicBezTo>
                  <a:pt x="511849" y="554340"/>
                  <a:pt x="508133" y="529927"/>
                  <a:pt x="504372" y="505524"/>
                </a:cubicBezTo>
                <a:cubicBezTo>
                  <a:pt x="502968" y="496328"/>
                  <a:pt x="501186" y="489624"/>
                  <a:pt x="499027" y="485413"/>
                </a:cubicBezTo>
                <a:cubicBezTo>
                  <a:pt x="495607" y="478718"/>
                  <a:pt x="490829" y="473373"/>
                  <a:pt x="484693" y="469378"/>
                </a:cubicBezTo>
                <a:cubicBezTo>
                  <a:pt x="479132" y="465761"/>
                  <a:pt x="469656" y="462872"/>
                  <a:pt x="456267" y="460713"/>
                </a:cubicBezTo>
                <a:cubicBezTo>
                  <a:pt x="439638" y="458049"/>
                  <a:pt x="403735" y="452245"/>
                  <a:pt x="348557" y="443301"/>
                </a:cubicBezTo>
                <a:cubicBezTo>
                  <a:pt x="347737" y="443156"/>
                  <a:pt x="346914" y="443573"/>
                  <a:pt x="346533" y="444327"/>
                </a:cubicBezTo>
                <a:cubicBezTo>
                  <a:pt x="344283" y="448862"/>
                  <a:pt x="341980" y="453577"/>
                  <a:pt x="339622" y="458472"/>
                </a:cubicBezTo>
                <a:cubicBezTo>
                  <a:pt x="338542" y="460713"/>
                  <a:pt x="335843" y="462224"/>
                  <a:pt x="335141" y="464006"/>
                </a:cubicBezTo>
                <a:cubicBezTo>
                  <a:pt x="332963" y="469567"/>
                  <a:pt x="330156" y="474993"/>
                  <a:pt x="326719" y="480284"/>
                </a:cubicBezTo>
                <a:cubicBezTo>
                  <a:pt x="323263" y="485647"/>
                  <a:pt x="320222" y="491262"/>
                  <a:pt x="317594" y="497129"/>
                </a:cubicBezTo>
                <a:cubicBezTo>
                  <a:pt x="317396" y="497560"/>
                  <a:pt x="317063" y="497974"/>
                  <a:pt x="316596" y="498370"/>
                </a:cubicBezTo>
                <a:cubicBezTo>
                  <a:pt x="315696" y="499126"/>
                  <a:pt x="315237" y="499504"/>
                  <a:pt x="315219" y="499504"/>
                </a:cubicBezTo>
                <a:cubicBezTo>
                  <a:pt x="314301" y="499846"/>
                  <a:pt x="314040" y="500629"/>
                  <a:pt x="314436" y="501853"/>
                </a:cubicBezTo>
                <a:cubicBezTo>
                  <a:pt x="314742" y="502842"/>
                  <a:pt x="314085" y="504021"/>
                  <a:pt x="312465" y="505389"/>
                </a:cubicBezTo>
                <a:cubicBezTo>
                  <a:pt x="312303" y="505533"/>
                  <a:pt x="311862" y="506253"/>
                  <a:pt x="311143" y="507549"/>
                </a:cubicBezTo>
                <a:lnTo>
                  <a:pt x="282312" y="558947"/>
                </a:lnTo>
                <a:cubicBezTo>
                  <a:pt x="281664" y="560117"/>
                  <a:pt x="281160" y="560809"/>
                  <a:pt x="280800" y="561025"/>
                </a:cubicBezTo>
                <a:cubicBezTo>
                  <a:pt x="279793" y="561619"/>
                  <a:pt x="279325" y="562411"/>
                  <a:pt x="279397" y="563401"/>
                </a:cubicBezTo>
                <a:cubicBezTo>
                  <a:pt x="279451" y="564265"/>
                  <a:pt x="279244" y="565066"/>
                  <a:pt x="278776" y="565803"/>
                </a:cubicBezTo>
                <a:lnTo>
                  <a:pt x="266115" y="585537"/>
                </a:lnTo>
                <a:lnTo>
                  <a:pt x="259393" y="585537"/>
                </a:lnTo>
                <a:lnTo>
                  <a:pt x="184402" y="444138"/>
                </a:lnTo>
                <a:cubicBezTo>
                  <a:pt x="184095" y="443545"/>
                  <a:pt x="183441" y="443218"/>
                  <a:pt x="182782" y="443328"/>
                </a:cubicBezTo>
                <a:cubicBezTo>
                  <a:pt x="120208" y="453334"/>
                  <a:pt x="84827" y="458967"/>
                  <a:pt x="76638" y="460227"/>
                </a:cubicBezTo>
                <a:cubicBezTo>
                  <a:pt x="60693" y="462692"/>
                  <a:pt x="49913" y="465878"/>
                  <a:pt x="44299" y="469783"/>
                </a:cubicBezTo>
                <a:cubicBezTo>
                  <a:pt x="33447" y="477323"/>
                  <a:pt x="27049" y="487608"/>
                  <a:pt x="25105" y="500638"/>
                </a:cubicBezTo>
                <a:cubicBezTo>
                  <a:pt x="21308" y="526283"/>
                  <a:pt x="17556" y="551946"/>
                  <a:pt x="13848" y="577627"/>
                </a:cubicBezTo>
                <a:cubicBezTo>
                  <a:pt x="13326" y="581317"/>
                  <a:pt x="11491" y="583953"/>
                  <a:pt x="8341" y="585537"/>
                </a:cubicBezTo>
                <a:lnTo>
                  <a:pt x="6074" y="585537"/>
                </a:lnTo>
                <a:cubicBezTo>
                  <a:pt x="2924" y="584655"/>
                  <a:pt x="900" y="582684"/>
                  <a:pt x="0" y="579625"/>
                </a:cubicBezTo>
                <a:lnTo>
                  <a:pt x="0" y="576223"/>
                </a:lnTo>
                <a:cubicBezTo>
                  <a:pt x="3995" y="551892"/>
                  <a:pt x="7649" y="527561"/>
                  <a:pt x="10960" y="503229"/>
                </a:cubicBezTo>
                <a:cubicBezTo>
                  <a:pt x="14163" y="479834"/>
                  <a:pt x="24997" y="463691"/>
                  <a:pt x="43462" y="454801"/>
                </a:cubicBezTo>
                <a:cubicBezTo>
                  <a:pt x="50588" y="451363"/>
                  <a:pt x="63474" y="448313"/>
                  <a:pt x="82118" y="445649"/>
                </a:cubicBezTo>
                <a:cubicBezTo>
                  <a:pt x="96354" y="443616"/>
                  <a:pt x="109032" y="441573"/>
                  <a:pt x="120154" y="439522"/>
                </a:cubicBezTo>
                <a:cubicBezTo>
                  <a:pt x="120982" y="439378"/>
                  <a:pt x="121405" y="438883"/>
                  <a:pt x="121423" y="438037"/>
                </a:cubicBezTo>
                <a:cubicBezTo>
                  <a:pt x="121567" y="386099"/>
                  <a:pt x="121549" y="327808"/>
                  <a:pt x="121369" y="263164"/>
                </a:cubicBezTo>
                <a:cubicBezTo>
                  <a:pt x="121261" y="219739"/>
                  <a:pt x="135523" y="183008"/>
                  <a:pt x="164156" y="152971"/>
                </a:cubicBezTo>
                <a:cubicBezTo>
                  <a:pt x="165259" y="151819"/>
                  <a:pt x="165219" y="149991"/>
                  <a:pt x="164066" y="148887"/>
                </a:cubicBezTo>
                <a:cubicBezTo>
                  <a:pt x="163768" y="148602"/>
                  <a:pt x="163412" y="148383"/>
                  <a:pt x="163022" y="148247"/>
                </a:cubicBezTo>
                <a:lnTo>
                  <a:pt x="51560" y="109861"/>
                </a:lnTo>
                <a:cubicBezTo>
                  <a:pt x="35993" y="104498"/>
                  <a:pt x="35768" y="98559"/>
                  <a:pt x="50885" y="92044"/>
                </a:cubicBezTo>
                <a:lnTo>
                  <a:pt x="262120" y="774"/>
                </a:lnTo>
                <a:cubicBezTo>
                  <a:pt x="264533" y="-258"/>
                  <a:pt x="267256" y="-258"/>
                  <a:pt x="269652" y="774"/>
                </a:cubicBezTo>
                <a:lnTo>
                  <a:pt x="488958" y="95526"/>
                </a:lnTo>
                <a:cubicBezTo>
                  <a:pt x="490380" y="96132"/>
                  <a:pt x="491304" y="97534"/>
                  <a:pt x="491306" y="99090"/>
                </a:cubicBezTo>
                <a:lnTo>
                  <a:pt x="491306" y="209553"/>
                </a:lnTo>
                <a:cubicBezTo>
                  <a:pt x="491306" y="212897"/>
                  <a:pt x="488603" y="215612"/>
                  <a:pt x="485259" y="215626"/>
                </a:cubicBezTo>
                <a:cubicBezTo>
                  <a:pt x="478493" y="215662"/>
                  <a:pt x="472968" y="217723"/>
                  <a:pt x="468685" y="221808"/>
                </a:cubicBezTo>
                <a:cubicBezTo>
                  <a:pt x="459776" y="230285"/>
                  <a:pt x="459344" y="242810"/>
                  <a:pt x="467497" y="251556"/>
                </a:cubicBezTo>
                <a:cubicBezTo>
                  <a:pt x="471222" y="255552"/>
                  <a:pt x="475514" y="257882"/>
                  <a:pt x="480373" y="258548"/>
                </a:cubicBezTo>
                <a:cubicBezTo>
                  <a:pt x="488778" y="259718"/>
                  <a:pt x="495724" y="256425"/>
                  <a:pt x="501213" y="248668"/>
                </a:cubicBezTo>
                <a:cubicBezTo>
                  <a:pt x="502545" y="246796"/>
                  <a:pt x="503391" y="244943"/>
                  <a:pt x="503751" y="243107"/>
                </a:cubicBezTo>
                <a:cubicBezTo>
                  <a:pt x="504723" y="238356"/>
                  <a:pt x="504912" y="233551"/>
                  <a:pt x="507962" y="231553"/>
                </a:cubicBezTo>
                <a:cubicBezTo>
                  <a:pt x="510266" y="230078"/>
                  <a:pt x="512659" y="230114"/>
                  <a:pt x="515143" y="231661"/>
                </a:cubicBezTo>
                <a:cubicBezTo>
                  <a:pt x="521567" y="235603"/>
                  <a:pt x="516303" y="249856"/>
                  <a:pt x="513631" y="254148"/>
                </a:cubicBezTo>
                <a:cubicBezTo>
                  <a:pt x="505011" y="267969"/>
                  <a:pt x="492881" y="273854"/>
                  <a:pt x="477242" y="271803"/>
                </a:cubicBezTo>
                <a:cubicBezTo>
                  <a:pt x="471969" y="271101"/>
                  <a:pt x="466525" y="268401"/>
                  <a:pt x="460910" y="263704"/>
                </a:cubicBezTo>
                <a:cubicBezTo>
                  <a:pt x="453693" y="257621"/>
                  <a:pt x="449545" y="250072"/>
                  <a:pt x="448465" y="241056"/>
                </a:cubicBezTo>
                <a:cubicBezTo>
                  <a:pt x="446279" y="222591"/>
                  <a:pt x="459047" y="207528"/>
                  <a:pt x="476648" y="202831"/>
                </a:cubicBezTo>
                <a:cubicBezTo>
                  <a:pt x="477440" y="202615"/>
                  <a:pt x="477836" y="202102"/>
                  <a:pt x="477836" y="201292"/>
                </a:cubicBezTo>
                <a:lnTo>
                  <a:pt x="477836" y="112236"/>
                </a:lnTo>
                <a:cubicBezTo>
                  <a:pt x="477836" y="111138"/>
                  <a:pt x="477314" y="110769"/>
                  <a:pt x="476270" y="111129"/>
                </a:cubicBezTo>
                <a:lnTo>
                  <a:pt x="369991" y="147896"/>
                </a:lnTo>
                <a:cubicBezTo>
                  <a:pt x="367275" y="148846"/>
                  <a:pt x="365844" y="151818"/>
                  <a:pt x="366793" y="154534"/>
                </a:cubicBezTo>
                <a:cubicBezTo>
                  <a:pt x="367020" y="155183"/>
                  <a:pt x="367373" y="155780"/>
                  <a:pt x="367832" y="156292"/>
                </a:cubicBezTo>
                <a:cubicBezTo>
                  <a:pt x="394053" y="185338"/>
                  <a:pt x="407271" y="219604"/>
                  <a:pt x="407487" y="259088"/>
                </a:cubicBezTo>
                <a:cubicBezTo>
                  <a:pt x="407631" y="286875"/>
                  <a:pt x="407676" y="346452"/>
                  <a:pt x="407622" y="437821"/>
                </a:cubicBezTo>
                <a:cubicBezTo>
                  <a:pt x="407625" y="438648"/>
                  <a:pt x="408221" y="439348"/>
                  <a:pt x="409026" y="439468"/>
                </a:cubicBezTo>
                <a:cubicBezTo>
                  <a:pt x="443921" y="445137"/>
                  <a:pt x="463897" y="448421"/>
                  <a:pt x="468954" y="449321"/>
                </a:cubicBezTo>
                <a:cubicBezTo>
                  <a:pt x="488877" y="452794"/>
                  <a:pt x="503049" y="463142"/>
                  <a:pt x="511471" y="480365"/>
                </a:cubicBezTo>
                <a:cubicBezTo>
                  <a:pt x="514819" y="487203"/>
                  <a:pt x="517005" y="494879"/>
                  <a:pt x="518031" y="503391"/>
                </a:cubicBezTo>
                <a:cubicBezTo>
                  <a:pt x="518733" y="509204"/>
                  <a:pt x="519093" y="512183"/>
                  <a:pt x="519111" y="512327"/>
                </a:cubicBezTo>
                <a:cubicBezTo>
                  <a:pt x="522188" y="533599"/>
                  <a:pt x="525518" y="554853"/>
                  <a:pt x="529099" y="576088"/>
                </a:cubicBezTo>
                <a:close/>
                <a:moveTo>
                  <a:pt x="368399" y="134210"/>
                </a:moveTo>
                <a:lnTo>
                  <a:pt x="464257" y="101060"/>
                </a:lnTo>
                <a:cubicBezTo>
                  <a:pt x="465553" y="100610"/>
                  <a:pt x="465571" y="100115"/>
                  <a:pt x="464311" y="99576"/>
                </a:cubicBezTo>
                <a:lnTo>
                  <a:pt x="267924" y="14731"/>
                </a:lnTo>
                <a:cubicBezTo>
                  <a:pt x="266631" y="14179"/>
                  <a:pt x="265168" y="14179"/>
                  <a:pt x="263875" y="14731"/>
                </a:cubicBezTo>
                <a:lnTo>
                  <a:pt x="66839" y="99846"/>
                </a:lnTo>
                <a:cubicBezTo>
                  <a:pt x="65939" y="100241"/>
                  <a:pt x="65948" y="100592"/>
                  <a:pt x="66866" y="100898"/>
                </a:cubicBezTo>
                <a:lnTo>
                  <a:pt x="163292" y="134129"/>
                </a:lnTo>
                <a:cubicBezTo>
                  <a:pt x="164012" y="134363"/>
                  <a:pt x="164390" y="134102"/>
                  <a:pt x="164426" y="133346"/>
                </a:cubicBezTo>
                <a:cubicBezTo>
                  <a:pt x="164840" y="126129"/>
                  <a:pt x="164903" y="118040"/>
                  <a:pt x="164615" y="109078"/>
                </a:cubicBezTo>
                <a:cubicBezTo>
                  <a:pt x="164534" y="107053"/>
                  <a:pt x="165721" y="103922"/>
                  <a:pt x="167476" y="102383"/>
                </a:cubicBezTo>
                <a:cubicBezTo>
                  <a:pt x="204027" y="70367"/>
                  <a:pt x="246022" y="58768"/>
                  <a:pt x="293461" y="67587"/>
                </a:cubicBezTo>
                <a:cubicBezTo>
                  <a:pt x="313032" y="71231"/>
                  <a:pt x="335519" y="80895"/>
                  <a:pt x="351986" y="94959"/>
                </a:cubicBezTo>
                <a:cubicBezTo>
                  <a:pt x="354883" y="97443"/>
                  <a:pt x="359004" y="100781"/>
                  <a:pt x="364349" y="104975"/>
                </a:cubicBezTo>
                <a:cubicBezTo>
                  <a:pt x="366106" y="106356"/>
                  <a:pt x="367131" y="108455"/>
                  <a:pt x="367130" y="110670"/>
                </a:cubicBezTo>
                <a:lnTo>
                  <a:pt x="367130" y="133292"/>
                </a:lnTo>
                <a:cubicBezTo>
                  <a:pt x="367134" y="133828"/>
                  <a:pt x="367560" y="134264"/>
                  <a:pt x="368082" y="134265"/>
                </a:cubicBezTo>
                <a:cubicBezTo>
                  <a:pt x="368190" y="134266"/>
                  <a:pt x="368297" y="134247"/>
                  <a:pt x="368399" y="134210"/>
                </a:cubicBezTo>
                <a:close/>
                <a:moveTo>
                  <a:pt x="265872" y="128487"/>
                </a:moveTo>
                <a:cubicBezTo>
                  <a:pt x="296916" y="128838"/>
                  <a:pt x="327960" y="139015"/>
                  <a:pt x="352310" y="158478"/>
                </a:cubicBezTo>
                <a:cubicBezTo>
                  <a:pt x="352641" y="158732"/>
                  <a:pt x="353116" y="158669"/>
                  <a:pt x="353369" y="158338"/>
                </a:cubicBezTo>
                <a:cubicBezTo>
                  <a:pt x="353464" y="158215"/>
                  <a:pt x="353518" y="158066"/>
                  <a:pt x="353525" y="157911"/>
                </a:cubicBezTo>
                <a:lnTo>
                  <a:pt x="353525" y="114720"/>
                </a:lnTo>
                <a:cubicBezTo>
                  <a:pt x="353525" y="113784"/>
                  <a:pt x="353174" y="113001"/>
                  <a:pt x="352472" y="112371"/>
                </a:cubicBezTo>
                <a:cubicBezTo>
                  <a:pt x="343707" y="104633"/>
                  <a:pt x="335825" y="98802"/>
                  <a:pt x="328824" y="94878"/>
                </a:cubicBezTo>
                <a:cubicBezTo>
                  <a:pt x="309514" y="84009"/>
                  <a:pt x="288719" y="78448"/>
                  <a:pt x="266439" y="78196"/>
                </a:cubicBezTo>
                <a:cubicBezTo>
                  <a:pt x="244177" y="77944"/>
                  <a:pt x="223265" y="83019"/>
                  <a:pt x="203703" y="93421"/>
                </a:cubicBezTo>
                <a:cubicBezTo>
                  <a:pt x="196612" y="97200"/>
                  <a:pt x="188604" y="102860"/>
                  <a:pt x="179678" y="110400"/>
                </a:cubicBezTo>
                <a:cubicBezTo>
                  <a:pt x="178958" y="111012"/>
                  <a:pt x="178589" y="111786"/>
                  <a:pt x="178571" y="112722"/>
                </a:cubicBezTo>
                <a:lnTo>
                  <a:pt x="177572" y="155887"/>
                </a:lnTo>
                <a:cubicBezTo>
                  <a:pt x="177561" y="156304"/>
                  <a:pt x="177890" y="156652"/>
                  <a:pt x="178307" y="156663"/>
                </a:cubicBezTo>
                <a:cubicBezTo>
                  <a:pt x="178480" y="156668"/>
                  <a:pt x="178649" y="156613"/>
                  <a:pt x="178787" y="156508"/>
                </a:cubicBezTo>
                <a:cubicBezTo>
                  <a:pt x="203568" y="137584"/>
                  <a:pt x="234828" y="128136"/>
                  <a:pt x="265872" y="128487"/>
                </a:cubicBezTo>
                <a:close/>
                <a:moveTo>
                  <a:pt x="178571" y="267079"/>
                </a:moveTo>
                <a:cubicBezTo>
                  <a:pt x="178427" y="302550"/>
                  <a:pt x="186570" y="335052"/>
                  <a:pt x="203001" y="364584"/>
                </a:cubicBezTo>
                <a:cubicBezTo>
                  <a:pt x="224192" y="402647"/>
                  <a:pt x="266304" y="423514"/>
                  <a:pt x="303989" y="391201"/>
                </a:cubicBezTo>
                <a:cubicBezTo>
                  <a:pt x="315525" y="381303"/>
                  <a:pt x="325090" y="368039"/>
                  <a:pt x="332685" y="351410"/>
                </a:cubicBezTo>
                <a:cubicBezTo>
                  <a:pt x="343662" y="327331"/>
                  <a:pt x="349511" y="302199"/>
                  <a:pt x="350231" y="276014"/>
                </a:cubicBezTo>
                <a:cubicBezTo>
                  <a:pt x="350249" y="275114"/>
                  <a:pt x="349817" y="274745"/>
                  <a:pt x="348935" y="274907"/>
                </a:cubicBezTo>
                <a:cubicBezTo>
                  <a:pt x="319925" y="280252"/>
                  <a:pt x="291706" y="277670"/>
                  <a:pt x="264280" y="267160"/>
                </a:cubicBezTo>
                <a:cubicBezTo>
                  <a:pt x="263758" y="266962"/>
                  <a:pt x="262714" y="266782"/>
                  <a:pt x="261148" y="266620"/>
                </a:cubicBezTo>
                <a:cubicBezTo>
                  <a:pt x="259870" y="266476"/>
                  <a:pt x="258827" y="265918"/>
                  <a:pt x="258017" y="264946"/>
                </a:cubicBezTo>
                <a:cubicBezTo>
                  <a:pt x="257459" y="264262"/>
                  <a:pt x="256775" y="263740"/>
                  <a:pt x="255965" y="263380"/>
                </a:cubicBezTo>
                <a:cubicBezTo>
                  <a:pt x="230248" y="251736"/>
                  <a:pt x="210929" y="232930"/>
                  <a:pt x="198007" y="206961"/>
                </a:cubicBezTo>
                <a:cubicBezTo>
                  <a:pt x="196172" y="203290"/>
                  <a:pt x="197134" y="200374"/>
                  <a:pt x="200896" y="198215"/>
                </a:cubicBezTo>
                <a:cubicBezTo>
                  <a:pt x="201004" y="198143"/>
                  <a:pt x="201076" y="198098"/>
                  <a:pt x="201112" y="198080"/>
                </a:cubicBezTo>
                <a:cubicBezTo>
                  <a:pt x="205017" y="196136"/>
                  <a:pt x="207986" y="197171"/>
                  <a:pt x="210020" y="201184"/>
                </a:cubicBezTo>
                <a:cubicBezTo>
                  <a:pt x="220008" y="220800"/>
                  <a:pt x="233595" y="235549"/>
                  <a:pt x="250782" y="245429"/>
                </a:cubicBezTo>
                <a:cubicBezTo>
                  <a:pt x="283878" y="264469"/>
                  <a:pt x="319286" y="268986"/>
                  <a:pt x="357007" y="258980"/>
                </a:cubicBezTo>
                <a:cubicBezTo>
                  <a:pt x="360094" y="258175"/>
                  <a:pt x="363249" y="260025"/>
                  <a:pt x="364055" y="263112"/>
                </a:cubicBezTo>
                <a:cubicBezTo>
                  <a:pt x="364181" y="263596"/>
                  <a:pt x="364244" y="264095"/>
                  <a:pt x="364241" y="264595"/>
                </a:cubicBezTo>
                <a:cubicBezTo>
                  <a:pt x="364152" y="286551"/>
                  <a:pt x="361371" y="307490"/>
                  <a:pt x="355900" y="327412"/>
                </a:cubicBezTo>
                <a:cubicBezTo>
                  <a:pt x="350033" y="348720"/>
                  <a:pt x="340729" y="368147"/>
                  <a:pt x="327987" y="385694"/>
                </a:cubicBezTo>
                <a:cubicBezTo>
                  <a:pt x="327322" y="386612"/>
                  <a:pt x="327250" y="387565"/>
                  <a:pt x="327771" y="388555"/>
                </a:cubicBezTo>
                <a:lnTo>
                  <a:pt x="349070" y="428913"/>
                </a:lnTo>
                <a:cubicBezTo>
                  <a:pt x="349343" y="429424"/>
                  <a:pt x="349834" y="429774"/>
                  <a:pt x="350393" y="429857"/>
                </a:cubicBezTo>
                <a:lnTo>
                  <a:pt x="392748" y="436822"/>
                </a:lnTo>
                <a:cubicBezTo>
                  <a:pt x="393648" y="436966"/>
                  <a:pt x="394098" y="436579"/>
                  <a:pt x="394098" y="435661"/>
                </a:cubicBezTo>
                <a:cubicBezTo>
                  <a:pt x="394242" y="380286"/>
                  <a:pt x="394251" y="328222"/>
                  <a:pt x="394125" y="279469"/>
                </a:cubicBezTo>
                <a:cubicBezTo>
                  <a:pt x="394053" y="254238"/>
                  <a:pt x="392847" y="236673"/>
                  <a:pt x="390507" y="226775"/>
                </a:cubicBezTo>
                <a:cubicBezTo>
                  <a:pt x="386422" y="209481"/>
                  <a:pt x="378909" y="193113"/>
                  <a:pt x="367967" y="177672"/>
                </a:cubicBezTo>
                <a:cubicBezTo>
                  <a:pt x="367373" y="176826"/>
                  <a:pt x="366725" y="176790"/>
                  <a:pt x="366023" y="177564"/>
                </a:cubicBezTo>
                <a:cubicBezTo>
                  <a:pt x="362478" y="181469"/>
                  <a:pt x="358878" y="181694"/>
                  <a:pt x="355225" y="178239"/>
                </a:cubicBezTo>
                <a:cubicBezTo>
                  <a:pt x="344211" y="167890"/>
                  <a:pt x="332253" y="159747"/>
                  <a:pt x="319349" y="153808"/>
                </a:cubicBezTo>
                <a:cubicBezTo>
                  <a:pt x="306482" y="147887"/>
                  <a:pt x="292588" y="144189"/>
                  <a:pt x="277669" y="142713"/>
                </a:cubicBezTo>
                <a:cubicBezTo>
                  <a:pt x="240182" y="138988"/>
                  <a:pt x="206610" y="149867"/>
                  <a:pt x="176951" y="175350"/>
                </a:cubicBezTo>
                <a:cubicBezTo>
                  <a:pt x="172830" y="178877"/>
                  <a:pt x="168979" y="178445"/>
                  <a:pt x="165397" y="174054"/>
                </a:cubicBezTo>
                <a:cubicBezTo>
                  <a:pt x="164858" y="173388"/>
                  <a:pt x="164318" y="173397"/>
                  <a:pt x="163778" y="174081"/>
                </a:cubicBezTo>
                <a:cubicBezTo>
                  <a:pt x="148103" y="194471"/>
                  <a:pt x="138853" y="217246"/>
                  <a:pt x="136027" y="242405"/>
                </a:cubicBezTo>
                <a:cubicBezTo>
                  <a:pt x="135379" y="248110"/>
                  <a:pt x="135037" y="259457"/>
                  <a:pt x="135001" y="276446"/>
                </a:cubicBezTo>
                <a:cubicBezTo>
                  <a:pt x="134947" y="298546"/>
                  <a:pt x="134965" y="351671"/>
                  <a:pt x="135055" y="435823"/>
                </a:cubicBezTo>
                <a:cubicBezTo>
                  <a:pt x="135055" y="436813"/>
                  <a:pt x="135541" y="437236"/>
                  <a:pt x="136513" y="437092"/>
                </a:cubicBezTo>
                <a:lnTo>
                  <a:pt x="180569" y="429992"/>
                </a:lnTo>
                <a:cubicBezTo>
                  <a:pt x="181288" y="429866"/>
                  <a:pt x="181837" y="429488"/>
                  <a:pt x="182215" y="428859"/>
                </a:cubicBezTo>
                <a:lnTo>
                  <a:pt x="192743" y="410583"/>
                </a:lnTo>
                <a:cubicBezTo>
                  <a:pt x="193265" y="409701"/>
                  <a:pt x="193391" y="408765"/>
                  <a:pt x="193121" y="407776"/>
                </a:cubicBezTo>
                <a:cubicBezTo>
                  <a:pt x="192671" y="406120"/>
                  <a:pt x="192959" y="405175"/>
                  <a:pt x="193985" y="404941"/>
                </a:cubicBezTo>
                <a:cubicBezTo>
                  <a:pt x="195011" y="404689"/>
                  <a:pt x="195533" y="404050"/>
                  <a:pt x="195551" y="403025"/>
                </a:cubicBezTo>
                <a:cubicBezTo>
                  <a:pt x="195605" y="400739"/>
                  <a:pt x="197656" y="395988"/>
                  <a:pt x="201706" y="388771"/>
                </a:cubicBezTo>
                <a:cubicBezTo>
                  <a:pt x="202137" y="387997"/>
                  <a:pt x="202083" y="387260"/>
                  <a:pt x="201544" y="386558"/>
                </a:cubicBezTo>
                <a:cubicBezTo>
                  <a:pt x="193193" y="375598"/>
                  <a:pt x="186129" y="362955"/>
                  <a:pt x="180353" y="348630"/>
                </a:cubicBezTo>
                <a:cubicBezTo>
                  <a:pt x="170113" y="323273"/>
                  <a:pt x="165002" y="295477"/>
                  <a:pt x="165020" y="265243"/>
                </a:cubicBezTo>
                <a:cubicBezTo>
                  <a:pt x="165020" y="261140"/>
                  <a:pt x="167197" y="259232"/>
                  <a:pt x="171552" y="259520"/>
                </a:cubicBezTo>
                <a:cubicBezTo>
                  <a:pt x="171570" y="259520"/>
                  <a:pt x="171759" y="259529"/>
                  <a:pt x="172119" y="259547"/>
                </a:cubicBezTo>
                <a:cubicBezTo>
                  <a:pt x="176438" y="259907"/>
                  <a:pt x="178589" y="262417"/>
                  <a:pt x="178571" y="267079"/>
                </a:cubicBezTo>
                <a:close/>
                <a:moveTo>
                  <a:pt x="211532" y="401135"/>
                </a:moveTo>
                <a:cubicBezTo>
                  <a:pt x="209858" y="401891"/>
                  <a:pt x="209048" y="403079"/>
                  <a:pt x="209102" y="404698"/>
                </a:cubicBezTo>
                <a:cubicBezTo>
                  <a:pt x="209138" y="405634"/>
                  <a:pt x="208949" y="406516"/>
                  <a:pt x="208535" y="407344"/>
                </a:cubicBezTo>
                <a:lnTo>
                  <a:pt x="196576" y="431234"/>
                </a:lnTo>
                <a:cubicBezTo>
                  <a:pt x="195389" y="433610"/>
                  <a:pt x="195407" y="435958"/>
                  <a:pt x="196630" y="438280"/>
                </a:cubicBezTo>
                <a:lnTo>
                  <a:pt x="262606" y="563293"/>
                </a:lnTo>
                <a:cubicBezTo>
                  <a:pt x="263128" y="564247"/>
                  <a:pt x="263650" y="564256"/>
                  <a:pt x="264172" y="563320"/>
                </a:cubicBezTo>
                <a:lnTo>
                  <a:pt x="278911" y="537054"/>
                </a:lnTo>
                <a:cubicBezTo>
                  <a:pt x="279739" y="535614"/>
                  <a:pt x="280180" y="534858"/>
                  <a:pt x="280234" y="534786"/>
                </a:cubicBezTo>
                <a:cubicBezTo>
                  <a:pt x="281205" y="533851"/>
                  <a:pt x="281844" y="533050"/>
                  <a:pt x="282150" y="532384"/>
                </a:cubicBezTo>
                <a:cubicBezTo>
                  <a:pt x="283230" y="529972"/>
                  <a:pt x="283869" y="528623"/>
                  <a:pt x="284067" y="528335"/>
                </a:cubicBezTo>
                <a:cubicBezTo>
                  <a:pt x="285956" y="525419"/>
                  <a:pt x="287792" y="521856"/>
                  <a:pt x="289574" y="517645"/>
                </a:cubicBezTo>
                <a:cubicBezTo>
                  <a:pt x="289934" y="516781"/>
                  <a:pt x="290510" y="516115"/>
                  <a:pt x="291301" y="515647"/>
                </a:cubicBezTo>
                <a:cubicBezTo>
                  <a:pt x="292615" y="514855"/>
                  <a:pt x="293110" y="513775"/>
                  <a:pt x="292786" y="512408"/>
                </a:cubicBezTo>
                <a:cubicBezTo>
                  <a:pt x="292534" y="511346"/>
                  <a:pt x="292885" y="510563"/>
                  <a:pt x="293839" y="510059"/>
                </a:cubicBezTo>
                <a:lnTo>
                  <a:pt x="294460" y="509735"/>
                </a:lnTo>
                <a:cubicBezTo>
                  <a:pt x="295252" y="509321"/>
                  <a:pt x="295828" y="508700"/>
                  <a:pt x="296187" y="507872"/>
                </a:cubicBezTo>
                <a:cubicBezTo>
                  <a:pt x="299121" y="500998"/>
                  <a:pt x="302342" y="495086"/>
                  <a:pt x="305852" y="490137"/>
                </a:cubicBezTo>
                <a:cubicBezTo>
                  <a:pt x="306895" y="488661"/>
                  <a:pt x="307930" y="486853"/>
                  <a:pt x="308956" y="484711"/>
                </a:cubicBezTo>
                <a:cubicBezTo>
                  <a:pt x="310378" y="481760"/>
                  <a:pt x="311278" y="479888"/>
                  <a:pt x="311656" y="479096"/>
                </a:cubicBezTo>
                <a:cubicBezTo>
                  <a:pt x="312537" y="477224"/>
                  <a:pt x="314121" y="474552"/>
                  <a:pt x="316407" y="471079"/>
                </a:cubicBezTo>
                <a:cubicBezTo>
                  <a:pt x="319556" y="466273"/>
                  <a:pt x="322229" y="461234"/>
                  <a:pt x="324424" y="455961"/>
                </a:cubicBezTo>
                <a:cubicBezTo>
                  <a:pt x="324874" y="454882"/>
                  <a:pt x="325855" y="453820"/>
                  <a:pt x="327367" y="452776"/>
                </a:cubicBezTo>
                <a:cubicBezTo>
                  <a:pt x="328077" y="452283"/>
                  <a:pt x="328347" y="451361"/>
                  <a:pt x="328014" y="450562"/>
                </a:cubicBezTo>
                <a:cubicBezTo>
                  <a:pt x="327582" y="449483"/>
                  <a:pt x="328032" y="448556"/>
                  <a:pt x="329364" y="447782"/>
                </a:cubicBezTo>
                <a:cubicBezTo>
                  <a:pt x="330210" y="447296"/>
                  <a:pt x="330849" y="446594"/>
                  <a:pt x="331281" y="445676"/>
                </a:cubicBezTo>
                <a:lnTo>
                  <a:pt x="335681" y="436093"/>
                </a:lnTo>
                <a:cubicBezTo>
                  <a:pt x="336059" y="435265"/>
                  <a:pt x="336059" y="434474"/>
                  <a:pt x="335681" y="433718"/>
                </a:cubicBezTo>
                <a:lnTo>
                  <a:pt x="318053" y="397923"/>
                </a:lnTo>
                <a:cubicBezTo>
                  <a:pt x="317783" y="397383"/>
                  <a:pt x="317432" y="397320"/>
                  <a:pt x="317001" y="397734"/>
                </a:cubicBezTo>
                <a:cubicBezTo>
                  <a:pt x="304502" y="409773"/>
                  <a:pt x="287684" y="419086"/>
                  <a:pt x="270407" y="420409"/>
                </a:cubicBezTo>
                <a:cubicBezTo>
                  <a:pt x="248955" y="422065"/>
                  <a:pt x="229672" y="414695"/>
                  <a:pt x="212557" y="398300"/>
                </a:cubicBezTo>
                <a:cubicBezTo>
                  <a:pt x="212431" y="398174"/>
                  <a:pt x="212341" y="398201"/>
                  <a:pt x="212287" y="398381"/>
                </a:cubicBezTo>
                <a:cubicBezTo>
                  <a:pt x="212216" y="398687"/>
                  <a:pt x="212171" y="398912"/>
                  <a:pt x="212153" y="399056"/>
                </a:cubicBezTo>
                <a:cubicBezTo>
                  <a:pt x="212045" y="400298"/>
                  <a:pt x="211838" y="400991"/>
                  <a:pt x="211532" y="401135"/>
                </a:cubicBezTo>
                <a:close/>
              </a:path>
            </a:pathLst>
          </a:custGeom>
          <a:solidFill>
            <a:srgbClr val="E74394"/>
          </a:solidFill>
          <a:ln w="2673" cap="flat">
            <a:noFill/>
            <a:prstDash val="solid"/>
            <a:miter/>
          </a:ln>
        </p:spPr>
        <p:txBody>
          <a:bodyPr rtlCol="0" anchor="ctr"/>
          <a:lstStyle/>
          <a:p>
            <a:endParaRPr lang="en-US"/>
          </a:p>
        </p:txBody>
      </p:sp>
      <p:sp>
        <p:nvSpPr>
          <p:cNvPr id="10" name="Title 1">
            <a:extLst>
              <a:ext uri="{FF2B5EF4-FFF2-40B4-BE49-F238E27FC236}">
                <a16:creationId xmlns:a16="http://schemas.microsoft.com/office/drawing/2014/main" id="{DFD96B7E-45BE-ED69-6FCA-3CA9AE568783}"/>
              </a:ext>
            </a:extLst>
          </p:cNvPr>
          <p:cNvSpPr>
            <a:spLocks noGrp="1"/>
          </p:cNvSpPr>
          <p:nvPr>
            <p:ph type="title" idx="4294967295"/>
          </p:nvPr>
        </p:nvSpPr>
        <p:spPr>
          <a:xfrm>
            <a:off x="419100" y="74613"/>
            <a:ext cx="11772900" cy="88582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tIns="45720" rIns="91440" bIns="45720" anchor="ctr">
            <a:noAutofit/>
          </a:bodyPr>
          <a:lstStyle/>
          <a:p>
            <a:r>
              <a:rPr lang="en-US" sz="4000" b="1">
                <a:solidFill>
                  <a:schemeClr val="dk2"/>
                </a:solidFill>
              </a:rPr>
              <a:t>Submission timeline</a:t>
            </a:r>
            <a:endParaRPr lang="en-DE" sz="4000" b="1">
              <a:solidFill>
                <a:schemeClr val="dk2"/>
              </a:solidFill>
            </a:endParaRPr>
          </a:p>
        </p:txBody>
      </p:sp>
    </p:spTree>
    <p:extLst>
      <p:ext uri="{BB962C8B-B14F-4D97-AF65-F5344CB8AC3E}">
        <p14:creationId xmlns:p14="http://schemas.microsoft.com/office/powerpoint/2010/main" val="2138658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FAD389-98AC-486D-8C35-528C3964937C}"/>
              </a:ext>
            </a:extLst>
          </p:cNvPr>
          <p:cNvSpPr txBox="1"/>
          <p:nvPr/>
        </p:nvSpPr>
        <p:spPr>
          <a:xfrm>
            <a:off x="247528" y="156292"/>
            <a:ext cx="36038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E4194"/>
                </a:solidFill>
                <a:effectLst/>
                <a:uLnTx/>
                <a:uFillTx/>
                <a:latin typeface="Calibri Light" panose="020F0302020204030204" pitchFamily="34" charset="0"/>
                <a:ea typeface="Calibri" panose="020F0502020204030204" pitchFamily="34" charset="0"/>
                <a:cs typeface="Calibri" panose="020F0502020204030204" pitchFamily="34" charset="0"/>
              </a:rPr>
              <a:t>Connect with us!</a:t>
            </a:r>
          </a:p>
        </p:txBody>
      </p:sp>
      <p:pic>
        <p:nvPicPr>
          <p:cNvPr id="18" name="Picture 17" descr="A close up of a car&#10;&#10;Description automatically generated">
            <a:extLst>
              <a:ext uri="{FF2B5EF4-FFF2-40B4-BE49-F238E27FC236}">
                <a16:creationId xmlns:a16="http://schemas.microsoft.com/office/drawing/2014/main" id="{43FF425B-E505-BFF4-8684-484B725ABDE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018870"/>
            <a:ext cx="12192000" cy="1919773"/>
          </a:xfrm>
          <a:prstGeom prst="roundRect">
            <a:avLst>
              <a:gd name="adj" fmla="val 0"/>
            </a:avLst>
          </a:prstGeom>
          <a:solidFill>
            <a:srgbClr val="FFFFFF">
              <a:shade val="85000"/>
            </a:srgbClr>
          </a:solidFill>
          <a:ln>
            <a:noFill/>
          </a:ln>
          <a:effectLst>
            <a:reflection blurRad="6350" stA="52000" endA="300" endPos="35000" dir="5400000" sy="-100000" algn="bl" rotWithShape="0"/>
          </a:effectLst>
        </p:spPr>
      </p:pic>
      <p:grpSp>
        <p:nvGrpSpPr>
          <p:cNvPr id="5" name="Group 4">
            <a:extLst>
              <a:ext uri="{FF2B5EF4-FFF2-40B4-BE49-F238E27FC236}">
                <a16:creationId xmlns:a16="http://schemas.microsoft.com/office/drawing/2014/main" id="{57CB072C-8B9C-A3C7-E7A4-CEC529A3AB97}"/>
              </a:ext>
            </a:extLst>
          </p:cNvPr>
          <p:cNvGrpSpPr/>
          <p:nvPr/>
        </p:nvGrpSpPr>
        <p:grpSpPr>
          <a:xfrm>
            <a:off x="314848" y="4168663"/>
            <a:ext cx="3639149" cy="1055064"/>
            <a:chOff x="8819063" y="-6589"/>
            <a:chExt cx="3394833" cy="964507"/>
          </a:xfrm>
        </p:grpSpPr>
        <p:pic>
          <p:nvPicPr>
            <p:cNvPr id="6" name="Picture 5" descr="A black background with blue text and blue and green circle with yellow stars&#10;&#10;Description automatically generated">
              <a:extLst>
                <a:ext uri="{FF2B5EF4-FFF2-40B4-BE49-F238E27FC236}">
                  <a16:creationId xmlns:a16="http://schemas.microsoft.com/office/drawing/2014/main" id="{FD9DD1D7-8676-8AC5-9D55-2E95458E750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819063" y="-6589"/>
              <a:ext cx="2582028" cy="778393"/>
            </a:xfrm>
            <a:prstGeom prst="rect">
              <a:avLst/>
            </a:prstGeom>
          </p:spPr>
        </p:pic>
        <p:pic>
          <p:nvPicPr>
            <p:cNvPr id="7" name="Picture 6" descr="A gold coin with a person holding a torch&#10;&#10;Description automatically generated">
              <a:extLst>
                <a:ext uri="{FF2B5EF4-FFF2-40B4-BE49-F238E27FC236}">
                  <a16:creationId xmlns:a16="http://schemas.microsoft.com/office/drawing/2014/main" id="{62534A4C-3A2E-0A6D-80A1-38F517E8E2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288361" y="0"/>
              <a:ext cx="925535" cy="957918"/>
            </a:xfrm>
            <a:prstGeom prst="rect">
              <a:avLst/>
            </a:prstGeom>
          </p:spPr>
        </p:pic>
      </p:grpSp>
      <p:grpSp>
        <p:nvGrpSpPr>
          <p:cNvPr id="74" name="Group 73">
            <a:extLst>
              <a:ext uri="{FF2B5EF4-FFF2-40B4-BE49-F238E27FC236}">
                <a16:creationId xmlns:a16="http://schemas.microsoft.com/office/drawing/2014/main" id="{22B97CF0-F17D-B087-2E2C-ADA54A17AABD}"/>
              </a:ext>
            </a:extLst>
          </p:cNvPr>
          <p:cNvGrpSpPr/>
          <p:nvPr/>
        </p:nvGrpSpPr>
        <p:grpSpPr>
          <a:xfrm>
            <a:off x="4640914" y="3799573"/>
            <a:ext cx="4323497" cy="2136703"/>
            <a:chOff x="704413" y="3384495"/>
            <a:chExt cx="5391587" cy="2541543"/>
          </a:xfrm>
        </p:grpSpPr>
        <p:grpSp>
          <p:nvGrpSpPr>
            <p:cNvPr id="39" name="Linkedin2" descr="{&quot;Key&quot;:&quot;POWER_USER_SHAPE_ICON&quot;,&quot;Value&quot;:&quot;POWER_USER_SHAPE_ICON_STYLE_1&quot;}">
              <a:extLst>
                <a:ext uri="{FF2B5EF4-FFF2-40B4-BE49-F238E27FC236}">
                  <a16:creationId xmlns:a16="http://schemas.microsoft.com/office/drawing/2014/main" id="{AE4F6AC7-D622-A101-92E7-744E30B6AE7A}"/>
                </a:ext>
              </a:extLst>
            </p:cNvPr>
            <p:cNvGrpSpPr>
              <a:grpSpLocks noChangeAspect="1"/>
            </p:cNvGrpSpPr>
            <p:nvPr/>
          </p:nvGrpSpPr>
          <p:grpSpPr>
            <a:xfrm>
              <a:off x="704413" y="4719461"/>
              <a:ext cx="530330" cy="530332"/>
              <a:chOff x="10936893" y="6654624"/>
              <a:chExt cx="542923" cy="542925"/>
            </a:xfrm>
            <a:solidFill>
              <a:schemeClr val="bg2">
                <a:lumMod val="25000"/>
              </a:schemeClr>
            </a:solidFill>
          </p:grpSpPr>
          <p:grpSp>
            <p:nvGrpSpPr>
              <p:cNvPr id="40" name="Group 39">
                <a:extLst>
                  <a:ext uri="{FF2B5EF4-FFF2-40B4-BE49-F238E27FC236}">
                    <a16:creationId xmlns:a16="http://schemas.microsoft.com/office/drawing/2014/main" id="{EC2CFF69-FF12-B6AB-1B34-C28260A46E27}"/>
                  </a:ext>
                </a:extLst>
              </p:cNvPr>
              <p:cNvGrpSpPr>
                <a:grpSpLocks noChangeAspect="1"/>
              </p:cNvGrpSpPr>
              <p:nvPr/>
            </p:nvGrpSpPr>
            <p:grpSpPr>
              <a:xfrm>
                <a:off x="11080203" y="6782383"/>
                <a:ext cx="264192" cy="264583"/>
                <a:chOff x="6893043" y="7081704"/>
                <a:chExt cx="386802" cy="387374"/>
              </a:xfrm>
              <a:grpFill/>
            </p:grpSpPr>
            <p:sp>
              <p:nvSpPr>
                <p:cNvPr id="42" name="Linkedin2" descr="{&quot;Key&quot;:&quot;POWER_USER_SHAPE_ICON&quot;,&quot;Value&quot;:&quot;POWER_USER_SHAPE_ICON_STYLE_1&quot;}">
                  <a:extLst>
                    <a:ext uri="{FF2B5EF4-FFF2-40B4-BE49-F238E27FC236}">
                      <a16:creationId xmlns:a16="http://schemas.microsoft.com/office/drawing/2014/main" id="{3B641C96-800B-2DC5-6C40-C24FB9D6864B}"/>
                    </a:ext>
                  </a:extLst>
                </p:cNvPr>
                <p:cNvSpPr>
                  <a:spLocks noChangeAspect="1" noChangeArrowheads="1"/>
                </p:cNvSpPr>
                <p:nvPr>
                  <p:custDataLst>
                    <p:tags r:id="rId1"/>
                  </p:custDataLst>
                </p:nvPr>
              </p:nvSpPr>
              <p:spPr bwMode="auto">
                <a:xfrm>
                  <a:off x="6893043" y="7081704"/>
                  <a:ext cx="98459" cy="98349"/>
                </a:xfrm>
                <a:custGeom>
                  <a:avLst/>
                  <a:gdLst>
                    <a:gd name="connsiteX0" fmla="*/ 46216 w 98459"/>
                    <a:gd name="connsiteY0" fmla="*/ 0 h 98349"/>
                    <a:gd name="connsiteX1" fmla="*/ 98459 w 98459"/>
                    <a:gd name="connsiteY1" fmla="*/ 52185 h 98349"/>
                    <a:gd name="connsiteX2" fmla="*/ 46216 w 98459"/>
                    <a:gd name="connsiteY2" fmla="*/ 98349 h 98349"/>
                    <a:gd name="connsiteX3" fmla="*/ 0 w 98459"/>
                    <a:gd name="connsiteY3" fmla="*/ 52185 h 98349"/>
                    <a:gd name="connsiteX4" fmla="*/ 46216 w 98459"/>
                    <a:gd name="connsiteY4" fmla="*/ 0 h 9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9" h="98349">
                      <a:moveTo>
                        <a:pt x="46216" y="0"/>
                      </a:moveTo>
                      <a:cubicBezTo>
                        <a:pt x="75352" y="0"/>
                        <a:pt x="98459" y="26093"/>
                        <a:pt x="98459" y="52185"/>
                      </a:cubicBezTo>
                      <a:cubicBezTo>
                        <a:pt x="98459" y="78278"/>
                        <a:pt x="77361" y="98349"/>
                        <a:pt x="46216" y="98349"/>
                      </a:cubicBezTo>
                      <a:cubicBezTo>
                        <a:pt x="21099" y="98349"/>
                        <a:pt x="0" y="78278"/>
                        <a:pt x="0" y="52185"/>
                      </a:cubicBezTo>
                      <a:cubicBezTo>
                        <a:pt x="0" y="26093"/>
                        <a:pt x="18085" y="0"/>
                        <a:pt x="46216" y="0"/>
                      </a:cubicBezTo>
                      <a:close/>
                    </a:path>
                  </a:pathLst>
                </a:custGeom>
                <a:grpFill/>
                <a:ln>
                  <a:solidFill>
                    <a:schemeClr val="tx1">
                      <a:lumMod val="85000"/>
                      <a:lumOff val="15000"/>
                    </a:schemeClr>
                  </a:solid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Linkedin2" descr="{&quot;Key&quot;:&quot;POWER_USER_SHAPE_ICON&quot;,&quot;Value&quot;:&quot;POWER_USER_SHAPE_ICON_STYLE_1&quot;}">
                  <a:extLst>
                    <a:ext uri="{FF2B5EF4-FFF2-40B4-BE49-F238E27FC236}">
                      <a16:creationId xmlns:a16="http://schemas.microsoft.com/office/drawing/2014/main" id="{226C2CD2-11D0-6C94-1974-0827F6B77819}"/>
                    </a:ext>
                  </a:extLst>
                </p:cNvPr>
                <p:cNvSpPr>
                  <a:spLocks noChangeAspect="1" noChangeArrowheads="1"/>
                </p:cNvSpPr>
                <p:nvPr>
                  <p:custDataLst>
                    <p:tags r:id="rId2"/>
                  </p:custDataLst>
                </p:nvPr>
              </p:nvSpPr>
              <p:spPr bwMode="auto">
                <a:xfrm>
                  <a:off x="7037717" y="7221199"/>
                  <a:ext cx="242128" cy="247879"/>
                </a:xfrm>
                <a:custGeom>
                  <a:avLst/>
                  <a:gdLst>
                    <a:gd name="connsiteX0" fmla="*/ 144674 w 242128"/>
                    <a:gd name="connsiteY0" fmla="*/ 0 h 247879"/>
                    <a:gd name="connsiteX1" fmla="*/ 242128 w 242128"/>
                    <a:gd name="connsiteY1" fmla="*/ 93331 h 247879"/>
                    <a:gd name="connsiteX2" fmla="*/ 242128 w 242128"/>
                    <a:gd name="connsiteY2" fmla="*/ 247879 h 247879"/>
                    <a:gd name="connsiteX3" fmla="*/ 159744 w 242128"/>
                    <a:gd name="connsiteY3" fmla="*/ 247879 h 247879"/>
                    <a:gd name="connsiteX4" fmla="*/ 159744 w 242128"/>
                    <a:gd name="connsiteY4" fmla="*/ 103367 h 247879"/>
                    <a:gd name="connsiteX5" fmla="*/ 118552 w 242128"/>
                    <a:gd name="connsiteY5" fmla="*/ 67238 h 247879"/>
                    <a:gd name="connsiteX6" fmla="*/ 77360 w 242128"/>
                    <a:gd name="connsiteY6" fmla="*/ 103367 h 247879"/>
                    <a:gd name="connsiteX7" fmla="*/ 77360 w 242128"/>
                    <a:gd name="connsiteY7" fmla="*/ 247879 h 247879"/>
                    <a:gd name="connsiteX8" fmla="*/ 0 w 242128"/>
                    <a:gd name="connsiteY8" fmla="*/ 247879 h 247879"/>
                    <a:gd name="connsiteX9" fmla="*/ 0 w 242128"/>
                    <a:gd name="connsiteY9" fmla="*/ 5018 h 247879"/>
                    <a:gd name="connsiteX10" fmla="*/ 77360 w 242128"/>
                    <a:gd name="connsiteY10" fmla="*/ 5018 h 247879"/>
                    <a:gd name="connsiteX11" fmla="*/ 77360 w 242128"/>
                    <a:gd name="connsiteY11" fmla="*/ 36128 h 247879"/>
                    <a:gd name="connsiteX12" fmla="*/ 144674 w 242128"/>
                    <a:gd name="connsiteY12" fmla="*/ 0 h 2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128" h="247879">
                      <a:moveTo>
                        <a:pt x="144674" y="0"/>
                      </a:moveTo>
                      <a:cubicBezTo>
                        <a:pt x="195913" y="0"/>
                        <a:pt x="242128" y="41146"/>
                        <a:pt x="242128" y="93331"/>
                      </a:cubicBezTo>
                      <a:lnTo>
                        <a:pt x="242128" y="247879"/>
                      </a:lnTo>
                      <a:lnTo>
                        <a:pt x="159744" y="247879"/>
                      </a:lnTo>
                      <a:lnTo>
                        <a:pt x="159744" y="103367"/>
                      </a:lnTo>
                      <a:cubicBezTo>
                        <a:pt x="159744" y="82292"/>
                        <a:pt x="139651" y="67238"/>
                        <a:pt x="118552" y="67238"/>
                      </a:cubicBezTo>
                      <a:cubicBezTo>
                        <a:pt x="98459" y="67238"/>
                        <a:pt x="77360" y="82292"/>
                        <a:pt x="77360" y="103367"/>
                      </a:cubicBezTo>
                      <a:lnTo>
                        <a:pt x="77360" y="247879"/>
                      </a:lnTo>
                      <a:lnTo>
                        <a:pt x="0" y="247879"/>
                      </a:lnTo>
                      <a:lnTo>
                        <a:pt x="0" y="5018"/>
                      </a:lnTo>
                      <a:lnTo>
                        <a:pt x="77360" y="5018"/>
                      </a:lnTo>
                      <a:lnTo>
                        <a:pt x="77360" y="36128"/>
                      </a:lnTo>
                      <a:cubicBezTo>
                        <a:pt x="92431" y="16057"/>
                        <a:pt x="123576" y="0"/>
                        <a:pt x="144674" y="0"/>
                      </a:cubicBezTo>
                      <a:close/>
                    </a:path>
                  </a:pathLst>
                </a:custGeom>
                <a:grpFill/>
                <a:ln>
                  <a:solidFill>
                    <a:schemeClr val="tx1">
                      <a:lumMod val="85000"/>
                      <a:lumOff val="15000"/>
                    </a:schemeClr>
                  </a:solid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Linkedin2" descr="{&quot;Key&quot;:&quot;POWER_USER_SHAPE_ICON&quot;,&quot;Value&quot;:&quot;POWER_USER_SHAPE_ICON_STYLE_1&quot;}">
                  <a:extLst>
                    <a:ext uri="{FF2B5EF4-FFF2-40B4-BE49-F238E27FC236}">
                      <a16:creationId xmlns:a16="http://schemas.microsoft.com/office/drawing/2014/main" id="{D0576B1E-9D5E-51A7-B2E5-8AFDF163AFCD}"/>
                    </a:ext>
                  </a:extLst>
                </p:cNvPr>
                <p:cNvSpPr>
                  <a:spLocks noChangeAspect="1" noChangeArrowheads="1"/>
                </p:cNvSpPr>
                <p:nvPr>
                  <p:custDataLst>
                    <p:tags r:id="rId3"/>
                  </p:custDataLst>
                </p:nvPr>
              </p:nvSpPr>
              <p:spPr bwMode="auto">
                <a:xfrm>
                  <a:off x="6903090" y="7226217"/>
                  <a:ext cx="77361" cy="242861"/>
                </a:xfrm>
                <a:custGeom>
                  <a:avLst/>
                  <a:gdLst>
                    <a:gd name="connsiteX0" fmla="*/ 0 w 77361"/>
                    <a:gd name="connsiteY0" fmla="*/ 0 h 242861"/>
                    <a:gd name="connsiteX1" fmla="*/ 77361 w 77361"/>
                    <a:gd name="connsiteY1" fmla="*/ 0 h 242861"/>
                    <a:gd name="connsiteX2" fmla="*/ 77361 w 77361"/>
                    <a:gd name="connsiteY2" fmla="*/ 242861 h 242861"/>
                    <a:gd name="connsiteX3" fmla="*/ 0 w 77361"/>
                    <a:gd name="connsiteY3" fmla="*/ 242861 h 242861"/>
                    <a:gd name="connsiteX4" fmla="*/ 0 w 77361"/>
                    <a:gd name="connsiteY4" fmla="*/ 0 h 24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1" h="242861">
                      <a:moveTo>
                        <a:pt x="0" y="0"/>
                      </a:moveTo>
                      <a:lnTo>
                        <a:pt x="77361" y="0"/>
                      </a:lnTo>
                      <a:lnTo>
                        <a:pt x="77361" y="242861"/>
                      </a:lnTo>
                      <a:lnTo>
                        <a:pt x="0" y="242861"/>
                      </a:lnTo>
                      <a:lnTo>
                        <a:pt x="0" y="0"/>
                      </a:lnTo>
                      <a:close/>
                    </a:path>
                  </a:pathLst>
                </a:custGeom>
                <a:grpFill/>
                <a:ln>
                  <a:solidFill>
                    <a:schemeClr val="tx1">
                      <a:lumMod val="85000"/>
                      <a:lumOff val="15000"/>
                    </a:schemeClr>
                  </a:solid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Linkedin2">
                <a:extLst>
                  <a:ext uri="{FF2B5EF4-FFF2-40B4-BE49-F238E27FC236}">
                    <a16:creationId xmlns:a16="http://schemas.microsoft.com/office/drawing/2014/main" id="{172A5918-C22C-1F59-C359-C09DFC5B4651}"/>
                  </a:ext>
                </a:extLst>
              </p:cNvPr>
              <p:cNvSpPr>
                <a:spLocks noChangeAspect="1" noEditPoints="1"/>
              </p:cNvSpPr>
              <p:nvPr/>
            </p:nvSpPr>
            <p:spPr bwMode="auto">
              <a:xfrm>
                <a:off x="10936893" y="6654624"/>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w="9525">
                <a:solidFill>
                  <a:schemeClr val="tx1">
                    <a:lumMod val="85000"/>
                    <a:lumOff val="1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Mail2" descr="{&quot;Key&quot;:&quot;POWER_USER_SHAPE_ICON&quot;,&quot;Value&quot;:&quot;POWER_USER_SHAPE_ICON_STYLE_1&quot;}">
              <a:extLst>
                <a:ext uri="{FF2B5EF4-FFF2-40B4-BE49-F238E27FC236}">
                  <a16:creationId xmlns:a16="http://schemas.microsoft.com/office/drawing/2014/main" id="{389087F5-09EC-92C0-EE8E-C6921C8C21F8}"/>
                </a:ext>
              </a:extLst>
            </p:cNvPr>
            <p:cNvGrpSpPr>
              <a:grpSpLocks noChangeAspect="1"/>
            </p:cNvGrpSpPr>
            <p:nvPr/>
          </p:nvGrpSpPr>
          <p:grpSpPr>
            <a:xfrm>
              <a:off x="727066" y="4074751"/>
              <a:ext cx="485024" cy="436763"/>
              <a:chOff x="347663" y="3633788"/>
              <a:chExt cx="638175" cy="574675"/>
            </a:xfrm>
            <a:solidFill>
              <a:schemeClr val="accent1"/>
            </a:solidFill>
          </p:grpSpPr>
          <p:sp>
            <p:nvSpPr>
              <p:cNvPr id="46" name="Freeform 209">
                <a:extLst>
                  <a:ext uri="{FF2B5EF4-FFF2-40B4-BE49-F238E27FC236}">
                    <a16:creationId xmlns:a16="http://schemas.microsoft.com/office/drawing/2014/main" id="{9BDAD92F-BB81-B277-5B55-D20204287BD6}"/>
                  </a:ext>
                </a:extLst>
              </p:cNvPr>
              <p:cNvSpPr>
                <a:spLocks noEditPoints="1"/>
              </p:cNvSpPr>
              <p:nvPr/>
            </p:nvSpPr>
            <p:spPr bwMode="auto">
              <a:xfrm>
                <a:off x="347663" y="3633788"/>
                <a:ext cx="638175" cy="574675"/>
              </a:xfrm>
              <a:custGeom>
                <a:avLst/>
                <a:gdLst>
                  <a:gd name="T0" fmla="*/ 45 w 1067"/>
                  <a:gd name="T1" fmla="*/ 469 h 962"/>
                  <a:gd name="T2" fmla="*/ 107 w 1067"/>
                  <a:gd name="T3" fmla="*/ 504 h 962"/>
                  <a:gd name="T4" fmla="*/ 384 w 1067"/>
                  <a:gd name="T5" fmla="*/ 167 h 962"/>
                  <a:gd name="T6" fmla="*/ 684 w 1067"/>
                  <a:gd name="T7" fmla="*/ 166 h 962"/>
                  <a:gd name="T8" fmla="*/ 927 w 1067"/>
                  <a:gd name="T9" fmla="*/ 166 h 962"/>
                  <a:gd name="T10" fmla="*/ 927 w 1067"/>
                  <a:gd name="T11" fmla="*/ 379 h 962"/>
                  <a:gd name="T12" fmla="*/ 823 w 1067"/>
                  <a:gd name="T13" fmla="*/ 583 h 962"/>
                  <a:gd name="T14" fmla="*/ 807 w 1067"/>
                  <a:gd name="T15" fmla="*/ 478 h 962"/>
                  <a:gd name="T16" fmla="*/ 588 w 1067"/>
                  <a:gd name="T17" fmla="*/ 495 h 962"/>
                  <a:gd name="T18" fmla="*/ 541 w 1067"/>
                  <a:gd name="T19" fmla="*/ 661 h 962"/>
                  <a:gd name="T20" fmla="*/ 449 w 1067"/>
                  <a:gd name="T21" fmla="*/ 701 h 962"/>
                  <a:gd name="T22" fmla="*/ 140 w 1067"/>
                  <a:gd name="T23" fmla="*/ 379 h 962"/>
                  <a:gd name="T24" fmla="*/ 140 w 1067"/>
                  <a:gd name="T25" fmla="*/ 166 h 962"/>
                  <a:gd name="T26" fmla="*/ 534 w 1067"/>
                  <a:gd name="T27" fmla="*/ 41 h 962"/>
                  <a:gd name="T28" fmla="*/ 428 w 1067"/>
                  <a:gd name="T29" fmla="*/ 133 h 962"/>
                  <a:gd name="T30" fmla="*/ 1022 w 1067"/>
                  <a:gd name="T31" fmla="*/ 469 h 962"/>
                  <a:gd name="T32" fmla="*/ 961 w 1067"/>
                  <a:gd name="T33" fmla="*/ 415 h 962"/>
                  <a:gd name="T34" fmla="*/ 654 w 1067"/>
                  <a:gd name="T35" fmla="*/ 720 h 962"/>
                  <a:gd name="T36" fmla="*/ 1034 w 1067"/>
                  <a:gd name="T37" fmla="*/ 917 h 962"/>
                  <a:gd name="T38" fmla="*/ 790 w 1067"/>
                  <a:gd name="T39" fmla="*/ 603 h 962"/>
                  <a:gd name="T40" fmla="*/ 622 w 1067"/>
                  <a:gd name="T41" fmla="*/ 511 h 962"/>
                  <a:gd name="T42" fmla="*/ 790 w 1067"/>
                  <a:gd name="T43" fmla="*/ 603 h 962"/>
                  <a:gd name="T44" fmla="*/ 982 w 1067"/>
                  <a:gd name="T45" fmla="*/ 928 h 962"/>
                  <a:gd name="T46" fmla="*/ 534 w 1067"/>
                  <a:gd name="T47" fmla="*/ 695 h 962"/>
                  <a:gd name="T48" fmla="*/ 414 w 1067"/>
                  <a:gd name="T49" fmla="*/ 720 h 962"/>
                  <a:gd name="T50" fmla="*/ 34 w 1067"/>
                  <a:gd name="T51" fmla="*/ 500 h 962"/>
                  <a:gd name="T52" fmla="*/ 1067 w 1067"/>
                  <a:gd name="T53" fmla="*/ 471 h 962"/>
                  <a:gd name="T54" fmla="*/ 1065 w 1067"/>
                  <a:gd name="T55" fmla="*/ 465 h 962"/>
                  <a:gd name="T56" fmla="*/ 1062 w 1067"/>
                  <a:gd name="T57" fmla="*/ 459 h 962"/>
                  <a:gd name="T58" fmla="*/ 961 w 1067"/>
                  <a:gd name="T59" fmla="*/ 371 h 962"/>
                  <a:gd name="T60" fmla="*/ 944 w 1067"/>
                  <a:gd name="T61" fmla="*/ 133 h 962"/>
                  <a:gd name="T62" fmla="*/ 545 w 1067"/>
                  <a:gd name="T63" fmla="*/ 6 h 962"/>
                  <a:gd name="T64" fmla="*/ 378 w 1067"/>
                  <a:gd name="T65" fmla="*/ 133 h 962"/>
                  <a:gd name="T66" fmla="*/ 107 w 1067"/>
                  <a:gd name="T67" fmla="*/ 150 h 962"/>
                  <a:gd name="T68" fmla="*/ 6 w 1067"/>
                  <a:gd name="T69" fmla="*/ 459 h 962"/>
                  <a:gd name="T70" fmla="*/ 2 w 1067"/>
                  <a:gd name="T71" fmla="*/ 464 h 962"/>
                  <a:gd name="T72" fmla="*/ 1 w 1067"/>
                  <a:gd name="T73" fmla="*/ 469 h 962"/>
                  <a:gd name="T74" fmla="*/ 0 w 1067"/>
                  <a:gd name="T75" fmla="*/ 472 h 962"/>
                  <a:gd name="T76" fmla="*/ 1 w 1067"/>
                  <a:gd name="T77" fmla="*/ 945 h 962"/>
                  <a:gd name="T78" fmla="*/ 2 w 1067"/>
                  <a:gd name="T79" fmla="*/ 952 h 962"/>
                  <a:gd name="T80" fmla="*/ 4 w 1067"/>
                  <a:gd name="T81" fmla="*/ 954 h 962"/>
                  <a:gd name="T82" fmla="*/ 9 w 1067"/>
                  <a:gd name="T83" fmla="*/ 959 h 962"/>
                  <a:gd name="T84" fmla="*/ 15 w 1067"/>
                  <a:gd name="T85" fmla="*/ 961 h 962"/>
                  <a:gd name="T86" fmla="*/ 1050 w 1067"/>
                  <a:gd name="T87" fmla="*/ 962 h 962"/>
                  <a:gd name="T88" fmla="*/ 1056 w 1067"/>
                  <a:gd name="T89" fmla="*/ 960 h 962"/>
                  <a:gd name="T90" fmla="*/ 1062 w 1067"/>
                  <a:gd name="T91" fmla="*/ 957 h 962"/>
                  <a:gd name="T92" fmla="*/ 1065 w 1067"/>
                  <a:gd name="T93" fmla="*/ 953 h 962"/>
                  <a:gd name="T94" fmla="*/ 1066 w 1067"/>
                  <a:gd name="T95" fmla="*/ 949 h 962"/>
                  <a:gd name="T96" fmla="*/ 1067 w 1067"/>
                  <a:gd name="T97" fmla="*/ 945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7" h="962">
                    <a:moveTo>
                      <a:pt x="107" y="504"/>
                    </a:moveTo>
                    <a:lnTo>
                      <a:pt x="45" y="469"/>
                    </a:lnTo>
                    <a:lnTo>
                      <a:pt x="107" y="415"/>
                    </a:lnTo>
                    <a:lnTo>
                      <a:pt x="107" y="504"/>
                    </a:lnTo>
                    <a:close/>
                    <a:moveTo>
                      <a:pt x="383" y="166"/>
                    </a:moveTo>
                    <a:cubicBezTo>
                      <a:pt x="384" y="166"/>
                      <a:pt x="384" y="167"/>
                      <a:pt x="384" y="167"/>
                    </a:cubicBezTo>
                    <a:cubicBezTo>
                      <a:pt x="384" y="167"/>
                      <a:pt x="384" y="166"/>
                      <a:pt x="384" y="166"/>
                    </a:cubicBezTo>
                    <a:lnTo>
                      <a:pt x="684" y="166"/>
                    </a:lnTo>
                    <a:cubicBezTo>
                      <a:pt x="684" y="166"/>
                      <a:pt x="685" y="166"/>
                      <a:pt x="685" y="166"/>
                    </a:cubicBezTo>
                    <a:lnTo>
                      <a:pt x="927" y="166"/>
                    </a:lnTo>
                    <a:lnTo>
                      <a:pt x="927" y="379"/>
                    </a:lnTo>
                    <a:lnTo>
                      <a:pt x="927" y="379"/>
                    </a:lnTo>
                    <a:lnTo>
                      <a:pt x="927" y="523"/>
                    </a:lnTo>
                    <a:lnTo>
                      <a:pt x="823" y="583"/>
                    </a:lnTo>
                    <a:lnTo>
                      <a:pt x="823" y="495"/>
                    </a:lnTo>
                    <a:cubicBezTo>
                      <a:pt x="823" y="486"/>
                      <a:pt x="816" y="478"/>
                      <a:pt x="807" y="478"/>
                    </a:cubicBezTo>
                    <a:lnTo>
                      <a:pt x="605" y="478"/>
                    </a:lnTo>
                    <a:cubicBezTo>
                      <a:pt x="596" y="478"/>
                      <a:pt x="588" y="486"/>
                      <a:pt x="588" y="495"/>
                    </a:cubicBezTo>
                    <a:lnTo>
                      <a:pt x="588" y="686"/>
                    </a:lnTo>
                    <a:lnTo>
                      <a:pt x="541" y="661"/>
                    </a:lnTo>
                    <a:cubicBezTo>
                      <a:pt x="537" y="659"/>
                      <a:pt x="531" y="659"/>
                      <a:pt x="526" y="661"/>
                    </a:cubicBezTo>
                    <a:lnTo>
                      <a:pt x="449" y="701"/>
                    </a:lnTo>
                    <a:lnTo>
                      <a:pt x="140" y="523"/>
                    </a:lnTo>
                    <a:lnTo>
                      <a:pt x="140" y="379"/>
                    </a:lnTo>
                    <a:cubicBezTo>
                      <a:pt x="140" y="379"/>
                      <a:pt x="140" y="379"/>
                      <a:pt x="140" y="379"/>
                    </a:cubicBezTo>
                    <a:lnTo>
                      <a:pt x="140" y="166"/>
                    </a:lnTo>
                    <a:lnTo>
                      <a:pt x="383" y="166"/>
                    </a:lnTo>
                    <a:close/>
                    <a:moveTo>
                      <a:pt x="534" y="41"/>
                    </a:moveTo>
                    <a:lnTo>
                      <a:pt x="639" y="133"/>
                    </a:lnTo>
                    <a:lnTo>
                      <a:pt x="428" y="133"/>
                    </a:lnTo>
                    <a:lnTo>
                      <a:pt x="534" y="41"/>
                    </a:lnTo>
                    <a:close/>
                    <a:moveTo>
                      <a:pt x="1022" y="469"/>
                    </a:moveTo>
                    <a:lnTo>
                      <a:pt x="961" y="504"/>
                    </a:lnTo>
                    <a:lnTo>
                      <a:pt x="961" y="415"/>
                    </a:lnTo>
                    <a:lnTo>
                      <a:pt x="1022" y="469"/>
                    </a:lnTo>
                    <a:close/>
                    <a:moveTo>
                      <a:pt x="654" y="720"/>
                    </a:moveTo>
                    <a:lnTo>
                      <a:pt x="1034" y="500"/>
                    </a:lnTo>
                    <a:lnTo>
                      <a:pt x="1034" y="917"/>
                    </a:lnTo>
                    <a:lnTo>
                      <a:pt x="654" y="720"/>
                    </a:lnTo>
                    <a:close/>
                    <a:moveTo>
                      <a:pt x="790" y="603"/>
                    </a:moveTo>
                    <a:lnTo>
                      <a:pt x="622" y="700"/>
                    </a:lnTo>
                    <a:lnTo>
                      <a:pt x="622" y="511"/>
                    </a:lnTo>
                    <a:lnTo>
                      <a:pt x="790" y="511"/>
                    </a:lnTo>
                    <a:lnTo>
                      <a:pt x="790" y="603"/>
                    </a:lnTo>
                    <a:close/>
                    <a:moveTo>
                      <a:pt x="534" y="695"/>
                    </a:moveTo>
                    <a:lnTo>
                      <a:pt x="982" y="928"/>
                    </a:lnTo>
                    <a:lnTo>
                      <a:pt x="85" y="928"/>
                    </a:lnTo>
                    <a:lnTo>
                      <a:pt x="534" y="695"/>
                    </a:lnTo>
                    <a:close/>
                    <a:moveTo>
                      <a:pt x="34" y="500"/>
                    </a:moveTo>
                    <a:lnTo>
                      <a:pt x="414" y="720"/>
                    </a:lnTo>
                    <a:lnTo>
                      <a:pt x="34" y="917"/>
                    </a:lnTo>
                    <a:lnTo>
                      <a:pt x="34" y="500"/>
                    </a:lnTo>
                    <a:close/>
                    <a:moveTo>
                      <a:pt x="1067" y="472"/>
                    </a:moveTo>
                    <a:cubicBezTo>
                      <a:pt x="1067" y="471"/>
                      <a:pt x="1067" y="471"/>
                      <a:pt x="1067" y="471"/>
                    </a:cubicBezTo>
                    <a:cubicBezTo>
                      <a:pt x="1067" y="470"/>
                      <a:pt x="1067" y="470"/>
                      <a:pt x="1067" y="470"/>
                    </a:cubicBezTo>
                    <a:cubicBezTo>
                      <a:pt x="1067" y="468"/>
                      <a:pt x="1066" y="466"/>
                      <a:pt x="1065" y="465"/>
                    </a:cubicBezTo>
                    <a:cubicBezTo>
                      <a:pt x="1065" y="464"/>
                      <a:pt x="1065" y="464"/>
                      <a:pt x="1065" y="464"/>
                    </a:cubicBezTo>
                    <a:cubicBezTo>
                      <a:pt x="1064" y="462"/>
                      <a:pt x="1063" y="461"/>
                      <a:pt x="1062" y="459"/>
                    </a:cubicBezTo>
                    <a:cubicBezTo>
                      <a:pt x="1061" y="459"/>
                      <a:pt x="1061" y="459"/>
                      <a:pt x="1061" y="459"/>
                    </a:cubicBezTo>
                    <a:lnTo>
                      <a:pt x="961" y="371"/>
                    </a:lnTo>
                    <a:lnTo>
                      <a:pt x="961" y="150"/>
                    </a:lnTo>
                    <a:cubicBezTo>
                      <a:pt x="961" y="141"/>
                      <a:pt x="953" y="133"/>
                      <a:pt x="944" y="133"/>
                    </a:cubicBezTo>
                    <a:lnTo>
                      <a:pt x="690" y="133"/>
                    </a:lnTo>
                    <a:lnTo>
                      <a:pt x="545" y="6"/>
                    </a:lnTo>
                    <a:cubicBezTo>
                      <a:pt x="538" y="0"/>
                      <a:pt x="529" y="0"/>
                      <a:pt x="523" y="6"/>
                    </a:cubicBezTo>
                    <a:lnTo>
                      <a:pt x="378" y="133"/>
                    </a:lnTo>
                    <a:lnTo>
                      <a:pt x="124" y="133"/>
                    </a:lnTo>
                    <a:cubicBezTo>
                      <a:pt x="114" y="133"/>
                      <a:pt x="107" y="141"/>
                      <a:pt x="107" y="150"/>
                    </a:cubicBezTo>
                    <a:lnTo>
                      <a:pt x="107" y="371"/>
                    </a:lnTo>
                    <a:lnTo>
                      <a:pt x="6" y="459"/>
                    </a:lnTo>
                    <a:cubicBezTo>
                      <a:pt x="6" y="459"/>
                      <a:pt x="6" y="459"/>
                      <a:pt x="6" y="460"/>
                    </a:cubicBezTo>
                    <a:cubicBezTo>
                      <a:pt x="4" y="461"/>
                      <a:pt x="3" y="462"/>
                      <a:pt x="2" y="464"/>
                    </a:cubicBezTo>
                    <a:cubicBezTo>
                      <a:pt x="2" y="464"/>
                      <a:pt x="2" y="465"/>
                      <a:pt x="2" y="466"/>
                    </a:cubicBezTo>
                    <a:cubicBezTo>
                      <a:pt x="1" y="467"/>
                      <a:pt x="1" y="468"/>
                      <a:pt x="1" y="469"/>
                    </a:cubicBezTo>
                    <a:cubicBezTo>
                      <a:pt x="1" y="470"/>
                      <a:pt x="0" y="470"/>
                      <a:pt x="0" y="471"/>
                    </a:cubicBezTo>
                    <a:cubicBezTo>
                      <a:pt x="0" y="471"/>
                      <a:pt x="0" y="471"/>
                      <a:pt x="0" y="472"/>
                    </a:cubicBezTo>
                    <a:lnTo>
                      <a:pt x="0" y="945"/>
                    </a:lnTo>
                    <a:cubicBezTo>
                      <a:pt x="0" y="945"/>
                      <a:pt x="1" y="945"/>
                      <a:pt x="1" y="945"/>
                    </a:cubicBezTo>
                    <a:cubicBezTo>
                      <a:pt x="1" y="947"/>
                      <a:pt x="1" y="948"/>
                      <a:pt x="1" y="949"/>
                    </a:cubicBezTo>
                    <a:cubicBezTo>
                      <a:pt x="1" y="950"/>
                      <a:pt x="2" y="951"/>
                      <a:pt x="2" y="952"/>
                    </a:cubicBezTo>
                    <a:cubicBezTo>
                      <a:pt x="2" y="952"/>
                      <a:pt x="2" y="952"/>
                      <a:pt x="2" y="953"/>
                    </a:cubicBezTo>
                    <a:cubicBezTo>
                      <a:pt x="3" y="953"/>
                      <a:pt x="3" y="954"/>
                      <a:pt x="4" y="954"/>
                    </a:cubicBezTo>
                    <a:cubicBezTo>
                      <a:pt x="4" y="955"/>
                      <a:pt x="5" y="956"/>
                      <a:pt x="6" y="957"/>
                    </a:cubicBezTo>
                    <a:cubicBezTo>
                      <a:pt x="7" y="958"/>
                      <a:pt x="8" y="958"/>
                      <a:pt x="9" y="959"/>
                    </a:cubicBezTo>
                    <a:cubicBezTo>
                      <a:pt x="9" y="959"/>
                      <a:pt x="10" y="960"/>
                      <a:pt x="11" y="960"/>
                    </a:cubicBezTo>
                    <a:cubicBezTo>
                      <a:pt x="12" y="961"/>
                      <a:pt x="14" y="961"/>
                      <a:pt x="15" y="961"/>
                    </a:cubicBezTo>
                    <a:cubicBezTo>
                      <a:pt x="16" y="961"/>
                      <a:pt x="16" y="962"/>
                      <a:pt x="17" y="962"/>
                    </a:cubicBezTo>
                    <a:lnTo>
                      <a:pt x="1050" y="962"/>
                    </a:lnTo>
                    <a:lnTo>
                      <a:pt x="1050" y="962"/>
                    </a:lnTo>
                    <a:cubicBezTo>
                      <a:pt x="1052" y="961"/>
                      <a:pt x="1054" y="961"/>
                      <a:pt x="1056" y="960"/>
                    </a:cubicBezTo>
                    <a:cubicBezTo>
                      <a:pt x="1057" y="960"/>
                      <a:pt x="1057" y="960"/>
                      <a:pt x="1058" y="960"/>
                    </a:cubicBezTo>
                    <a:cubicBezTo>
                      <a:pt x="1059" y="959"/>
                      <a:pt x="1060" y="958"/>
                      <a:pt x="1062" y="957"/>
                    </a:cubicBezTo>
                    <a:cubicBezTo>
                      <a:pt x="1062" y="957"/>
                      <a:pt x="1062" y="957"/>
                      <a:pt x="1062" y="956"/>
                    </a:cubicBezTo>
                    <a:cubicBezTo>
                      <a:pt x="1063" y="955"/>
                      <a:pt x="1064" y="954"/>
                      <a:pt x="1065" y="953"/>
                    </a:cubicBezTo>
                    <a:cubicBezTo>
                      <a:pt x="1065" y="952"/>
                      <a:pt x="1065" y="952"/>
                      <a:pt x="1065" y="952"/>
                    </a:cubicBezTo>
                    <a:cubicBezTo>
                      <a:pt x="1066" y="951"/>
                      <a:pt x="1066" y="950"/>
                      <a:pt x="1066" y="949"/>
                    </a:cubicBezTo>
                    <a:cubicBezTo>
                      <a:pt x="1067" y="948"/>
                      <a:pt x="1067" y="947"/>
                      <a:pt x="1067" y="945"/>
                    </a:cubicBezTo>
                    <a:cubicBezTo>
                      <a:pt x="1067" y="945"/>
                      <a:pt x="1067" y="945"/>
                      <a:pt x="1067" y="945"/>
                    </a:cubicBezTo>
                    <a:lnTo>
                      <a:pt x="1067" y="472"/>
                    </a:lnTo>
                  </a:path>
                </a:pathLst>
              </a:custGeom>
              <a:grpFill/>
              <a:ln w="9525">
                <a:solidFill>
                  <a:schemeClr val="tx1">
                    <a:lumMod val="85000"/>
                    <a:lumOff val="1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210">
                <a:extLst>
                  <a:ext uri="{FF2B5EF4-FFF2-40B4-BE49-F238E27FC236}">
                    <a16:creationId xmlns:a16="http://schemas.microsoft.com/office/drawing/2014/main" id="{37C9A51A-F591-22CD-0EF9-F01AE0B536AC}"/>
                  </a:ext>
                </a:extLst>
              </p:cNvPr>
              <p:cNvSpPr>
                <a:spLocks noEditPoints="1"/>
              </p:cNvSpPr>
              <p:nvPr/>
            </p:nvSpPr>
            <p:spPr bwMode="auto">
              <a:xfrm>
                <a:off x="493713" y="3756026"/>
                <a:ext cx="141288" cy="130175"/>
              </a:xfrm>
              <a:custGeom>
                <a:avLst/>
                <a:gdLst>
                  <a:gd name="T0" fmla="*/ 34 w 235"/>
                  <a:gd name="T1" fmla="*/ 33 h 216"/>
                  <a:gd name="T2" fmla="*/ 202 w 235"/>
                  <a:gd name="T3" fmla="*/ 33 h 216"/>
                  <a:gd name="T4" fmla="*/ 202 w 235"/>
                  <a:gd name="T5" fmla="*/ 183 h 216"/>
                  <a:gd name="T6" fmla="*/ 34 w 235"/>
                  <a:gd name="T7" fmla="*/ 183 h 216"/>
                  <a:gd name="T8" fmla="*/ 34 w 235"/>
                  <a:gd name="T9" fmla="*/ 33 h 216"/>
                  <a:gd name="T10" fmla="*/ 17 w 235"/>
                  <a:gd name="T11" fmla="*/ 216 h 216"/>
                  <a:gd name="T12" fmla="*/ 218 w 235"/>
                  <a:gd name="T13" fmla="*/ 216 h 216"/>
                  <a:gd name="T14" fmla="*/ 235 w 235"/>
                  <a:gd name="T15" fmla="*/ 200 h 216"/>
                  <a:gd name="T16" fmla="*/ 235 w 235"/>
                  <a:gd name="T17" fmla="*/ 16 h 216"/>
                  <a:gd name="T18" fmla="*/ 218 w 235"/>
                  <a:gd name="T19" fmla="*/ 0 h 216"/>
                  <a:gd name="T20" fmla="*/ 17 w 235"/>
                  <a:gd name="T21" fmla="*/ 0 h 216"/>
                  <a:gd name="T22" fmla="*/ 0 w 235"/>
                  <a:gd name="T23" fmla="*/ 16 h 216"/>
                  <a:gd name="T24" fmla="*/ 0 w 235"/>
                  <a:gd name="T25" fmla="*/ 200 h 216"/>
                  <a:gd name="T26" fmla="*/ 17 w 235"/>
                  <a:gd name="T27"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5" h="216">
                    <a:moveTo>
                      <a:pt x="34" y="33"/>
                    </a:moveTo>
                    <a:lnTo>
                      <a:pt x="202" y="33"/>
                    </a:lnTo>
                    <a:lnTo>
                      <a:pt x="202" y="183"/>
                    </a:lnTo>
                    <a:lnTo>
                      <a:pt x="34" y="183"/>
                    </a:lnTo>
                    <a:lnTo>
                      <a:pt x="34" y="33"/>
                    </a:lnTo>
                    <a:close/>
                    <a:moveTo>
                      <a:pt x="17" y="216"/>
                    </a:moveTo>
                    <a:lnTo>
                      <a:pt x="218" y="216"/>
                    </a:lnTo>
                    <a:cubicBezTo>
                      <a:pt x="228" y="216"/>
                      <a:pt x="235" y="209"/>
                      <a:pt x="235" y="200"/>
                    </a:cubicBezTo>
                    <a:lnTo>
                      <a:pt x="235" y="16"/>
                    </a:lnTo>
                    <a:cubicBezTo>
                      <a:pt x="235" y="7"/>
                      <a:pt x="228" y="0"/>
                      <a:pt x="218" y="0"/>
                    </a:cubicBezTo>
                    <a:lnTo>
                      <a:pt x="17" y="0"/>
                    </a:lnTo>
                    <a:cubicBezTo>
                      <a:pt x="8" y="0"/>
                      <a:pt x="0" y="7"/>
                      <a:pt x="0" y="16"/>
                    </a:cubicBezTo>
                    <a:lnTo>
                      <a:pt x="0" y="200"/>
                    </a:lnTo>
                    <a:cubicBezTo>
                      <a:pt x="0" y="209"/>
                      <a:pt x="8" y="216"/>
                      <a:pt x="17" y="216"/>
                    </a:cubicBezTo>
                    <a:close/>
                  </a:path>
                </a:pathLst>
              </a:custGeom>
              <a:grpFill/>
              <a:ln w="9525">
                <a:solidFill>
                  <a:schemeClr val="tx1">
                    <a:lumMod val="85000"/>
                    <a:lumOff val="1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211">
                <a:extLst>
                  <a:ext uri="{FF2B5EF4-FFF2-40B4-BE49-F238E27FC236}">
                    <a16:creationId xmlns:a16="http://schemas.microsoft.com/office/drawing/2014/main" id="{16E11A67-7830-9CC5-6040-B592FEFC22A8}"/>
                  </a:ext>
                </a:extLst>
              </p:cNvPr>
              <p:cNvSpPr>
                <a:spLocks/>
              </p:cNvSpPr>
              <p:nvPr/>
            </p:nvSpPr>
            <p:spPr bwMode="auto">
              <a:xfrm>
                <a:off x="663575" y="3756026"/>
                <a:ext cx="176213" cy="20638"/>
              </a:xfrm>
              <a:custGeom>
                <a:avLst/>
                <a:gdLst>
                  <a:gd name="T0" fmla="*/ 17 w 295"/>
                  <a:gd name="T1" fmla="*/ 33 h 33"/>
                  <a:gd name="T2" fmla="*/ 279 w 295"/>
                  <a:gd name="T3" fmla="*/ 33 h 33"/>
                  <a:gd name="T4" fmla="*/ 295 w 295"/>
                  <a:gd name="T5" fmla="*/ 16 h 33"/>
                  <a:gd name="T6" fmla="*/ 279 w 295"/>
                  <a:gd name="T7" fmla="*/ 0 h 33"/>
                  <a:gd name="T8" fmla="*/ 17 w 295"/>
                  <a:gd name="T9" fmla="*/ 0 h 33"/>
                  <a:gd name="T10" fmla="*/ 0 w 295"/>
                  <a:gd name="T11" fmla="*/ 16 h 33"/>
                  <a:gd name="T12" fmla="*/ 17 w 295"/>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95" h="33">
                    <a:moveTo>
                      <a:pt x="17" y="33"/>
                    </a:moveTo>
                    <a:lnTo>
                      <a:pt x="279" y="33"/>
                    </a:lnTo>
                    <a:cubicBezTo>
                      <a:pt x="288" y="33"/>
                      <a:pt x="295" y="25"/>
                      <a:pt x="295" y="16"/>
                    </a:cubicBezTo>
                    <a:cubicBezTo>
                      <a:pt x="295" y="7"/>
                      <a:pt x="288" y="0"/>
                      <a:pt x="279" y="0"/>
                    </a:cubicBezTo>
                    <a:lnTo>
                      <a:pt x="17" y="0"/>
                    </a:lnTo>
                    <a:cubicBezTo>
                      <a:pt x="7" y="0"/>
                      <a:pt x="0" y="7"/>
                      <a:pt x="0" y="16"/>
                    </a:cubicBezTo>
                    <a:cubicBezTo>
                      <a:pt x="0" y="25"/>
                      <a:pt x="7" y="33"/>
                      <a:pt x="17" y="33"/>
                    </a:cubicBezTo>
                    <a:close/>
                  </a:path>
                </a:pathLst>
              </a:custGeom>
              <a:grpFill/>
              <a:ln w="9525">
                <a:solidFill>
                  <a:schemeClr val="tx1">
                    <a:lumMod val="85000"/>
                    <a:lumOff val="1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212">
                <a:extLst>
                  <a:ext uri="{FF2B5EF4-FFF2-40B4-BE49-F238E27FC236}">
                    <a16:creationId xmlns:a16="http://schemas.microsoft.com/office/drawing/2014/main" id="{003985D8-A893-6169-ADFD-055A0836CABE}"/>
                  </a:ext>
                </a:extLst>
              </p:cNvPr>
              <p:cNvSpPr>
                <a:spLocks/>
              </p:cNvSpPr>
              <p:nvPr/>
            </p:nvSpPr>
            <p:spPr bwMode="auto">
              <a:xfrm>
                <a:off x="663575" y="3813176"/>
                <a:ext cx="176213" cy="20638"/>
              </a:xfrm>
              <a:custGeom>
                <a:avLst/>
                <a:gdLst>
                  <a:gd name="T0" fmla="*/ 17 w 295"/>
                  <a:gd name="T1" fmla="*/ 34 h 34"/>
                  <a:gd name="T2" fmla="*/ 279 w 295"/>
                  <a:gd name="T3" fmla="*/ 34 h 34"/>
                  <a:gd name="T4" fmla="*/ 295 w 295"/>
                  <a:gd name="T5" fmla="*/ 17 h 34"/>
                  <a:gd name="T6" fmla="*/ 279 w 295"/>
                  <a:gd name="T7" fmla="*/ 0 h 34"/>
                  <a:gd name="T8" fmla="*/ 17 w 295"/>
                  <a:gd name="T9" fmla="*/ 0 h 34"/>
                  <a:gd name="T10" fmla="*/ 0 w 295"/>
                  <a:gd name="T11" fmla="*/ 17 h 34"/>
                  <a:gd name="T12" fmla="*/ 17 w 295"/>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95" h="34">
                    <a:moveTo>
                      <a:pt x="17" y="34"/>
                    </a:moveTo>
                    <a:lnTo>
                      <a:pt x="279" y="34"/>
                    </a:lnTo>
                    <a:cubicBezTo>
                      <a:pt x="288" y="34"/>
                      <a:pt x="295" y="26"/>
                      <a:pt x="295" y="17"/>
                    </a:cubicBezTo>
                    <a:cubicBezTo>
                      <a:pt x="295" y="8"/>
                      <a:pt x="288" y="0"/>
                      <a:pt x="279" y="0"/>
                    </a:cubicBezTo>
                    <a:lnTo>
                      <a:pt x="17" y="0"/>
                    </a:lnTo>
                    <a:cubicBezTo>
                      <a:pt x="7" y="0"/>
                      <a:pt x="0" y="8"/>
                      <a:pt x="0" y="17"/>
                    </a:cubicBezTo>
                    <a:cubicBezTo>
                      <a:pt x="0" y="26"/>
                      <a:pt x="7" y="34"/>
                      <a:pt x="17" y="34"/>
                    </a:cubicBezTo>
                    <a:close/>
                  </a:path>
                </a:pathLst>
              </a:custGeom>
              <a:grpFill/>
              <a:ln w="9525">
                <a:solidFill>
                  <a:schemeClr val="tx1">
                    <a:lumMod val="85000"/>
                    <a:lumOff val="1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213">
                <a:extLst>
                  <a:ext uri="{FF2B5EF4-FFF2-40B4-BE49-F238E27FC236}">
                    <a16:creationId xmlns:a16="http://schemas.microsoft.com/office/drawing/2014/main" id="{644A6D84-9766-F295-47A5-08A7F180CB1D}"/>
                  </a:ext>
                </a:extLst>
              </p:cNvPr>
              <p:cNvSpPr>
                <a:spLocks/>
              </p:cNvSpPr>
              <p:nvPr/>
            </p:nvSpPr>
            <p:spPr bwMode="auto">
              <a:xfrm>
                <a:off x="663575" y="3865563"/>
                <a:ext cx="176213" cy="20638"/>
              </a:xfrm>
              <a:custGeom>
                <a:avLst/>
                <a:gdLst>
                  <a:gd name="T0" fmla="*/ 17 w 295"/>
                  <a:gd name="T1" fmla="*/ 33 h 33"/>
                  <a:gd name="T2" fmla="*/ 279 w 295"/>
                  <a:gd name="T3" fmla="*/ 33 h 33"/>
                  <a:gd name="T4" fmla="*/ 295 w 295"/>
                  <a:gd name="T5" fmla="*/ 17 h 33"/>
                  <a:gd name="T6" fmla="*/ 279 w 295"/>
                  <a:gd name="T7" fmla="*/ 0 h 33"/>
                  <a:gd name="T8" fmla="*/ 17 w 295"/>
                  <a:gd name="T9" fmla="*/ 0 h 33"/>
                  <a:gd name="T10" fmla="*/ 0 w 295"/>
                  <a:gd name="T11" fmla="*/ 17 h 33"/>
                  <a:gd name="T12" fmla="*/ 17 w 295"/>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95" h="33">
                    <a:moveTo>
                      <a:pt x="17" y="33"/>
                    </a:moveTo>
                    <a:lnTo>
                      <a:pt x="279" y="33"/>
                    </a:lnTo>
                    <a:cubicBezTo>
                      <a:pt x="288" y="33"/>
                      <a:pt x="295" y="26"/>
                      <a:pt x="295" y="17"/>
                    </a:cubicBezTo>
                    <a:cubicBezTo>
                      <a:pt x="295" y="7"/>
                      <a:pt x="288" y="0"/>
                      <a:pt x="279" y="0"/>
                    </a:cubicBezTo>
                    <a:lnTo>
                      <a:pt x="17" y="0"/>
                    </a:lnTo>
                    <a:cubicBezTo>
                      <a:pt x="7" y="0"/>
                      <a:pt x="0" y="7"/>
                      <a:pt x="0" y="17"/>
                    </a:cubicBezTo>
                    <a:cubicBezTo>
                      <a:pt x="0" y="26"/>
                      <a:pt x="7" y="33"/>
                      <a:pt x="17" y="33"/>
                    </a:cubicBezTo>
                    <a:close/>
                  </a:path>
                </a:pathLst>
              </a:custGeom>
              <a:grpFill/>
              <a:ln w="9525">
                <a:solidFill>
                  <a:schemeClr val="tx1">
                    <a:lumMod val="85000"/>
                    <a:lumOff val="1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214">
                <a:extLst>
                  <a:ext uri="{FF2B5EF4-FFF2-40B4-BE49-F238E27FC236}">
                    <a16:creationId xmlns:a16="http://schemas.microsoft.com/office/drawing/2014/main" id="{82DAAF4E-E1F5-6DD3-BF63-A0B4257F41D0}"/>
                  </a:ext>
                </a:extLst>
              </p:cNvPr>
              <p:cNvSpPr>
                <a:spLocks/>
              </p:cNvSpPr>
              <p:nvPr/>
            </p:nvSpPr>
            <p:spPr bwMode="auto">
              <a:xfrm>
                <a:off x="493713" y="3919538"/>
                <a:ext cx="176213" cy="19050"/>
              </a:xfrm>
              <a:custGeom>
                <a:avLst/>
                <a:gdLst>
                  <a:gd name="T0" fmla="*/ 17 w 295"/>
                  <a:gd name="T1" fmla="*/ 33 h 33"/>
                  <a:gd name="T2" fmla="*/ 279 w 295"/>
                  <a:gd name="T3" fmla="*/ 33 h 33"/>
                  <a:gd name="T4" fmla="*/ 295 w 295"/>
                  <a:gd name="T5" fmla="*/ 17 h 33"/>
                  <a:gd name="T6" fmla="*/ 279 w 295"/>
                  <a:gd name="T7" fmla="*/ 0 h 33"/>
                  <a:gd name="T8" fmla="*/ 17 w 295"/>
                  <a:gd name="T9" fmla="*/ 0 h 33"/>
                  <a:gd name="T10" fmla="*/ 0 w 295"/>
                  <a:gd name="T11" fmla="*/ 17 h 33"/>
                  <a:gd name="T12" fmla="*/ 17 w 295"/>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95" h="33">
                    <a:moveTo>
                      <a:pt x="17" y="33"/>
                    </a:moveTo>
                    <a:lnTo>
                      <a:pt x="279" y="33"/>
                    </a:lnTo>
                    <a:cubicBezTo>
                      <a:pt x="288" y="33"/>
                      <a:pt x="295" y="26"/>
                      <a:pt x="295" y="17"/>
                    </a:cubicBezTo>
                    <a:cubicBezTo>
                      <a:pt x="295" y="8"/>
                      <a:pt x="288" y="0"/>
                      <a:pt x="279" y="0"/>
                    </a:cubicBezTo>
                    <a:lnTo>
                      <a:pt x="17" y="0"/>
                    </a:lnTo>
                    <a:cubicBezTo>
                      <a:pt x="8" y="0"/>
                      <a:pt x="0" y="8"/>
                      <a:pt x="0" y="17"/>
                    </a:cubicBezTo>
                    <a:cubicBezTo>
                      <a:pt x="0" y="26"/>
                      <a:pt x="8" y="33"/>
                      <a:pt x="17" y="33"/>
                    </a:cubicBezTo>
                    <a:close/>
                  </a:path>
                </a:pathLst>
              </a:custGeom>
              <a:grpFill/>
              <a:ln w="9525">
                <a:solidFill>
                  <a:schemeClr val="tx1">
                    <a:lumMod val="85000"/>
                    <a:lumOff val="1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215">
                <a:extLst>
                  <a:ext uri="{FF2B5EF4-FFF2-40B4-BE49-F238E27FC236}">
                    <a16:creationId xmlns:a16="http://schemas.microsoft.com/office/drawing/2014/main" id="{F904C5FC-7073-812F-F610-4811FF00374C}"/>
                  </a:ext>
                </a:extLst>
              </p:cNvPr>
              <p:cNvSpPr>
                <a:spLocks/>
              </p:cNvSpPr>
              <p:nvPr/>
            </p:nvSpPr>
            <p:spPr bwMode="auto">
              <a:xfrm>
                <a:off x="528638" y="3976688"/>
                <a:ext cx="141288" cy="20638"/>
              </a:xfrm>
              <a:custGeom>
                <a:avLst/>
                <a:gdLst>
                  <a:gd name="T0" fmla="*/ 221 w 237"/>
                  <a:gd name="T1" fmla="*/ 0 h 33"/>
                  <a:gd name="T2" fmla="*/ 16 w 237"/>
                  <a:gd name="T3" fmla="*/ 0 h 33"/>
                  <a:gd name="T4" fmla="*/ 0 w 237"/>
                  <a:gd name="T5" fmla="*/ 17 h 33"/>
                  <a:gd name="T6" fmla="*/ 16 w 237"/>
                  <a:gd name="T7" fmla="*/ 33 h 33"/>
                  <a:gd name="T8" fmla="*/ 221 w 237"/>
                  <a:gd name="T9" fmla="*/ 33 h 33"/>
                  <a:gd name="T10" fmla="*/ 237 w 237"/>
                  <a:gd name="T11" fmla="*/ 17 h 33"/>
                  <a:gd name="T12" fmla="*/ 221 w 237"/>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237" h="33">
                    <a:moveTo>
                      <a:pt x="221" y="0"/>
                    </a:moveTo>
                    <a:lnTo>
                      <a:pt x="16" y="0"/>
                    </a:lnTo>
                    <a:cubicBezTo>
                      <a:pt x="7" y="0"/>
                      <a:pt x="0" y="7"/>
                      <a:pt x="0" y="17"/>
                    </a:cubicBezTo>
                    <a:cubicBezTo>
                      <a:pt x="0" y="26"/>
                      <a:pt x="7" y="33"/>
                      <a:pt x="16" y="33"/>
                    </a:cubicBezTo>
                    <a:lnTo>
                      <a:pt x="221" y="33"/>
                    </a:lnTo>
                    <a:cubicBezTo>
                      <a:pt x="230" y="33"/>
                      <a:pt x="237" y="26"/>
                      <a:pt x="237" y="17"/>
                    </a:cubicBezTo>
                    <a:cubicBezTo>
                      <a:pt x="237" y="7"/>
                      <a:pt x="230" y="0"/>
                      <a:pt x="221" y="0"/>
                    </a:cubicBezTo>
                    <a:close/>
                  </a:path>
                </a:pathLst>
              </a:custGeom>
              <a:grpFill/>
              <a:ln w="9525">
                <a:solidFill>
                  <a:schemeClr val="tx1">
                    <a:lumMod val="85000"/>
                    <a:lumOff val="1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3" name="Internet2" descr="{&quot;Key&quot;:&quot;POWER_USER_SHAPE_ICON&quot;,&quot;Value&quot;:&quot;POWER_USER_SHAPE_ICON_STYLE_1&quot;}">
              <a:extLst>
                <a:ext uri="{FF2B5EF4-FFF2-40B4-BE49-F238E27FC236}">
                  <a16:creationId xmlns:a16="http://schemas.microsoft.com/office/drawing/2014/main" id="{6C62C882-FDCD-2C31-7B4E-CCD5243DAFEE}"/>
                </a:ext>
              </a:extLst>
            </p:cNvPr>
            <p:cNvGrpSpPr>
              <a:grpSpLocks noChangeAspect="1"/>
            </p:cNvGrpSpPr>
            <p:nvPr/>
          </p:nvGrpSpPr>
          <p:grpSpPr>
            <a:xfrm>
              <a:off x="737755" y="3384495"/>
              <a:ext cx="463646" cy="464592"/>
              <a:chOff x="2332038" y="4362451"/>
              <a:chExt cx="777875" cy="779463"/>
            </a:xfrm>
            <a:noFill/>
          </p:grpSpPr>
          <p:sp>
            <p:nvSpPr>
              <p:cNvPr id="54" name="Freeform 501">
                <a:extLst>
                  <a:ext uri="{FF2B5EF4-FFF2-40B4-BE49-F238E27FC236}">
                    <a16:creationId xmlns:a16="http://schemas.microsoft.com/office/drawing/2014/main" id="{61EAE7E6-085E-AB79-1F84-CD2989E49DE8}"/>
                  </a:ext>
                </a:extLst>
              </p:cNvPr>
              <p:cNvSpPr>
                <a:spLocks/>
              </p:cNvSpPr>
              <p:nvPr/>
            </p:nvSpPr>
            <p:spPr bwMode="auto">
              <a:xfrm>
                <a:off x="2506663" y="4367213"/>
                <a:ext cx="430213" cy="769938"/>
              </a:xfrm>
              <a:custGeom>
                <a:avLst/>
                <a:gdLst>
                  <a:gd name="T0" fmla="*/ 552 w 638"/>
                  <a:gd name="T1" fmla="*/ 958 h 1139"/>
                  <a:gd name="T2" fmla="*/ 319 w 638"/>
                  <a:gd name="T3" fmla="*/ 1139 h 1139"/>
                  <a:gd name="T4" fmla="*/ 0 w 638"/>
                  <a:gd name="T5" fmla="*/ 570 h 1139"/>
                  <a:gd name="T6" fmla="*/ 319 w 638"/>
                  <a:gd name="T7" fmla="*/ 0 h 1139"/>
                  <a:gd name="T8" fmla="*/ 638 w 638"/>
                  <a:gd name="T9" fmla="*/ 570 h 1139"/>
                  <a:gd name="T10" fmla="*/ 608 w 638"/>
                  <a:gd name="T11" fmla="*/ 809 h 1139"/>
                  <a:gd name="T12" fmla="*/ 552 w 638"/>
                  <a:gd name="T13" fmla="*/ 958 h 1139"/>
                </a:gdLst>
                <a:ahLst/>
                <a:cxnLst>
                  <a:cxn ang="0">
                    <a:pos x="T0" y="T1"/>
                  </a:cxn>
                  <a:cxn ang="0">
                    <a:pos x="T2" y="T3"/>
                  </a:cxn>
                  <a:cxn ang="0">
                    <a:pos x="T4" y="T5"/>
                  </a:cxn>
                  <a:cxn ang="0">
                    <a:pos x="T6" y="T7"/>
                  </a:cxn>
                  <a:cxn ang="0">
                    <a:pos x="T8" y="T9"/>
                  </a:cxn>
                  <a:cxn ang="0">
                    <a:pos x="T10" y="T11"/>
                  </a:cxn>
                  <a:cxn ang="0">
                    <a:pos x="T12" y="T13"/>
                  </a:cxn>
                </a:cxnLst>
                <a:rect l="0" t="0" r="r" b="b"/>
                <a:pathLst>
                  <a:path w="638" h="1139">
                    <a:moveTo>
                      <a:pt x="552" y="958"/>
                    </a:moveTo>
                    <a:cubicBezTo>
                      <a:pt x="494" y="1069"/>
                      <a:pt x="411" y="1139"/>
                      <a:pt x="319" y="1139"/>
                    </a:cubicBezTo>
                    <a:cubicBezTo>
                      <a:pt x="142" y="1139"/>
                      <a:pt x="0" y="884"/>
                      <a:pt x="0" y="570"/>
                    </a:cubicBezTo>
                    <a:cubicBezTo>
                      <a:pt x="0" y="255"/>
                      <a:pt x="142" y="0"/>
                      <a:pt x="319" y="0"/>
                    </a:cubicBezTo>
                    <a:cubicBezTo>
                      <a:pt x="495" y="0"/>
                      <a:pt x="638" y="255"/>
                      <a:pt x="638" y="570"/>
                    </a:cubicBezTo>
                    <a:cubicBezTo>
                      <a:pt x="638" y="655"/>
                      <a:pt x="627" y="736"/>
                      <a:pt x="608" y="809"/>
                    </a:cubicBezTo>
                    <a:lnTo>
                      <a:pt x="552" y="958"/>
                    </a:lnTo>
                    <a:close/>
                  </a:path>
                </a:pathLst>
              </a:custGeom>
              <a:grpFill/>
              <a:ln w="19050">
                <a:solidFill>
                  <a:schemeClr val="tx1">
                    <a:lumMod val="85000"/>
                    <a:lumOff val="1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02">
                <a:extLst>
                  <a:ext uri="{FF2B5EF4-FFF2-40B4-BE49-F238E27FC236}">
                    <a16:creationId xmlns:a16="http://schemas.microsoft.com/office/drawing/2014/main" id="{EB9547C9-C373-FE7D-7072-B7A8103D1E19}"/>
                  </a:ext>
                </a:extLst>
              </p:cNvPr>
              <p:cNvSpPr>
                <a:spLocks/>
              </p:cNvSpPr>
              <p:nvPr/>
            </p:nvSpPr>
            <p:spPr bwMode="auto">
              <a:xfrm>
                <a:off x="2900363" y="4948238"/>
                <a:ext cx="200025" cy="157163"/>
              </a:xfrm>
              <a:custGeom>
                <a:avLst/>
                <a:gdLst>
                  <a:gd name="T0" fmla="*/ 37 w 126"/>
                  <a:gd name="T1" fmla="*/ 99 h 99"/>
                  <a:gd name="T2" fmla="*/ 35 w 126"/>
                  <a:gd name="T3" fmla="*/ 98 h 99"/>
                  <a:gd name="T4" fmla="*/ 0 w 126"/>
                  <a:gd name="T5" fmla="*/ 0 h 99"/>
                  <a:gd name="T6" fmla="*/ 102 w 126"/>
                  <a:gd name="T7" fmla="*/ 0 h 99"/>
                  <a:gd name="T8" fmla="*/ 105 w 126"/>
                  <a:gd name="T9" fmla="*/ 3 h 99"/>
                  <a:gd name="T10" fmla="*/ 83 w 126"/>
                  <a:gd name="T11" fmla="*/ 34 h 99"/>
                  <a:gd name="T12" fmla="*/ 126 w 126"/>
                  <a:gd name="T13" fmla="*/ 64 h 99"/>
                  <a:gd name="T14" fmla="*/ 102 w 126"/>
                  <a:gd name="T15" fmla="*/ 99 h 99"/>
                  <a:gd name="T16" fmla="*/ 59 w 126"/>
                  <a:gd name="T17" fmla="*/ 68 h 99"/>
                  <a:gd name="T18" fmla="*/ 37 w 126"/>
                  <a:gd name="T1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99">
                    <a:moveTo>
                      <a:pt x="37" y="99"/>
                    </a:moveTo>
                    <a:lnTo>
                      <a:pt x="35" y="98"/>
                    </a:lnTo>
                    <a:lnTo>
                      <a:pt x="0" y="0"/>
                    </a:lnTo>
                    <a:lnTo>
                      <a:pt x="102" y="0"/>
                    </a:lnTo>
                    <a:lnTo>
                      <a:pt x="105" y="3"/>
                    </a:lnTo>
                    <a:lnTo>
                      <a:pt x="83" y="34"/>
                    </a:lnTo>
                    <a:lnTo>
                      <a:pt x="126" y="64"/>
                    </a:lnTo>
                    <a:lnTo>
                      <a:pt x="102" y="99"/>
                    </a:lnTo>
                    <a:lnTo>
                      <a:pt x="59" y="68"/>
                    </a:lnTo>
                    <a:lnTo>
                      <a:pt x="37" y="99"/>
                    </a:lnTo>
                    <a:close/>
                  </a:path>
                </a:pathLst>
              </a:custGeom>
              <a:grpFill/>
              <a:ln w="19050">
                <a:solidFill>
                  <a:schemeClr val="tx1">
                    <a:lumMod val="85000"/>
                    <a:lumOff val="1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503">
                <a:extLst>
                  <a:ext uri="{FF2B5EF4-FFF2-40B4-BE49-F238E27FC236}">
                    <a16:creationId xmlns:a16="http://schemas.microsoft.com/office/drawing/2014/main" id="{36947F88-C974-6956-B1A6-62E0AE7485F2}"/>
                  </a:ext>
                </a:extLst>
              </p:cNvPr>
              <p:cNvSpPr>
                <a:spLocks/>
              </p:cNvSpPr>
              <p:nvPr/>
            </p:nvSpPr>
            <p:spPr bwMode="auto">
              <a:xfrm>
                <a:off x="2332038" y="4362451"/>
                <a:ext cx="777875" cy="779463"/>
              </a:xfrm>
              <a:custGeom>
                <a:avLst/>
                <a:gdLst>
                  <a:gd name="T0" fmla="*/ 578 w 1155"/>
                  <a:gd name="T1" fmla="*/ 1155 h 1155"/>
                  <a:gd name="T2" fmla="*/ 0 w 1155"/>
                  <a:gd name="T3" fmla="*/ 578 h 1155"/>
                  <a:gd name="T4" fmla="*/ 578 w 1155"/>
                  <a:gd name="T5" fmla="*/ 0 h 1155"/>
                  <a:gd name="T6" fmla="*/ 1155 w 1155"/>
                  <a:gd name="T7" fmla="*/ 578 h 1155"/>
                  <a:gd name="T8" fmla="*/ 1100 w 1155"/>
                  <a:gd name="T9" fmla="*/ 823 h 1155"/>
                  <a:gd name="T10" fmla="*/ 1085 w 1155"/>
                  <a:gd name="T11" fmla="*/ 816 h 1155"/>
                  <a:gd name="T12" fmla="*/ 1139 w 1155"/>
                  <a:gd name="T13" fmla="*/ 578 h 1155"/>
                  <a:gd name="T14" fmla="*/ 578 w 1155"/>
                  <a:gd name="T15" fmla="*/ 17 h 1155"/>
                  <a:gd name="T16" fmla="*/ 17 w 1155"/>
                  <a:gd name="T17" fmla="*/ 578 h 1155"/>
                  <a:gd name="T18" fmla="*/ 578 w 1155"/>
                  <a:gd name="T19" fmla="*/ 1138 h 1155"/>
                  <a:gd name="T20" fmla="*/ 844 w 1155"/>
                  <a:gd name="T21" fmla="*/ 1071 h 1155"/>
                  <a:gd name="T22" fmla="*/ 852 w 1155"/>
                  <a:gd name="T23" fmla="*/ 1086 h 1155"/>
                  <a:gd name="T24" fmla="*/ 578 w 1155"/>
                  <a:gd name="T25" fmla="*/ 115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5" h="1155">
                    <a:moveTo>
                      <a:pt x="578" y="1155"/>
                    </a:moveTo>
                    <a:cubicBezTo>
                      <a:pt x="259" y="1155"/>
                      <a:pt x="0" y="896"/>
                      <a:pt x="0" y="578"/>
                    </a:cubicBezTo>
                    <a:cubicBezTo>
                      <a:pt x="0" y="259"/>
                      <a:pt x="259" y="0"/>
                      <a:pt x="578" y="0"/>
                    </a:cubicBezTo>
                    <a:cubicBezTo>
                      <a:pt x="896" y="0"/>
                      <a:pt x="1155" y="259"/>
                      <a:pt x="1155" y="578"/>
                    </a:cubicBezTo>
                    <a:cubicBezTo>
                      <a:pt x="1155" y="663"/>
                      <a:pt x="1137" y="746"/>
                      <a:pt x="1100" y="823"/>
                    </a:cubicBezTo>
                    <a:lnTo>
                      <a:pt x="1085" y="816"/>
                    </a:lnTo>
                    <a:cubicBezTo>
                      <a:pt x="1121" y="741"/>
                      <a:pt x="1139" y="661"/>
                      <a:pt x="1139" y="578"/>
                    </a:cubicBezTo>
                    <a:cubicBezTo>
                      <a:pt x="1139" y="268"/>
                      <a:pt x="887" y="17"/>
                      <a:pt x="578" y="17"/>
                    </a:cubicBezTo>
                    <a:cubicBezTo>
                      <a:pt x="268" y="17"/>
                      <a:pt x="17" y="268"/>
                      <a:pt x="17" y="578"/>
                    </a:cubicBezTo>
                    <a:cubicBezTo>
                      <a:pt x="17" y="887"/>
                      <a:pt x="268" y="1138"/>
                      <a:pt x="578" y="1138"/>
                    </a:cubicBezTo>
                    <a:cubicBezTo>
                      <a:pt x="671" y="1138"/>
                      <a:pt x="763" y="1115"/>
                      <a:pt x="844" y="1071"/>
                    </a:cubicBezTo>
                    <a:lnTo>
                      <a:pt x="852" y="1086"/>
                    </a:lnTo>
                    <a:cubicBezTo>
                      <a:pt x="769" y="1131"/>
                      <a:pt x="674" y="1155"/>
                      <a:pt x="578" y="1155"/>
                    </a:cubicBezTo>
                    <a:close/>
                  </a:path>
                </a:pathLst>
              </a:custGeom>
              <a:grpFill/>
              <a:ln w="19050">
                <a:solidFill>
                  <a:schemeClr val="tx1">
                    <a:lumMod val="85000"/>
                    <a:lumOff val="1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04">
                <a:extLst>
                  <a:ext uri="{FF2B5EF4-FFF2-40B4-BE49-F238E27FC236}">
                    <a16:creationId xmlns:a16="http://schemas.microsoft.com/office/drawing/2014/main" id="{6E295814-F588-0314-2BD2-A0B774D3B364}"/>
                  </a:ext>
                </a:extLst>
              </p:cNvPr>
              <p:cNvSpPr>
                <a:spLocks/>
              </p:cNvSpPr>
              <p:nvPr/>
            </p:nvSpPr>
            <p:spPr bwMode="auto">
              <a:xfrm>
                <a:off x="2500313" y="4362451"/>
                <a:ext cx="441325" cy="779463"/>
              </a:xfrm>
              <a:custGeom>
                <a:avLst/>
                <a:gdLst>
                  <a:gd name="T0" fmla="*/ 328 w 655"/>
                  <a:gd name="T1" fmla="*/ 1155 h 1155"/>
                  <a:gd name="T2" fmla="*/ 0 w 655"/>
                  <a:gd name="T3" fmla="*/ 578 h 1155"/>
                  <a:gd name="T4" fmla="*/ 328 w 655"/>
                  <a:gd name="T5" fmla="*/ 0 h 1155"/>
                  <a:gd name="T6" fmla="*/ 655 w 655"/>
                  <a:gd name="T7" fmla="*/ 578 h 1155"/>
                  <a:gd name="T8" fmla="*/ 625 w 655"/>
                  <a:gd name="T9" fmla="*/ 819 h 1155"/>
                  <a:gd name="T10" fmla="*/ 609 w 655"/>
                  <a:gd name="T11" fmla="*/ 815 h 1155"/>
                  <a:gd name="T12" fmla="*/ 638 w 655"/>
                  <a:gd name="T13" fmla="*/ 578 h 1155"/>
                  <a:gd name="T14" fmla="*/ 328 w 655"/>
                  <a:gd name="T15" fmla="*/ 17 h 1155"/>
                  <a:gd name="T16" fmla="*/ 17 w 655"/>
                  <a:gd name="T17" fmla="*/ 578 h 1155"/>
                  <a:gd name="T18" fmla="*/ 328 w 655"/>
                  <a:gd name="T19" fmla="*/ 1138 h 1155"/>
                  <a:gd name="T20" fmla="*/ 554 w 655"/>
                  <a:gd name="T21" fmla="*/ 962 h 1155"/>
                  <a:gd name="T22" fmla="*/ 568 w 655"/>
                  <a:gd name="T23" fmla="*/ 970 h 1155"/>
                  <a:gd name="T24" fmla="*/ 328 w 655"/>
                  <a:gd name="T25" fmla="*/ 115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5" h="1155">
                    <a:moveTo>
                      <a:pt x="328" y="1155"/>
                    </a:moveTo>
                    <a:cubicBezTo>
                      <a:pt x="147" y="1155"/>
                      <a:pt x="0" y="896"/>
                      <a:pt x="0" y="578"/>
                    </a:cubicBezTo>
                    <a:cubicBezTo>
                      <a:pt x="0" y="259"/>
                      <a:pt x="147" y="0"/>
                      <a:pt x="328" y="0"/>
                    </a:cubicBezTo>
                    <a:cubicBezTo>
                      <a:pt x="508" y="0"/>
                      <a:pt x="655" y="259"/>
                      <a:pt x="655" y="578"/>
                    </a:cubicBezTo>
                    <a:cubicBezTo>
                      <a:pt x="655" y="662"/>
                      <a:pt x="645" y="743"/>
                      <a:pt x="625" y="819"/>
                    </a:cubicBezTo>
                    <a:lnTo>
                      <a:pt x="609" y="815"/>
                    </a:lnTo>
                    <a:cubicBezTo>
                      <a:pt x="629" y="740"/>
                      <a:pt x="638" y="661"/>
                      <a:pt x="638" y="578"/>
                    </a:cubicBezTo>
                    <a:cubicBezTo>
                      <a:pt x="638" y="268"/>
                      <a:pt x="499" y="17"/>
                      <a:pt x="328" y="17"/>
                    </a:cubicBezTo>
                    <a:cubicBezTo>
                      <a:pt x="156" y="17"/>
                      <a:pt x="17" y="268"/>
                      <a:pt x="17" y="578"/>
                    </a:cubicBezTo>
                    <a:cubicBezTo>
                      <a:pt x="17" y="887"/>
                      <a:pt x="156" y="1138"/>
                      <a:pt x="328" y="1138"/>
                    </a:cubicBezTo>
                    <a:cubicBezTo>
                      <a:pt x="413" y="1138"/>
                      <a:pt x="495" y="1074"/>
                      <a:pt x="554" y="962"/>
                    </a:cubicBezTo>
                    <a:lnTo>
                      <a:pt x="568" y="970"/>
                    </a:lnTo>
                    <a:cubicBezTo>
                      <a:pt x="507" y="1088"/>
                      <a:pt x="419" y="1155"/>
                      <a:pt x="328" y="1155"/>
                    </a:cubicBezTo>
                    <a:close/>
                  </a:path>
                </a:pathLst>
              </a:custGeom>
              <a:grpFill/>
              <a:ln w="19050">
                <a:solidFill>
                  <a:schemeClr val="tx1">
                    <a:lumMod val="85000"/>
                    <a:lumOff val="1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Rectangle 505">
                <a:extLst>
                  <a:ext uri="{FF2B5EF4-FFF2-40B4-BE49-F238E27FC236}">
                    <a16:creationId xmlns:a16="http://schemas.microsoft.com/office/drawing/2014/main" id="{E89A4D58-E073-D8CD-E3F0-43032D936488}"/>
                  </a:ext>
                </a:extLst>
              </p:cNvPr>
              <p:cNvSpPr>
                <a:spLocks noChangeArrowheads="1"/>
              </p:cNvSpPr>
              <p:nvPr/>
            </p:nvSpPr>
            <p:spPr bwMode="auto">
              <a:xfrm>
                <a:off x="2359026" y="4875213"/>
                <a:ext cx="723900" cy="11113"/>
              </a:xfrm>
              <a:prstGeom prst="rect">
                <a:avLst/>
              </a:prstGeom>
              <a:grpFill/>
              <a:ln w="19050">
                <a:solidFill>
                  <a:schemeClr val="tx1">
                    <a:lumMod val="85000"/>
                    <a:lumOff val="15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Rectangle 506">
                <a:extLst>
                  <a:ext uri="{FF2B5EF4-FFF2-40B4-BE49-F238E27FC236}">
                    <a16:creationId xmlns:a16="http://schemas.microsoft.com/office/drawing/2014/main" id="{1D9520C2-7678-D3BF-7068-E38A67DEFF0F}"/>
                  </a:ext>
                </a:extLst>
              </p:cNvPr>
              <p:cNvSpPr>
                <a:spLocks noChangeArrowheads="1"/>
              </p:cNvSpPr>
              <p:nvPr/>
            </p:nvSpPr>
            <p:spPr bwMode="auto">
              <a:xfrm>
                <a:off x="2359026" y="4618038"/>
                <a:ext cx="723900" cy="11113"/>
              </a:xfrm>
              <a:prstGeom prst="rect">
                <a:avLst/>
              </a:prstGeom>
              <a:grpFill/>
              <a:ln w="19050">
                <a:solidFill>
                  <a:schemeClr val="tx1">
                    <a:lumMod val="85000"/>
                    <a:lumOff val="15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Rectangle 507">
                <a:extLst>
                  <a:ext uri="{FF2B5EF4-FFF2-40B4-BE49-F238E27FC236}">
                    <a16:creationId xmlns:a16="http://schemas.microsoft.com/office/drawing/2014/main" id="{25CA8AE5-A864-09FF-F8A9-D2B6B69B4A16}"/>
                  </a:ext>
                </a:extLst>
              </p:cNvPr>
              <p:cNvSpPr>
                <a:spLocks noChangeArrowheads="1"/>
              </p:cNvSpPr>
              <p:nvPr/>
            </p:nvSpPr>
            <p:spPr bwMode="auto">
              <a:xfrm>
                <a:off x="2714626" y="4367213"/>
                <a:ext cx="12700" cy="769938"/>
              </a:xfrm>
              <a:prstGeom prst="rect">
                <a:avLst/>
              </a:prstGeom>
              <a:grpFill/>
              <a:ln w="19050">
                <a:solidFill>
                  <a:schemeClr val="tx1">
                    <a:lumMod val="85000"/>
                    <a:lumOff val="15000"/>
                  </a:scheme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08">
                <a:extLst>
                  <a:ext uri="{FF2B5EF4-FFF2-40B4-BE49-F238E27FC236}">
                    <a16:creationId xmlns:a16="http://schemas.microsoft.com/office/drawing/2014/main" id="{B6BE042D-9434-757C-FA6C-67A856D38932}"/>
                  </a:ext>
                </a:extLst>
              </p:cNvPr>
              <p:cNvSpPr>
                <a:spLocks noEditPoints="1"/>
              </p:cNvSpPr>
              <p:nvPr/>
            </p:nvSpPr>
            <p:spPr bwMode="auto">
              <a:xfrm>
                <a:off x="2892426" y="4941888"/>
                <a:ext cx="215900" cy="171450"/>
              </a:xfrm>
              <a:custGeom>
                <a:avLst/>
                <a:gdLst>
                  <a:gd name="T0" fmla="*/ 148 w 321"/>
                  <a:gd name="T1" fmla="*/ 157 h 253"/>
                  <a:gd name="T2" fmla="*/ 249 w 321"/>
                  <a:gd name="T3" fmla="*/ 230 h 253"/>
                  <a:gd name="T4" fmla="*/ 298 w 321"/>
                  <a:gd name="T5" fmla="*/ 162 h 253"/>
                  <a:gd name="T6" fmla="*/ 197 w 321"/>
                  <a:gd name="T7" fmla="*/ 89 h 253"/>
                  <a:gd name="T8" fmla="*/ 248 w 321"/>
                  <a:gd name="T9" fmla="*/ 17 h 253"/>
                  <a:gd name="T10" fmla="*/ 23 w 321"/>
                  <a:gd name="T11" fmla="*/ 16 h 253"/>
                  <a:gd name="T12" fmla="*/ 98 w 321"/>
                  <a:gd name="T13" fmla="*/ 227 h 253"/>
                  <a:gd name="T14" fmla="*/ 148 w 321"/>
                  <a:gd name="T15" fmla="*/ 157 h 253"/>
                  <a:gd name="T16" fmla="*/ 100 w 321"/>
                  <a:gd name="T17" fmla="*/ 253 h 253"/>
                  <a:gd name="T18" fmla="*/ 86 w 321"/>
                  <a:gd name="T19" fmla="*/ 244 h 253"/>
                  <a:gd name="T20" fmla="*/ 0 w 321"/>
                  <a:gd name="T21" fmla="*/ 0 h 253"/>
                  <a:gd name="T22" fmla="*/ 255 w 321"/>
                  <a:gd name="T23" fmla="*/ 1 h 253"/>
                  <a:gd name="T24" fmla="*/ 272 w 321"/>
                  <a:gd name="T25" fmla="*/ 13 h 253"/>
                  <a:gd name="T26" fmla="*/ 220 w 321"/>
                  <a:gd name="T27" fmla="*/ 86 h 253"/>
                  <a:gd name="T28" fmla="*/ 321 w 321"/>
                  <a:gd name="T29" fmla="*/ 158 h 253"/>
                  <a:gd name="T30" fmla="*/ 253 w 321"/>
                  <a:gd name="T31" fmla="*/ 253 h 253"/>
                  <a:gd name="T32" fmla="*/ 152 w 321"/>
                  <a:gd name="T33" fmla="*/ 180 h 253"/>
                  <a:gd name="T34" fmla="*/ 100 w 321"/>
                  <a:gd name="T35"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1" h="253">
                    <a:moveTo>
                      <a:pt x="148" y="157"/>
                    </a:moveTo>
                    <a:lnTo>
                      <a:pt x="249" y="230"/>
                    </a:lnTo>
                    <a:lnTo>
                      <a:pt x="298" y="162"/>
                    </a:lnTo>
                    <a:lnTo>
                      <a:pt x="197" y="89"/>
                    </a:lnTo>
                    <a:lnTo>
                      <a:pt x="248" y="17"/>
                    </a:lnTo>
                    <a:lnTo>
                      <a:pt x="23" y="16"/>
                    </a:lnTo>
                    <a:lnTo>
                      <a:pt x="98" y="227"/>
                    </a:lnTo>
                    <a:lnTo>
                      <a:pt x="148" y="157"/>
                    </a:lnTo>
                    <a:close/>
                    <a:moveTo>
                      <a:pt x="100" y="253"/>
                    </a:moveTo>
                    <a:lnTo>
                      <a:pt x="86" y="244"/>
                    </a:lnTo>
                    <a:lnTo>
                      <a:pt x="0" y="0"/>
                    </a:lnTo>
                    <a:lnTo>
                      <a:pt x="255" y="1"/>
                    </a:lnTo>
                    <a:lnTo>
                      <a:pt x="272" y="13"/>
                    </a:lnTo>
                    <a:lnTo>
                      <a:pt x="220" y="86"/>
                    </a:lnTo>
                    <a:lnTo>
                      <a:pt x="321" y="158"/>
                    </a:lnTo>
                    <a:lnTo>
                      <a:pt x="253" y="253"/>
                    </a:lnTo>
                    <a:lnTo>
                      <a:pt x="152" y="180"/>
                    </a:lnTo>
                    <a:lnTo>
                      <a:pt x="100" y="253"/>
                    </a:lnTo>
                  </a:path>
                </a:pathLst>
              </a:custGeom>
              <a:grpFill/>
              <a:ln w="19050">
                <a:solidFill>
                  <a:schemeClr val="tx1">
                    <a:lumMod val="85000"/>
                    <a:lumOff val="15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TextBox 61">
              <a:extLst>
                <a:ext uri="{FF2B5EF4-FFF2-40B4-BE49-F238E27FC236}">
                  <a16:creationId xmlns:a16="http://schemas.microsoft.com/office/drawing/2014/main" id="{2A65D3AF-4614-A595-A2C0-6B9244B35CBE}"/>
                </a:ext>
              </a:extLst>
            </p:cNvPr>
            <p:cNvSpPr txBox="1"/>
            <p:nvPr/>
          </p:nvSpPr>
          <p:spPr>
            <a:xfrm>
              <a:off x="1382557" y="3416736"/>
              <a:ext cx="4426426" cy="475919"/>
            </a:xfrm>
            <a:prstGeom prst="rect">
              <a:avLst/>
            </a:prstGeom>
            <a:noFill/>
          </p:spPr>
          <p:txBody>
            <a:bodyPr wrap="square" rtlCol="0">
              <a:spAutoFit/>
            </a:bodyPr>
            <a:lstStyle>
              <a:defPPr>
                <a:defRPr lang="en-US"/>
              </a:defPPr>
              <a:lvl1pPr eaLnBrk="1" fontAlgn="auto" hangingPunct="1">
                <a:spcBef>
                  <a:spcPts val="0"/>
                </a:spcBef>
                <a:spcAft>
                  <a:spcPts val="0"/>
                </a:spcAft>
                <a:defRPr sz="2200">
                  <a:solidFill>
                    <a:prstClr val="black"/>
                  </a:solidFill>
                  <a:latin typeface="Titillium" panose="00000500000000000000" pitchFamily="5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C51A1"/>
                  </a:solidFill>
                  <a:effectLst/>
                  <a:uLnTx/>
                  <a:uFillTx/>
                  <a:latin typeface="Calibri Light" panose="020F0302020204030204" pitchFamily="34" charset="0"/>
                  <a:ea typeface="+mn-ea"/>
                  <a:cs typeface="+mn-cs"/>
                  <a:hlinkClick r:id="rId8">
                    <a:extLst>
                      <a:ext uri="{A12FA001-AC4F-418D-AE19-62706E023703}">
                        <ahyp:hlinkClr xmlns:ahyp="http://schemas.microsoft.com/office/drawing/2018/hyperlinkcolor" val="tx"/>
                      </a:ext>
                    </a:extLst>
                  </a:hlinkClick>
                </a:rPr>
                <a:t>https://rishubgreece.ntua.gr/</a:t>
              </a:r>
              <a:endParaRPr kumimoji="0" lang="en-US" sz="2000" b="0" i="0" u="none" strike="noStrike" kern="1200" cap="none" spc="0" normalizeH="0" baseline="0" noProof="0">
                <a:ln>
                  <a:noFill/>
                </a:ln>
                <a:solidFill>
                  <a:srgbClr val="0C51A1"/>
                </a:solidFill>
                <a:effectLst/>
                <a:uLnTx/>
                <a:uFillTx/>
                <a:latin typeface="Calibri Light" panose="020F0302020204030204" pitchFamily="34" charset="0"/>
                <a:ea typeface="+mn-ea"/>
                <a:cs typeface="+mn-cs"/>
              </a:endParaRPr>
            </a:p>
          </p:txBody>
        </p:sp>
        <p:sp>
          <p:nvSpPr>
            <p:cNvPr id="63" name="TextBox 62">
              <a:extLst>
                <a:ext uri="{FF2B5EF4-FFF2-40B4-BE49-F238E27FC236}">
                  <a16:creationId xmlns:a16="http://schemas.microsoft.com/office/drawing/2014/main" id="{31CC9323-AE3E-424B-58B8-C5FF21CC126A}"/>
                </a:ext>
              </a:extLst>
            </p:cNvPr>
            <p:cNvSpPr txBox="1"/>
            <p:nvPr/>
          </p:nvSpPr>
          <p:spPr>
            <a:xfrm>
              <a:off x="1382557" y="4093076"/>
              <a:ext cx="3935666" cy="475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C51A1"/>
                  </a:solidFill>
                  <a:effectLst/>
                  <a:uLnTx/>
                  <a:uFillTx/>
                  <a:latin typeface="Calibri Light" panose="020F0302020204030204" pitchFamily="34" charset="0"/>
                  <a:ea typeface="+mn-ea"/>
                  <a:cs typeface="+mn-cs"/>
                  <a:hlinkClick r:id="rId9">
                    <a:extLst>
                      <a:ext uri="{A12FA001-AC4F-418D-AE19-62706E023703}">
                        <ahyp:hlinkClr xmlns:ahyp="http://schemas.microsoft.com/office/drawing/2018/hyperlinkcolor" val="tx"/>
                      </a:ext>
                    </a:extLst>
                  </a:hlinkClick>
                </a:rPr>
                <a:t>rishubgreece@metal.ntua.gr</a:t>
              </a:r>
              <a:r>
                <a:rPr kumimoji="0" lang="en-US" sz="2000" b="0" i="0" u="none" strike="noStrike" kern="1200" cap="none" spc="0" normalizeH="0" baseline="0" noProof="0">
                  <a:ln>
                    <a:noFill/>
                  </a:ln>
                  <a:solidFill>
                    <a:srgbClr val="0C51A1"/>
                  </a:solidFill>
                  <a:effectLst/>
                  <a:uLnTx/>
                  <a:uFillTx/>
                  <a:latin typeface="Calibri Light" panose="020F0302020204030204" pitchFamily="34" charset="0"/>
                  <a:ea typeface="+mn-ea"/>
                  <a:cs typeface="+mn-cs"/>
                </a:rPr>
                <a:t> </a:t>
              </a:r>
            </a:p>
          </p:txBody>
        </p:sp>
        <p:sp>
          <p:nvSpPr>
            <p:cNvPr id="66" name="TextBox 65">
              <a:extLst>
                <a:ext uri="{FF2B5EF4-FFF2-40B4-BE49-F238E27FC236}">
                  <a16:creationId xmlns:a16="http://schemas.microsoft.com/office/drawing/2014/main" id="{F34FEA87-354E-F815-9DEB-505952BC472C}"/>
                </a:ext>
              </a:extLst>
            </p:cNvPr>
            <p:cNvSpPr txBox="1"/>
            <p:nvPr/>
          </p:nvSpPr>
          <p:spPr>
            <a:xfrm>
              <a:off x="1382557" y="4784572"/>
              <a:ext cx="4713443" cy="475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C51A1"/>
                  </a:solidFill>
                  <a:effectLst/>
                  <a:uLnTx/>
                  <a:uFillTx/>
                  <a:latin typeface="Calibri Light" panose="020F0302020204030204" pitchFamily="34" charset="0"/>
                  <a:ea typeface="+mn-ea"/>
                  <a:cs typeface="+mn-cs"/>
                </a:rPr>
                <a:t>EIT </a:t>
              </a:r>
              <a:r>
                <a:rPr kumimoji="0" lang="en-US" sz="2000" b="0" i="0" u="none" strike="noStrike" kern="1200" cap="none" spc="0" normalizeH="0" baseline="0" noProof="0" err="1">
                  <a:ln>
                    <a:noFill/>
                  </a:ln>
                  <a:solidFill>
                    <a:srgbClr val="0C51A1"/>
                  </a:solidFill>
                  <a:effectLst/>
                  <a:uLnTx/>
                  <a:uFillTx/>
                  <a:latin typeface="Calibri Light" panose="020F0302020204030204" pitchFamily="34" charset="0"/>
                  <a:ea typeface="+mn-ea"/>
                  <a:cs typeface="+mn-cs"/>
                </a:rPr>
                <a:t>RawMaterials</a:t>
              </a:r>
              <a:r>
                <a:rPr kumimoji="0" lang="en-US" sz="2000" b="0" i="0" u="none" strike="noStrike" kern="1200" cap="none" spc="0" normalizeH="0" baseline="0" noProof="0">
                  <a:ln>
                    <a:noFill/>
                  </a:ln>
                  <a:solidFill>
                    <a:srgbClr val="0C51A1"/>
                  </a:solidFill>
                  <a:effectLst/>
                  <a:uLnTx/>
                  <a:uFillTx/>
                  <a:latin typeface="Calibri Light" panose="020F0302020204030204" pitchFamily="34" charset="0"/>
                  <a:ea typeface="+mn-ea"/>
                  <a:cs typeface="+mn-cs"/>
                </a:rPr>
                <a:t> RIS Hub Greece</a:t>
              </a:r>
            </a:p>
          </p:txBody>
        </p:sp>
        <p:pic>
          <p:nvPicPr>
            <p:cNvPr id="70" name="Picture 69" descr="A black and white x&#10;&#10;Description automatically generated">
              <a:extLst>
                <a:ext uri="{FF2B5EF4-FFF2-40B4-BE49-F238E27FC236}">
                  <a16:creationId xmlns:a16="http://schemas.microsoft.com/office/drawing/2014/main" id="{8C0138A9-6202-A261-03F2-45C938D230EC}"/>
                </a:ext>
              </a:extLst>
            </p:cNvPr>
            <p:cNvPicPr>
              <a:picLocks noChangeAspect="1"/>
            </p:cNvPicPr>
            <p:nvPr/>
          </p:nvPicPr>
          <p:blipFill>
            <a:blip r:embed="rId10" cstate="screen">
              <a:extLst>
                <a:ext uri="{28A0092B-C50C-407E-A947-70E740481C1C}">
                  <a14:useLocalDpi xmlns:a14="http://schemas.microsoft.com/office/drawing/2010/main"/>
                </a:ext>
              </a:extLst>
            </a:blip>
            <a:srcRect l="14026" t="11708" r="9784" b="11708"/>
            <a:stretch/>
          </p:blipFill>
          <p:spPr>
            <a:xfrm>
              <a:off x="727066" y="5450119"/>
              <a:ext cx="530330" cy="400110"/>
            </a:xfrm>
            <a:prstGeom prst="rect">
              <a:avLst/>
            </a:prstGeom>
          </p:spPr>
        </p:pic>
        <p:sp>
          <p:nvSpPr>
            <p:cNvPr id="71" name="TextBox 70">
              <a:extLst>
                <a:ext uri="{FF2B5EF4-FFF2-40B4-BE49-F238E27FC236}">
                  <a16:creationId xmlns:a16="http://schemas.microsoft.com/office/drawing/2014/main" id="{A52D4FD6-5FF8-D822-F02E-470B4CBB728E}"/>
                </a:ext>
              </a:extLst>
            </p:cNvPr>
            <p:cNvSpPr txBox="1"/>
            <p:nvPr/>
          </p:nvSpPr>
          <p:spPr>
            <a:xfrm>
              <a:off x="1382557" y="5450119"/>
              <a:ext cx="4713443" cy="475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C51A1"/>
                  </a:solidFill>
                  <a:effectLst/>
                  <a:uLnTx/>
                  <a:uFillTx/>
                  <a:latin typeface="Calibri Light" panose="020F0302020204030204" pitchFamily="34" charset="0"/>
                  <a:ea typeface="+mn-ea"/>
                  <a:cs typeface="+mn-cs"/>
                </a:rPr>
                <a:t>@RISHUBGR</a:t>
              </a:r>
            </a:p>
          </p:txBody>
        </p:sp>
      </p:grpSp>
      <p:grpSp>
        <p:nvGrpSpPr>
          <p:cNvPr id="84" name="Group 83">
            <a:extLst>
              <a:ext uri="{FF2B5EF4-FFF2-40B4-BE49-F238E27FC236}">
                <a16:creationId xmlns:a16="http://schemas.microsoft.com/office/drawing/2014/main" id="{E3ABDAB9-884A-4703-2434-E456F4B84761}"/>
              </a:ext>
            </a:extLst>
          </p:cNvPr>
          <p:cNvGrpSpPr/>
          <p:nvPr/>
        </p:nvGrpSpPr>
        <p:grpSpPr>
          <a:xfrm>
            <a:off x="9651327" y="3919357"/>
            <a:ext cx="2091420" cy="1919773"/>
            <a:chOff x="9333767" y="3544896"/>
            <a:chExt cx="2452341" cy="2429605"/>
          </a:xfrm>
        </p:grpSpPr>
        <p:pic>
          <p:nvPicPr>
            <p:cNvPr id="73" name="Picture 72" descr="A qr code with black squares&#10;&#10;Description automatically generated">
              <a:extLst>
                <a:ext uri="{FF2B5EF4-FFF2-40B4-BE49-F238E27FC236}">
                  <a16:creationId xmlns:a16="http://schemas.microsoft.com/office/drawing/2014/main" id="{9B8DD018-C7CB-CB3A-2523-0188EE933EE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41731" y="3641280"/>
              <a:ext cx="2236839" cy="2236839"/>
            </a:xfrm>
            <a:prstGeom prst="rect">
              <a:avLst/>
            </a:prstGeom>
          </p:spPr>
        </p:pic>
        <p:grpSp>
          <p:nvGrpSpPr>
            <p:cNvPr id="83" name="Group 82">
              <a:extLst>
                <a:ext uri="{FF2B5EF4-FFF2-40B4-BE49-F238E27FC236}">
                  <a16:creationId xmlns:a16="http://schemas.microsoft.com/office/drawing/2014/main" id="{A6EA715D-D3E4-9D45-EE0A-54A13B59AC7E}"/>
                </a:ext>
              </a:extLst>
            </p:cNvPr>
            <p:cNvGrpSpPr/>
            <p:nvPr/>
          </p:nvGrpSpPr>
          <p:grpSpPr>
            <a:xfrm>
              <a:off x="9333767" y="3544896"/>
              <a:ext cx="2452341" cy="2429605"/>
              <a:chOff x="9344037" y="3612363"/>
              <a:chExt cx="2452341" cy="2429605"/>
            </a:xfrm>
          </p:grpSpPr>
          <p:sp>
            <p:nvSpPr>
              <p:cNvPr id="79" name="Freeform: Shape 78">
                <a:extLst>
                  <a:ext uri="{FF2B5EF4-FFF2-40B4-BE49-F238E27FC236}">
                    <a16:creationId xmlns:a16="http://schemas.microsoft.com/office/drawing/2014/main" id="{BDCF8735-6BBA-FBCC-28B5-CD5D1DAE0AE9}"/>
                  </a:ext>
                </a:extLst>
              </p:cNvPr>
              <p:cNvSpPr/>
              <p:nvPr/>
            </p:nvSpPr>
            <p:spPr>
              <a:xfrm>
                <a:off x="9344037" y="3612363"/>
                <a:ext cx="854040" cy="906686"/>
              </a:xfrm>
              <a:custGeom>
                <a:avLst/>
                <a:gdLst>
                  <a:gd name="connsiteX0" fmla="*/ 0 w 1129763"/>
                  <a:gd name="connsiteY0" fmla="*/ 0 h 1126156"/>
                  <a:gd name="connsiteX1" fmla="*/ 126724 w 1129763"/>
                  <a:gd name="connsiteY1" fmla="*/ 0 h 1126156"/>
                  <a:gd name="connsiteX2" fmla="*/ 126724 w 1129763"/>
                  <a:gd name="connsiteY2" fmla="*/ 2296 h 1126156"/>
                  <a:gd name="connsiteX3" fmla="*/ 1129763 w 1129763"/>
                  <a:gd name="connsiteY3" fmla="*/ 2296 h 1126156"/>
                  <a:gd name="connsiteX4" fmla="*/ 1129763 w 1129763"/>
                  <a:gd name="connsiteY4" fmla="*/ 129020 h 1126156"/>
                  <a:gd name="connsiteX5" fmla="*/ 126724 w 1129763"/>
                  <a:gd name="connsiteY5" fmla="*/ 129020 h 1126156"/>
                  <a:gd name="connsiteX6" fmla="*/ 126724 w 1129763"/>
                  <a:gd name="connsiteY6" fmla="*/ 1126156 h 1126156"/>
                  <a:gd name="connsiteX7" fmla="*/ 0 w 1129763"/>
                  <a:gd name="connsiteY7" fmla="*/ 1126156 h 112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763" h="1126156">
                    <a:moveTo>
                      <a:pt x="0" y="0"/>
                    </a:moveTo>
                    <a:lnTo>
                      <a:pt x="126724" y="0"/>
                    </a:lnTo>
                    <a:lnTo>
                      <a:pt x="126724" y="2296"/>
                    </a:lnTo>
                    <a:lnTo>
                      <a:pt x="1129763" y="2296"/>
                    </a:lnTo>
                    <a:lnTo>
                      <a:pt x="1129763" y="129020"/>
                    </a:lnTo>
                    <a:lnTo>
                      <a:pt x="126724" y="129020"/>
                    </a:lnTo>
                    <a:lnTo>
                      <a:pt x="126724" y="1126156"/>
                    </a:lnTo>
                    <a:lnTo>
                      <a:pt x="0" y="1126156"/>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mn-cs"/>
                </a:endParaRPr>
              </a:p>
            </p:txBody>
          </p:sp>
          <p:sp>
            <p:nvSpPr>
              <p:cNvPr id="80" name="Freeform: Shape 79">
                <a:extLst>
                  <a:ext uri="{FF2B5EF4-FFF2-40B4-BE49-F238E27FC236}">
                    <a16:creationId xmlns:a16="http://schemas.microsoft.com/office/drawing/2014/main" id="{F591C566-C427-B036-90CC-95B38AAC8D15}"/>
                  </a:ext>
                </a:extLst>
              </p:cNvPr>
              <p:cNvSpPr/>
              <p:nvPr/>
            </p:nvSpPr>
            <p:spPr>
              <a:xfrm rot="5400000">
                <a:off x="10916015" y="3586040"/>
                <a:ext cx="854040" cy="906686"/>
              </a:xfrm>
              <a:custGeom>
                <a:avLst/>
                <a:gdLst>
                  <a:gd name="connsiteX0" fmla="*/ 0 w 1129763"/>
                  <a:gd name="connsiteY0" fmla="*/ 0 h 1126156"/>
                  <a:gd name="connsiteX1" fmla="*/ 126724 w 1129763"/>
                  <a:gd name="connsiteY1" fmla="*/ 0 h 1126156"/>
                  <a:gd name="connsiteX2" fmla="*/ 126724 w 1129763"/>
                  <a:gd name="connsiteY2" fmla="*/ 2296 h 1126156"/>
                  <a:gd name="connsiteX3" fmla="*/ 1129763 w 1129763"/>
                  <a:gd name="connsiteY3" fmla="*/ 2296 h 1126156"/>
                  <a:gd name="connsiteX4" fmla="*/ 1129763 w 1129763"/>
                  <a:gd name="connsiteY4" fmla="*/ 129020 h 1126156"/>
                  <a:gd name="connsiteX5" fmla="*/ 126724 w 1129763"/>
                  <a:gd name="connsiteY5" fmla="*/ 129020 h 1126156"/>
                  <a:gd name="connsiteX6" fmla="*/ 126724 w 1129763"/>
                  <a:gd name="connsiteY6" fmla="*/ 1126156 h 1126156"/>
                  <a:gd name="connsiteX7" fmla="*/ 0 w 1129763"/>
                  <a:gd name="connsiteY7" fmla="*/ 1126156 h 112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763" h="1126156">
                    <a:moveTo>
                      <a:pt x="0" y="0"/>
                    </a:moveTo>
                    <a:lnTo>
                      <a:pt x="126724" y="0"/>
                    </a:lnTo>
                    <a:lnTo>
                      <a:pt x="126724" y="2296"/>
                    </a:lnTo>
                    <a:lnTo>
                      <a:pt x="1129763" y="2296"/>
                    </a:lnTo>
                    <a:lnTo>
                      <a:pt x="1129763" y="129020"/>
                    </a:lnTo>
                    <a:lnTo>
                      <a:pt x="126724" y="129020"/>
                    </a:lnTo>
                    <a:lnTo>
                      <a:pt x="126724" y="1126156"/>
                    </a:lnTo>
                    <a:lnTo>
                      <a:pt x="0" y="1126156"/>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mn-cs"/>
                </a:endParaRPr>
              </a:p>
            </p:txBody>
          </p:sp>
          <p:sp>
            <p:nvSpPr>
              <p:cNvPr id="81" name="Freeform: Shape 80">
                <a:extLst>
                  <a:ext uri="{FF2B5EF4-FFF2-40B4-BE49-F238E27FC236}">
                    <a16:creationId xmlns:a16="http://schemas.microsoft.com/office/drawing/2014/main" id="{CA35202E-2A0C-E765-D611-ABF9592570E9}"/>
                  </a:ext>
                </a:extLst>
              </p:cNvPr>
              <p:cNvSpPr/>
              <p:nvPr/>
            </p:nvSpPr>
            <p:spPr>
              <a:xfrm rot="10800000">
                <a:off x="10942338" y="5135281"/>
                <a:ext cx="854040" cy="906686"/>
              </a:xfrm>
              <a:custGeom>
                <a:avLst/>
                <a:gdLst>
                  <a:gd name="connsiteX0" fmla="*/ 0 w 1129763"/>
                  <a:gd name="connsiteY0" fmla="*/ 0 h 1126156"/>
                  <a:gd name="connsiteX1" fmla="*/ 126724 w 1129763"/>
                  <a:gd name="connsiteY1" fmla="*/ 0 h 1126156"/>
                  <a:gd name="connsiteX2" fmla="*/ 126724 w 1129763"/>
                  <a:gd name="connsiteY2" fmla="*/ 2296 h 1126156"/>
                  <a:gd name="connsiteX3" fmla="*/ 1129763 w 1129763"/>
                  <a:gd name="connsiteY3" fmla="*/ 2296 h 1126156"/>
                  <a:gd name="connsiteX4" fmla="*/ 1129763 w 1129763"/>
                  <a:gd name="connsiteY4" fmla="*/ 129020 h 1126156"/>
                  <a:gd name="connsiteX5" fmla="*/ 126724 w 1129763"/>
                  <a:gd name="connsiteY5" fmla="*/ 129020 h 1126156"/>
                  <a:gd name="connsiteX6" fmla="*/ 126724 w 1129763"/>
                  <a:gd name="connsiteY6" fmla="*/ 1126156 h 1126156"/>
                  <a:gd name="connsiteX7" fmla="*/ 0 w 1129763"/>
                  <a:gd name="connsiteY7" fmla="*/ 1126156 h 112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763" h="1126156">
                    <a:moveTo>
                      <a:pt x="0" y="0"/>
                    </a:moveTo>
                    <a:lnTo>
                      <a:pt x="126724" y="0"/>
                    </a:lnTo>
                    <a:lnTo>
                      <a:pt x="126724" y="2296"/>
                    </a:lnTo>
                    <a:lnTo>
                      <a:pt x="1129763" y="2296"/>
                    </a:lnTo>
                    <a:lnTo>
                      <a:pt x="1129763" y="129020"/>
                    </a:lnTo>
                    <a:lnTo>
                      <a:pt x="126724" y="129020"/>
                    </a:lnTo>
                    <a:lnTo>
                      <a:pt x="126724" y="1126156"/>
                    </a:lnTo>
                    <a:lnTo>
                      <a:pt x="0" y="1126156"/>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mn-cs"/>
                </a:endParaRPr>
              </a:p>
            </p:txBody>
          </p:sp>
          <p:sp>
            <p:nvSpPr>
              <p:cNvPr id="82" name="Freeform: Shape 81">
                <a:extLst>
                  <a:ext uri="{FF2B5EF4-FFF2-40B4-BE49-F238E27FC236}">
                    <a16:creationId xmlns:a16="http://schemas.microsoft.com/office/drawing/2014/main" id="{A521D83E-AC66-0E17-F9EC-400BC3B1660A}"/>
                  </a:ext>
                </a:extLst>
              </p:cNvPr>
              <p:cNvSpPr/>
              <p:nvPr/>
            </p:nvSpPr>
            <p:spPr>
              <a:xfrm rot="16200000">
                <a:off x="9370360" y="5161605"/>
                <a:ext cx="854040" cy="906686"/>
              </a:xfrm>
              <a:custGeom>
                <a:avLst/>
                <a:gdLst>
                  <a:gd name="connsiteX0" fmla="*/ 0 w 1129763"/>
                  <a:gd name="connsiteY0" fmla="*/ 0 h 1126156"/>
                  <a:gd name="connsiteX1" fmla="*/ 126724 w 1129763"/>
                  <a:gd name="connsiteY1" fmla="*/ 0 h 1126156"/>
                  <a:gd name="connsiteX2" fmla="*/ 126724 w 1129763"/>
                  <a:gd name="connsiteY2" fmla="*/ 2296 h 1126156"/>
                  <a:gd name="connsiteX3" fmla="*/ 1129763 w 1129763"/>
                  <a:gd name="connsiteY3" fmla="*/ 2296 h 1126156"/>
                  <a:gd name="connsiteX4" fmla="*/ 1129763 w 1129763"/>
                  <a:gd name="connsiteY4" fmla="*/ 129020 h 1126156"/>
                  <a:gd name="connsiteX5" fmla="*/ 126724 w 1129763"/>
                  <a:gd name="connsiteY5" fmla="*/ 129020 h 1126156"/>
                  <a:gd name="connsiteX6" fmla="*/ 126724 w 1129763"/>
                  <a:gd name="connsiteY6" fmla="*/ 1126156 h 1126156"/>
                  <a:gd name="connsiteX7" fmla="*/ 0 w 1129763"/>
                  <a:gd name="connsiteY7" fmla="*/ 1126156 h 112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763" h="1126156">
                    <a:moveTo>
                      <a:pt x="0" y="0"/>
                    </a:moveTo>
                    <a:lnTo>
                      <a:pt x="126724" y="0"/>
                    </a:lnTo>
                    <a:lnTo>
                      <a:pt x="126724" y="2296"/>
                    </a:lnTo>
                    <a:lnTo>
                      <a:pt x="1129763" y="2296"/>
                    </a:lnTo>
                    <a:lnTo>
                      <a:pt x="1129763" y="129020"/>
                    </a:lnTo>
                    <a:lnTo>
                      <a:pt x="126724" y="129020"/>
                    </a:lnTo>
                    <a:lnTo>
                      <a:pt x="126724" y="1126156"/>
                    </a:lnTo>
                    <a:lnTo>
                      <a:pt x="0" y="1126156"/>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mn-cs"/>
                </a:endParaRPr>
              </a:p>
            </p:txBody>
          </p:sp>
        </p:grpSp>
      </p:grpSp>
    </p:spTree>
    <p:extLst>
      <p:ext uri="{BB962C8B-B14F-4D97-AF65-F5344CB8AC3E}">
        <p14:creationId xmlns:p14="http://schemas.microsoft.com/office/powerpoint/2010/main" val="380914008"/>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4D44E2E0-EA3A-FD14-F85C-FB6638953F5C}"/>
              </a:ext>
            </a:extLst>
          </p:cNvPr>
          <p:cNvSpPr>
            <a:spLocks noGrp="1"/>
          </p:cNvSpPr>
          <p:nvPr>
            <p:ph type="sldNum" sz="quarter" idx="4"/>
          </p:nvPr>
        </p:nvSpPr>
        <p:spPr>
          <a:xfrm>
            <a:off x="11100390" y="6174000"/>
            <a:ext cx="750809" cy="365125"/>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8A3D32B-9EE4-634E-8394-5B7C42BAEC12}" type="slidenum">
              <a:rPr kumimoji="0" lang="en-US" sz="12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Ορθογώνιο: Στρογγύλεμα διαγώνιων γωνιών 4">
            <a:extLst>
              <a:ext uri="{FF2B5EF4-FFF2-40B4-BE49-F238E27FC236}">
                <a16:creationId xmlns:a16="http://schemas.microsoft.com/office/drawing/2014/main" id="{9A250E35-7F94-C9E2-5F89-F90997BE18D5}"/>
              </a:ext>
            </a:extLst>
          </p:cNvPr>
          <p:cNvSpPr/>
          <p:nvPr/>
        </p:nvSpPr>
        <p:spPr bwMode="auto">
          <a:xfrm>
            <a:off x="345653" y="630257"/>
            <a:ext cx="5628117" cy="1687890"/>
          </a:xfrm>
          <a:prstGeom prst="round2DiagRect">
            <a:avLst>
              <a:gd name="adj1" fmla="val 50000"/>
              <a:gd name="adj2" fmla="val 0"/>
            </a:avLst>
          </a:prstGeom>
          <a:solidFill>
            <a:srgbClr val="FFFFFF">
              <a:alpha val="81000"/>
            </a:srgbClr>
          </a:solidFill>
          <a:ln w="12700" cap="flat" cmpd="sng" algn="ctr">
            <a:noFill/>
            <a:prstDash val="solid"/>
            <a:miter lim="800000"/>
            <a:headEnd type="none" w="med" len="med"/>
            <a:tailEnd type="none" w="med" len="med"/>
          </a:ln>
          <a:effectLst/>
        </p:spPr>
        <p:txBody>
          <a:bodyPr vert="horz" wrap="square" lIns="45720" tIns="45720" rIns="45720" bIns="45720" numCol="1" rtlCol="0" anchor="ctr" anchorCtr="0" compatLnSpc="1">
            <a:prstTxWarp prst="textNoShape">
              <a:avLst/>
            </a:prstTxWarp>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To make the </a:t>
            </a:r>
            <a:r>
              <a:rPr kumimoji="0" lang="en-US" sz="24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Raw Materials </a:t>
            </a:r>
            <a:r>
              <a:rPr kumimoji="0" lang="en-US" sz="2400" b="0"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sector a </a:t>
            </a:r>
            <a:r>
              <a:rPr kumimoji="0" lang="en-US" sz="24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major strength </a:t>
            </a:r>
            <a:r>
              <a:rPr kumimoji="0" lang="en-US" sz="2400" b="0"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for </a:t>
            </a:r>
            <a:r>
              <a:rPr kumimoji="0" lang="en-US" sz="24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Europe</a:t>
            </a:r>
            <a:r>
              <a:rPr kumimoji="0" lang="en-US" sz="2400" b="0"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 </a:t>
            </a:r>
          </a:p>
        </p:txBody>
      </p:sp>
      <p:grpSp>
        <p:nvGrpSpPr>
          <p:cNvPr id="6" name="Google Shape;12165;p138">
            <a:extLst>
              <a:ext uri="{FF2B5EF4-FFF2-40B4-BE49-F238E27FC236}">
                <a16:creationId xmlns:a16="http://schemas.microsoft.com/office/drawing/2014/main" id="{242BCE04-9CE2-6D90-B71B-511113AD90CC}"/>
              </a:ext>
            </a:extLst>
          </p:cNvPr>
          <p:cNvGrpSpPr/>
          <p:nvPr/>
        </p:nvGrpSpPr>
        <p:grpSpPr>
          <a:xfrm>
            <a:off x="181350" y="564734"/>
            <a:ext cx="688328" cy="653565"/>
            <a:chOff x="-9523700" y="3614000"/>
            <a:chExt cx="353675" cy="353675"/>
          </a:xfrm>
        </p:grpSpPr>
        <p:sp>
          <p:nvSpPr>
            <p:cNvPr id="7" name="Google Shape;12166;p138">
              <a:extLst>
                <a:ext uri="{FF2B5EF4-FFF2-40B4-BE49-F238E27FC236}">
                  <a16:creationId xmlns:a16="http://schemas.microsoft.com/office/drawing/2014/main" id="{997E8F28-6707-AAD5-8ABA-FA5A8258340E}"/>
                </a:ext>
              </a:extLst>
            </p:cNvPr>
            <p:cNvSpPr/>
            <p:nvPr/>
          </p:nvSpPr>
          <p:spPr>
            <a:xfrm>
              <a:off x="-9523700" y="3843975"/>
              <a:ext cx="124475" cy="123700"/>
            </a:xfrm>
            <a:custGeom>
              <a:avLst/>
              <a:gdLst/>
              <a:ahLst/>
              <a:cxnLst/>
              <a:rect l="l" t="t" r="r" b="b"/>
              <a:pathLst>
                <a:path w="4979" h="4948" extrusionOk="0">
                  <a:moveTo>
                    <a:pt x="2489" y="1198"/>
                  </a:moveTo>
                  <a:cubicBezTo>
                    <a:pt x="3151" y="1198"/>
                    <a:pt x="3718" y="1765"/>
                    <a:pt x="3718" y="2427"/>
                  </a:cubicBezTo>
                  <a:cubicBezTo>
                    <a:pt x="3718" y="3088"/>
                    <a:pt x="3151" y="3687"/>
                    <a:pt x="2489" y="3687"/>
                  </a:cubicBezTo>
                  <a:cubicBezTo>
                    <a:pt x="1828" y="3687"/>
                    <a:pt x="1229" y="3151"/>
                    <a:pt x="1229" y="2427"/>
                  </a:cubicBezTo>
                  <a:cubicBezTo>
                    <a:pt x="1229" y="1734"/>
                    <a:pt x="1828" y="1198"/>
                    <a:pt x="2489" y="1198"/>
                  </a:cubicBezTo>
                  <a:close/>
                  <a:moveTo>
                    <a:pt x="2489" y="1"/>
                  </a:moveTo>
                  <a:cubicBezTo>
                    <a:pt x="1103" y="1"/>
                    <a:pt x="1" y="1103"/>
                    <a:pt x="1" y="2458"/>
                  </a:cubicBezTo>
                  <a:cubicBezTo>
                    <a:pt x="1" y="3844"/>
                    <a:pt x="1135" y="4947"/>
                    <a:pt x="2489" y="4947"/>
                  </a:cubicBezTo>
                  <a:cubicBezTo>
                    <a:pt x="3876" y="4947"/>
                    <a:pt x="4978" y="3844"/>
                    <a:pt x="4978" y="2458"/>
                  </a:cubicBezTo>
                  <a:cubicBezTo>
                    <a:pt x="4978" y="1103"/>
                    <a:pt x="3876" y="1"/>
                    <a:pt x="2489" y="1"/>
                  </a:cubicBezTo>
                  <a:close/>
                </a:path>
              </a:pathLst>
            </a:custGeom>
            <a:solidFill>
              <a:srgbClr val="6BB745"/>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BB745"/>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8" name="Google Shape;12167;p138">
              <a:extLst>
                <a:ext uri="{FF2B5EF4-FFF2-40B4-BE49-F238E27FC236}">
                  <a16:creationId xmlns:a16="http://schemas.microsoft.com/office/drawing/2014/main" id="{C544AD22-0447-0AFC-660F-E4EB65077A47}"/>
                </a:ext>
              </a:extLst>
            </p:cNvPr>
            <p:cNvSpPr/>
            <p:nvPr/>
          </p:nvSpPr>
          <p:spPr>
            <a:xfrm>
              <a:off x="-9515825" y="3656525"/>
              <a:ext cx="116600" cy="195350"/>
            </a:xfrm>
            <a:custGeom>
              <a:avLst/>
              <a:gdLst/>
              <a:ahLst/>
              <a:cxnLst/>
              <a:rect l="l" t="t" r="r" b="b"/>
              <a:pathLst>
                <a:path w="4664" h="7814" extrusionOk="0">
                  <a:moveTo>
                    <a:pt x="2994" y="1"/>
                  </a:moveTo>
                  <a:cubicBezTo>
                    <a:pt x="2206" y="1"/>
                    <a:pt x="1513" y="536"/>
                    <a:pt x="1387" y="1324"/>
                  </a:cubicBezTo>
                  <a:lnTo>
                    <a:pt x="1" y="7499"/>
                  </a:lnTo>
                  <a:cubicBezTo>
                    <a:pt x="599" y="6963"/>
                    <a:pt x="1355" y="6648"/>
                    <a:pt x="2174" y="6648"/>
                  </a:cubicBezTo>
                  <a:cubicBezTo>
                    <a:pt x="3151" y="6648"/>
                    <a:pt x="4065" y="7089"/>
                    <a:pt x="4663" y="7814"/>
                  </a:cubicBezTo>
                  <a:lnTo>
                    <a:pt x="4663" y="1639"/>
                  </a:lnTo>
                  <a:cubicBezTo>
                    <a:pt x="4663" y="757"/>
                    <a:pt x="3907" y="1"/>
                    <a:pt x="2994" y="1"/>
                  </a:cubicBezTo>
                  <a:close/>
                </a:path>
              </a:pathLst>
            </a:custGeom>
            <a:solidFill>
              <a:srgbClr val="004393"/>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BB745"/>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9" name="Google Shape;12168;p138">
              <a:extLst>
                <a:ext uri="{FF2B5EF4-FFF2-40B4-BE49-F238E27FC236}">
                  <a16:creationId xmlns:a16="http://schemas.microsoft.com/office/drawing/2014/main" id="{C551F201-E584-ADE6-09C4-CF68E9695738}"/>
                </a:ext>
              </a:extLst>
            </p:cNvPr>
            <p:cNvSpPr/>
            <p:nvPr/>
          </p:nvSpPr>
          <p:spPr>
            <a:xfrm>
              <a:off x="-9481175" y="3614000"/>
              <a:ext cx="80375" cy="37050"/>
            </a:xfrm>
            <a:custGeom>
              <a:avLst/>
              <a:gdLst/>
              <a:ahLst/>
              <a:cxnLst/>
              <a:rect l="l" t="t" r="r" b="b"/>
              <a:pathLst>
                <a:path w="3215" h="1482" extrusionOk="0">
                  <a:moveTo>
                    <a:pt x="1608" y="0"/>
                  </a:moveTo>
                  <a:cubicBezTo>
                    <a:pt x="788" y="63"/>
                    <a:pt x="127" y="693"/>
                    <a:pt x="1" y="1481"/>
                  </a:cubicBezTo>
                  <a:cubicBezTo>
                    <a:pt x="442" y="1072"/>
                    <a:pt x="1009" y="851"/>
                    <a:pt x="1608" y="851"/>
                  </a:cubicBezTo>
                  <a:cubicBezTo>
                    <a:pt x="2238" y="851"/>
                    <a:pt x="2805" y="1072"/>
                    <a:pt x="3214" y="1481"/>
                  </a:cubicBezTo>
                  <a:cubicBezTo>
                    <a:pt x="3120" y="630"/>
                    <a:pt x="2427" y="0"/>
                    <a:pt x="1608" y="0"/>
                  </a:cubicBezTo>
                  <a:close/>
                </a:path>
              </a:pathLst>
            </a:custGeom>
            <a:solidFill>
              <a:srgbClr val="6BB745"/>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BB745"/>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0" name="Google Shape;12169;p138">
              <a:extLst>
                <a:ext uri="{FF2B5EF4-FFF2-40B4-BE49-F238E27FC236}">
                  <a16:creationId xmlns:a16="http://schemas.microsoft.com/office/drawing/2014/main" id="{A7F24BD1-EAAD-AB33-68B5-8C8C8848C1F1}"/>
                </a:ext>
              </a:extLst>
            </p:cNvPr>
            <p:cNvSpPr/>
            <p:nvPr/>
          </p:nvSpPr>
          <p:spPr>
            <a:xfrm>
              <a:off x="-9294500" y="3843975"/>
              <a:ext cx="124475" cy="123700"/>
            </a:xfrm>
            <a:custGeom>
              <a:avLst/>
              <a:gdLst/>
              <a:ahLst/>
              <a:cxnLst/>
              <a:rect l="l" t="t" r="r" b="b"/>
              <a:pathLst>
                <a:path w="4979" h="4948" extrusionOk="0">
                  <a:moveTo>
                    <a:pt x="2489" y="1198"/>
                  </a:moveTo>
                  <a:cubicBezTo>
                    <a:pt x="3151" y="1198"/>
                    <a:pt x="3718" y="1765"/>
                    <a:pt x="3718" y="2427"/>
                  </a:cubicBezTo>
                  <a:cubicBezTo>
                    <a:pt x="3718" y="3088"/>
                    <a:pt x="3151" y="3687"/>
                    <a:pt x="2489" y="3687"/>
                  </a:cubicBezTo>
                  <a:cubicBezTo>
                    <a:pt x="1828" y="3687"/>
                    <a:pt x="1229" y="3151"/>
                    <a:pt x="1229" y="2427"/>
                  </a:cubicBezTo>
                  <a:cubicBezTo>
                    <a:pt x="1229" y="1734"/>
                    <a:pt x="1796" y="1198"/>
                    <a:pt x="2489" y="1198"/>
                  </a:cubicBezTo>
                  <a:close/>
                  <a:moveTo>
                    <a:pt x="2489" y="1"/>
                  </a:moveTo>
                  <a:cubicBezTo>
                    <a:pt x="1103" y="1"/>
                    <a:pt x="0" y="1103"/>
                    <a:pt x="0" y="2458"/>
                  </a:cubicBezTo>
                  <a:cubicBezTo>
                    <a:pt x="0" y="3844"/>
                    <a:pt x="1103" y="4947"/>
                    <a:pt x="2489" y="4947"/>
                  </a:cubicBezTo>
                  <a:cubicBezTo>
                    <a:pt x="3876" y="4947"/>
                    <a:pt x="4978" y="3844"/>
                    <a:pt x="4978" y="2458"/>
                  </a:cubicBezTo>
                  <a:cubicBezTo>
                    <a:pt x="4978" y="1103"/>
                    <a:pt x="3876" y="1"/>
                    <a:pt x="2489" y="1"/>
                  </a:cubicBezTo>
                  <a:close/>
                </a:path>
              </a:pathLst>
            </a:custGeom>
            <a:solidFill>
              <a:srgbClr val="6BB745"/>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BB745"/>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1" name="Google Shape;12170;p138">
              <a:extLst>
                <a:ext uri="{FF2B5EF4-FFF2-40B4-BE49-F238E27FC236}">
                  <a16:creationId xmlns:a16="http://schemas.microsoft.com/office/drawing/2014/main" id="{41FED4C2-76D5-F43C-2345-3A485EC6FC45}"/>
                </a:ext>
              </a:extLst>
            </p:cNvPr>
            <p:cNvSpPr/>
            <p:nvPr/>
          </p:nvSpPr>
          <p:spPr>
            <a:xfrm>
              <a:off x="-9294500" y="3656525"/>
              <a:ext cx="116600" cy="195350"/>
            </a:xfrm>
            <a:custGeom>
              <a:avLst/>
              <a:gdLst/>
              <a:ahLst/>
              <a:cxnLst/>
              <a:rect l="l" t="t" r="r" b="b"/>
              <a:pathLst>
                <a:path w="4664" h="7814" extrusionOk="0">
                  <a:moveTo>
                    <a:pt x="1670" y="1"/>
                  </a:moveTo>
                  <a:cubicBezTo>
                    <a:pt x="757" y="1"/>
                    <a:pt x="0" y="757"/>
                    <a:pt x="0" y="1639"/>
                  </a:cubicBezTo>
                  <a:lnTo>
                    <a:pt x="0" y="7814"/>
                  </a:lnTo>
                  <a:cubicBezTo>
                    <a:pt x="599" y="7089"/>
                    <a:pt x="1513" y="6648"/>
                    <a:pt x="2489" y="6648"/>
                  </a:cubicBezTo>
                  <a:cubicBezTo>
                    <a:pt x="3308" y="6648"/>
                    <a:pt x="4065" y="6963"/>
                    <a:pt x="4663" y="7499"/>
                  </a:cubicBezTo>
                  <a:lnTo>
                    <a:pt x="3277" y="1324"/>
                  </a:lnTo>
                  <a:cubicBezTo>
                    <a:pt x="3119" y="536"/>
                    <a:pt x="2458" y="1"/>
                    <a:pt x="1670" y="1"/>
                  </a:cubicBezTo>
                  <a:close/>
                </a:path>
              </a:pathLst>
            </a:custGeom>
            <a:solidFill>
              <a:srgbClr val="004393"/>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2" name="Google Shape;12171;p138">
              <a:extLst>
                <a:ext uri="{FF2B5EF4-FFF2-40B4-BE49-F238E27FC236}">
                  <a16:creationId xmlns:a16="http://schemas.microsoft.com/office/drawing/2014/main" id="{AE8BB57C-8888-EF86-8BA5-1AFCA8AFB0CC}"/>
                </a:ext>
              </a:extLst>
            </p:cNvPr>
            <p:cNvSpPr/>
            <p:nvPr/>
          </p:nvSpPr>
          <p:spPr>
            <a:xfrm>
              <a:off x="-9294500" y="3615575"/>
              <a:ext cx="81150" cy="36250"/>
            </a:xfrm>
            <a:custGeom>
              <a:avLst/>
              <a:gdLst/>
              <a:ahLst/>
              <a:cxnLst/>
              <a:rect l="l" t="t" r="r" b="b"/>
              <a:pathLst>
                <a:path w="3246" h="1450" extrusionOk="0">
                  <a:moveTo>
                    <a:pt x="1639" y="0"/>
                  </a:moveTo>
                  <a:cubicBezTo>
                    <a:pt x="788" y="0"/>
                    <a:pt x="126" y="630"/>
                    <a:pt x="0" y="1450"/>
                  </a:cubicBezTo>
                  <a:cubicBezTo>
                    <a:pt x="442" y="1040"/>
                    <a:pt x="1040" y="820"/>
                    <a:pt x="1639" y="820"/>
                  </a:cubicBezTo>
                  <a:cubicBezTo>
                    <a:pt x="2269" y="820"/>
                    <a:pt x="2804" y="1040"/>
                    <a:pt x="3245" y="1450"/>
                  </a:cubicBezTo>
                  <a:cubicBezTo>
                    <a:pt x="3119" y="599"/>
                    <a:pt x="2458" y="0"/>
                    <a:pt x="1639" y="0"/>
                  </a:cubicBezTo>
                  <a:close/>
                </a:path>
              </a:pathLst>
            </a:custGeom>
            <a:solidFill>
              <a:srgbClr val="6BB745"/>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BB745"/>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3" name="Google Shape;12172;p138">
              <a:extLst>
                <a:ext uri="{FF2B5EF4-FFF2-40B4-BE49-F238E27FC236}">
                  <a16:creationId xmlns:a16="http://schemas.microsoft.com/office/drawing/2014/main" id="{9F128C19-7592-18E3-09C7-1AC86CA9767B}"/>
                </a:ext>
              </a:extLst>
            </p:cNvPr>
            <p:cNvSpPr/>
            <p:nvPr/>
          </p:nvSpPr>
          <p:spPr>
            <a:xfrm>
              <a:off x="-9376569" y="3823100"/>
              <a:ext cx="63025" cy="41750"/>
            </a:xfrm>
            <a:custGeom>
              <a:avLst/>
              <a:gdLst/>
              <a:ahLst/>
              <a:cxnLst/>
              <a:rect l="l" t="t" r="r" b="b"/>
              <a:pathLst>
                <a:path w="2521" h="1670" extrusionOk="0">
                  <a:moveTo>
                    <a:pt x="0" y="0"/>
                  </a:moveTo>
                  <a:lnTo>
                    <a:pt x="0" y="1670"/>
                  </a:lnTo>
                  <a:lnTo>
                    <a:pt x="2521" y="1670"/>
                  </a:lnTo>
                  <a:lnTo>
                    <a:pt x="2521" y="0"/>
                  </a:lnTo>
                  <a:close/>
                </a:path>
              </a:pathLst>
            </a:custGeom>
            <a:solidFill>
              <a:srgbClr val="004393"/>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4" name="Google Shape;12173;p138">
              <a:extLst>
                <a:ext uri="{FF2B5EF4-FFF2-40B4-BE49-F238E27FC236}">
                  <a16:creationId xmlns:a16="http://schemas.microsoft.com/office/drawing/2014/main" id="{07093683-74BA-9995-9628-30EC66A89BF1}"/>
                </a:ext>
              </a:extLst>
            </p:cNvPr>
            <p:cNvSpPr/>
            <p:nvPr/>
          </p:nvSpPr>
          <p:spPr>
            <a:xfrm>
              <a:off x="-9336250" y="3739225"/>
              <a:ext cx="21300" cy="63050"/>
            </a:xfrm>
            <a:custGeom>
              <a:avLst/>
              <a:gdLst/>
              <a:ahLst/>
              <a:cxnLst/>
              <a:rect l="l" t="t" r="r" b="b"/>
              <a:pathLst>
                <a:path w="852" h="2522" extrusionOk="0">
                  <a:moveTo>
                    <a:pt x="1" y="1"/>
                  </a:moveTo>
                  <a:lnTo>
                    <a:pt x="1" y="2521"/>
                  </a:lnTo>
                  <a:lnTo>
                    <a:pt x="851" y="2521"/>
                  </a:lnTo>
                  <a:lnTo>
                    <a:pt x="851" y="1"/>
                  </a:lnTo>
                  <a:close/>
                </a:path>
              </a:pathLst>
            </a:custGeom>
            <a:solidFill>
              <a:srgbClr val="004393"/>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5" name="Google Shape;12174;p138">
              <a:extLst>
                <a:ext uri="{FF2B5EF4-FFF2-40B4-BE49-F238E27FC236}">
                  <a16:creationId xmlns:a16="http://schemas.microsoft.com/office/drawing/2014/main" id="{3C5DBCE9-F65B-249C-3FFE-92F913A3D3EA}"/>
                </a:ext>
              </a:extLst>
            </p:cNvPr>
            <p:cNvSpPr/>
            <p:nvPr/>
          </p:nvSpPr>
          <p:spPr>
            <a:xfrm>
              <a:off x="-9377958" y="3739225"/>
              <a:ext cx="20500" cy="63050"/>
            </a:xfrm>
            <a:custGeom>
              <a:avLst/>
              <a:gdLst/>
              <a:ahLst/>
              <a:cxnLst/>
              <a:rect l="l" t="t" r="r" b="b"/>
              <a:pathLst>
                <a:path w="820" h="2522" extrusionOk="0">
                  <a:moveTo>
                    <a:pt x="0" y="1"/>
                  </a:moveTo>
                  <a:lnTo>
                    <a:pt x="0" y="2521"/>
                  </a:lnTo>
                  <a:lnTo>
                    <a:pt x="820" y="2521"/>
                  </a:lnTo>
                  <a:lnTo>
                    <a:pt x="820" y="1"/>
                  </a:lnTo>
                  <a:close/>
                </a:path>
              </a:pathLst>
            </a:custGeom>
            <a:solidFill>
              <a:srgbClr val="004393"/>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grpSp>
      <p:sp>
        <p:nvSpPr>
          <p:cNvPr id="16" name="TextBox 15">
            <a:extLst>
              <a:ext uri="{FF2B5EF4-FFF2-40B4-BE49-F238E27FC236}">
                <a16:creationId xmlns:a16="http://schemas.microsoft.com/office/drawing/2014/main" id="{6282C3AD-5A37-583E-5AC2-141D771EBE40}"/>
              </a:ext>
            </a:extLst>
          </p:cNvPr>
          <p:cNvSpPr txBox="1"/>
          <p:nvPr/>
        </p:nvSpPr>
        <p:spPr>
          <a:xfrm>
            <a:off x="891416" y="558709"/>
            <a:ext cx="2828177" cy="707886"/>
          </a:xfrm>
          <a:prstGeom prst="rect">
            <a:avLst/>
          </a:prstGeom>
          <a:noFill/>
        </p:spPr>
        <p:txBody>
          <a:bodyPr wrap="square" anchor="ctr">
            <a:spAutoFit/>
          </a:bodyPr>
          <a:lstStyle/>
          <a:p>
            <a:pPr marL="0" marR="0" lvl="0" indent="0" algn="l" defTabSz="914400" rtl="0" eaLnBrk="1" fontAlgn="base" latinLnBrk="0" hangingPunct="0">
              <a:lnSpc>
                <a:spcPct val="100000"/>
              </a:lnSpc>
              <a:spcBef>
                <a:spcPts val="600"/>
              </a:spcBef>
              <a:spcAft>
                <a:spcPts val="600"/>
              </a:spcAft>
              <a:buClrTx/>
              <a:buSzTx/>
              <a:buFontTx/>
              <a:buNone/>
              <a:tabLst/>
              <a:defRPr/>
            </a:pPr>
            <a:r>
              <a:rPr kumimoji="0" lang="en-US" sz="4000" b="1" i="0" u="none" strike="noStrike" kern="1200" cap="none" spc="0" normalizeH="0" baseline="0" noProof="0">
                <a:ln>
                  <a:noFill/>
                </a:ln>
                <a:solidFill>
                  <a:srgbClr val="004393"/>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The Vision</a:t>
            </a:r>
          </a:p>
        </p:txBody>
      </p:sp>
      <p:sp>
        <p:nvSpPr>
          <p:cNvPr id="19" name="Ορθογώνιο: Στρογγύλεμα διαγώνιων γωνιών 18">
            <a:extLst>
              <a:ext uri="{FF2B5EF4-FFF2-40B4-BE49-F238E27FC236}">
                <a16:creationId xmlns:a16="http://schemas.microsoft.com/office/drawing/2014/main" id="{51B5A101-5CE1-1533-36F7-56F802992A40}"/>
              </a:ext>
            </a:extLst>
          </p:cNvPr>
          <p:cNvSpPr/>
          <p:nvPr/>
        </p:nvSpPr>
        <p:spPr bwMode="auto">
          <a:xfrm>
            <a:off x="5109728" y="3109434"/>
            <a:ext cx="6915456" cy="2520315"/>
          </a:xfrm>
          <a:prstGeom prst="round2DiagRect">
            <a:avLst>
              <a:gd name="adj1" fmla="val 40023"/>
              <a:gd name="adj2" fmla="val 0"/>
            </a:avLst>
          </a:prstGeom>
          <a:solidFill>
            <a:srgbClr val="FFFFFF">
              <a:alpha val="81000"/>
            </a:srgbClr>
          </a:solidFill>
          <a:ln w="12700" cap="flat" cmpd="sng" algn="ctr">
            <a:noFill/>
            <a:prstDash val="solid"/>
            <a:miter lim="800000"/>
            <a:headEnd type="none" w="med" len="med"/>
            <a:tailEnd type="none" w="med" len="med"/>
          </a:ln>
          <a:effectLst/>
        </p:spPr>
        <p:txBody>
          <a:bodyPr vert="horz" wrap="square" lIns="45720" tIns="45720" rIns="45720" bIns="45720" numCol="1" rtlCol="0" anchor="ctr" anchorCtr="0" compatLnSpc="1">
            <a:prstTxWarp prst="textNoShape">
              <a:avLst/>
            </a:prstTxWarp>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333333"/>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To enable the </a:t>
            </a:r>
            <a:r>
              <a:rPr kumimoji="0" lang="en-US" sz="2400" b="1" i="0" u="none" strike="noStrike" kern="1200" cap="none" spc="0" normalizeH="0" baseline="0" noProof="0">
                <a:ln>
                  <a:noFill/>
                </a:ln>
                <a:solidFill>
                  <a:srgbClr val="6BB745"/>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sustainable competitiveness </a:t>
            </a:r>
            <a:r>
              <a:rPr kumimoji="0" lang="en-US" sz="2400" b="0"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of the European minerals, metals, and materials sector across their whole value chain by driving </a:t>
            </a:r>
            <a:r>
              <a:rPr kumimoji="0" lang="en-US" sz="2400" b="1" i="0" u="none" strike="noStrike" kern="1200" cap="none" spc="0" normalizeH="0" baseline="0" noProof="0">
                <a:ln>
                  <a:noFill/>
                </a:ln>
                <a:solidFill>
                  <a:srgbClr val="6BB745"/>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innovation</a:t>
            </a:r>
            <a:r>
              <a:rPr kumimoji="0" lang="en-US" sz="2400" b="0"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a:t>
            </a:r>
            <a:r>
              <a:rPr kumimoji="0" lang="en-US" sz="2400" b="1" i="0" u="none" strike="noStrike" kern="1200" cap="none" spc="0" normalizeH="0" baseline="0" noProof="0">
                <a:ln>
                  <a:noFill/>
                </a:ln>
                <a:solidFill>
                  <a:srgbClr val="6BB745"/>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 education</a:t>
            </a:r>
            <a:r>
              <a:rPr kumimoji="0" lang="en-US" sz="2400" b="0"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 and </a:t>
            </a:r>
            <a:r>
              <a:rPr kumimoji="0" lang="en-US" sz="2400" b="1" i="0" u="none" strike="noStrike" kern="1200" cap="none" spc="0" normalizeH="0" baseline="0" noProof="0">
                <a:ln>
                  <a:noFill/>
                </a:ln>
                <a:solidFill>
                  <a:srgbClr val="6BB745"/>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entrepreneurship</a:t>
            </a:r>
            <a:r>
              <a:rPr kumimoji="0" lang="en-US" sz="2400" b="0"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a:t>
            </a:r>
            <a:r>
              <a:rPr kumimoji="0" lang="en-US" sz="2400" b="0" i="0" u="none" strike="noStrike" kern="1200" cap="none" spc="0" normalizeH="0" baseline="0" noProof="0">
                <a:ln>
                  <a:noFill/>
                </a:ln>
                <a:solidFill>
                  <a:srgbClr val="333333"/>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 </a:t>
            </a:r>
          </a:p>
        </p:txBody>
      </p:sp>
      <p:grpSp>
        <p:nvGrpSpPr>
          <p:cNvPr id="20" name="Google Shape;10539;p136">
            <a:extLst>
              <a:ext uri="{FF2B5EF4-FFF2-40B4-BE49-F238E27FC236}">
                <a16:creationId xmlns:a16="http://schemas.microsoft.com/office/drawing/2014/main" id="{C620A365-F598-B6F9-5239-E47CEFF8CF7B}"/>
              </a:ext>
            </a:extLst>
          </p:cNvPr>
          <p:cNvGrpSpPr/>
          <p:nvPr/>
        </p:nvGrpSpPr>
        <p:grpSpPr>
          <a:xfrm>
            <a:off x="5089164" y="3012688"/>
            <a:ext cx="809857" cy="745021"/>
            <a:chOff x="-63250675" y="3746140"/>
            <a:chExt cx="289179" cy="312410"/>
          </a:xfrm>
        </p:grpSpPr>
        <p:sp>
          <p:nvSpPr>
            <p:cNvPr id="21" name="Google Shape;10540;p136">
              <a:extLst>
                <a:ext uri="{FF2B5EF4-FFF2-40B4-BE49-F238E27FC236}">
                  <a16:creationId xmlns:a16="http://schemas.microsoft.com/office/drawing/2014/main" id="{0D699FF8-4418-864B-9EFF-6ADA0674282E}"/>
                </a:ext>
              </a:extLst>
            </p:cNvPr>
            <p:cNvSpPr/>
            <p:nvPr/>
          </p:nvSpPr>
          <p:spPr>
            <a:xfrm>
              <a:off x="-63139142" y="3746140"/>
              <a:ext cx="177646" cy="190628"/>
            </a:xfrm>
            <a:custGeom>
              <a:avLst/>
              <a:gdLst/>
              <a:ahLst/>
              <a:cxnLst/>
              <a:rect l="l" t="t" r="r" b="b"/>
              <a:pathLst>
                <a:path w="7837" h="7715" extrusionOk="0">
                  <a:moveTo>
                    <a:pt x="6020" y="0"/>
                  </a:moveTo>
                  <a:cubicBezTo>
                    <a:pt x="5921" y="0"/>
                    <a:pt x="5820" y="37"/>
                    <a:pt x="5735" y="122"/>
                  </a:cubicBezTo>
                  <a:lnTo>
                    <a:pt x="4097" y="1760"/>
                  </a:lnTo>
                  <a:cubicBezTo>
                    <a:pt x="4034" y="1854"/>
                    <a:pt x="3971" y="1917"/>
                    <a:pt x="3971" y="2012"/>
                  </a:cubicBezTo>
                  <a:lnTo>
                    <a:pt x="3782" y="3304"/>
                  </a:lnTo>
                  <a:lnTo>
                    <a:pt x="1734" y="5351"/>
                  </a:lnTo>
                  <a:cubicBezTo>
                    <a:pt x="1576" y="5288"/>
                    <a:pt x="1387" y="5225"/>
                    <a:pt x="1230" y="5225"/>
                  </a:cubicBezTo>
                  <a:cubicBezTo>
                    <a:pt x="537" y="5225"/>
                    <a:pt x="1" y="5793"/>
                    <a:pt x="1" y="6486"/>
                  </a:cubicBezTo>
                  <a:cubicBezTo>
                    <a:pt x="1" y="7210"/>
                    <a:pt x="537" y="7714"/>
                    <a:pt x="1230" y="7714"/>
                  </a:cubicBezTo>
                  <a:cubicBezTo>
                    <a:pt x="1891" y="7714"/>
                    <a:pt x="2458" y="7179"/>
                    <a:pt x="2458" y="6486"/>
                  </a:cubicBezTo>
                  <a:cubicBezTo>
                    <a:pt x="2458" y="6297"/>
                    <a:pt x="2395" y="6139"/>
                    <a:pt x="2332" y="5982"/>
                  </a:cubicBezTo>
                  <a:lnTo>
                    <a:pt x="4380" y="3934"/>
                  </a:lnTo>
                  <a:lnTo>
                    <a:pt x="5672" y="3745"/>
                  </a:lnTo>
                  <a:cubicBezTo>
                    <a:pt x="5735" y="3745"/>
                    <a:pt x="5829" y="3713"/>
                    <a:pt x="5924" y="3619"/>
                  </a:cubicBezTo>
                  <a:lnTo>
                    <a:pt x="7562" y="1980"/>
                  </a:lnTo>
                  <a:cubicBezTo>
                    <a:pt x="7837" y="1706"/>
                    <a:pt x="7609" y="1254"/>
                    <a:pt x="7251" y="1254"/>
                  </a:cubicBezTo>
                  <a:cubicBezTo>
                    <a:pt x="7240" y="1254"/>
                    <a:pt x="7228" y="1255"/>
                    <a:pt x="7216" y="1256"/>
                  </a:cubicBezTo>
                  <a:lnTo>
                    <a:pt x="6302" y="1382"/>
                  </a:lnTo>
                  <a:lnTo>
                    <a:pt x="6428" y="468"/>
                  </a:lnTo>
                  <a:cubicBezTo>
                    <a:pt x="6472" y="203"/>
                    <a:pt x="6253" y="0"/>
                    <a:pt x="6020" y="0"/>
                  </a:cubicBezTo>
                  <a:close/>
                </a:path>
              </a:pathLst>
            </a:custGeom>
            <a:solidFill>
              <a:srgbClr val="004393"/>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22" name="Google Shape;10541;p136">
              <a:extLst>
                <a:ext uri="{FF2B5EF4-FFF2-40B4-BE49-F238E27FC236}">
                  <a16:creationId xmlns:a16="http://schemas.microsoft.com/office/drawing/2014/main" id="{114C74F3-D903-5694-89DB-0EEA3316A9C8}"/>
                </a:ext>
              </a:extLst>
            </p:cNvPr>
            <p:cNvSpPr/>
            <p:nvPr/>
          </p:nvSpPr>
          <p:spPr>
            <a:xfrm>
              <a:off x="-63196017" y="3805941"/>
              <a:ext cx="174320" cy="194771"/>
            </a:xfrm>
            <a:custGeom>
              <a:avLst/>
              <a:gdLst/>
              <a:ahLst/>
              <a:cxnLst/>
              <a:rect l="l" t="t" r="r" b="b"/>
              <a:pathLst>
                <a:path w="7467" h="7436" extrusionOk="0">
                  <a:moveTo>
                    <a:pt x="3718" y="1"/>
                  </a:moveTo>
                  <a:cubicBezTo>
                    <a:pt x="1670" y="1"/>
                    <a:pt x="0" y="1670"/>
                    <a:pt x="0" y="3750"/>
                  </a:cubicBezTo>
                  <a:cubicBezTo>
                    <a:pt x="0" y="5797"/>
                    <a:pt x="1638" y="7436"/>
                    <a:pt x="3718" y="7436"/>
                  </a:cubicBezTo>
                  <a:cubicBezTo>
                    <a:pt x="5765" y="7436"/>
                    <a:pt x="7467" y="5797"/>
                    <a:pt x="7467" y="3750"/>
                  </a:cubicBezTo>
                  <a:cubicBezTo>
                    <a:pt x="7467" y="3151"/>
                    <a:pt x="7341" y="2647"/>
                    <a:pt x="7120" y="2143"/>
                  </a:cubicBezTo>
                  <a:lnTo>
                    <a:pt x="5828" y="3435"/>
                  </a:lnTo>
                  <a:cubicBezTo>
                    <a:pt x="5828" y="3498"/>
                    <a:pt x="5860" y="3624"/>
                    <a:pt x="5860" y="3718"/>
                  </a:cubicBezTo>
                  <a:cubicBezTo>
                    <a:pt x="5860" y="4852"/>
                    <a:pt x="4915" y="5797"/>
                    <a:pt x="3781" y="5797"/>
                  </a:cubicBezTo>
                  <a:cubicBezTo>
                    <a:pt x="2615" y="5797"/>
                    <a:pt x="1670" y="4852"/>
                    <a:pt x="1670" y="3718"/>
                  </a:cubicBezTo>
                  <a:cubicBezTo>
                    <a:pt x="1733" y="2552"/>
                    <a:pt x="2615" y="1607"/>
                    <a:pt x="3781" y="1607"/>
                  </a:cubicBezTo>
                  <a:cubicBezTo>
                    <a:pt x="3875" y="1607"/>
                    <a:pt x="3970" y="1607"/>
                    <a:pt x="4033" y="1670"/>
                  </a:cubicBezTo>
                  <a:lnTo>
                    <a:pt x="5356" y="347"/>
                  </a:lnTo>
                  <a:cubicBezTo>
                    <a:pt x="4883" y="127"/>
                    <a:pt x="4316" y="1"/>
                    <a:pt x="3718" y="1"/>
                  </a:cubicBezTo>
                  <a:close/>
                </a:path>
              </a:pathLst>
            </a:custGeom>
            <a:solidFill>
              <a:srgbClr val="6BB745"/>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23" name="Google Shape;10542;p136">
              <a:extLst>
                <a:ext uri="{FF2B5EF4-FFF2-40B4-BE49-F238E27FC236}">
                  <a16:creationId xmlns:a16="http://schemas.microsoft.com/office/drawing/2014/main" id="{ED5724F4-A0DC-5A53-D3B5-D4E394133929}"/>
                </a:ext>
              </a:extLst>
            </p:cNvPr>
            <p:cNvSpPr/>
            <p:nvPr/>
          </p:nvSpPr>
          <p:spPr>
            <a:xfrm>
              <a:off x="-63250675" y="3751050"/>
              <a:ext cx="282098" cy="307500"/>
            </a:xfrm>
            <a:custGeom>
              <a:avLst/>
              <a:gdLst/>
              <a:ahLst/>
              <a:cxnLst/>
              <a:rect l="l" t="t" r="r" b="b"/>
              <a:pathLst>
                <a:path w="12445" h="12445" extrusionOk="0">
                  <a:moveTo>
                    <a:pt x="6270" y="0"/>
                  </a:moveTo>
                  <a:cubicBezTo>
                    <a:pt x="2773" y="0"/>
                    <a:pt x="0" y="2804"/>
                    <a:pt x="0" y="6238"/>
                  </a:cubicBezTo>
                  <a:cubicBezTo>
                    <a:pt x="0" y="9641"/>
                    <a:pt x="2804" y="12445"/>
                    <a:pt x="6238" y="12445"/>
                  </a:cubicBezTo>
                  <a:cubicBezTo>
                    <a:pt x="9672" y="12445"/>
                    <a:pt x="12445" y="9641"/>
                    <a:pt x="12445" y="6238"/>
                  </a:cubicBezTo>
                  <a:cubicBezTo>
                    <a:pt x="12445" y="5325"/>
                    <a:pt x="12256" y="4411"/>
                    <a:pt x="11878" y="3592"/>
                  </a:cubicBezTo>
                  <a:lnTo>
                    <a:pt x="11563" y="3907"/>
                  </a:lnTo>
                  <a:cubicBezTo>
                    <a:pt x="11342" y="4096"/>
                    <a:pt x="11121" y="4222"/>
                    <a:pt x="10838" y="4253"/>
                  </a:cubicBezTo>
                  <a:lnTo>
                    <a:pt x="10397" y="4348"/>
                  </a:lnTo>
                  <a:cubicBezTo>
                    <a:pt x="10680" y="4915"/>
                    <a:pt x="10806" y="5545"/>
                    <a:pt x="10806" y="6238"/>
                  </a:cubicBezTo>
                  <a:cubicBezTo>
                    <a:pt x="10806" y="8759"/>
                    <a:pt x="8759" y="10743"/>
                    <a:pt x="6270" y="10743"/>
                  </a:cubicBezTo>
                  <a:cubicBezTo>
                    <a:pt x="3781" y="10743"/>
                    <a:pt x="1733" y="8696"/>
                    <a:pt x="1733" y="6238"/>
                  </a:cubicBezTo>
                  <a:cubicBezTo>
                    <a:pt x="1733" y="3718"/>
                    <a:pt x="3781" y="1670"/>
                    <a:pt x="6270" y="1670"/>
                  </a:cubicBezTo>
                  <a:cubicBezTo>
                    <a:pt x="6931" y="1670"/>
                    <a:pt x="7561" y="1796"/>
                    <a:pt x="8160" y="2048"/>
                  </a:cubicBezTo>
                  <a:lnTo>
                    <a:pt x="8254" y="1607"/>
                  </a:lnTo>
                  <a:cubicBezTo>
                    <a:pt x="8286" y="1355"/>
                    <a:pt x="8412" y="1103"/>
                    <a:pt x="8601" y="914"/>
                  </a:cubicBezTo>
                  <a:lnTo>
                    <a:pt x="8916" y="599"/>
                  </a:lnTo>
                  <a:cubicBezTo>
                    <a:pt x="8097" y="189"/>
                    <a:pt x="7215" y="0"/>
                    <a:pt x="6270" y="0"/>
                  </a:cubicBezTo>
                  <a:close/>
                </a:path>
              </a:pathLst>
            </a:custGeom>
            <a:solidFill>
              <a:srgbClr val="004393"/>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grpSp>
      <p:sp>
        <p:nvSpPr>
          <p:cNvPr id="24" name="Title 2">
            <a:extLst>
              <a:ext uri="{FF2B5EF4-FFF2-40B4-BE49-F238E27FC236}">
                <a16:creationId xmlns:a16="http://schemas.microsoft.com/office/drawing/2014/main" id="{7A357088-14E0-4AE0-DA61-26EBA17867ED}"/>
              </a:ext>
            </a:extLst>
          </p:cNvPr>
          <p:cNvSpPr txBox="1">
            <a:spLocks/>
          </p:cNvSpPr>
          <p:nvPr/>
        </p:nvSpPr>
        <p:spPr bwMode="auto">
          <a:xfrm>
            <a:off x="6038470" y="3024397"/>
            <a:ext cx="11772733" cy="886970"/>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prstClr val="black"/>
                </a:solidFill>
              </a14:hiddenLine>
            </a:ext>
          </a:extLst>
        </p:spPr>
        <p:txBody>
          <a:bodyPr vert="horz" wrap="square" lIns="0" tIns="45720" rIns="91440" bIns="45720" anchor="ctr" anchorCtr="0">
            <a:noAutofit/>
          </a:bodyPr>
          <a:lstStyle>
            <a:lvl1pPr marL="0" indent="0" algn="l" defTabSz="914400" rtl="0" eaLnBrk="1" latinLnBrk="0" hangingPunct="1">
              <a:lnSpc>
                <a:spcPct val="100000"/>
              </a:lnSpc>
              <a:spcBef>
                <a:spcPct val="20000"/>
              </a:spcBef>
              <a:spcAft>
                <a:spcPts val="0"/>
              </a:spcAft>
              <a:buNone/>
              <a:defRPr kumimoji="0" sz="3200" b="0" i="0" u="none" kern="1200" baseline="0">
                <a:solidFill>
                  <a:srgbClr val="034EA2"/>
                </a:solidFill>
                <a:latin typeface="Calibri" panose="020F0502020204030204" pitchFamily="34" charset="0"/>
                <a:ea typeface="+mj-ea"/>
                <a:cs typeface="+mj-cs"/>
              </a:defRPr>
            </a:lvl1pPr>
          </a:lstStyle>
          <a:p>
            <a:pPr marL="0" marR="0" lvl="0" indent="0" defTabSz="914400" rtl="0" eaLnBrk="1" fontAlgn="auto" latinLnBrk="0" hangingPunct="1">
              <a:lnSpc>
                <a:spcPct val="100000"/>
              </a:lnSpc>
              <a:spcAft>
                <a:spcPts val="0"/>
              </a:spcAft>
              <a:buClrTx/>
              <a:buSzTx/>
              <a:buFontTx/>
              <a:buNone/>
              <a:tabLst/>
              <a:defRPr/>
            </a:pPr>
            <a:r>
              <a:rPr kumimoji="0" lang="en-US" sz="4000" b="1" i="0" u="none" strike="noStrike" kern="1200" cap="none" spc="0" normalizeH="0" baseline="0" noProof="0">
                <a:ln>
                  <a:noFill/>
                </a:ln>
                <a:solidFill>
                  <a:schemeClr val="dk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The Mission</a:t>
            </a:r>
          </a:p>
        </p:txBody>
      </p:sp>
    </p:spTree>
    <p:extLst>
      <p:ext uri="{BB962C8B-B14F-4D97-AF65-F5344CB8AC3E}">
        <p14:creationId xmlns:p14="http://schemas.microsoft.com/office/powerpoint/2010/main" val="1061163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54EB6-50C8-FC36-79FD-FC118689EBE4}"/>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D3BDC695-C163-9884-3E97-5C7BA9AE4E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430" y="0"/>
            <a:ext cx="12608430" cy="620899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2" descr="TextBox 11">
            <a:extLst>
              <a:ext uri="{FF2B5EF4-FFF2-40B4-BE49-F238E27FC236}">
                <a16:creationId xmlns:a16="http://schemas.microsoft.com/office/drawing/2014/main" id="{7B8D7244-7ACE-92E8-EF3D-5210E0124116}"/>
              </a:ext>
            </a:extLst>
          </p:cNvPr>
          <p:cNvSpPr txBox="1">
            <a:spLocks/>
          </p:cNvSpPr>
          <p:nvPr/>
        </p:nvSpPr>
        <p:spPr bwMode="auto">
          <a:xfrm>
            <a:off x="228945" y="247285"/>
            <a:ext cx="1094417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defPPr>
              <a:defRPr lang="en-US"/>
            </a:defPPr>
            <a:lvl1pPr marL="0" marR="0" lvl="0" indent="0" defTabSz="914400" eaLnBrk="1" latinLnBrk="0">
              <a:lnSpc>
                <a:spcPct val="100000"/>
              </a:lnSpc>
              <a:buClrTx/>
              <a:buSzTx/>
              <a:buFontTx/>
              <a:buNone/>
              <a:tabLst/>
              <a:defRPr kumimoji="0" sz="3200" b="1" i="0" u="none" strike="noStrike" cap="none" spc="0" normalizeH="0" baseline="0">
                <a:ln>
                  <a:noFill/>
                </a:ln>
                <a:solidFill>
                  <a:srgbClr val="6BB745"/>
                </a:solidFill>
                <a:effectLst/>
                <a:uLnTx/>
                <a:uFillTx/>
                <a:latin typeface="Titillium" panose="00000500000000000000" pitchFamily="50"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fontAlgn="base">
              <a:spcBef>
                <a:spcPct val="20000"/>
              </a:spcBef>
              <a:spcAft>
                <a:spcPct val="0"/>
              </a:spcAft>
              <a:buClrTx/>
              <a:buSzTx/>
              <a:tabLst/>
              <a:defRPr/>
            </a:pPr>
            <a:r>
              <a:rPr lang="en-US" altLang="en-US" sz="4000">
                <a:solidFill>
                  <a:srgbClr val="004393"/>
                </a:solidFill>
                <a:latin typeface="Calibri Light" panose="020F0302020204030204" pitchFamily="34" charset="0"/>
                <a:ea typeface="+mj-ea"/>
                <a:cs typeface="Calibri Light" panose="020F0302020204030204" pitchFamily="34" charset="0"/>
                <a:sym typeface="Titillium" panose="00000500000000000000" pitchFamily="50" charset="0"/>
              </a:rPr>
              <a:t>At a glance</a:t>
            </a:r>
          </a:p>
        </p:txBody>
      </p:sp>
      <p:sp>
        <p:nvSpPr>
          <p:cNvPr id="3" name="Oval 2">
            <a:extLst>
              <a:ext uri="{FF2B5EF4-FFF2-40B4-BE49-F238E27FC236}">
                <a16:creationId xmlns:a16="http://schemas.microsoft.com/office/drawing/2014/main" id="{8646D36D-DF94-6A2A-FC62-6847B3167E01}"/>
              </a:ext>
            </a:extLst>
          </p:cNvPr>
          <p:cNvSpPr/>
          <p:nvPr/>
        </p:nvSpPr>
        <p:spPr bwMode="auto">
          <a:xfrm>
            <a:off x="10182099" y="5096144"/>
            <a:ext cx="1061664" cy="913686"/>
          </a:xfrm>
          <a:prstGeom prst="ellipse">
            <a:avLst/>
          </a:prstGeom>
          <a:noFill/>
          <a:ln w="38100" cap="flat" cmpd="sng" algn="ctr">
            <a:solidFill>
              <a:srgbClr val="004393"/>
            </a:solidFill>
            <a:prstDash val="solid"/>
            <a:miter lim="800000"/>
            <a:headEnd type="none" w="med" len="med"/>
            <a:tailEnd type="none" w="med" len="med"/>
          </a:ln>
          <a:effectLst/>
        </p:spPr>
        <p:txBody>
          <a:bodyPr vert="horz" wrap="square" lIns="45720" tIns="45720" rIns="45720" bIns="45720" numCol="1" rtlCol="0" anchor="ctr" anchorCtr="0" compatLnSpc="1">
            <a:prstTxWarp prst="textNoShape">
              <a:avLst/>
            </a:prstTxWarp>
            <a:spAutoFit/>
          </a:bodyPr>
          <a:lstStyle/>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559398018"/>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369F8049-4303-C7F4-18B5-00A5D383A651}"/>
              </a:ext>
            </a:extLst>
          </p:cNvPr>
          <p:cNvGrpSpPr/>
          <p:nvPr/>
        </p:nvGrpSpPr>
        <p:grpSpPr>
          <a:xfrm>
            <a:off x="524929" y="4792995"/>
            <a:ext cx="3474879" cy="1303730"/>
            <a:chOff x="673298" y="1373953"/>
            <a:chExt cx="3158981" cy="1303730"/>
          </a:xfrm>
        </p:grpSpPr>
        <p:sp>
          <p:nvSpPr>
            <p:cNvPr id="73" name="TextBox 72">
              <a:extLst>
                <a:ext uri="{FF2B5EF4-FFF2-40B4-BE49-F238E27FC236}">
                  <a16:creationId xmlns:a16="http://schemas.microsoft.com/office/drawing/2014/main" id="{AA5268BA-9CA0-D4DD-0733-DE98C7481C8D}"/>
                </a:ext>
              </a:extLst>
            </p:cNvPr>
            <p:cNvSpPr txBox="1"/>
            <p:nvPr/>
          </p:nvSpPr>
          <p:spPr>
            <a:xfrm>
              <a:off x="684383" y="1846686"/>
              <a:ext cx="3147896" cy="83099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rPr>
                <a:t>149 members</a:t>
              </a:r>
            </a:p>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rPr>
                <a:t>11 Greek partners</a:t>
              </a:r>
            </a:p>
          </p:txBody>
        </p:sp>
        <p:sp>
          <p:nvSpPr>
            <p:cNvPr id="74" name="TextBox 73">
              <a:extLst>
                <a:ext uri="{FF2B5EF4-FFF2-40B4-BE49-F238E27FC236}">
                  <a16:creationId xmlns:a16="http://schemas.microsoft.com/office/drawing/2014/main" id="{F0EC36B2-9DB4-7383-3CBB-FF1C662EA85D}"/>
                </a:ext>
              </a:extLst>
            </p:cNvPr>
            <p:cNvSpPr txBox="1"/>
            <p:nvPr/>
          </p:nvSpPr>
          <p:spPr>
            <a:xfrm>
              <a:off x="673298" y="1373953"/>
              <a:ext cx="3147896" cy="46166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tx1">
                      <a:lumMod val="75000"/>
                      <a:lumOff val="25000"/>
                    </a:schemeClr>
                  </a:solidFill>
                  <a:effectLst/>
                  <a:uLnTx/>
                  <a:uFillTx/>
                  <a:latin typeface="Calibri Light" panose="020F0302020204030204" pitchFamily="34" charset="0"/>
                  <a:ea typeface="Calibri Light" panose="020F0302020204030204" pitchFamily="34" charset="0"/>
                  <a:cs typeface="Calibri Light" panose="020F0302020204030204" pitchFamily="34" charset="0"/>
                </a:rPr>
                <a:t>INDUSTRY</a:t>
              </a:r>
            </a:p>
          </p:txBody>
        </p:sp>
      </p:grpSp>
      <p:grpSp>
        <p:nvGrpSpPr>
          <p:cNvPr id="75" name="Group 74">
            <a:extLst>
              <a:ext uri="{FF2B5EF4-FFF2-40B4-BE49-F238E27FC236}">
                <a16:creationId xmlns:a16="http://schemas.microsoft.com/office/drawing/2014/main" id="{64DAEF6B-311D-90EC-748C-9B81CAFC9A63}"/>
              </a:ext>
            </a:extLst>
          </p:cNvPr>
          <p:cNvGrpSpPr/>
          <p:nvPr/>
        </p:nvGrpSpPr>
        <p:grpSpPr>
          <a:xfrm>
            <a:off x="4338411" y="4805306"/>
            <a:ext cx="3475423" cy="1288341"/>
            <a:chOff x="673298" y="1471754"/>
            <a:chExt cx="3159476" cy="1288341"/>
          </a:xfrm>
        </p:grpSpPr>
        <p:sp>
          <p:nvSpPr>
            <p:cNvPr id="76" name="TextBox 75">
              <a:extLst>
                <a:ext uri="{FF2B5EF4-FFF2-40B4-BE49-F238E27FC236}">
                  <a16:creationId xmlns:a16="http://schemas.microsoft.com/office/drawing/2014/main" id="{7320F723-12CF-C53A-8CAF-823020F1D3AE}"/>
                </a:ext>
              </a:extLst>
            </p:cNvPr>
            <p:cNvSpPr txBox="1"/>
            <p:nvPr/>
          </p:nvSpPr>
          <p:spPr>
            <a:xfrm>
              <a:off x="684878" y="1966031"/>
              <a:ext cx="3147896" cy="794064"/>
            </a:xfrm>
            <a:prstGeom prst="rect">
              <a:avLst/>
            </a:prstGeom>
            <a:noFill/>
          </p:spPr>
          <p:txBody>
            <a:bodyPr wrap="square" rtlCol="0" anchor="ctr">
              <a:spAutoFit/>
            </a:bodyPr>
            <a:lstStyle/>
            <a:p>
              <a:pPr marL="0" marR="0" lvl="0" indent="0" algn="ctr" defTabSz="914400" rtl="0" eaLnBrk="0" fontAlgn="base" latinLnBrk="0" hangingPunct="0">
                <a:lnSpc>
                  <a:spcPct val="95000"/>
                </a:lnSpc>
                <a:spcBef>
                  <a:spcPts val="0"/>
                </a:spcBef>
                <a:spcAft>
                  <a:spcPts val="0"/>
                </a:spcAft>
                <a:buClr>
                  <a:srgbClr val="6BB745"/>
                </a:buClr>
                <a:buSzTx/>
                <a:buFontTx/>
                <a:buNone/>
                <a:tabLst/>
                <a:defRPr/>
              </a:pPr>
              <a:r>
                <a:rPr lang="en-US" sz="2400" b="1">
                  <a:solidFill>
                    <a:srgbClr val="034EA2"/>
                  </a:solidFill>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53</a:t>
              </a:r>
              <a:r>
                <a:rPr kumimoji="0" lang="en-US" sz="24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 members</a:t>
              </a:r>
            </a:p>
            <a:p>
              <a:pPr marL="0" marR="0" lvl="0" indent="0" algn="ctr" defTabSz="914400" rtl="0" eaLnBrk="0" fontAlgn="base" latinLnBrk="0" hangingPunct="0">
                <a:lnSpc>
                  <a:spcPct val="95000"/>
                </a:lnSpc>
                <a:spcBef>
                  <a:spcPts val="0"/>
                </a:spcBef>
                <a:spcAft>
                  <a:spcPts val="0"/>
                </a:spcAft>
                <a:buClr>
                  <a:srgbClr val="6BB745"/>
                </a:buClr>
                <a:buSzTx/>
                <a:buFontTx/>
                <a:buNone/>
                <a:tabLst/>
                <a:defRPr/>
              </a:pPr>
              <a:r>
                <a:rPr lang="en-US" sz="2400" b="1">
                  <a:solidFill>
                    <a:srgbClr val="034EA2"/>
                  </a:solidFill>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2</a:t>
              </a:r>
              <a:r>
                <a:rPr kumimoji="0" lang="en-US" sz="24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 Greek partners</a:t>
              </a:r>
              <a:endParaRPr kumimoji="0" lang="en-US" sz="28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endParaRPr>
            </a:p>
          </p:txBody>
        </p:sp>
        <p:sp>
          <p:nvSpPr>
            <p:cNvPr id="77" name="TextBox 76">
              <a:extLst>
                <a:ext uri="{FF2B5EF4-FFF2-40B4-BE49-F238E27FC236}">
                  <a16:creationId xmlns:a16="http://schemas.microsoft.com/office/drawing/2014/main" id="{C6AD6D5F-AF6C-20C9-632B-27D85E6D7912}"/>
                </a:ext>
              </a:extLst>
            </p:cNvPr>
            <p:cNvSpPr txBox="1"/>
            <p:nvPr/>
          </p:nvSpPr>
          <p:spPr>
            <a:xfrm>
              <a:off x="673298" y="1471754"/>
              <a:ext cx="3147896" cy="46166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6DB12D"/>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RESEARCH &amp; TECHNOLOGY</a:t>
              </a:r>
            </a:p>
          </p:txBody>
        </p:sp>
      </p:grpSp>
      <p:grpSp>
        <p:nvGrpSpPr>
          <p:cNvPr id="99" name="Group 98">
            <a:extLst>
              <a:ext uri="{FF2B5EF4-FFF2-40B4-BE49-F238E27FC236}">
                <a16:creationId xmlns:a16="http://schemas.microsoft.com/office/drawing/2014/main" id="{91E0C01C-3887-21D0-CAB7-F994D9A1A736}"/>
              </a:ext>
            </a:extLst>
          </p:cNvPr>
          <p:cNvGrpSpPr/>
          <p:nvPr/>
        </p:nvGrpSpPr>
        <p:grpSpPr>
          <a:xfrm>
            <a:off x="8178821" y="4815724"/>
            <a:ext cx="3474879" cy="1302635"/>
            <a:chOff x="673298" y="1440765"/>
            <a:chExt cx="3158981" cy="1302635"/>
          </a:xfrm>
        </p:grpSpPr>
        <p:sp>
          <p:nvSpPr>
            <p:cNvPr id="100" name="TextBox 99">
              <a:extLst>
                <a:ext uri="{FF2B5EF4-FFF2-40B4-BE49-F238E27FC236}">
                  <a16:creationId xmlns:a16="http://schemas.microsoft.com/office/drawing/2014/main" id="{C2D1E068-8A5D-FC51-FE52-AE2F0B57C99B}"/>
                </a:ext>
              </a:extLst>
            </p:cNvPr>
            <p:cNvSpPr txBox="1"/>
            <p:nvPr/>
          </p:nvSpPr>
          <p:spPr>
            <a:xfrm>
              <a:off x="684383" y="1949336"/>
              <a:ext cx="3147896" cy="794064"/>
            </a:xfrm>
            <a:prstGeom prst="rect">
              <a:avLst/>
            </a:prstGeom>
            <a:noFill/>
          </p:spPr>
          <p:txBody>
            <a:bodyPr wrap="square" rtlCol="0" anchor="ctr">
              <a:spAutoFit/>
            </a:bodyPr>
            <a:lstStyle/>
            <a:p>
              <a:pPr marL="0" marR="0" lvl="0" indent="0" algn="ctr" defTabSz="914400" rtl="0" eaLnBrk="0" fontAlgn="base" latinLnBrk="0" hangingPunct="0">
                <a:lnSpc>
                  <a:spcPct val="95000"/>
                </a:lnSpc>
                <a:spcBef>
                  <a:spcPts val="0"/>
                </a:spcBef>
                <a:spcAft>
                  <a:spcPts val="0"/>
                </a:spcAft>
                <a:buClr>
                  <a:srgbClr val="6BB745"/>
                </a:buClr>
                <a:buSzTx/>
                <a:buFontTx/>
                <a:buNone/>
                <a:tabLst/>
                <a:defRPr/>
              </a:pPr>
              <a:r>
                <a:rPr kumimoji="0" lang="en-US" sz="24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72 members</a:t>
              </a:r>
            </a:p>
            <a:p>
              <a:pPr marL="0" marR="0" lvl="0" indent="0" algn="ctr" defTabSz="914400" rtl="0" eaLnBrk="0" fontAlgn="base" latinLnBrk="0" hangingPunct="0">
                <a:lnSpc>
                  <a:spcPct val="95000"/>
                </a:lnSpc>
                <a:spcBef>
                  <a:spcPts val="0"/>
                </a:spcBef>
                <a:spcAft>
                  <a:spcPts val="0"/>
                </a:spcAft>
                <a:buClr>
                  <a:srgbClr val="6BB745"/>
                </a:buClr>
                <a:buSzTx/>
                <a:buFontTx/>
                <a:buNone/>
                <a:tabLst/>
                <a:defRPr/>
              </a:pPr>
              <a:r>
                <a:rPr kumimoji="0" lang="en-US" sz="24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1 Greek partner</a:t>
              </a:r>
              <a:endParaRPr kumimoji="0" lang="en-US" sz="2800" b="1" i="0" u="none" strike="noStrike" kern="1200" cap="none" spc="0" normalizeH="0" baseline="0" noProof="0">
                <a:ln>
                  <a:noFill/>
                </a:ln>
                <a:solidFill>
                  <a:srgbClr val="034EA2"/>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endParaRPr>
            </a:p>
          </p:txBody>
        </p:sp>
        <p:sp>
          <p:nvSpPr>
            <p:cNvPr id="101" name="TextBox 100">
              <a:extLst>
                <a:ext uri="{FF2B5EF4-FFF2-40B4-BE49-F238E27FC236}">
                  <a16:creationId xmlns:a16="http://schemas.microsoft.com/office/drawing/2014/main" id="{6503A4C2-C793-E2D3-219D-92F9CAEA8558}"/>
                </a:ext>
              </a:extLst>
            </p:cNvPr>
            <p:cNvSpPr txBox="1"/>
            <p:nvPr/>
          </p:nvSpPr>
          <p:spPr>
            <a:xfrm>
              <a:off x="673298" y="1440765"/>
              <a:ext cx="3147896" cy="46166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672985"/>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Calibri" panose="020F0502020204030204" pitchFamily="34" charset="0"/>
                </a:rPr>
                <a:t>HIGHER EDUCATION</a:t>
              </a:r>
            </a:p>
          </p:txBody>
        </p:sp>
      </p:gr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l="-197"/>
          <a:stretch/>
        </p:blipFill>
        <p:spPr>
          <a:xfrm>
            <a:off x="-27015" y="1213673"/>
            <a:ext cx="12219015" cy="2453811"/>
          </a:xfrm>
          <a:prstGeom prst="rect">
            <a:avLst/>
          </a:prstGeom>
        </p:spPr>
      </p:pic>
      <p:sp>
        <p:nvSpPr>
          <p:cNvPr id="81" name="Rectangle 80"/>
          <p:cNvSpPr/>
          <p:nvPr/>
        </p:nvSpPr>
        <p:spPr>
          <a:xfrm>
            <a:off x="-9069" y="3657315"/>
            <a:ext cx="4068000" cy="72000"/>
          </a:xfrm>
          <a:prstGeom prst="rect">
            <a:avLst/>
          </a:prstGeom>
          <a:solidFill>
            <a:srgbClr val="40404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mn-cs"/>
            </a:endParaRPr>
          </a:p>
        </p:txBody>
      </p:sp>
      <p:sp>
        <p:nvSpPr>
          <p:cNvPr id="82" name="Rectangle 81"/>
          <p:cNvSpPr/>
          <p:nvPr/>
        </p:nvSpPr>
        <p:spPr>
          <a:xfrm>
            <a:off x="4058931" y="3657315"/>
            <a:ext cx="4068000" cy="72000"/>
          </a:xfrm>
          <a:prstGeom prst="rect">
            <a:avLst/>
          </a:prstGeom>
          <a:solidFill>
            <a:srgbClr val="6BB74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mn-cs"/>
            </a:endParaRPr>
          </a:p>
        </p:txBody>
      </p:sp>
      <p:sp>
        <p:nvSpPr>
          <p:cNvPr id="83" name="Rectangle 82"/>
          <p:cNvSpPr/>
          <p:nvPr/>
        </p:nvSpPr>
        <p:spPr>
          <a:xfrm>
            <a:off x="8126931" y="3657315"/>
            <a:ext cx="4068000" cy="72000"/>
          </a:xfrm>
          <a:prstGeom prst="rect">
            <a:avLst/>
          </a:prstGeom>
          <a:solidFill>
            <a:srgbClr val="67298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mn-cs"/>
            </a:endParaRPr>
          </a:p>
        </p:txBody>
      </p:sp>
      <p:cxnSp>
        <p:nvCxnSpPr>
          <p:cNvPr id="13" name="Straight Connector 12"/>
          <p:cNvCxnSpPr>
            <a:stCxn id="15" idx="6"/>
            <a:endCxn id="18" idx="2"/>
          </p:cNvCxnSpPr>
          <p:nvPr/>
        </p:nvCxnSpPr>
        <p:spPr>
          <a:xfrm>
            <a:off x="699670" y="4347852"/>
            <a:ext cx="10792660" cy="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888E1E5-EBAF-4811-A179-40EA10CF0856}"/>
              </a:ext>
            </a:extLst>
          </p:cNvPr>
          <p:cNvSpPr/>
          <p:nvPr/>
        </p:nvSpPr>
        <p:spPr>
          <a:xfrm>
            <a:off x="1818539" y="3875007"/>
            <a:ext cx="914400" cy="914400"/>
          </a:xfrm>
          <a:prstGeom prst="ellipse">
            <a:avLst/>
          </a:prstGeom>
          <a:solidFill>
            <a:schemeClr val="lt1"/>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
        <p:nvSpPr>
          <p:cNvPr id="96" name="Oval 95">
            <a:extLst>
              <a:ext uri="{FF2B5EF4-FFF2-40B4-BE49-F238E27FC236}">
                <a16:creationId xmlns:a16="http://schemas.microsoft.com/office/drawing/2014/main" id="{2990F547-202B-493B-B15C-1345B41B45AA}"/>
              </a:ext>
            </a:extLst>
          </p:cNvPr>
          <p:cNvSpPr/>
          <p:nvPr/>
        </p:nvSpPr>
        <p:spPr>
          <a:xfrm>
            <a:off x="5638800" y="3875007"/>
            <a:ext cx="914400" cy="914400"/>
          </a:xfrm>
          <a:prstGeom prst="ellipse">
            <a:avLst/>
          </a:prstGeom>
          <a:solidFill>
            <a:schemeClr val="lt1"/>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
        <p:nvSpPr>
          <p:cNvPr id="97" name="Oval 96">
            <a:extLst>
              <a:ext uri="{FF2B5EF4-FFF2-40B4-BE49-F238E27FC236}">
                <a16:creationId xmlns:a16="http://schemas.microsoft.com/office/drawing/2014/main" id="{5B471C32-F49F-483D-AE3C-926B667E0BD2}"/>
              </a:ext>
            </a:extLst>
          </p:cNvPr>
          <p:cNvSpPr/>
          <p:nvPr/>
        </p:nvSpPr>
        <p:spPr>
          <a:xfrm>
            <a:off x="9459061" y="3875007"/>
            <a:ext cx="914400" cy="914400"/>
          </a:xfrm>
          <a:prstGeom prst="ellipse">
            <a:avLst/>
          </a:prstGeom>
          <a:solidFill>
            <a:schemeClr val="lt1"/>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
        <p:nvSpPr>
          <p:cNvPr id="15" name="Oval 14"/>
          <p:cNvSpPr>
            <a:spLocks noChangeAspect="1"/>
          </p:cNvSpPr>
          <p:nvPr/>
        </p:nvSpPr>
        <p:spPr>
          <a:xfrm>
            <a:off x="576106" y="4286070"/>
            <a:ext cx="123564" cy="123564"/>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mn-cs"/>
            </a:endParaRPr>
          </a:p>
        </p:txBody>
      </p:sp>
      <p:sp>
        <p:nvSpPr>
          <p:cNvPr id="16" name="Oval 15"/>
          <p:cNvSpPr>
            <a:spLocks noChangeAspect="1"/>
          </p:cNvSpPr>
          <p:nvPr/>
        </p:nvSpPr>
        <p:spPr>
          <a:xfrm>
            <a:off x="4214847" y="4286070"/>
            <a:ext cx="123564" cy="123564"/>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mn-cs"/>
            </a:endParaRPr>
          </a:p>
        </p:txBody>
      </p:sp>
      <p:sp>
        <p:nvSpPr>
          <p:cNvPr id="17" name="Oval 16"/>
          <p:cNvSpPr>
            <a:spLocks noChangeAspect="1"/>
          </p:cNvSpPr>
          <p:nvPr/>
        </p:nvSpPr>
        <p:spPr>
          <a:xfrm>
            <a:off x="7853588" y="4286070"/>
            <a:ext cx="123564" cy="123564"/>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mn-cs"/>
            </a:endParaRPr>
          </a:p>
        </p:txBody>
      </p:sp>
      <p:sp>
        <p:nvSpPr>
          <p:cNvPr id="18" name="Oval 17"/>
          <p:cNvSpPr>
            <a:spLocks noChangeAspect="1"/>
          </p:cNvSpPr>
          <p:nvPr/>
        </p:nvSpPr>
        <p:spPr>
          <a:xfrm>
            <a:off x="11492330" y="4286070"/>
            <a:ext cx="123564" cy="123564"/>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mn-cs"/>
            </a:endParaRPr>
          </a:p>
        </p:txBody>
      </p:sp>
      <p:grpSp>
        <p:nvGrpSpPr>
          <p:cNvPr id="19" name="Factory11" descr="{&quot;Key&quot;:&quot;POWER_USER_SHAPE_ICON&quot;,&quot;Value&quot;:&quot;POWER_USER_SHAPE_ICON_STYLE_1&quot;}">
            <a:extLst>
              <a:ext uri="{FF2B5EF4-FFF2-40B4-BE49-F238E27FC236}">
                <a16:creationId xmlns:a16="http://schemas.microsoft.com/office/drawing/2014/main" id="{2B7639F9-D19F-53E3-8E6F-63CB9F869711}"/>
              </a:ext>
            </a:extLst>
          </p:cNvPr>
          <p:cNvGrpSpPr>
            <a:grpSpLocks noChangeAspect="1"/>
          </p:cNvGrpSpPr>
          <p:nvPr/>
        </p:nvGrpSpPr>
        <p:grpSpPr>
          <a:xfrm>
            <a:off x="1982328" y="4060005"/>
            <a:ext cx="586822" cy="544404"/>
            <a:chOff x="5847960" y="2910986"/>
            <a:chExt cx="3978484" cy="3690900"/>
          </a:xfrm>
          <a:solidFill>
            <a:srgbClr val="404040"/>
          </a:solidFill>
        </p:grpSpPr>
        <p:sp>
          <p:nvSpPr>
            <p:cNvPr id="20" name="Freeform: Shape 19">
              <a:extLst>
                <a:ext uri="{FF2B5EF4-FFF2-40B4-BE49-F238E27FC236}">
                  <a16:creationId xmlns:a16="http://schemas.microsoft.com/office/drawing/2014/main" id="{96F8CF4A-9E6D-27CF-284C-0391A4976EDF}"/>
                </a:ext>
              </a:extLst>
            </p:cNvPr>
            <p:cNvSpPr>
              <a:spLocks/>
            </p:cNvSpPr>
            <p:nvPr/>
          </p:nvSpPr>
          <p:spPr bwMode="auto">
            <a:xfrm>
              <a:off x="6063668" y="4420901"/>
              <a:ext cx="3139655" cy="1030579"/>
            </a:xfrm>
            <a:custGeom>
              <a:avLst/>
              <a:gdLst>
                <a:gd name="connsiteX0" fmla="*/ 2660304 w 3139655"/>
                <a:gd name="connsiteY0" fmla="*/ 1030564 h 1030579"/>
                <a:gd name="connsiteX1" fmla="*/ 2660305 w 3139655"/>
                <a:gd name="connsiteY1" fmla="*/ 1030564 h 1030579"/>
                <a:gd name="connsiteX2" fmla="*/ 2660305 w 3139655"/>
                <a:gd name="connsiteY2" fmla="*/ 1030579 h 1030579"/>
                <a:gd name="connsiteX3" fmla="*/ 2660304 w 3139655"/>
                <a:gd name="connsiteY3" fmla="*/ 1030579 h 1030579"/>
                <a:gd name="connsiteX4" fmla="*/ 2982430 w 3139655"/>
                <a:gd name="connsiteY4" fmla="*/ 0 h 1030579"/>
                <a:gd name="connsiteX5" fmla="*/ 3139655 w 3139655"/>
                <a:gd name="connsiteY5" fmla="*/ 0 h 1030579"/>
                <a:gd name="connsiteX6" fmla="*/ 3139655 w 3139655"/>
                <a:gd name="connsiteY6" fmla="*/ 253355 h 1030579"/>
                <a:gd name="connsiteX7" fmla="*/ 3043788 w 3139655"/>
                <a:gd name="connsiteY7" fmla="*/ 346483 h 1030579"/>
                <a:gd name="connsiteX8" fmla="*/ 3043788 w 3139655"/>
                <a:gd name="connsiteY8" fmla="*/ 95868 h 1030579"/>
                <a:gd name="connsiteX9" fmla="*/ 2988136 w 3139655"/>
                <a:gd name="connsiteY9" fmla="*/ 95868 h 1030579"/>
                <a:gd name="connsiteX10" fmla="*/ 2187049 w 3139655"/>
                <a:gd name="connsiteY10" fmla="*/ 0 h 1030579"/>
                <a:gd name="connsiteX11" fmla="*/ 2564438 w 3139655"/>
                <a:gd name="connsiteY11" fmla="*/ 0 h 1030579"/>
                <a:gd name="connsiteX12" fmla="*/ 2468570 w 3139655"/>
                <a:gd name="connsiteY12" fmla="*/ 95868 h 1030579"/>
                <a:gd name="connsiteX13" fmla="*/ 2191614 w 3139655"/>
                <a:gd name="connsiteY13" fmla="*/ 95868 h 1030579"/>
                <a:gd name="connsiteX14" fmla="*/ 958672 w 3139655"/>
                <a:gd name="connsiteY14" fmla="*/ 0 h 1030579"/>
                <a:gd name="connsiteX15" fmla="*/ 1726999 w 3139655"/>
                <a:gd name="connsiteY15" fmla="*/ 0 h 1030579"/>
                <a:gd name="connsiteX16" fmla="*/ 1725786 w 3139655"/>
                <a:gd name="connsiteY16" fmla="*/ 20378 h 1030579"/>
                <a:gd name="connsiteX17" fmla="*/ 1648075 w 3139655"/>
                <a:gd name="connsiteY17" fmla="*/ 95868 h 1030579"/>
                <a:gd name="connsiteX18" fmla="*/ 958672 w 3139655"/>
                <a:gd name="connsiteY18" fmla="*/ 95868 h 1030579"/>
                <a:gd name="connsiteX19" fmla="*/ 0 w 3139655"/>
                <a:gd name="connsiteY19" fmla="*/ 0 h 1030579"/>
                <a:gd name="connsiteX20" fmla="*/ 455362 w 3139655"/>
                <a:gd name="connsiteY20" fmla="*/ 0 h 1030579"/>
                <a:gd name="connsiteX21" fmla="*/ 455362 w 3139655"/>
                <a:gd name="connsiteY21" fmla="*/ 95868 h 1030579"/>
                <a:gd name="connsiteX22" fmla="*/ 119834 w 3139655"/>
                <a:gd name="connsiteY22" fmla="*/ 95868 h 1030579"/>
                <a:gd name="connsiteX23" fmla="*/ 119834 w 3139655"/>
                <a:gd name="connsiteY23" fmla="*/ 934711 h 1030579"/>
                <a:gd name="connsiteX24" fmla="*/ 71901 w 3139655"/>
                <a:gd name="connsiteY24" fmla="*/ 934711 h 1030579"/>
                <a:gd name="connsiteX25" fmla="*/ 71901 w 3139655"/>
                <a:gd name="connsiteY25" fmla="*/ 982645 h 1030579"/>
                <a:gd name="connsiteX26" fmla="*/ 119834 w 3139655"/>
                <a:gd name="connsiteY26" fmla="*/ 982645 h 1030579"/>
                <a:gd name="connsiteX27" fmla="*/ 119834 w 3139655"/>
                <a:gd name="connsiteY27" fmla="*/ 934711 h 1030579"/>
                <a:gd name="connsiteX28" fmla="*/ 1006605 w 3139655"/>
                <a:gd name="connsiteY28" fmla="*/ 934711 h 1030579"/>
                <a:gd name="connsiteX29" fmla="*/ 1006605 w 3139655"/>
                <a:gd name="connsiteY29" fmla="*/ 1030579 h 1030579"/>
                <a:gd name="connsiteX30" fmla="*/ 71901 w 3139655"/>
                <a:gd name="connsiteY30" fmla="*/ 1030579 h 1030579"/>
                <a:gd name="connsiteX31" fmla="*/ 0 w 3139655"/>
                <a:gd name="connsiteY31" fmla="*/ 1030579 h 10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39655" h="1030579">
                  <a:moveTo>
                    <a:pt x="2660304" y="1030564"/>
                  </a:moveTo>
                  <a:lnTo>
                    <a:pt x="2660305" y="1030564"/>
                  </a:lnTo>
                  <a:lnTo>
                    <a:pt x="2660305" y="1030579"/>
                  </a:lnTo>
                  <a:lnTo>
                    <a:pt x="2660304" y="1030579"/>
                  </a:lnTo>
                  <a:close/>
                  <a:moveTo>
                    <a:pt x="2982430" y="0"/>
                  </a:moveTo>
                  <a:lnTo>
                    <a:pt x="3139655" y="0"/>
                  </a:lnTo>
                  <a:lnTo>
                    <a:pt x="3139655" y="253355"/>
                  </a:lnTo>
                  <a:lnTo>
                    <a:pt x="3043788" y="346483"/>
                  </a:lnTo>
                  <a:lnTo>
                    <a:pt x="3043788" y="95868"/>
                  </a:lnTo>
                  <a:lnTo>
                    <a:pt x="2988136" y="95868"/>
                  </a:lnTo>
                  <a:close/>
                  <a:moveTo>
                    <a:pt x="2187049" y="0"/>
                  </a:moveTo>
                  <a:lnTo>
                    <a:pt x="2564438" y="0"/>
                  </a:lnTo>
                  <a:lnTo>
                    <a:pt x="2468570" y="95868"/>
                  </a:lnTo>
                  <a:lnTo>
                    <a:pt x="2191614" y="95868"/>
                  </a:lnTo>
                  <a:close/>
                  <a:moveTo>
                    <a:pt x="958672" y="0"/>
                  </a:moveTo>
                  <a:lnTo>
                    <a:pt x="1726999" y="0"/>
                  </a:lnTo>
                  <a:lnTo>
                    <a:pt x="1725786" y="20378"/>
                  </a:lnTo>
                  <a:lnTo>
                    <a:pt x="1648075" y="95868"/>
                  </a:lnTo>
                  <a:lnTo>
                    <a:pt x="958672" y="95868"/>
                  </a:lnTo>
                  <a:close/>
                  <a:moveTo>
                    <a:pt x="0" y="0"/>
                  </a:moveTo>
                  <a:lnTo>
                    <a:pt x="455362" y="0"/>
                  </a:lnTo>
                  <a:lnTo>
                    <a:pt x="455362" y="95868"/>
                  </a:lnTo>
                  <a:lnTo>
                    <a:pt x="119834" y="95868"/>
                  </a:lnTo>
                  <a:lnTo>
                    <a:pt x="119834" y="934711"/>
                  </a:lnTo>
                  <a:lnTo>
                    <a:pt x="71901" y="934711"/>
                  </a:lnTo>
                  <a:lnTo>
                    <a:pt x="71901" y="982645"/>
                  </a:lnTo>
                  <a:lnTo>
                    <a:pt x="119834" y="982645"/>
                  </a:lnTo>
                  <a:lnTo>
                    <a:pt x="119834" y="934711"/>
                  </a:lnTo>
                  <a:lnTo>
                    <a:pt x="1006605" y="934711"/>
                  </a:lnTo>
                  <a:lnTo>
                    <a:pt x="1006605" y="1030579"/>
                  </a:lnTo>
                  <a:lnTo>
                    <a:pt x="71901" y="1030579"/>
                  </a:lnTo>
                  <a:lnTo>
                    <a:pt x="0" y="1030579"/>
                  </a:ln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21" name="Freeform 530">
              <a:extLst>
                <a:ext uri="{FF2B5EF4-FFF2-40B4-BE49-F238E27FC236}">
                  <a16:creationId xmlns:a16="http://schemas.microsoft.com/office/drawing/2014/main" id="{334C6E9A-CD47-A0DA-4D55-175CF8401EB9}"/>
                </a:ext>
              </a:extLst>
            </p:cNvPr>
            <p:cNvSpPr>
              <a:spLocks/>
            </p:cNvSpPr>
            <p:nvPr/>
          </p:nvSpPr>
          <p:spPr bwMode="auto">
            <a:xfrm>
              <a:off x="6471096" y="3222562"/>
              <a:ext cx="599177" cy="2180985"/>
            </a:xfrm>
            <a:custGeom>
              <a:avLst/>
              <a:gdLst>
                <a:gd name="T0" fmla="*/ 2 w 25"/>
                <a:gd name="T1" fmla="*/ 89 h 91"/>
                <a:gd name="T2" fmla="*/ 2 w 25"/>
                <a:gd name="T3" fmla="*/ 91 h 91"/>
                <a:gd name="T4" fmla="*/ 25 w 25"/>
                <a:gd name="T5" fmla="*/ 91 h 91"/>
                <a:gd name="T6" fmla="*/ 25 w 25"/>
                <a:gd name="T7" fmla="*/ 0 h 91"/>
                <a:gd name="T8" fmla="*/ 0 w 25"/>
                <a:gd name="T9" fmla="*/ 0 h 91"/>
                <a:gd name="T10" fmla="*/ 0 w 25"/>
                <a:gd name="T11" fmla="*/ 91 h 91"/>
                <a:gd name="T12" fmla="*/ 2 w 25"/>
                <a:gd name="T13" fmla="*/ 91 h 91"/>
                <a:gd name="T14" fmla="*/ 2 w 25"/>
                <a:gd name="T15" fmla="*/ 89 h 91"/>
                <a:gd name="T16" fmla="*/ 4 w 25"/>
                <a:gd name="T17" fmla="*/ 89 h 91"/>
                <a:gd name="T18" fmla="*/ 4 w 25"/>
                <a:gd name="T19" fmla="*/ 5 h 91"/>
                <a:gd name="T20" fmla="*/ 21 w 25"/>
                <a:gd name="T21" fmla="*/ 5 h 91"/>
                <a:gd name="T22" fmla="*/ 21 w 25"/>
                <a:gd name="T23" fmla="*/ 87 h 91"/>
                <a:gd name="T24" fmla="*/ 2 w 25"/>
                <a:gd name="T25" fmla="*/ 87 h 91"/>
                <a:gd name="T26" fmla="*/ 2 w 25"/>
                <a:gd name="T27" fmla="*/ 89 h 91"/>
                <a:gd name="T28" fmla="*/ 4 w 25"/>
                <a:gd name="T29" fmla="*/ 89 h 91"/>
                <a:gd name="T30" fmla="*/ 2 w 25"/>
                <a:gd name="T31"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91">
                  <a:moveTo>
                    <a:pt x="2" y="89"/>
                  </a:moveTo>
                  <a:lnTo>
                    <a:pt x="2" y="91"/>
                  </a:lnTo>
                  <a:lnTo>
                    <a:pt x="25" y="91"/>
                  </a:lnTo>
                  <a:lnTo>
                    <a:pt x="25" y="0"/>
                  </a:lnTo>
                  <a:lnTo>
                    <a:pt x="0" y="0"/>
                  </a:lnTo>
                  <a:lnTo>
                    <a:pt x="0" y="91"/>
                  </a:lnTo>
                  <a:lnTo>
                    <a:pt x="2" y="91"/>
                  </a:lnTo>
                  <a:lnTo>
                    <a:pt x="2" y="89"/>
                  </a:lnTo>
                  <a:lnTo>
                    <a:pt x="4" y="89"/>
                  </a:lnTo>
                  <a:lnTo>
                    <a:pt x="4" y="5"/>
                  </a:lnTo>
                  <a:lnTo>
                    <a:pt x="21" y="5"/>
                  </a:lnTo>
                  <a:lnTo>
                    <a:pt x="21" y="87"/>
                  </a:lnTo>
                  <a:lnTo>
                    <a:pt x="2" y="87"/>
                  </a:lnTo>
                  <a:lnTo>
                    <a:pt x="2" y="89"/>
                  </a:lnTo>
                  <a:lnTo>
                    <a:pt x="4" y="89"/>
                  </a:lnTo>
                  <a:lnTo>
                    <a:pt x="2" y="8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10EB0AB-3FA7-D78D-8712-72ACC6895868}"/>
                </a:ext>
              </a:extLst>
            </p:cNvPr>
            <p:cNvSpPr>
              <a:spLocks/>
            </p:cNvSpPr>
            <p:nvPr/>
          </p:nvSpPr>
          <p:spPr bwMode="auto">
            <a:xfrm>
              <a:off x="8579031" y="3390322"/>
              <a:ext cx="534421" cy="2109077"/>
            </a:xfrm>
            <a:custGeom>
              <a:avLst/>
              <a:gdLst>
                <a:gd name="connsiteX0" fmla="*/ 144942 w 534421"/>
                <a:gd name="connsiteY0" fmla="*/ 2013210 h 2109077"/>
                <a:gd name="connsiteX1" fmla="*/ 144943 w 534421"/>
                <a:gd name="connsiteY1" fmla="*/ 2013210 h 2109077"/>
                <a:gd name="connsiteX2" fmla="*/ 144943 w 534421"/>
                <a:gd name="connsiteY2" fmla="*/ 2109077 h 2109077"/>
                <a:gd name="connsiteX3" fmla="*/ 144942 w 534421"/>
                <a:gd name="connsiteY3" fmla="*/ 2109077 h 2109077"/>
                <a:gd name="connsiteX4" fmla="*/ 49075 w 534421"/>
                <a:gd name="connsiteY4" fmla="*/ 0 h 2109077"/>
                <a:gd name="connsiteX5" fmla="*/ 456510 w 534421"/>
                <a:gd name="connsiteY5" fmla="*/ 0 h 2109077"/>
                <a:gd name="connsiteX6" fmla="*/ 534421 w 534421"/>
                <a:gd name="connsiteY6" fmla="*/ 1371238 h 2109077"/>
                <a:gd name="connsiteX7" fmla="*/ 429507 w 534421"/>
                <a:gd name="connsiteY7" fmla="*/ 1473154 h 2109077"/>
                <a:gd name="connsiteX8" fmla="*/ 360643 w 534421"/>
                <a:gd name="connsiteY8" fmla="*/ 95867 h 2109077"/>
                <a:gd name="connsiteX9" fmla="*/ 144942 w 534421"/>
                <a:gd name="connsiteY9" fmla="*/ 95867 h 2109077"/>
                <a:gd name="connsiteX10" fmla="*/ 101924 w 534421"/>
                <a:gd name="connsiteY10" fmla="*/ 977730 h 2109077"/>
                <a:gd name="connsiteX11" fmla="*/ 0 w 534421"/>
                <a:gd name="connsiteY11" fmla="*/ 1079655 h 2109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21" h="2109077">
                  <a:moveTo>
                    <a:pt x="144942" y="2013210"/>
                  </a:moveTo>
                  <a:lnTo>
                    <a:pt x="144943" y="2013210"/>
                  </a:lnTo>
                  <a:lnTo>
                    <a:pt x="144943" y="2109077"/>
                  </a:lnTo>
                  <a:lnTo>
                    <a:pt x="144942" y="2109077"/>
                  </a:lnTo>
                  <a:close/>
                  <a:moveTo>
                    <a:pt x="49075" y="0"/>
                  </a:moveTo>
                  <a:lnTo>
                    <a:pt x="456510" y="0"/>
                  </a:lnTo>
                  <a:lnTo>
                    <a:pt x="534421" y="1371238"/>
                  </a:lnTo>
                  <a:lnTo>
                    <a:pt x="429507" y="1473154"/>
                  </a:lnTo>
                  <a:lnTo>
                    <a:pt x="360643" y="95867"/>
                  </a:lnTo>
                  <a:lnTo>
                    <a:pt x="144942" y="95867"/>
                  </a:lnTo>
                  <a:lnTo>
                    <a:pt x="101924" y="977730"/>
                  </a:lnTo>
                  <a:lnTo>
                    <a:pt x="0" y="1079655"/>
                  </a:ln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2B1E820-12D7-CE53-8FDA-3D057970220B}"/>
                </a:ext>
              </a:extLst>
            </p:cNvPr>
            <p:cNvSpPr>
              <a:spLocks/>
            </p:cNvSpPr>
            <p:nvPr/>
          </p:nvSpPr>
          <p:spPr bwMode="auto">
            <a:xfrm>
              <a:off x="7723684" y="2910986"/>
              <a:ext cx="579461" cy="2133051"/>
            </a:xfrm>
            <a:custGeom>
              <a:avLst/>
              <a:gdLst>
                <a:gd name="connsiteX0" fmla="*/ 185435 w 579461"/>
                <a:gd name="connsiteY0" fmla="*/ 2037184 h 2133051"/>
                <a:gd name="connsiteX1" fmla="*/ 377157 w 579461"/>
                <a:gd name="connsiteY1" fmla="*/ 2037184 h 2133051"/>
                <a:gd name="connsiteX2" fmla="*/ 281290 w 579461"/>
                <a:gd name="connsiteY2" fmla="*/ 2133051 h 2133051"/>
                <a:gd name="connsiteX3" fmla="*/ 185435 w 579461"/>
                <a:gd name="connsiteY3" fmla="*/ 2133051 h 2133051"/>
                <a:gd name="connsiteX4" fmla="*/ 89560 w 579461"/>
                <a:gd name="connsiteY4" fmla="*/ 0 h 2133051"/>
                <a:gd name="connsiteX5" fmla="*/ 496995 w 579461"/>
                <a:gd name="connsiteY5" fmla="*/ 0 h 2133051"/>
                <a:gd name="connsiteX6" fmla="*/ 579461 w 579461"/>
                <a:gd name="connsiteY6" fmla="*/ 1834879 h 2133051"/>
                <a:gd name="connsiteX7" fmla="*/ 491289 w 579461"/>
                <a:gd name="connsiteY7" fmla="*/ 1923052 h 2133051"/>
                <a:gd name="connsiteX8" fmla="*/ 401128 w 579461"/>
                <a:gd name="connsiteY8" fmla="*/ 119834 h 2133051"/>
                <a:gd name="connsiteX9" fmla="*/ 185427 w 579461"/>
                <a:gd name="connsiteY9" fmla="*/ 119834 h 2133051"/>
                <a:gd name="connsiteX10" fmla="*/ 119154 w 579461"/>
                <a:gd name="connsiteY10" fmla="*/ 1478435 h 2133051"/>
                <a:gd name="connsiteX11" fmla="*/ 0 w 579461"/>
                <a:gd name="connsiteY11" fmla="*/ 1594185 h 213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9461" h="2133051">
                  <a:moveTo>
                    <a:pt x="185435" y="2037184"/>
                  </a:moveTo>
                  <a:lnTo>
                    <a:pt x="377157" y="2037184"/>
                  </a:lnTo>
                  <a:lnTo>
                    <a:pt x="281290" y="2133051"/>
                  </a:lnTo>
                  <a:lnTo>
                    <a:pt x="185435" y="2133051"/>
                  </a:lnTo>
                  <a:close/>
                  <a:moveTo>
                    <a:pt x="89560" y="0"/>
                  </a:moveTo>
                  <a:lnTo>
                    <a:pt x="496995" y="0"/>
                  </a:lnTo>
                  <a:lnTo>
                    <a:pt x="579461" y="1834879"/>
                  </a:lnTo>
                  <a:lnTo>
                    <a:pt x="491289" y="1923052"/>
                  </a:lnTo>
                  <a:lnTo>
                    <a:pt x="401128" y="119834"/>
                  </a:lnTo>
                  <a:lnTo>
                    <a:pt x="185427" y="119834"/>
                  </a:lnTo>
                  <a:lnTo>
                    <a:pt x="119154" y="1478435"/>
                  </a:lnTo>
                  <a:lnTo>
                    <a:pt x="0" y="1594185"/>
                  </a:ln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24" name="Line 535">
              <a:extLst>
                <a:ext uri="{FF2B5EF4-FFF2-40B4-BE49-F238E27FC236}">
                  <a16:creationId xmlns:a16="http://schemas.microsoft.com/office/drawing/2014/main" id="{F0283862-1B03-7D71-B195-77C669AA90FB}"/>
                </a:ext>
              </a:extLst>
            </p:cNvPr>
            <p:cNvSpPr>
              <a:spLocks noChangeShapeType="1"/>
            </p:cNvSpPr>
            <p:nvPr/>
          </p:nvSpPr>
          <p:spPr bwMode="auto">
            <a:xfrm>
              <a:off x="6854564" y="6386177"/>
              <a:ext cx="0" cy="167775"/>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25" name="Rectangle 536">
              <a:extLst>
                <a:ext uri="{FF2B5EF4-FFF2-40B4-BE49-F238E27FC236}">
                  <a16:creationId xmlns:a16="http://schemas.microsoft.com/office/drawing/2014/main" id="{46CDA95F-8F7A-C703-FE98-C444D6E8D17C}"/>
                </a:ext>
              </a:extLst>
            </p:cNvPr>
            <p:cNvSpPr>
              <a:spLocks noChangeArrowheads="1"/>
            </p:cNvSpPr>
            <p:nvPr/>
          </p:nvSpPr>
          <p:spPr bwMode="auto">
            <a:xfrm>
              <a:off x="6806631" y="6386177"/>
              <a:ext cx="95867" cy="167775"/>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95F56B76-DA56-E36A-A712-B38B13A96B35}"/>
                </a:ext>
              </a:extLst>
            </p:cNvPr>
            <p:cNvSpPr>
              <a:spLocks/>
            </p:cNvSpPr>
            <p:nvPr/>
          </p:nvSpPr>
          <p:spPr bwMode="auto">
            <a:xfrm>
              <a:off x="8676039" y="4205193"/>
              <a:ext cx="934712" cy="1557849"/>
            </a:xfrm>
            <a:custGeom>
              <a:avLst/>
              <a:gdLst>
                <a:gd name="connsiteX0" fmla="*/ 934712 w 934712"/>
                <a:gd name="connsiteY0" fmla="*/ 0 h 1557849"/>
                <a:gd name="connsiteX1" fmla="*/ 934712 w 934712"/>
                <a:gd name="connsiteY1" fmla="*/ 1557849 h 1557849"/>
                <a:gd name="connsiteX2" fmla="*/ 838844 w 934712"/>
                <a:gd name="connsiteY2" fmla="*/ 1557849 h 1557849"/>
                <a:gd name="connsiteX3" fmla="*/ 838844 w 934712"/>
                <a:gd name="connsiteY3" fmla="*/ 239668 h 1557849"/>
                <a:gd name="connsiteX4" fmla="*/ 119835 w 934712"/>
                <a:gd name="connsiteY4" fmla="*/ 958672 h 1557849"/>
                <a:gd name="connsiteX5" fmla="*/ 119835 w 934712"/>
                <a:gd name="connsiteY5" fmla="*/ 1557849 h 1557849"/>
                <a:gd name="connsiteX6" fmla="*/ 0 w 934712"/>
                <a:gd name="connsiteY6" fmla="*/ 1557849 h 1557849"/>
                <a:gd name="connsiteX7" fmla="*/ 0 w 934712"/>
                <a:gd name="connsiteY7" fmla="*/ 910738 h 155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12" h="1557849">
                  <a:moveTo>
                    <a:pt x="934712" y="0"/>
                  </a:moveTo>
                  <a:lnTo>
                    <a:pt x="934712" y="1557849"/>
                  </a:lnTo>
                  <a:lnTo>
                    <a:pt x="838844" y="1557849"/>
                  </a:lnTo>
                  <a:lnTo>
                    <a:pt x="838844" y="239668"/>
                  </a:lnTo>
                  <a:lnTo>
                    <a:pt x="119835" y="958672"/>
                  </a:lnTo>
                  <a:lnTo>
                    <a:pt x="119835" y="1557849"/>
                  </a:lnTo>
                  <a:lnTo>
                    <a:pt x="0" y="1557849"/>
                  </a:lnTo>
                  <a:lnTo>
                    <a:pt x="0" y="910738"/>
                  </a:ln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27" name="Line 539">
              <a:extLst>
                <a:ext uri="{FF2B5EF4-FFF2-40B4-BE49-F238E27FC236}">
                  <a16:creationId xmlns:a16="http://schemas.microsoft.com/office/drawing/2014/main" id="{7BEB3A79-0E91-C00A-F742-835A51C4D654}"/>
                </a:ext>
              </a:extLst>
            </p:cNvPr>
            <p:cNvSpPr>
              <a:spLocks noChangeShapeType="1"/>
            </p:cNvSpPr>
            <p:nvPr/>
          </p:nvSpPr>
          <p:spPr bwMode="auto">
            <a:xfrm>
              <a:off x="9347109" y="4732462"/>
              <a:ext cx="0" cy="35950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28" name="Rectangle 540">
              <a:extLst>
                <a:ext uri="{FF2B5EF4-FFF2-40B4-BE49-F238E27FC236}">
                  <a16:creationId xmlns:a16="http://schemas.microsoft.com/office/drawing/2014/main" id="{F68796BF-8DA2-F9F2-4546-7F0596102235}"/>
                </a:ext>
              </a:extLst>
            </p:cNvPr>
            <p:cNvSpPr>
              <a:spLocks noChangeArrowheads="1"/>
            </p:cNvSpPr>
            <p:nvPr/>
          </p:nvSpPr>
          <p:spPr bwMode="auto">
            <a:xfrm>
              <a:off x="9299175" y="4732462"/>
              <a:ext cx="95867" cy="35950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29" name="Line 541">
              <a:extLst>
                <a:ext uri="{FF2B5EF4-FFF2-40B4-BE49-F238E27FC236}">
                  <a16:creationId xmlns:a16="http://schemas.microsoft.com/office/drawing/2014/main" id="{05C9AA61-5B36-A6D6-B4B7-AAE0CDEEC78C}"/>
                </a:ext>
              </a:extLst>
            </p:cNvPr>
            <p:cNvSpPr>
              <a:spLocks noChangeShapeType="1"/>
            </p:cNvSpPr>
            <p:nvPr/>
          </p:nvSpPr>
          <p:spPr bwMode="auto">
            <a:xfrm>
              <a:off x="9347109" y="5355598"/>
              <a:ext cx="0" cy="35950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30" name="Rectangle 542">
              <a:extLst>
                <a:ext uri="{FF2B5EF4-FFF2-40B4-BE49-F238E27FC236}">
                  <a16:creationId xmlns:a16="http://schemas.microsoft.com/office/drawing/2014/main" id="{B33D9464-D8E0-109C-1C7C-90E23323C089}"/>
                </a:ext>
              </a:extLst>
            </p:cNvPr>
            <p:cNvSpPr>
              <a:spLocks noChangeArrowheads="1"/>
            </p:cNvSpPr>
            <p:nvPr/>
          </p:nvSpPr>
          <p:spPr bwMode="auto">
            <a:xfrm>
              <a:off x="9299175" y="5355598"/>
              <a:ext cx="95867" cy="35950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31" name="Line 543">
              <a:extLst>
                <a:ext uri="{FF2B5EF4-FFF2-40B4-BE49-F238E27FC236}">
                  <a16:creationId xmlns:a16="http://schemas.microsoft.com/office/drawing/2014/main" id="{6BB303A5-004A-95CB-1093-DDD41CDDE120}"/>
                </a:ext>
              </a:extLst>
            </p:cNvPr>
            <p:cNvSpPr>
              <a:spLocks noChangeShapeType="1"/>
            </p:cNvSpPr>
            <p:nvPr/>
          </p:nvSpPr>
          <p:spPr bwMode="auto">
            <a:xfrm>
              <a:off x="9155374" y="5355598"/>
              <a:ext cx="0" cy="35950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32" name="Rectangle 544">
              <a:extLst>
                <a:ext uri="{FF2B5EF4-FFF2-40B4-BE49-F238E27FC236}">
                  <a16:creationId xmlns:a16="http://schemas.microsoft.com/office/drawing/2014/main" id="{D2756273-E752-DDD3-9C44-7C99FB9F9D15}"/>
                </a:ext>
              </a:extLst>
            </p:cNvPr>
            <p:cNvSpPr>
              <a:spLocks noChangeArrowheads="1"/>
            </p:cNvSpPr>
            <p:nvPr/>
          </p:nvSpPr>
          <p:spPr bwMode="auto">
            <a:xfrm>
              <a:off x="9107441" y="5355598"/>
              <a:ext cx="95867" cy="35950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33" name="Line 545">
              <a:extLst>
                <a:ext uri="{FF2B5EF4-FFF2-40B4-BE49-F238E27FC236}">
                  <a16:creationId xmlns:a16="http://schemas.microsoft.com/office/drawing/2014/main" id="{BC573FC6-DCB2-759B-F947-6BAAD46F3E48}"/>
                </a:ext>
              </a:extLst>
            </p:cNvPr>
            <p:cNvSpPr>
              <a:spLocks noChangeShapeType="1"/>
            </p:cNvSpPr>
            <p:nvPr/>
          </p:nvSpPr>
          <p:spPr bwMode="auto">
            <a:xfrm>
              <a:off x="8939681" y="5355598"/>
              <a:ext cx="0" cy="35950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34" name="Rectangle 546">
              <a:extLst>
                <a:ext uri="{FF2B5EF4-FFF2-40B4-BE49-F238E27FC236}">
                  <a16:creationId xmlns:a16="http://schemas.microsoft.com/office/drawing/2014/main" id="{0A63A661-02F1-B023-6050-D2F52CBF4B71}"/>
                </a:ext>
              </a:extLst>
            </p:cNvPr>
            <p:cNvSpPr>
              <a:spLocks noChangeArrowheads="1"/>
            </p:cNvSpPr>
            <p:nvPr/>
          </p:nvSpPr>
          <p:spPr bwMode="auto">
            <a:xfrm>
              <a:off x="8891747" y="5355598"/>
              <a:ext cx="95867" cy="35950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8FBFEA-4E43-0311-F566-C39A1C41B142}"/>
                </a:ext>
              </a:extLst>
            </p:cNvPr>
            <p:cNvSpPr>
              <a:spLocks/>
            </p:cNvSpPr>
            <p:nvPr/>
          </p:nvSpPr>
          <p:spPr bwMode="auto">
            <a:xfrm>
              <a:off x="7861169" y="4205193"/>
              <a:ext cx="934712" cy="1557849"/>
            </a:xfrm>
            <a:custGeom>
              <a:avLst/>
              <a:gdLst>
                <a:gd name="connsiteX0" fmla="*/ 934712 w 934712"/>
                <a:gd name="connsiteY0" fmla="*/ 0 h 1557849"/>
                <a:gd name="connsiteX1" fmla="*/ 934712 w 934712"/>
                <a:gd name="connsiteY1" fmla="*/ 1557849 h 1557849"/>
                <a:gd name="connsiteX2" fmla="*/ 814877 w 934712"/>
                <a:gd name="connsiteY2" fmla="*/ 1557849 h 1557849"/>
                <a:gd name="connsiteX3" fmla="*/ 814877 w 934712"/>
                <a:gd name="connsiteY3" fmla="*/ 239668 h 1557849"/>
                <a:gd name="connsiteX4" fmla="*/ 95868 w 934712"/>
                <a:gd name="connsiteY4" fmla="*/ 958672 h 1557849"/>
                <a:gd name="connsiteX5" fmla="*/ 95868 w 934712"/>
                <a:gd name="connsiteY5" fmla="*/ 1557849 h 1557849"/>
                <a:gd name="connsiteX6" fmla="*/ 0 w 934712"/>
                <a:gd name="connsiteY6" fmla="*/ 1557849 h 1557849"/>
                <a:gd name="connsiteX7" fmla="*/ 0 w 934712"/>
                <a:gd name="connsiteY7" fmla="*/ 910738 h 155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12" h="1557849">
                  <a:moveTo>
                    <a:pt x="934712" y="0"/>
                  </a:moveTo>
                  <a:lnTo>
                    <a:pt x="934712" y="1557849"/>
                  </a:lnTo>
                  <a:lnTo>
                    <a:pt x="814877" y="1557849"/>
                  </a:lnTo>
                  <a:lnTo>
                    <a:pt x="814877" y="239668"/>
                  </a:lnTo>
                  <a:lnTo>
                    <a:pt x="95868" y="958672"/>
                  </a:lnTo>
                  <a:lnTo>
                    <a:pt x="95868" y="1557849"/>
                  </a:lnTo>
                  <a:lnTo>
                    <a:pt x="0" y="1557849"/>
                  </a:lnTo>
                  <a:lnTo>
                    <a:pt x="0" y="910738"/>
                  </a:ln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36" name="Line 549">
              <a:extLst>
                <a:ext uri="{FF2B5EF4-FFF2-40B4-BE49-F238E27FC236}">
                  <a16:creationId xmlns:a16="http://schemas.microsoft.com/office/drawing/2014/main" id="{1D78DA02-D741-C274-6F28-B1AA22D44B6B}"/>
                </a:ext>
              </a:extLst>
            </p:cNvPr>
            <p:cNvSpPr>
              <a:spLocks noChangeShapeType="1"/>
            </p:cNvSpPr>
            <p:nvPr/>
          </p:nvSpPr>
          <p:spPr bwMode="auto">
            <a:xfrm>
              <a:off x="8532238" y="4732462"/>
              <a:ext cx="0" cy="35950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37" name="Rectangle 550">
              <a:extLst>
                <a:ext uri="{FF2B5EF4-FFF2-40B4-BE49-F238E27FC236}">
                  <a16:creationId xmlns:a16="http://schemas.microsoft.com/office/drawing/2014/main" id="{7F036262-A231-FD33-8231-57FF1FE4B8D9}"/>
                </a:ext>
              </a:extLst>
            </p:cNvPr>
            <p:cNvSpPr>
              <a:spLocks noChangeArrowheads="1"/>
            </p:cNvSpPr>
            <p:nvPr/>
          </p:nvSpPr>
          <p:spPr bwMode="auto">
            <a:xfrm>
              <a:off x="8484305" y="4732462"/>
              <a:ext cx="95867" cy="35950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38" name="Line 551">
              <a:extLst>
                <a:ext uri="{FF2B5EF4-FFF2-40B4-BE49-F238E27FC236}">
                  <a16:creationId xmlns:a16="http://schemas.microsoft.com/office/drawing/2014/main" id="{441994AF-C2AC-735B-8F83-255E9DE7E932}"/>
                </a:ext>
              </a:extLst>
            </p:cNvPr>
            <p:cNvSpPr>
              <a:spLocks noChangeShapeType="1"/>
            </p:cNvSpPr>
            <p:nvPr/>
          </p:nvSpPr>
          <p:spPr bwMode="auto">
            <a:xfrm>
              <a:off x="8532238" y="5355598"/>
              <a:ext cx="0" cy="35950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39" name="Rectangle 552">
              <a:extLst>
                <a:ext uri="{FF2B5EF4-FFF2-40B4-BE49-F238E27FC236}">
                  <a16:creationId xmlns:a16="http://schemas.microsoft.com/office/drawing/2014/main" id="{B51644A8-DA75-6A70-7DB3-51D5E1D0AD73}"/>
                </a:ext>
              </a:extLst>
            </p:cNvPr>
            <p:cNvSpPr>
              <a:spLocks noChangeArrowheads="1"/>
            </p:cNvSpPr>
            <p:nvPr/>
          </p:nvSpPr>
          <p:spPr bwMode="auto">
            <a:xfrm>
              <a:off x="8484305" y="5355598"/>
              <a:ext cx="95867" cy="35950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40" name="Line 553">
              <a:extLst>
                <a:ext uri="{FF2B5EF4-FFF2-40B4-BE49-F238E27FC236}">
                  <a16:creationId xmlns:a16="http://schemas.microsoft.com/office/drawing/2014/main" id="{7261B70C-FEB2-C659-D836-48CA1A08CA29}"/>
                </a:ext>
              </a:extLst>
            </p:cNvPr>
            <p:cNvSpPr>
              <a:spLocks noChangeShapeType="1"/>
            </p:cNvSpPr>
            <p:nvPr/>
          </p:nvSpPr>
          <p:spPr bwMode="auto">
            <a:xfrm>
              <a:off x="8316545" y="5355598"/>
              <a:ext cx="0" cy="35950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41" name="Rectangle 554">
              <a:extLst>
                <a:ext uri="{FF2B5EF4-FFF2-40B4-BE49-F238E27FC236}">
                  <a16:creationId xmlns:a16="http://schemas.microsoft.com/office/drawing/2014/main" id="{E8C3A757-E08C-8E09-6CBF-FB2F32098F16}"/>
                </a:ext>
              </a:extLst>
            </p:cNvPr>
            <p:cNvSpPr>
              <a:spLocks noChangeArrowheads="1"/>
            </p:cNvSpPr>
            <p:nvPr/>
          </p:nvSpPr>
          <p:spPr bwMode="auto">
            <a:xfrm>
              <a:off x="8268611" y="5355598"/>
              <a:ext cx="95867" cy="35950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42" name="Line 555">
              <a:extLst>
                <a:ext uri="{FF2B5EF4-FFF2-40B4-BE49-F238E27FC236}">
                  <a16:creationId xmlns:a16="http://schemas.microsoft.com/office/drawing/2014/main" id="{1B9D7B11-ED84-CF85-5052-9CED8B1B7DC0}"/>
                </a:ext>
              </a:extLst>
            </p:cNvPr>
            <p:cNvSpPr>
              <a:spLocks noChangeShapeType="1"/>
            </p:cNvSpPr>
            <p:nvPr/>
          </p:nvSpPr>
          <p:spPr bwMode="auto">
            <a:xfrm>
              <a:off x="8124811" y="5355598"/>
              <a:ext cx="0" cy="35950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43" name="Rectangle 556">
              <a:extLst>
                <a:ext uri="{FF2B5EF4-FFF2-40B4-BE49-F238E27FC236}">
                  <a16:creationId xmlns:a16="http://schemas.microsoft.com/office/drawing/2014/main" id="{A0CB7077-CE0B-4261-440F-70CCDC98BB05}"/>
                </a:ext>
              </a:extLst>
            </p:cNvPr>
            <p:cNvSpPr>
              <a:spLocks noChangeArrowheads="1"/>
            </p:cNvSpPr>
            <p:nvPr/>
          </p:nvSpPr>
          <p:spPr bwMode="auto">
            <a:xfrm>
              <a:off x="8052903" y="5355598"/>
              <a:ext cx="119841" cy="35950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4E5C7392-09F4-64C1-7E1F-67A34B463515}"/>
                </a:ext>
              </a:extLst>
            </p:cNvPr>
            <p:cNvSpPr>
              <a:spLocks/>
            </p:cNvSpPr>
            <p:nvPr/>
          </p:nvSpPr>
          <p:spPr bwMode="auto">
            <a:xfrm>
              <a:off x="7022339" y="4205193"/>
              <a:ext cx="934712" cy="1557849"/>
            </a:xfrm>
            <a:custGeom>
              <a:avLst/>
              <a:gdLst>
                <a:gd name="connsiteX0" fmla="*/ 934712 w 934712"/>
                <a:gd name="connsiteY0" fmla="*/ 0 h 1557849"/>
                <a:gd name="connsiteX1" fmla="*/ 934712 w 934712"/>
                <a:gd name="connsiteY1" fmla="*/ 1557849 h 1557849"/>
                <a:gd name="connsiteX2" fmla="*/ 838844 w 934712"/>
                <a:gd name="connsiteY2" fmla="*/ 1557849 h 1557849"/>
                <a:gd name="connsiteX3" fmla="*/ 838844 w 934712"/>
                <a:gd name="connsiteY3" fmla="*/ 239668 h 1557849"/>
                <a:gd name="connsiteX4" fmla="*/ 119835 w 934712"/>
                <a:gd name="connsiteY4" fmla="*/ 958672 h 1557849"/>
                <a:gd name="connsiteX5" fmla="*/ 119835 w 934712"/>
                <a:gd name="connsiteY5" fmla="*/ 1557849 h 1557849"/>
                <a:gd name="connsiteX6" fmla="*/ 0 w 934712"/>
                <a:gd name="connsiteY6" fmla="*/ 1557849 h 1557849"/>
                <a:gd name="connsiteX7" fmla="*/ 0 w 934712"/>
                <a:gd name="connsiteY7" fmla="*/ 910738 h 155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4712" h="1557849">
                  <a:moveTo>
                    <a:pt x="934712" y="0"/>
                  </a:moveTo>
                  <a:lnTo>
                    <a:pt x="934712" y="1557849"/>
                  </a:lnTo>
                  <a:lnTo>
                    <a:pt x="838844" y="1557849"/>
                  </a:lnTo>
                  <a:lnTo>
                    <a:pt x="838844" y="239668"/>
                  </a:lnTo>
                  <a:lnTo>
                    <a:pt x="119835" y="958672"/>
                  </a:lnTo>
                  <a:lnTo>
                    <a:pt x="119835" y="1557849"/>
                  </a:lnTo>
                  <a:lnTo>
                    <a:pt x="0" y="1557849"/>
                  </a:lnTo>
                  <a:lnTo>
                    <a:pt x="0" y="910738"/>
                  </a:ln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45" name="Line 559">
              <a:extLst>
                <a:ext uri="{FF2B5EF4-FFF2-40B4-BE49-F238E27FC236}">
                  <a16:creationId xmlns:a16="http://schemas.microsoft.com/office/drawing/2014/main" id="{43149258-3EBC-E897-DC6D-A4C655322208}"/>
                </a:ext>
              </a:extLst>
            </p:cNvPr>
            <p:cNvSpPr>
              <a:spLocks noChangeShapeType="1"/>
            </p:cNvSpPr>
            <p:nvPr/>
          </p:nvSpPr>
          <p:spPr bwMode="auto">
            <a:xfrm>
              <a:off x="7693409" y="4732462"/>
              <a:ext cx="0" cy="35950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46" name="Rectangle 560">
              <a:extLst>
                <a:ext uri="{FF2B5EF4-FFF2-40B4-BE49-F238E27FC236}">
                  <a16:creationId xmlns:a16="http://schemas.microsoft.com/office/drawing/2014/main" id="{0CE5D7B9-FF45-B1DA-507C-CA52CD7ACA12}"/>
                </a:ext>
              </a:extLst>
            </p:cNvPr>
            <p:cNvSpPr>
              <a:spLocks noChangeArrowheads="1"/>
            </p:cNvSpPr>
            <p:nvPr/>
          </p:nvSpPr>
          <p:spPr bwMode="auto">
            <a:xfrm>
              <a:off x="7645475" y="4732462"/>
              <a:ext cx="95867" cy="35950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47" name="Line 561">
              <a:extLst>
                <a:ext uri="{FF2B5EF4-FFF2-40B4-BE49-F238E27FC236}">
                  <a16:creationId xmlns:a16="http://schemas.microsoft.com/office/drawing/2014/main" id="{0BE3100B-DAD3-856A-E693-9186C52A3D5B}"/>
                </a:ext>
              </a:extLst>
            </p:cNvPr>
            <p:cNvSpPr>
              <a:spLocks noChangeShapeType="1"/>
            </p:cNvSpPr>
            <p:nvPr/>
          </p:nvSpPr>
          <p:spPr bwMode="auto">
            <a:xfrm>
              <a:off x="7693409" y="5355598"/>
              <a:ext cx="0" cy="35950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48" name="Rectangle 562">
              <a:extLst>
                <a:ext uri="{FF2B5EF4-FFF2-40B4-BE49-F238E27FC236}">
                  <a16:creationId xmlns:a16="http://schemas.microsoft.com/office/drawing/2014/main" id="{7BAA2D74-B40A-8EAB-0075-77A5E44B259A}"/>
                </a:ext>
              </a:extLst>
            </p:cNvPr>
            <p:cNvSpPr>
              <a:spLocks noChangeArrowheads="1"/>
            </p:cNvSpPr>
            <p:nvPr/>
          </p:nvSpPr>
          <p:spPr bwMode="auto">
            <a:xfrm>
              <a:off x="7645475" y="5355598"/>
              <a:ext cx="95867" cy="35950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49" name="Line 563">
              <a:extLst>
                <a:ext uri="{FF2B5EF4-FFF2-40B4-BE49-F238E27FC236}">
                  <a16:creationId xmlns:a16="http://schemas.microsoft.com/office/drawing/2014/main" id="{580B0C7C-2B40-4A0C-7945-860C61EFCD3E}"/>
                </a:ext>
              </a:extLst>
            </p:cNvPr>
            <p:cNvSpPr>
              <a:spLocks noChangeShapeType="1"/>
            </p:cNvSpPr>
            <p:nvPr/>
          </p:nvSpPr>
          <p:spPr bwMode="auto">
            <a:xfrm>
              <a:off x="7501675" y="5355598"/>
              <a:ext cx="0" cy="35950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50" name="Rectangle 564">
              <a:extLst>
                <a:ext uri="{FF2B5EF4-FFF2-40B4-BE49-F238E27FC236}">
                  <a16:creationId xmlns:a16="http://schemas.microsoft.com/office/drawing/2014/main" id="{6FFE5474-DE52-7199-86C3-1723D2288CD6}"/>
                </a:ext>
              </a:extLst>
            </p:cNvPr>
            <p:cNvSpPr>
              <a:spLocks noChangeArrowheads="1"/>
            </p:cNvSpPr>
            <p:nvPr/>
          </p:nvSpPr>
          <p:spPr bwMode="auto">
            <a:xfrm>
              <a:off x="7429767" y="5355598"/>
              <a:ext cx="119841" cy="35950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51" name="Line 565">
              <a:extLst>
                <a:ext uri="{FF2B5EF4-FFF2-40B4-BE49-F238E27FC236}">
                  <a16:creationId xmlns:a16="http://schemas.microsoft.com/office/drawing/2014/main" id="{0CE12D2F-87E4-1AA4-8DD7-8B5F846FAB10}"/>
                </a:ext>
              </a:extLst>
            </p:cNvPr>
            <p:cNvSpPr>
              <a:spLocks noChangeShapeType="1"/>
            </p:cNvSpPr>
            <p:nvPr/>
          </p:nvSpPr>
          <p:spPr bwMode="auto">
            <a:xfrm>
              <a:off x="7285966" y="5355598"/>
              <a:ext cx="0" cy="35950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52" name="Rectangle 566">
              <a:extLst>
                <a:ext uri="{FF2B5EF4-FFF2-40B4-BE49-F238E27FC236}">
                  <a16:creationId xmlns:a16="http://schemas.microsoft.com/office/drawing/2014/main" id="{BD5BF765-08AE-5C5F-DEF4-DD6B4117CF89}"/>
                </a:ext>
              </a:extLst>
            </p:cNvPr>
            <p:cNvSpPr>
              <a:spLocks noChangeArrowheads="1"/>
            </p:cNvSpPr>
            <p:nvPr/>
          </p:nvSpPr>
          <p:spPr bwMode="auto">
            <a:xfrm>
              <a:off x="7238033" y="5355598"/>
              <a:ext cx="95867" cy="359509"/>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52500103-9DFB-15BE-3AAD-C27F49B23E6A}"/>
                </a:ext>
              </a:extLst>
            </p:cNvPr>
            <p:cNvSpPr>
              <a:spLocks/>
            </p:cNvSpPr>
            <p:nvPr/>
          </p:nvSpPr>
          <p:spPr bwMode="auto">
            <a:xfrm>
              <a:off x="6471096" y="5715107"/>
              <a:ext cx="3355348" cy="886779"/>
            </a:xfrm>
            <a:custGeom>
              <a:avLst/>
              <a:gdLst>
                <a:gd name="connsiteX0" fmla="*/ 599177 w 3355348"/>
                <a:gd name="connsiteY0" fmla="*/ 0 h 886779"/>
                <a:gd name="connsiteX1" fmla="*/ 3355348 w 3355348"/>
                <a:gd name="connsiteY1" fmla="*/ 0 h 886779"/>
                <a:gd name="connsiteX2" fmla="*/ 3355348 w 3355348"/>
                <a:gd name="connsiteY2" fmla="*/ 886779 h 886779"/>
                <a:gd name="connsiteX3" fmla="*/ 47934 w 3355348"/>
                <a:gd name="connsiteY3" fmla="*/ 886779 h 886779"/>
                <a:gd name="connsiteX4" fmla="*/ 0 w 3355348"/>
                <a:gd name="connsiteY4" fmla="*/ 886779 h 886779"/>
                <a:gd name="connsiteX5" fmla="*/ 0 w 3355348"/>
                <a:gd name="connsiteY5" fmla="*/ 838830 h 886779"/>
                <a:gd name="connsiteX6" fmla="*/ 47934 w 3355348"/>
                <a:gd name="connsiteY6" fmla="*/ 838830 h 886779"/>
                <a:gd name="connsiteX7" fmla="*/ 47934 w 3355348"/>
                <a:gd name="connsiteY7" fmla="*/ 838845 h 886779"/>
                <a:gd name="connsiteX8" fmla="*/ 95867 w 3355348"/>
                <a:gd name="connsiteY8" fmla="*/ 838845 h 886779"/>
                <a:gd name="connsiteX9" fmla="*/ 95867 w 3355348"/>
                <a:gd name="connsiteY9" fmla="*/ 838830 h 886779"/>
                <a:gd name="connsiteX10" fmla="*/ 599177 w 3355348"/>
                <a:gd name="connsiteY10" fmla="*/ 838830 h 886779"/>
                <a:gd name="connsiteX11" fmla="*/ 599177 w 3355348"/>
                <a:gd name="connsiteY11" fmla="*/ 766944 h 886779"/>
                <a:gd name="connsiteX12" fmla="*/ 3235514 w 3355348"/>
                <a:gd name="connsiteY12" fmla="*/ 766944 h 886779"/>
                <a:gd name="connsiteX13" fmla="*/ 3235514 w 3355348"/>
                <a:gd name="connsiteY13" fmla="*/ 95868 h 886779"/>
                <a:gd name="connsiteX14" fmla="*/ 599177 w 3355348"/>
                <a:gd name="connsiteY14" fmla="*/ 95868 h 88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55348" h="886779">
                  <a:moveTo>
                    <a:pt x="599177" y="0"/>
                  </a:moveTo>
                  <a:lnTo>
                    <a:pt x="3355348" y="0"/>
                  </a:lnTo>
                  <a:lnTo>
                    <a:pt x="3355348" y="886779"/>
                  </a:lnTo>
                  <a:lnTo>
                    <a:pt x="47934" y="886779"/>
                  </a:lnTo>
                  <a:lnTo>
                    <a:pt x="0" y="886779"/>
                  </a:lnTo>
                  <a:lnTo>
                    <a:pt x="0" y="838830"/>
                  </a:lnTo>
                  <a:lnTo>
                    <a:pt x="47934" y="838830"/>
                  </a:lnTo>
                  <a:lnTo>
                    <a:pt x="47934" y="838845"/>
                  </a:lnTo>
                  <a:lnTo>
                    <a:pt x="95867" y="838845"/>
                  </a:lnTo>
                  <a:lnTo>
                    <a:pt x="95867" y="838830"/>
                  </a:lnTo>
                  <a:lnTo>
                    <a:pt x="599177" y="838830"/>
                  </a:lnTo>
                  <a:lnTo>
                    <a:pt x="599177" y="766944"/>
                  </a:lnTo>
                  <a:lnTo>
                    <a:pt x="3235514" y="766944"/>
                  </a:lnTo>
                  <a:lnTo>
                    <a:pt x="3235514" y="95868"/>
                  </a:lnTo>
                  <a:lnTo>
                    <a:pt x="599177" y="95868"/>
                  </a:lnTo>
                  <a:close/>
                </a:path>
              </a:pathLst>
            </a:custGeom>
            <a:grp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54" name="Freeform 570">
              <a:extLst>
                <a:ext uri="{FF2B5EF4-FFF2-40B4-BE49-F238E27FC236}">
                  <a16:creationId xmlns:a16="http://schemas.microsoft.com/office/drawing/2014/main" id="{EEB9073B-56BD-278E-E7CF-4C04A9C3F905}"/>
                </a:ext>
              </a:extLst>
            </p:cNvPr>
            <p:cNvSpPr>
              <a:spLocks/>
            </p:cNvSpPr>
            <p:nvPr/>
          </p:nvSpPr>
          <p:spPr bwMode="auto">
            <a:xfrm>
              <a:off x="8172744" y="5930801"/>
              <a:ext cx="1222313" cy="671070"/>
            </a:xfrm>
            <a:custGeom>
              <a:avLst/>
              <a:gdLst>
                <a:gd name="T0" fmla="*/ 2 w 51"/>
                <a:gd name="T1" fmla="*/ 26 h 28"/>
                <a:gd name="T2" fmla="*/ 2 w 51"/>
                <a:gd name="T3" fmla="*/ 28 h 28"/>
                <a:gd name="T4" fmla="*/ 51 w 51"/>
                <a:gd name="T5" fmla="*/ 28 h 28"/>
                <a:gd name="T6" fmla="*/ 51 w 51"/>
                <a:gd name="T7" fmla="*/ 0 h 28"/>
                <a:gd name="T8" fmla="*/ 0 w 51"/>
                <a:gd name="T9" fmla="*/ 0 h 28"/>
                <a:gd name="T10" fmla="*/ 0 w 51"/>
                <a:gd name="T11" fmla="*/ 28 h 28"/>
                <a:gd name="T12" fmla="*/ 2 w 51"/>
                <a:gd name="T13" fmla="*/ 28 h 28"/>
                <a:gd name="T14" fmla="*/ 2 w 51"/>
                <a:gd name="T15" fmla="*/ 26 h 28"/>
                <a:gd name="T16" fmla="*/ 4 w 51"/>
                <a:gd name="T17" fmla="*/ 26 h 28"/>
                <a:gd name="T18" fmla="*/ 4 w 51"/>
                <a:gd name="T19" fmla="*/ 4 h 28"/>
                <a:gd name="T20" fmla="*/ 47 w 51"/>
                <a:gd name="T21" fmla="*/ 4 h 28"/>
                <a:gd name="T22" fmla="*/ 47 w 51"/>
                <a:gd name="T23" fmla="*/ 23 h 28"/>
                <a:gd name="T24" fmla="*/ 2 w 51"/>
                <a:gd name="T25" fmla="*/ 23 h 28"/>
                <a:gd name="T26" fmla="*/ 2 w 51"/>
                <a:gd name="T27" fmla="*/ 26 h 28"/>
                <a:gd name="T28" fmla="*/ 4 w 51"/>
                <a:gd name="T29" fmla="*/ 26 h 28"/>
                <a:gd name="T30" fmla="*/ 2 w 51"/>
                <a:gd name="T31"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 h="28">
                  <a:moveTo>
                    <a:pt x="2" y="26"/>
                  </a:moveTo>
                  <a:lnTo>
                    <a:pt x="2" y="28"/>
                  </a:lnTo>
                  <a:lnTo>
                    <a:pt x="51" y="28"/>
                  </a:lnTo>
                  <a:lnTo>
                    <a:pt x="51" y="0"/>
                  </a:lnTo>
                  <a:lnTo>
                    <a:pt x="0" y="0"/>
                  </a:lnTo>
                  <a:lnTo>
                    <a:pt x="0" y="28"/>
                  </a:lnTo>
                  <a:lnTo>
                    <a:pt x="2" y="28"/>
                  </a:lnTo>
                  <a:lnTo>
                    <a:pt x="2" y="26"/>
                  </a:lnTo>
                  <a:lnTo>
                    <a:pt x="4" y="26"/>
                  </a:lnTo>
                  <a:lnTo>
                    <a:pt x="4" y="4"/>
                  </a:lnTo>
                  <a:lnTo>
                    <a:pt x="47" y="4"/>
                  </a:lnTo>
                  <a:lnTo>
                    <a:pt x="47" y="23"/>
                  </a:lnTo>
                  <a:lnTo>
                    <a:pt x="2" y="23"/>
                  </a:lnTo>
                  <a:lnTo>
                    <a:pt x="2" y="26"/>
                  </a:lnTo>
                  <a:lnTo>
                    <a:pt x="4" y="26"/>
                  </a:lnTo>
                  <a:lnTo>
                    <a:pt x="2" y="2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55" name="Line 571">
              <a:extLst>
                <a:ext uri="{FF2B5EF4-FFF2-40B4-BE49-F238E27FC236}">
                  <a16:creationId xmlns:a16="http://schemas.microsoft.com/office/drawing/2014/main" id="{57D19D68-64D1-5D33-EF94-32D87E8AE021}"/>
                </a:ext>
              </a:extLst>
            </p:cNvPr>
            <p:cNvSpPr>
              <a:spLocks noChangeShapeType="1"/>
            </p:cNvSpPr>
            <p:nvPr/>
          </p:nvSpPr>
          <p:spPr bwMode="auto">
            <a:xfrm flipH="1">
              <a:off x="8364479" y="6170469"/>
              <a:ext cx="838845" cy="0"/>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56" name="Rectangle 572">
              <a:extLst>
                <a:ext uri="{FF2B5EF4-FFF2-40B4-BE49-F238E27FC236}">
                  <a16:creationId xmlns:a16="http://schemas.microsoft.com/office/drawing/2014/main" id="{E52E6A26-A74E-91B8-3519-4D35F2A4DA18}"/>
                </a:ext>
              </a:extLst>
            </p:cNvPr>
            <p:cNvSpPr>
              <a:spLocks noChangeArrowheads="1"/>
            </p:cNvSpPr>
            <p:nvPr/>
          </p:nvSpPr>
          <p:spPr bwMode="auto">
            <a:xfrm>
              <a:off x="8364479" y="6122535"/>
              <a:ext cx="838845" cy="119841"/>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57" name="Line 573">
              <a:extLst>
                <a:ext uri="{FF2B5EF4-FFF2-40B4-BE49-F238E27FC236}">
                  <a16:creationId xmlns:a16="http://schemas.microsoft.com/office/drawing/2014/main" id="{FDE516AB-47CA-49EA-8269-B515A2329C9D}"/>
                </a:ext>
              </a:extLst>
            </p:cNvPr>
            <p:cNvSpPr>
              <a:spLocks noChangeShapeType="1"/>
            </p:cNvSpPr>
            <p:nvPr/>
          </p:nvSpPr>
          <p:spPr bwMode="auto">
            <a:xfrm flipH="1">
              <a:off x="8364479" y="6386177"/>
              <a:ext cx="838845" cy="0"/>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58" name="Rectangle 574">
              <a:extLst>
                <a:ext uri="{FF2B5EF4-FFF2-40B4-BE49-F238E27FC236}">
                  <a16:creationId xmlns:a16="http://schemas.microsoft.com/office/drawing/2014/main" id="{AC79208A-BA08-282F-20C9-CAB80E6B91FA}"/>
                </a:ext>
              </a:extLst>
            </p:cNvPr>
            <p:cNvSpPr>
              <a:spLocks noChangeArrowheads="1"/>
            </p:cNvSpPr>
            <p:nvPr/>
          </p:nvSpPr>
          <p:spPr bwMode="auto">
            <a:xfrm>
              <a:off x="8364479" y="6338244"/>
              <a:ext cx="838845" cy="9586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59" name="Freeform 576">
              <a:extLst>
                <a:ext uri="{FF2B5EF4-FFF2-40B4-BE49-F238E27FC236}">
                  <a16:creationId xmlns:a16="http://schemas.microsoft.com/office/drawing/2014/main" id="{79AC3FDE-DA78-27CB-4155-E718EE424B1A}"/>
                </a:ext>
              </a:extLst>
            </p:cNvPr>
            <p:cNvSpPr>
              <a:spLocks/>
            </p:cNvSpPr>
            <p:nvPr/>
          </p:nvSpPr>
          <p:spPr bwMode="auto">
            <a:xfrm>
              <a:off x="5847960" y="5307665"/>
              <a:ext cx="1294206" cy="1294206"/>
            </a:xfrm>
            <a:custGeom>
              <a:avLst/>
              <a:gdLst>
                <a:gd name="T0" fmla="*/ 2 w 54"/>
                <a:gd name="T1" fmla="*/ 52 h 54"/>
                <a:gd name="T2" fmla="*/ 2 w 54"/>
                <a:gd name="T3" fmla="*/ 54 h 54"/>
                <a:gd name="T4" fmla="*/ 54 w 54"/>
                <a:gd name="T5" fmla="*/ 54 h 54"/>
                <a:gd name="T6" fmla="*/ 54 w 54"/>
                <a:gd name="T7" fmla="*/ 0 h 54"/>
                <a:gd name="T8" fmla="*/ 0 w 54"/>
                <a:gd name="T9" fmla="*/ 0 h 54"/>
                <a:gd name="T10" fmla="*/ 0 w 54"/>
                <a:gd name="T11" fmla="*/ 54 h 54"/>
                <a:gd name="T12" fmla="*/ 2 w 54"/>
                <a:gd name="T13" fmla="*/ 54 h 54"/>
                <a:gd name="T14" fmla="*/ 2 w 54"/>
                <a:gd name="T15" fmla="*/ 52 h 54"/>
                <a:gd name="T16" fmla="*/ 4 w 54"/>
                <a:gd name="T17" fmla="*/ 52 h 54"/>
                <a:gd name="T18" fmla="*/ 4 w 54"/>
                <a:gd name="T19" fmla="*/ 4 h 54"/>
                <a:gd name="T20" fmla="*/ 49 w 54"/>
                <a:gd name="T21" fmla="*/ 4 h 54"/>
                <a:gd name="T22" fmla="*/ 49 w 54"/>
                <a:gd name="T23" fmla="*/ 49 h 54"/>
                <a:gd name="T24" fmla="*/ 2 w 54"/>
                <a:gd name="T25" fmla="*/ 49 h 54"/>
                <a:gd name="T26" fmla="*/ 2 w 54"/>
                <a:gd name="T27" fmla="*/ 52 h 54"/>
                <a:gd name="T28" fmla="*/ 4 w 54"/>
                <a:gd name="T29" fmla="*/ 52 h 54"/>
                <a:gd name="T30" fmla="*/ 2 w 54"/>
                <a:gd name="T31"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4" h="54">
                  <a:moveTo>
                    <a:pt x="2" y="52"/>
                  </a:moveTo>
                  <a:lnTo>
                    <a:pt x="2" y="54"/>
                  </a:lnTo>
                  <a:lnTo>
                    <a:pt x="54" y="54"/>
                  </a:lnTo>
                  <a:lnTo>
                    <a:pt x="54" y="0"/>
                  </a:lnTo>
                  <a:lnTo>
                    <a:pt x="0" y="0"/>
                  </a:lnTo>
                  <a:lnTo>
                    <a:pt x="0" y="54"/>
                  </a:lnTo>
                  <a:lnTo>
                    <a:pt x="2" y="54"/>
                  </a:lnTo>
                  <a:lnTo>
                    <a:pt x="2" y="52"/>
                  </a:lnTo>
                  <a:lnTo>
                    <a:pt x="4" y="52"/>
                  </a:lnTo>
                  <a:lnTo>
                    <a:pt x="4" y="4"/>
                  </a:lnTo>
                  <a:lnTo>
                    <a:pt x="49" y="4"/>
                  </a:lnTo>
                  <a:lnTo>
                    <a:pt x="49" y="49"/>
                  </a:lnTo>
                  <a:lnTo>
                    <a:pt x="2" y="49"/>
                  </a:lnTo>
                  <a:lnTo>
                    <a:pt x="2" y="52"/>
                  </a:lnTo>
                  <a:lnTo>
                    <a:pt x="4" y="52"/>
                  </a:lnTo>
                  <a:lnTo>
                    <a:pt x="2" y="5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60" name="Line 577">
              <a:extLst>
                <a:ext uri="{FF2B5EF4-FFF2-40B4-BE49-F238E27FC236}">
                  <a16:creationId xmlns:a16="http://schemas.microsoft.com/office/drawing/2014/main" id="{3D6610A2-3ADB-38D2-D47C-893CAD3D57BA}"/>
                </a:ext>
              </a:extLst>
            </p:cNvPr>
            <p:cNvSpPr>
              <a:spLocks noChangeShapeType="1"/>
            </p:cNvSpPr>
            <p:nvPr/>
          </p:nvSpPr>
          <p:spPr bwMode="auto">
            <a:xfrm>
              <a:off x="6087628" y="5571307"/>
              <a:ext cx="790911" cy="0"/>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61" name="Rectangle 578">
              <a:extLst>
                <a:ext uri="{FF2B5EF4-FFF2-40B4-BE49-F238E27FC236}">
                  <a16:creationId xmlns:a16="http://schemas.microsoft.com/office/drawing/2014/main" id="{99E01FC2-36F7-1B3D-D2D0-89230E861E5F}"/>
                </a:ext>
              </a:extLst>
            </p:cNvPr>
            <p:cNvSpPr>
              <a:spLocks noChangeArrowheads="1"/>
            </p:cNvSpPr>
            <p:nvPr/>
          </p:nvSpPr>
          <p:spPr bwMode="auto">
            <a:xfrm>
              <a:off x="6087628" y="5499399"/>
              <a:ext cx="790911" cy="119841"/>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62" name="Line 579">
              <a:extLst>
                <a:ext uri="{FF2B5EF4-FFF2-40B4-BE49-F238E27FC236}">
                  <a16:creationId xmlns:a16="http://schemas.microsoft.com/office/drawing/2014/main" id="{67D489C7-AFD5-C0FE-6C10-32C245BCFB91}"/>
                </a:ext>
              </a:extLst>
            </p:cNvPr>
            <p:cNvSpPr>
              <a:spLocks noChangeShapeType="1"/>
            </p:cNvSpPr>
            <p:nvPr/>
          </p:nvSpPr>
          <p:spPr bwMode="auto">
            <a:xfrm>
              <a:off x="6087628" y="5763041"/>
              <a:ext cx="790911" cy="0"/>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63" name="Rectangle 580">
              <a:extLst>
                <a:ext uri="{FF2B5EF4-FFF2-40B4-BE49-F238E27FC236}">
                  <a16:creationId xmlns:a16="http://schemas.microsoft.com/office/drawing/2014/main" id="{8320A1B8-CD15-500C-25C0-BE9F75134E71}"/>
                </a:ext>
              </a:extLst>
            </p:cNvPr>
            <p:cNvSpPr>
              <a:spLocks noChangeArrowheads="1"/>
            </p:cNvSpPr>
            <p:nvPr/>
          </p:nvSpPr>
          <p:spPr bwMode="auto">
            <a:xfrm>
              <a:off x="6087628" y="5715107"/>
              <a:ext cx="790911" cy="9586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64" name="Line 581">
              <a:extLst>
                <a:ext uri="{FF2B5EF4-FFF2-40B4-BE49-F238E27FC236}">
                  <a16:creationId xmlns:a16="http://schemas.microsoft.com/office/drawing/2014/main" id="{026F7C80-F58D-0DAD-9AA6-E61A407ADB3B}"/>
                </a:ext>
              </a:extLst>
            </p:cNvPr>
            <p:cNvSpPr>
              <a:spLocks noChangeShapeType="1"/>
            </p:cNvSpPr>
            <p:nvPr/>
          </p:nvSpPr>
          <p:spPr bwMode="auto">
            <a:xfrm>
              <a:off x="6087628" y="5978734"/>
              <a:ext cx="790911" cy="0"/>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65" name="Rectangle 582">
              <a:extLst>
                <a:ext uri="{FF2B5EF4-FFF2-40B4-BE49-F238E27FC236}">
                  <a16:creationId xmlns:a16="http://schemas.microsoft.com/office/drawing/2014/main" id="{0279E0F0-7D5C-C91B-90BB-C4C9D55FA896}"/>
                </a:ext>
              </a:extLst>
            </p:cNvPr>
            <p:cNvSpPr>
              <a:spLocks noChangeArrowheads="1"/>
            </p:cNvSpPr>
            <p:nvPr/>
          </p:nvSpPr>
          <p:spPr bwMode="auto">
            <a:xfrm>
              <a:off x="6087628" y="5930801"/>
              <a:ext cx="790911" cy="9586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66" name="Line 583">
              <a:extLst>
                <a:ext uri="{FF2B5EF4-FFF2-40B4-BE49-F238E27FC236}">
                  <a16:creationId xmlns:a16="http://schemas.microsoft.com/office/drawing/2014/main" id="{92E45280-DBC8-B126-D557-BEC5EC765239}"/>
                </a:ext>
              </a:extLst>
            </p:cNvPr>
            <p:cNvSpPr>
              <a:spLocks noChangeShapeType="1"/>
            </p:cNvSpPr>
            <p:nvPr/>
          </p:nvSpPr>
          <p:spPr bwMode="auto">
            <a:xfrm>
              <a:off x="6087628" y="6170469"/>
              <a:ext cx="790911" cy="0"/>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67" name="Rectangle 584">
              <a:extLst>
                <a:ext uri="{FF2B5EF4-FFF2-40B4-BE49-F238E27FC236}">
                  <a16:creationId xmlns:a16="http://schemas.microsoft.com/office/drawing/2014/main" id="{05CC9BA4-4903-10A1-762F-8E5EE82D3F17}"/>
                </a:ext>
              </a:extLst>
            </p:cNvPr>
            <p:cNvSpPr>
              <a:spLocks noChangeArrowheads="1"/>
            </p:cNvSpPr>
            <p:nvPr/>
          </p:nvSpPr>
          <p:spPr bwMode="auto">
            <a:xfrm>
              <a:off x="6087628" y="6122535"/>
              <a:ext cx="790911" cy="119841"/>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68" name="Line 585">
              <a:extLst>
                <a:ext uri="{FF2B5EF4-FFF2-40B4-BE49-F238E27FC236}">
                  <a16:creationId xmlns:a16="http://schemas.microsoft.com/office/drawing/2014/main" id="{0671E3CB-F49C-728A-7F0E-9194DC440933}"/>
                </a:ext>
              </a:extLst>
            </p:cNvPr>
            <p:cNvSpPr>
              <a:spLocks noChangeShapeType="1"/>
            </p:cNvSpPr>
            <p:nvPr/>
          </p:nvSpPr>
          <p:spPr bwMode="auto">
            <a:xfrm>
              <a:off x="6087628" y="6386177"/>
              <a:ext cx="790911" cy="0"/>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69" name="Rectangle 586">
              <a:extLst>
                <a:ext uri="{FF2B5EF4-FFF2-40B4-BE49-F238E27FC236}">
                  <a16:creationId xmlns:a16="http://schemas.microsoft.com/office/drawing/2014/main" id="{CA629ED7-B3E7-2617-6EC3-DC194D4067B4}"/>
                </a:ext>
              </a:extLst>
            </p:cNvPr>
            <p:cNvSpPr>
              <a:spLocks noChangeArrowheads="1"/>
            </p:cNvSpPr>
            <p:nvPr/>
          </p:nvSpPr>
          <p:spPr bwMode="auto">
            <a:xfrm>
              <a:off x="6087628" y="6338244"/>
              <a:ext cx="790911" cy="95867"/>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70" name="Line 587">
              <a:extLst>
                <a:ext uri="{FF2B5EF4-FFF2-40B4-BE49-F238E27FC236}">
                  <a16:creationId xmlns:a16="http://schemas.microsoft.com/office/drawing/2014/main" id="{CAA2250E-A9D6-253B-AB14-FB8565C8489E}"/>
                </a:ext>
              </a:extLst>
            </p:cNvPr>
            <p:cNvSpPr>
              <a:spLocks noChangeShapeType="1"/>
            </p:cNvSpPr>
            <p:nvPr/>
          </p:nvSpPr>
          <p:spPr bwMode="auto">
            <a:xfrm flipV="1">
              <a:off x="6159536" y="6386177"/>
              <a:ext cx="0" cy="167775"/>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sp>
          <p:nvSpPr>
            <p:cNvPr id="71" name="Rectangle 588">
              <a:extLst>
                <a:ext uri="{FF2B5EF4-FFF2-40B4-BE49-F238E27FC236}">
                  <a16:creationId xmlns:a16="http://schemas.microsoft.com/office/drawing/2014/main" id="{57EED77D-6404-35EC-0CE4-8CB218DE3A09}"/>
                </a:ext>
              </a:extLst>
            </p:cNvPr>
            <p:cNvSpPr>
              <a:spLocks noChangeArrowheads="1"/>
            </p:cNvSpPr>
            <p:nvPr/>
          </p:nvSpPr>
          <p:spPr bwMode="auto">
            <a:xfrm>
              <a:off x="6087628" y="6386177"/>
              <a:ext cx="119841" cy="167775"/>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EE7214"/>
                </a:solidFill>
                <a:effectLst/>
                <a:uLnTx/>
                <a:uFillTx/>
                <a:latin typeface="Calibri" panose="020F0502020204030204"/>
                <a:ea typeface="+mn-ea"/>
                <a:cs typeface="+mn-cs"/>
              </a:endParaRPr>
            </a:p>
          </p:txBody>
        </p:sp>
      </p:grpSp>
      <p:grpSp>
        <p:nvGrpSpPr>
          <p:cNvPr id="78" name="Ideation" descr="{&quot;Key&quot;:&quot;POWER_USER_SHAPE_ICON&quot;,&quot;Value&quot;:&quot;POWER_USER_SHAPE_ICON_STYLE_1&quot;}">
            <a:extLst>
              <a:ext uri="{FF2B5EF4-FFF2-40B4-BE49-F238E27FC236}">
                <a16:creationId xmlns:a16="http://schemas.microsoft.com/office/drawing/2014/main" id="{C732A3C2-EF48-072A-D57A-D0FFE050EC93}"/>
              </a:ext>
            </a:extLst>
          </p:cNvPr>
          <p:cNvGrpSpPr>
            <a:grpSpLocks noChangeAspect="1"/>
          </p:cNvGrpSpPr>
          <p:nvPr/>
        </p:nvGrpSpPr>
        <p:grpSpPr>
          <a:xfrm>
            <a:off x="5710752" y="3986198"/>
            <a:ext cx="764358" cy="698500"/>
            <a:chOff x="7226301" y="2876550"/>
            <a:chExt cx="608012" cy="555625"/>
          </a:xfrm>
        </p:grpSpPr>
        <p:sp>
          <p:nvSpPr>
            <p:cNvPr id="79" name="Line 893">
              <a:extLst>
                <a:ext uri="{FF2B5EF4-FFF2-40B4-BE49-F238E27FC236}">
                  <a16:creationId xmlns:a16="http://schemas.microsoft.com/office/drawing/2014/main" id="{397E9117-9150-5F6B-C80A-BE7C624165E7}"/>
                </a:ext>
              </a:extLst>
            </p:cNvPr>
            <p:cNvSpPr>
              <a:spLocks noChangeShapeType="1"/>
            </p:cNvSpPr>
            <p:nvPr/>
          </p:nvSpPr>
          <p:spPr bwMode="auto">
            <a:xfrm flipH="1">
              <a:off x="7350126" y="3155950"/>
              <a:ext cx="50800" cy="0"/>
            </a:xfrm>
            <a:prstGeom prst="line">
              <a:avLst/>
            </a:prstGeom>
            <a:noFill/>
            <a:ln w="19050" cap="rnd">
              <a:solidFill>
                <a:srgbClr val="6BB74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Line 894">
              <a:extLst>
                <a:ext uri="{FF2B5EF4-FFF2-40B4-BE49-F238E27FC236}">
                  <a16:creationId xmlns:a16="http://schemas.microsoft.com/office/drawing/2014/main" id="{3FBD3E5F-185A-47F2-2451-4AD04E38CE1E}"/>
                </a:ext>
              </a:extLst>
            </p:cNvPr>
            <p:cNvSpPr>
              <a:spLocks noChangeShapeType="1"/>
            </p:cNvSpPr>
            <p:nvPr/>
          </p:nvSpPr>
          <p:spPr bwMode="auto">
            <a:xfrm flipH="1">
              <a:off x="7661276" y="3155950"/>
              <a:ext cx="49213" cy="0"/>
            </a:xfrm>
            <a:prstGeom prst="line">
              <a:avLst/>
            </a:prstGeom>
            <a:noFill/>
            <a:ln w="19050" cap="rnd">
              <a:solidFill>
                <a:srgbClr val="6BB74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Line 895">
              <a:extLst>
                <a:ext uri="{FF2B5EF4-FFF2-40B4-BE49-F238E27FC236}">
                  <a16:creationId xmlns:a16="http://schemas.microsoft.com/office/drawing/2014/main" id="{238DF4F6-9C30-41B9-DDEF-FF31D857FDB6}"/>
                </a:ext>
              </a:extLst>
            </p:cNvPr>
            <p:cNvSpPr>
              <a:spLocks noChangeShapeType="1"/>
            </p:cNvSpPr>
            <p:nvPr/>
          </p:nvSpPr>
          <p:spPr bwMode="auto">
            <a:xfrm flipH="1">
              <a:off x="7402513" y="3248025"/>
              <a:ext cx="36513" cy="34925"/>
            </a:xfrm>
            <a:prstGeom prst="line">
              <a:avLst/>
            </a:prstGeom>
            <a:noFill/>
            <a:ln w="19050" cap="rnd">
              <a:solidFill>
                <a:srgbClr val="6BB74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Line 896">
              <a:extLst>
                <a:ext uri="{FF2B5EF4-FFF2-40B4-BE49-F238E27FC236}">
                  <a16:creationId xmlns:a16="http://schemas.microsoft.com/office/drawing/2014/main" id="{0588418C-6DDC-37C4-DF48-9DD1190BF031}"/>
                </a:ext>
              </a:extLst>
            </p:cNvPr>
            <p:cNvSpPr>
              <a:spLocks noChangeShapeType="1"/>
            </p:cNvSpPr>
            <p:nvPr/>
          </p:nvSpPr>
          <p:spPr bwMode="auto">
            <a:xfrm flipH="1">
              <a:off x="7623176" y="3028950"/>
              <a:ext cx="36513" cy="34925"/>
            </a:xfrm>
            <a:prstGeom prst="line">
              <a:avLst/>
            </a:prstGeom>
            <a:noFill/>
            <a:ln w="19050" cap="rnd">
              <a:solidFill>
                <a:srgbClr val="6BB74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Line 897">
              <a:extLst>
                <a:ext uri="{FF2B5EF4-FFF2-40B4-BE49-F238E27FC236}">
                  <a16:creationId xmlns:a16="http://schemas.microsoft.com/office/drawing/2014/main" id="{4DCEC259-8536-1E09-F1DA-9A88F55FBAA8}"/>
                </a:ext>
              </a:extLst>
            </p:cNvPr>
            <p:cNvSpPr>
              <a:spLocks noChangeShapeType="1"/>
            </p:cNvSpPr>
            <p:nvPr/>
          </p:nvSpPr>
          <p:spPr bwMode="auto">
            <a:xfrm>
              <a:off x="7531101" y="2974975"/>
              <a:ext cx="0" cy="50800"/>
            </a:xfrm>
            <a:prstGeom prst="line">
              <a:avLst/>
            </a:prstGeom>
            <a:noFill/>
            <a:ln w="19050" cap="rnd">
              <a:solidFill>
                <a:srgbClr val="6BB74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Line 898">
              <a:extLst>
                <a:ext uri="{FF2B5EF4-FFF2-40B4-BE49-F238E27FC236}">
                  <a16:creationId xmlns:a16="http://schemas.microsoft.com/office/drawing/2014/main" id="{A2496C17-1C12-6AAF-E95C-4A118B402048}"/>
                </a:ext>
              </a:extLst>
            </p:cNvPr>
            <p:cNvSpPr>
              <a:spLocks noChangeShapeType="1"/>
            </p:cNvSpPr>
            <p:nvPr/>
          </p:nvSpPr>
          <p:spPr bwMode="auto">
            <a:xfrm flipH="1">
              <a:off x="7493001" y="3316288"/>
              <a:ext cx="76200" cy="0"/>
            </a:xfrm>
            <a:prstGeom prst="line">
              <a:avLst/>
            </a:prstGeom>
            <a:noFill/>
            <a:ln w="19050" cap="rnd">
              <a:solidFill>
                <a:srgbClr val="6BB74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899">
              <a:extLst>
                <a:ext uri="{FF2B5EF4-FFF2-40B4-BE49-F238E27FC236}">
                  <a16:creationId xmlns:a16="http://schemas.microsoft.com/office/drawing/2014/main" id="{593974D8-54EF-0C77-3199-ECF0B65A8CF6}"/>
                </a:ext>
              </a:extLst>
            </p:cNvPr>
            <p:cNvSpPr>
              <a:spLocks/>
            </p:cNvSpPr>
            <p:nvPr/>
          </p:nvSpPr>
          <p:spPr bwMode="auto">
            <a:xfrm>
              <a:off x="7442201" y="3067050"/>
              <a:ext cx="177800" cy="215900"/>
            </a:xfrm>
            <a:custGeom>
              <a:avLst/>
              <a:gdLst>
                <a:gd name="T0" fmla="*/ 101 w 351"/>
                <a:gd name="T1" fmla="*/ 425 h 425"/>
                <a:gd name="T2" fmla="*/ 101 w 351"/>
                <a:gd name="T3" fmla="*/ 404 h 425"/>
                <a:gd name="T4" fmla="*/ 0 w 351"/>
                <a:gd name="T5" fmla="*/ 176 h 425"/>
                <a:gd name="T6" fmla="*/ 176 w 351"/>
                <a:gd name="T7" fmla="*/ 0 h 425"/>
                <a:gd name="T8" fmla="*/ 351 w 351"/>
                <a:gd name="T9" fmla="*/ 176 h 425"/>
                <a:gd name="T10" fmla="*/ 250 w 351"/>
                <a:gd name="T11" fmla="*/ 404 h 425"/>
                <a:gd name="T12" fmla="*/ 250 w 351"/>
                <a:gd name="T13" fmla="*/ 425 h 425"/>
              </a:gdLst>
              <a:ahLst/>
              <a:cxnLst>
                <a:cxn ang="0">
                  <a:pos x="T0" y="T1"/>
                </a:cxn>
                <a:cxn ang="0">
                  <a:pos x="T2" y="T3"/>
                </a:cxn>
                <a:cxn ang="0">
                  <a:pos x="T4" y="T5"/>
                </a:cxn>
                <a:cxn ang="0">
                  <a:pos x="T6" y="T7"/>
                </a:cxn>
                <a:cxn ang="0">
                  <a:pos x="T8" y="T9"/>
                </a:cxn>
                <a:cxn ang="0">
                  <a:pos x="T10" y="T11"/>
                </a:cxn>
                <a:cxn ang="0">
                  <a:pos x="T12" y="T13"/>
                </a:cxn>
              </a:cxnLst>
              <a:rect l="0" t="0" r="r" b="b"/>
              <a:pathLst>
                <a:path w="351" h="425">
                  <a:moveTo>
                    <a:pt x="101" y="425"/>
                  </a:moveTo>
                  <a:lnTo>
                    <a:pt x="101" y="404"/>
                  </a:lnTo>
                  <a:cubicBezTo>
                    <a:pt x="101" y="314"/>
                    <a:pt x="0" y="290"/>
                    <a:pt x="0" y="176"/>
                  </a:cubicBezTo>
                  <a:cubicBezTo>
                    <a:pt x="0" y="79"/>
                    <a:pt x="79" y="0"/>
                    <a:pt x="176" y="0"/>
                  </a:cubicBezTo>
                  <a:cubicBezTo>
                    <a:pt x="272" y="0"/>
                    <a:pt x="351" y="79"/>
                    <a:pt x="351" y="176"/>
                  </a:cubicBezTo>
                  <a:cubicBezTo>
                    <a:pt x="351" y="290"/>
                    <a:pt x="250" y="314"/>
                    <a:pt x="250" y="404"/>
                  </a:cubicBezTo>
                  <a:lnTo>
                    <a:pt x="250" y="425"/>
                  </a:lnTo>
                </a:path>
              </a:pathLst>
            </a:custGeom>
            <a:noFill/>
            <a:ln w="19050" cap="rnd">
              <a:solidFill>
                <a:srgbClr val="6BB74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Line 900">
              <a:extLst>
                <a:ext uri="{FF2B5EF4-FFF2-40B4-BE49-F238E27FC236}">
                  <a16:creationId xmlns:a16="http://schemas.microsoft.com/office/drawing/2014/main" id="{BBCE989B-B203-1C88-FEF9-FF1FA2D539DA}"/>
                </a:ext>
              </a:extLst>
            </p:cNvPr>
            <p:cNvSpPr>
              <a:spLocks noChangeShapeType="1"/>
            </p:cNvSpPr>
            <p:nvPr/>
          </p:nvSpPr>
          <p:spPr bwMode="auto">
            <a:xfrm flipH="1">
              <a:off x="7512051" y="3351213"/>
              <a:ext cx="38100" cy="0"/>
            </a:xfrm>
            <a:prstGeom prst="line">
              <a:avLst/>
            </a:prstGeom>
            <a:noFill/>
            <a:ln w="19050" cap="rnd">
              <a:solidFill>
                <a:srgbClr val="6BB74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901">
              <a:extLst>
                <a:ext uri="{FF2B5EF4-FFF2-40B4-BE49-F238E27FC236}">
                  <a16:creationId xmlns:a16="http://schemas.microsoft.com/office/drawing/2014/main" id="{BA72431F-4BD7-FD08-5993-39A7E20EC7D0}"/>
                </a:ext>
              </a:extLst>
            </p:cNvPr>
            <p:cNvSpPr>
              <a:spLocks/>
            </p:cNvSpPr>
            <p:nvPr/>
          </p:nvSpPr>
          <p:spPr bwMode="auto">
            <a:xfrm>
              <a:off x="7613651" y="3276600"/>
              <a:ext cx="146050" cy="146050"/>
            </a:xfrm>
            <a:custGeom>
              <a:avLst/>
              <a:gdLst>
                <a:gd name="T0" fmla="*/ 142 w 286"/>
                <a:gd name="T1" fmla="*/ 65 h 286"/>
                <a:gd name="T2" fmla="*/ 77 w 286"/>
                <a:gd name="T3" fmla="*/ 0 h 286"/>
                <a:gd name="T4" fmla="*/ 0 w 286"/>
                <a:gd name="T5" fmla="*/ 286 h 286"/>
                <a:gd name="T6" fmla="*/ 286 w 286"/>
                <a:gd name="T7" fmla="*/ 209 h 286"/>
                <a:gd name="T8" fmla="*/ 221 w 286"/>
                <a:gd name="T9" fmla="*/ 144 h 286"/>
              </a:gdLst>
              <a:ahLst/>
              <a:cxnLst>
                <a:cxn ang="0">
                  <a:pos x="T0" y="T1"/>
                </a:cxn>
                <a:cxn ang="0">
                  <a:pos x="T2" y="T3"/>
                </a:cxn>
                <a:cxn ang="0">
                  <a:pos x="T4" y="T5"/>
                </a:cxn>
                <a:cxn ang="0">
                  <a:pos x="T6" y="T7"/>
                </a:cxn>
                <a:cxn ang="0">
                  <a:pos x="T8" y="T9"/>
                </a:cxn>
              </a:cxnLst>
              <a:rect l="0" t="0" r="r" b="b"/>
              <a:pathLst>
                <a:path w="286" h="286">
                  <a:moveTo>
                    <a:pt x="142" y="65"/>
                  </a:moveTo>
                  <a:lnTo>
                    <a:pt x="77" y="0"/>
                  </a:lnTo>
                  <a:lnTo>
                    <a:pt x="0" y="286"/>
                  </a:lnTo>
                  <a:lnTo>
                    <a:pt x="286" y="209"/>
                  </a:lnTo>
                  <a:lnTo>
                    <a:pt x="221" y="144"/>
                  </a:lnTo>
                </a:path>
              </a:pathLst>
            </a:custGeom>
            <a:noFill/>
            <a:ln w="19050" cap="rnd">
              <a:solidFill>
                <a:srgbClr val="6BB74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902">
              <a:extLst>
                <a:ext uri="{FF2B5EF4-FFF2-40B4-BE49-F238E27FC236}">
                  <a16:creationId xmlns:a16="http://schemas.microsoft.com/office/drawing/2014/main" id="{DB4BBE30-2623-FA41-9E59-24623678EE43}"/>
                </a:ext>
              </a:extLst>
            </p:cNvPr>
            <p:cNvSpPr>
              <a:spLocks/>
            </p:cNvSpPr>
            <p:nvPr/>
          </p:nvSpPr>
          <p:spPr bwMode="auto">
            <a:xfrm>
              <a:off x="7526338" y="2876550"/>
              <a:ext cx="307975" cy="473075"/>
            </a:xfrm>
            <a:custGeom>
              <a:avLst/>
              <a:gdLst>
                <a:gd name="T0" fmla="*/ 0 w 608"/>
                <a:gd name="T1" fmla="*/ 2 h 933"/>
                <a:gd name="T2" fmla="*/ 395 w 608"/>
                <a:gd name="T3" fmla="*/ 162 h 933"/>
                <a:gd name="T4" fmla="*/ 395 w 608"/>
                <a:gd name="T5" fmla="*/ 933 h 933"/>
              </a:gdLst>
              <a:ahLst/>
              <a:cxnLst>
                <a:cxn ang="0">
                  <a:pos x="T0" y="T1"/>
                </a:cxn>
                <a:cxn ang="0">
                  <a:pos x="T2" y="T3"/>
                </a:cxn>
                <a:cxn ang="0">
                  <a:pos x="T4" y="T5"/>
                </a:cxn>
              </a:cxnLst>
              <a:rect l="0" t="0" r="r" b="b"/>
              <a:pathLst>
                <a:path w="608" h="933">
                  <a:moveTo>
                    <a:pt x="0" y="2"/>
                  </a:moveTo>
                  <a:cubicBezTo>
                    <a:pt x="143" y="0"/>
                    <a:pt x="286" y="53"/>
                    <a:pt x="395" y="162"/>
                  </a:cubicBezTo>
                  <a:cubicBezTo>
                    <a:pt x="608" y="374"/>
                    <a:pt x="608" y="721"/>
                    <a:pt x="395" y="933"/>
                  </a:cubicBezTo>
                </a:path>
              </a:pathLst>
            </a:custGeom>
            <a:noFill/>
            <a:ln w="19050" cap="rnd">
              <a:solidFill>
                <a:srgbClr val="6BB74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903">
              <a:extLst>
                <a:ext uri="{FF2B5EF4-FFF2-40B4-BE49-F238E27FC236}">
                  <a16:creationId xmlns:a16="http://schemas.microsoft.com/office/drawing/2014/main" id="{D88638BA-6DB5-9BE6-E7E0-8F4EA7A08C2F}"/>
                </a:ext>
              </a:extLst>
            </p:cNvPr>
            <p:cNvSpPr>
              <a:spLocks/>
            </p:cNvSpPr>
            <p:nvPr/>
          </p:nvSpPr>
          <p:spPr bwMode="auto">
            <a:xfrm>
              <a:off x="7302501" y="2887663"/>
              <a:ext cx="144463" cy="144463"/>
            </a:xfrm>
            <a:custGeom>
              <a:avLst/>
              <a:gdLst>
                <a:gd name="T0" fmla="*/ 144 w 286"/>
                <a:gd name="T1" fmla="*/ 221 h 286"/>
                <a:gd name="T2" fmla="*/ 209 w 286"/>
                <a:gd name="T3" fmla="*/ 286 h 286"/>
                <a:gd name="T4" fmla="*/ 286 w 286"/>
                <a:gd name="T5" fmla="*/ 0 h 286"/>
                <a:gd name="T6" fmla="*/ 0 w 286"/>
                <a:gd name="T7" fmla="*/ 77 h 286"/>
                <a:gd name="T8" fmla="*/ 65 w 286"/>
                <a:gd name="T9" fmla="*/ 141 h 286"/>
              </a:gdLst>
              <a:ahLst/>
              <a:cxnLst>
                <a:cxn ang="0">
                  <a:pos x="T0" y="T1"/>
                </a:cxn>
                <a:cxn ang="0">
                  <a:pos x="T2" y="T3"/>
                </a:cxn>
                <a:cxn ang="0">
                  <a:pos x="T4" y="T5"/>
                </a:cxn>
                <a:cxn ang="0">
                  <a:pos x="T6" y="T7"/>
                </a:cxn>
                <a:cxn ang="0">
                  <a:pos x="T8" y="T9"/>
                </a:cxn>
              </a:cxnLst>
              <a:rect l="0" t="0" r="r" b="b"/>
              <a:pathLst>
                <a:path w="286" h="286">
                  <a:moveTo>
                    <a:pt x="144" y="221"/>
                  </a:moveTo>
                  <a:lnTo>
                    <a:pt x="209" y="286"/>
                  </a:lnTo>
                  <a:lnTo>
                    <a:pt x="286" y="0"/>
                  </a:lnTo>
                  <a:lnTo>
                    <a:pt x="0" y="77"/>
                  </a:lnTo>
                  <a:lnTo>
                    <a:pt x="65" y="141"/>
                  </a:lnTo>
                </a:path>
              </a:pathLst>
            </a:custGeom>
            <a:noFill/>
            <a:ln w="19050" cap="rnd">
              <a:solidFill>
                <a:srgbClr val="6BB74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904">
              <a:extLst>
                <a:ext uri="{FF2B5EF4-FFF2-40B4-BE49-F238E27FC236}">
                  <a16:creationId xmlns:a16="http://schemas.microsoft.com/office/drawing/2014/main" id="{76479832-D355-0B3A-A718-AB27D5306353}"/>
                </a:ext>
              </a:extLst>
            </p:cNvPr>
            <p:cNvSpPr>
              <a:spLocks/>
            </p:cNvSpPr>
            <p:nvPr/>
          </p:nvSpPr>
          <p:spPr bwMode="auto">
            <a:xfrm>
              <a:off x="7226301" y="2959100"/>
              <a:ext cx="309563" cy="473075"/>
            </a:xfrm>
            <a:custGeom>
              <a:avLst/>
              <a:gdLst>
                <a:gd name="T0" fmla="*/ 608 w 608"/>
                <a:gd name="T1" fmla="*/ 932 h 934"/>
                <a:gd name="T2" fmla="*/ 213 w 608"/>
                <a:gd name="T3" fmla="*/ 772 h 934"/>
                <a:gd name="T4" fmla="*/ 213 w 608"/>
                <a:gd name="T5" fmla="*/ 0 h 934"/>
              </a:gdLst>
              <a:ahLst/>
              <a:cxnLst>
                <a:cxn ang="0">
                  <a:pos x="T0" y="T1"/>
                </a:cxn>
                <a:cxn ang="0">
                  <a:pos x="T2" y="T3"/>
                </a:cxn>
                <a:cxn ang="0">
                  <a:pos x="T4" y="T5"/>
                </a:cxn>
              </a:cxnLst>
              <a:rect l="0" t="0" r="r" b="b"/>
              <a:pathLst>
                <a:path w="608" h="934">
                  <a:moveTo>
                    <a:pt x="608" y="932"/>
                  </a:moveTo>
                  <a:cubicBezTo>
                    <a:pt x="465" y="934"/>
                    <a:pt x="322" y="881"/>
                    <a:pt x="213" y="772"/>
                  </a:cubicBezTo>
                  <a:cubicBezTo>
                    <a:pt x="0" y="559"/>
                    <a:pt x="0" y="213"/>
                    <a:pt x="213" y="0"/>
                  </a:cubicBezTo>
                </a:path>
              </a:pathLst>
            </a:custGeom>
            <a:noFill/>
            <a:ln w="19050" cap="rnd">
              <a:solidFill>
                <a:srgbClr val="6BB74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2" name="Student2" descr="{&quot;Key&quot;:&quot;POWER_USER_SHAPE_ICON&quot;,&quot;Value&quot;:&quot;POWER_USER_SHAPE_ICON_STYLE_1&quot;}">
            <a:extLst>
              <a:ext uri="{FF2B5EF4-FFF2-40B4-BE49-F238E27FC236}">
                <a16:creationId xmlns:a16="http://schemas.microsoft.com/office/drawing/2014/main" id="{98A025CF-D9F1-FB47-ABAE-D1130607AF94}"/>
              </a:ext>
            </a:extLst>
          </p:cNvPr>
          <p:cNvGrpSpPr>
            <a:grpSpLocks noChangeAspect="1"/>
          </p:cNvGrpSpPr>
          <p:nvPr/>
        </p:nvGrpSpPr>
        <p:grpSpPr>
          <a:xfrm>
            <a:off x="9594333" y="3965558"/>
            <a:ext cx="636785" cy="703716"/>
            <a:chOff x="9175751" y="4818063"/>
            <a:chExt cx="528637" cy="584200"/>
          </a:xfrm>
        </p:grpSpPr>
        <p:sp>
          <p:nvSpPr>
            <p:cNvPr id="103" name="Freeform 580">
              <a:extLst>
                <a:ext uri="{FF2B5EF4-FFF2-40B4-BE49-F238E27FC236}">
                  <a16:creationId xmlns:a16="http://schemas.microsoft.com/office/drawing/2014/main" id="{583CEFFA-0915-A32D-382F-D7FE0E9906CA}"/>
                </a:ext>
              </a:extLst>
            </p:cNvPr>
            <p:cNvSpPr>
              <a:spLocks/>
            </p:cNvSpPr>
            <p:nvPr/>
          </p:nvSpPr>
          <p:spPr bwMode="auto">
            <a:xfrm>
              <a:off x="9218613" y="4818063"/>
              <a:ext cx="446088" cy="96838"/>
            </a:xfrm>
            <a:custGeom>
              <a:avLst/>
              <a:gdLst>
                <a:gd name="T0" fmla="*/ 0 w 880"/>
                <a:gd name="T1" fmla="*/ 190 h 190"/>
                <a:gd name="T2" fmla="*/ 440 w 880"/>
                <a:gd name="T3" fmla="*/ 0 h 190"/>
                <a:gd name="T4" fmla="*/ 880 w 880"/>
                <a:gd name="T5" fmla="*/ 190 h 190"/>
              </a:gdLst>
              <a:ahLst/>
              <a:cxnLst>
                <a:cxn ang="0">
                  <a:pos x="T0" y="T1"/>
                </a:cxn>
                <a:cxn ang="0">
                  <a:pos x="T2" y="T3"/>
                </a:cxn>
                <a:cxn ang="0">
                  <a:pos x="T4" y="T5"/>
                </a:cxn>
              </a:cxnLst>
              <a:rect l="0" t="0" r="r" b="b"/>
              <a:pathLst>
                <a:path w="880" h="190">
                  <a:moveTo>
                    <a:pt x="0" y="190"/>
                  </a:moveTo>
                  <a:lnTo>
                    <a:pt x="440" y="0"/>
                  </a:lnTo>
                  <a:lnTo>
                    <a:pt x="880" y="190"/>
                  </a:lnTo>
                </a:path>
              </a:pathLst>
            </a:custGeom>
            <a:noFill/>
            <a:ln w="19050" cap="rnd">
              <a:solidFill>
                <a:srgbClr val="67298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Line 581">
              <a:extLst>
                <a:ext uri="{FF2B5EF4-FFF2-40B4-BE49-F238E27FC236}">
                  <a16:creationId xmlns:a16="http://schemas.microsoft.com/office/drawing/2014/main" id="{3ADDB884-185D-40DF-3702-BD8403EB39A2}"/>
                </a:ext>
              </a:extLst>
            </p:cNvPr>
            <p:cNvSpPr>
              <a:spLocks noChangeShapeType="1"/>
            </p:cNvSpPr>
            <p:nvPr/>
          </p:nvSpPr>
          <p:spPr bwMode="auto">
            <a:xfrm flipH="1" flipV="1">
              <a:off x="9218613" y="4914900"/>
              <a:ext cx="119063" cy="41275"/>
            </a:xfrm>
            <a:prstGeom prst="line">
              <a:avLst/>
            </a:prstGeom>
            <a:noFill/>
            <a:ln w="19050" cap="rnd">
              <a:solidFill>
                <a:srgbClr val="6729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Line 582">
              <a:extLst>
                <a:ext uri="{FF2B5EF4-FFF2-40B4-BE49-F238E27FC236}">
                  <a16:creationId xmlns:a16="http://schemas.microsoft.com/office/drawing/2014/main" id="{2E12BB8F-1CC0-1D85-4C9E-C3F8D8932D94}"/>
                </a:ext>
              </a:extLst>
            </p:cNvPr>
            <p:cNvSpPr>
              <a:spLocks noChangeShapeType="1"/>
            </p:cNvSpPr>
            <p:nvPr/>
          </p:nvSpPr>
          <p:spPr bwMode="auto">
            <a:xfrm flipH="1">
              <a:off x="9545638" y="4914900"/>
              <a:ext cx="119063" cy="41275"/>
            </a:xfrm>
            <a:prstGeom prst="line">
              <a:avLst/>
            </a:prstGeom>
            <a:noFill/>
            <a:ln w="19050" cap="rnd">
              <a:solidFill>
                <a:srgbClr val="6729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Line 583">
              <a:extLst>
                <a:ext uri="{FF2B5EF4-FFF2-40B4-BE49-F238E27FC236}">
                  <a16:creationId xmlns:a16="http://schemas.microsoft.com/office/drawing/2014/main" id="{FE3BA2DF-38E3-2E0B-2FF2-ABCF78AFB3A1}"/>
                </a:ext>
              </a:extLst>
            </p:cNvPr>
            <p:cNvSpPr>
              <a:spLocks noChangeShapeType="1"/>
            </p:cNvSpPr>
            <p:nvPr/>
          </p:nvSpPr>
          <p:spPr bwMode="auto">
            <a:xfrm flipH="1">
              <a:off x="9359901" y="5087938"/>
              <a:ext cx="79375" cy="168275"/>
            </a:xfrm>
            <a:prstGeom prst="line">
              <a:avLst/>
            </a:prstGeom>
            <a:noFill/>
            <a:ln w="19050" cap="rnd">
              <a:solidFill>
                <a:srgbClr val="6729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Line 584">
              <a:extLst>
                <a:ext uri="{FF2B5EF4-FFF2-40B4-BE49-F238E27FC236}">
                  <a16:creationId xmlns:a16="http://schemas.microsoft.com/office/drawing/2014/main" id="{83CFDF78-9C74-3010-D201-9EFC4F0FB59D}"/>
                </a:ext>
              </a:extLst>
            </p:cNvPr>
            <p:cNvSpPr>
              <a:spLocks noChangeShapeType="1"/>
            </p:cNvSpPr>
            <p:nvPr/>
          </p:nvSpPr>
          <p:spPr bwMode="auto">
            <a:xfrm flipH="1" flipV="1">
              <a:off x="9359901" y="5256213"/>
              <a:ext cx="79375" cy="146050"/>
            </a:xfrm>
            <a:prstGeom prst="line">
              <a:avLst/>
            </a:prstGeom>
            <a:noFill/>
            <a:ln w="19050" cap="rnd">
              <a:solidFill>
                <a:srgbClr val="6729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585">
              <a:extLst>
                <a:ext uri="{FF2B5EF4-FFF2-40B4-BE49-F238E27FC236}">
                  <a16:creationId xmlns:a16="http://schemas.microsoft.com/office/drawing/2014/main" id="{66EF7F6D-37DD-E74F-94B3-4E67F822FD0D}"/>
                </a:ext>
              </a:extLst>
            </p:cNvPr>
            <p:cNvSpPr>
              <a:spLocks/>
            </p:cNvSpPr>
            <p:nvPr/>
          </p:nvSpPr>
          <p:spPr bwMode="auto">
            <a:xfrm>
              <a:off x="9175751" y="5256213"/>
              <a:ext cx="184150" cy="146050"/>
            </a:xfrm>
            <a:custGeom>
              <a:avLst/>
              <a:gdLst>
                <a:gd name="T0" fmla="*/ 364 w 364"/>
                <a:gd name="T1" fmla="*/ 0 h 288"/>
                <a:gd name="T2" fmla="*/ 108 w 364"/>
                <a:gd name="T3" fmla="*/ 41 h 288"/>
                <a:gd name="T4" fmla="*/ 23 w 364"/>
                <a:gd name="T5" fmla="*/ 132 h 288"/>
                <a:gd name="T6" fmla="*/ 0 w 364"/>
                <a:gd name="T7" fmla="*/ 288 h 288"/>
              </a:gdLst>
              <a:ahLst/>
              <a:cxnLst>
                <a:cxn ang="0">
                  <a:pos x="T0" y="T1"/>
                </a:cxn>
                <a:cxn ang="0">
                  <a:pos x="T2" y="T3"/>
                </a:cxn>
                <a:cxn ang="0">
                  <a:pos x="T4" y="T5"/>
                </a:cxn>
                <a:cxn ang="0">
                  <a:pos x="T6" y="T7"/>
                </a:cxn>
              </a:cxnLst>
              <a:rect l="0" t="0" r="r" b="b"/>
              <a:pathLst>
                <a:path w="364" h="288">
                  <a:moveTo>
                    <a:pt x="364" y="0"/>
                  </a:moveTo>
                  <a:lnTo>
                    <a:pt x="108" y="41"/>
                  </a:lnTo>
                  <a:cubicBezTo>
                    <a:pt x="63" y="48"/>
                    <a:pt x="28" y="86"/>
                    <a:pt x="23" y="132"/>
                  </a:cubicBezTo>
                  <a:lnTo>
                    <a:pt x="0" y="288"/>
                  </a:lnTo>
                </a:path>
              </a:pathLst>
            </a:custGeom>
            <a:noFill/>
            <a:ln w="19050" cap="rnd">
              <a:solidFill>
                <a:srgbClr val="67298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Line 586">
              <a:extLst>
                <a:ext uri="{FF2B5EF4-FFF2-40B4-BE49-F238E27FC236}">
                  <a16:creationId xmlns:a16="http://schemas.microsoft.com/office/drawing/2014/main" id="{2C2C6644-6198-0B36-D1A7-253D7519A85F}"/>
                </a:ext>
              </a:extLst>
            </p:cNvPr>
            <p:cNvSpPr>
              <a:spLocks noChangeShapeType="1"/>
            </p:cNvSpPr>
            <p:nvPr/>
          </p:nvSpPr>
          <p:spPr bwMode="auto">
            <a:xfrm>
              <a:off x="9439276" y="5087938"/>
              <a:ext cx="80963" cy="168275"/>
            </a:xfrm>
            <a:prstGeom prst="line">
              <a:avLst/>
            </a:prstGeom>
            <a:noFill/>
            <a:ln w="19050" cap="rnd">
              <a:solidFill>
                <a:srgbClr val="6729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Line 587">
              <a:extLst>
                <a:ext uri="{FF2B5EF4-FFF2-40B4-BE49-F238E27FC236}">
                  <a16:creationId xmlns:a16="http://schemas.microsoft.com/office/drawing/2014/main" id="{9CD55D7B-75C6-036E-5EE3-A81A64EC81D5}"/>
                </a:ext>
              </a:extLst>
            </p:cNvPr>
            <p:cNvSpPr>
              <a:spLocks noChangeShapeType="1"/>
            </p:cNvSpPr>
            <p:nvPr/>
          </p:nvSpPr>
          <p:spPr bwMode="auto">
            <a:xfrm flipV="1">
              <a:off x="9439276" y="5256213"/>
              <a:ext cx="80963" cy="146050"/>
            </a:xfrm>
            <a:prstGeom prst="line">
              <a:avLst/>
            </a:prstGeom>
            <a:noFill/>
            <a:ln w="19050" cap="rnd">
              <a:solidFill>
                <a:srgbClr val="6729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588">
              <a:extLst>
                <a:ext uri="{FF2B5EF4-FFF2-40B4-BE49-F238E27FC236}">
                  <a16:creationId xmlns:a16="http://schemas.microsoft.com/office/drawing/2014/main" id="{DA94FCAC-8D75-D8C6-ABF6-0A5E5D739D53}"/>
                </a:ext>
              </a:extLst>
            </p:cNvPr>
            <p:cNvSpPr>
              <a:spLocks/>
            </p:cNvSpPr>
            <p:nvPr/>
          </p:nvSpPr>
          <p:spPr bwMode="auto">
            <a:xfrm>
              <a:off x="9299576" y="4930775"/>
              <a:ext cx="280988" cy="333375"/>
            </a:xfrm>
            <a:custGeom>
              <a:avLst/>
              <a:gdLst>
                <a:gd name="T0" fmla="*/ 0 w 551"/>
                <a:gd name="T1" fmla="*/ 656 h 656"/>
                <a:gd name="T2" fmla="*/ 0 w 551"/>
                <a:gd name="T3" fmla="*/ 284 h 656"/>
                <a:gd name="T4" fmla="*/ 275 w 551"/>
                <a:gd name="T5" fmla="*/ 0 h 656"/>
                <a:gd name="T6" fmla="*/ 551 w 551"/>
                <a:gd name="T7" fmla="*/ 284 h 656"/>
                <a:gd name="T8" fmla="*/ 551 w 551"/>
                <a:gd name="T9" fmla="*/ 655 h 656"/>
              </a:gdLst>
              <a:ahLst/>
              <a:cxnLst>
                <a:cxn ang="0">
                  <a:pos x="T0" y="T1"/>
                </a:cxn>
                <a:cxn ang="0">
                  <a:pos x="T2" y="T3"/>
                </a:cxn>
                <a:cxn ang="0">
                  <a:pos x="T4" y="T5"/>
                </a:cxn>
                <a:cxn ang="0">
                  <a:pos x="T6" y="T7"/>
                </a:cxn>
                <a:cxn ang="0">
                  <a:pos x="T8" y="T9"/>
                </a:cxn>
              </a:cxnLst>
              <a:rect l="0" t="0" r="r" b="b"/>
              <a:pathLst>
                <a:path w="551" h="656">
                  <a:moveTo>
                    <a:pt x="0" y="656"/>
                  </a:moveTo>
                  <a:lnTo>
                    <a:pt x="0" y="284"/>
                  </a:lnTo>
                  <a:cubicBezTo>
                    <a:pt x="0" y="127"/>
                    <a:pt x="123" y="0"/>
                    <a:pt x="275" y="0"/>
                  </a:cubicBezTo>
                  <a:cubicBezTo>
                    <a:pt x="427" y="0"/>
                    <a:pt x="551" y="127"/>
                    <a:pt x="551" y="284"/>
                  </a:cubicBezTo>
                  <a:lnTo>
                    <a:pt x="551" y="655"/>
                  </a:lnTo>
                </a:path>
              </a:pathLst>
            </a:custGeom>
            <a:noFill/>
            <a:ln w="19050" cap="rnd">
              <a:solidFill>
                <a:srgbClr val="67298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589">
              <a:extLst>
                <a:ext uri="{FF2B5EF4-FFF2-40B4-BE49-F238E27FC236}">
                  <a16:creationId xmlns:a16="http://schemas.microsoft.com/office/drawing/2014/main" id="{D648AAA0-F9D5-40B1-A466-6E87D75F5016}"/>
                </a:ext>
              </a:extLst>
            </p:cNvPr>
            <p:cNvSpPr>
              <a:spLocks/>
            </p:cNvSpPr>
            <p:nvPr/>
          </p:nvSpPr>
          <p:spPr bwMode="auto">
            <a:xfrm>
              <a:off x="9345613" y="5083175"/>
              <a:ext cx="188913" cy="152400"/>
            </a:xfrm>
            <a:custGeom>
              <a:avLst/>
              <a:gdLst>
                <a:gd name="T0" fmla="*/ 373 w 373"/>
                <a:gd name="T1" fmla="*/ 0 h 301"/>
                <a:gd name="T2" fmla="*/ 186 w 373"/>
                <a:gd name="T3" fmla="*/ 301 h 301"/>
                <a:gd name="T4" fmla="*/ 0 w 373"/>
                <a:gd name="T5" fmla="*/ 0 h 301"/>
              </a:gdLst>
              <a:ahLst/>
              <a:cxnLst>
                <a:cxn ang="0">
                  <a:pos x="T0" y="T1"/>
                </a:cxn>
                <a:cxn ang="0">
                  <a:pos x="T2" y="T3"/>
                </a:cxn>
                <a:cxn ang="0">
                  <a:pos x="T4" y="T5"/>
                </a:cxn>
              </a:cxnLst>
              <a:rect l="0" t="0" r="r" b="b"/>
              <a:pathLst>
                <a:path w="373" h="301">
                  <a:moveTo>
                    <a:pt x="373" y="0"/>
                  </a:moveTo>
                  <a:cubicBezTo>
                    <a:pt x="373" y="166"/>
                    <a:pt x="289" y="301"/>
                    <a:pt x="186" y="301"/>
                  </a:cubicBezTo>
                  <a:cubicBezTo>
                    <a:pt x="83" y="301"/>
                    <a:pt x="0" y="166"/>
                    <a:pt x="0" y="0"/>
                  </a:cubicBezTo>
                </a:path>
              </a:pathLst>
            </a:custGeom>
            <a:solidFill>
              <a:srgbClr val="FFFFFF"/>
            </a:solidFill>
            <a:ln w="19050">
              <a:solidFill>
                <a:srgbClr val="67298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590">
              <a:extLst>
                <a:ext uri="{FF2B5EF4-FFF2-40B4-BE49-F238E27FC236}">
                  <a16:creationId xmlns:a16="http://schemas.microsoft.com/office/drawing/2014/main" id="{6D5DB228-1559-D6C8-D4E6-B6F13FB07AF8}"/>
                </a:ext>
              </a:extLst>
            </p:cNvPr>
            <p:cNvSpPr>
              <a:spLocks/>
            </p:cNvSpPr>
            <p:nvPr/>
          </p:nvSpPr>
          <p:spPr bwMode="auto">
            <a:xfrm>
              <a:off x="9345613" y="5083175"/>
              <a:ext cx="188913" cy="152400"/>
            </a:xfrm>
            <a:custGeom>
              <a:avLst/>
              <a:gdLst>
                <a:gd name="T0" fmla="*/ 373 w 373"/>
                <a:gd name="T1" fmla="*/ 0 h 301"/>
                <a:gd name="T2" fmla="*/ 186 w 373"/>
                <a:gd name="T3" fmla="*/ 301 h 301"/>
                <a:gd name="T4" fmla="*/ 0 w 373"/>
                <a:gd name="T5" fmla="*/ 0 h 301"/>
              </a:gdLst>
              <a:ahLst/>
              <a:cxnLst>
                <a:cxn ang="0">
                  <a:pos x="T0" y="T1"/>
                </a:cxn>
                <a:cxn ang="0">
                  <a:pos x="T2" y="T3"/>
                </a:cxn>
                <a:cxn ang="0">
                  <a:pos x="T4" y="T5"/>
                </a:cxn>
              </a:cxnLst>
              <a:rect l="0" t="0" r="r" b="b"/>
              <a:pathLst>
                <a:path w="373" h="301">
                  <a:moveTo>
                    <a:pt x="373" y="0"/>
                  </a:moveTo>
                  <a:cubicBezTo>
                    <a:pt x="373" y="166"/>
                    <a:pt x="289" y="301"/>
                    <a:pt x="186" y="301"/>
                  </a:cubicBezTo>
                  <a:cubicBezTo>
                    <a:pt x="83" y="301"/>
                    <a:pt x="0" y="166"/>
                    <a:pt x="0" y="0"/>
                  </a:cubicBezTo>
                </a:path>
              </a:pathLst>
            </a:custGeom>
            <a:noFill/>
            <a:ln w="19050" cap="rnd">
              <a:solidFill>
                <a:srgbClr val="67298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591">
              <a:extLst>
                <a:ext uri="{FF2B5EF4-FFF2-40B4-BE49-F238E27FC236}">
                  <a16:creationId xmlns:a16="http://schemas.microsoft.com/office/drawing/2014/main" id="{9C09195C-3C83-2243-0376-6F3DA4F485A6}"/>
                </a:ext>
              </a:extLst>
            </p:cNvPr>
            <p:cNvSpPr>
              <a:spLocks/>
            </p:cNvSpPr>
            <p:nvPr/>
          </p:nvSpPr>
          <p:spPr bwMode="auto">
            <a:xfrm>
              <a:off x="9378951" y="5019675"/>
              <a:ext cx="155575" cy="68263"/>
            </a:xfrm>
            <a:custGeom>
              <a:avLst/>
              <a:gdLst>
                <a:gd name="T0" fmla="*/ 307 w 307"/>
                <a:gd name="T1" fmla="*/ 124 h 134"/>
                <a:gd name="T2" fmla="*/ 232 w 307"/>
                <a:gd name="T3" fmla="*/ 134 h 134"/>
                <a:gd name="T4" fmla="*/ 0 w 307"/>
                <a:gd name="T5" fmla="*/ 0 h 134"/>
              </a:gdLst>
              <a:ahLst/>
              <a:cxnLst>
                <a:cxn ang="0">
                  <a:pos x="T0" y="T1"/>
                </a:cxn>
                <a:cxn ang="0">
                  <a:pos x="T2" y="T3"/>
                </a:cxn>
                <a:cxn ang="0">
                  <a:pos x="T4" y="T5"/>
                </a:cxn>
              </a:cxnLst>
              <a:rect l="0" t="0" r="r" b="b"/>
              <a:pathLst>
                <a:path w="307" h="134">
                  <a:moveTo>
                    <a:pt x="307" y="124"/>
                  </a:moveTo>
                  <a:cubicBezTo>
                    <a:pt x="283" y="131"/>
                    <a:pt x="258" y="134"/>
                    <a:pt x="232" y="134"/>
                  </a:cubicBezTo>
                  <a:cubicBezTo>
                    <a:pt x="126" y="134"/>
                    <a:pt x="35" y="79"/>
                    <a:pt x="0" y="0"/>
                  </a:cubicBezTo>
                </a:path>
              </a:pathLst>
            </a:custGeom>
            <a:noFill/>
            <a:ln w="19050" cap="rnd">
              <a:solidFill>
                <a:srgbClr val="67298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592">
              <a:extLst>
                <a:ext uri="{FF2B5EF4-FFF2-40B4-BE49-F238E27FC236}">
                  <a16:creationId xmlns:a16="http://schemas.microsoft.com/office/drawing/2014/main" id="{42C7F586-DEAA-A3A9-0C77-28AA11E97A52}"/>
                </a:ext>
              </a:extLst>
            </p:cNvPr>
            <p:cNvSpPr>
              <a:spLocks/>
            </p:cNvSpPr>
            <p:nvPr/>
          </p:nvSpPr>
          <p:spPr bwMode="auto">
            <a:xfrm>
              <a:off x="9520238" y="5256213"/>
              <a:ext cx="184150" cy="146050"/>
            </a:xfrm>
            <a:custGeom>
              <a:avLst/>
              <a:gdLst>
                <a:gd name="T0" fmla="*/ 0 w 364"/>
                <a:gd name="T1" fmla="*/ 0 h 288"/>
                <a:gd name="T2" fmla="*/ 255 w 364"/>
                <a:gd name="T3" fmla="*/ 41 h 288"/>
                <a:gd name="T4" fmla="*/ 340 w 364"/>
                <a:gd name="T5" fmla="*/ 132 h 288"/>
                <a:gd name="T6" fmla="*/ 364 w 364"/>
                <a:gd name="T7" fmla="*/ 288 h 288"/>
              </a:gdLst>
              <a:ahLst/>
              <a:cxnLst>
                <a:cxn ang="0">
                  <a:pos x="T0" y="T1"/>
                </a:cxn>
                <a:cxn ang="0">
                  <a:pos x="T2" y="T3"/>
                </a:cxn>
                <a:cxn ang="0">
                  <a:pos x="T4" y="T5"/>
                </a:cxn>
                <a:cxn ang="0">
                  <a:pos x="T6" y="T7"/>
                </a:cxn>
              </a:cxnLst>
              <a:rect l="0" t="0" r="r" b="b"/>
              <a:pathLst>
                <a:path w="364" h="288">
                  <a:moveTo>
                    <a:pt x="0" y="0"/>
                  </a:moveTo>
                  <a:lnTo>
                    <a:pt x="255" y="41"/>
                  </a:lnTo>
                  <a:cubicBezTo>
                    <a:pt x="301" y="48"/>
                    <a:pt x="336" y="86"/>
                    <a:pt x="340" y="132"/>
                  </a:cubicBezTo>
                  <a:lnTo>
                    <a:pt x="364" y="288"/>
                  </a:lnTo>
                </a:path>
              </a:pathLst>
            </a:custGeom>
            <a:noFill/>
            <a:ln w="19050" cap="rnd">
              <a:solidFill>
                <a:srgbClr val="67298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593">
              <a:extLst>
                <a:ext uri="{FF2B5EF4-FFF2-40B4-BE49-F238E27FC236}">
                  <a16:creationId xmlns:a16="http://schemas.microsoft.com/office/drawing/2014/main" id="{7ADE7857-979C-FBEF-E7D3-C5278AA3AC8F}"/>
                </a:ext>
              </a:extLst>
            </p:cNvPr>
            <p:cNvSpPr>
              <a:spLocks/>
            </p:cNvSpPr>
            <p:nvPr/>
          </p:nvSpPr>
          <p:spPr bwMode="auto">
            <a:xfrm>
              <a:off x="9344026" y="4883150"/>
              <a:ext cx="195263" cy="106363"/>
            </a:xfrm>
            <a:custGeom>
              <a:avLst/>
              <a:gdLst>
                <a:gd name="T0" fmla="*/ 189 w 385"/>
                <a:gd name="T1" fmla="*/ 132 h 212"/>
                <a:gd name="T2" fmla="*/ 385 w 385"/>
                <a:gd name="T3" fmla="*/ 212 h 212"/>
                <a:gd name="T4" fmla="*/ 385 w 385"/>
                <a:gd name="T5" fmla="*/ 81 h 212"/>
                <a:gd name="T6" fmla="*/ 189 w 385"/>
                <a:gd name="T7" fmla="*/ 0 h 212"/>
                <a:gd name="T8" fmla="*/ 0 w 385"/>
                <a:gd name="T9" fmla="*/ 75 h 212"/>
                <a:gd name="T10" fmla="*/ 0 w 385"/>
                <a:gd name="T11" fmla="*/ 206 h 212"/>
                <a:gd name="T12" fmla="*/ 189 w 385"/>
                <a:gd name="T13" fmla="*/ 132 h 212"/>
              </a:gdLst>
              <a:ahLst/>
              <a:cxnLst>
                <a:cxn ang="0">
                  <a:pos x="T0" y="T1"/>
                </a:cxn>
                <a:cxn ang="0">
                  <a:pos x="T2" y="T3"/>
                </a:cxn>
                <a:cxn ang="0">
                  <a:pos x="T4" y="T5"/>
                </a:cxn>
                <a:cxn ang="0">
                  <a:pos x="T6" y="T7"/>
                </a:cxn>
                <a:cxn ang="0">
                  <a:pos x="T8" y="T9"/>
                </a:cxn>
                <a:cxn ang="0">
                  <a:pos x="T10" y="T11"/>
                </a:cxn>
                <a:cxn ang="0">
                  <a:pos x="T12" y="T13"/>
                </a:cxn>
              </a:cxnLst>
              <a:rect l="0" t="0" r="r" b="b"/>
              <a:pathLst>
                <a:path w="385" h="212">
                  <a:moveTo>
                    <a:pt x="189" y="132"/>
                  </a:moveTo>
                  <a:cubicBezTo>
                    <a:pt x="266" y="132"/>
                    <a:pt x="335" y="162"/>
                    <a:pt x="385" y="212"/>
                  </a:cubicBezTo>
                  <a:lnTo>
                    <a:pt x="385" y="81"/>
                  </a:lnTo>
                  <a:cubicBezTo>
                    <a:pt x="335" y="31"/>
                    <a:pt x="266" y="0"/>
                    <a:pt x="189" y="0"/>
                  </a:cubicBezTo>
                  <a:cubicBezTo>
                    <a:pt x="116" y="0"/>
                    <a:pt x="50" y="29"/>
                    <a:pt x="0" y="75"/>
                  </a:cubicBezTo>
                  <a:lnTo>
                    <a:pt x="0" y="206"/>
                  </a:lnTo>
                  <a:cubicBezTo>
                    <a:pt x="50" y="160"/>
                    <a:pt x="116" y="132"/>
                    <a:pt x="189" y="132"/>
                  </a:cubicBezTo>
                  <a:close/>
                </a:path>
              </a:pathLst>
            </a:custGeom>
            <a:solidFill>
              <a:srgbClr val="FFFFFF"/>
            </a:solidFill>
            <a:ln w="19050">
              <a:solidFill>
                <a:srgbClr val="67298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595">
              <a:extLst>
                <a:ext uri="{FF2B5EF4-FFF2-40B4-BE49-F238E27FC236}">
                  <a16:creationId xmlns:a16="http://schemas.microsoft.com/office/drawing/2014/main" id="{2243E1F7-4FED-F73F-B0E7-A595BEB6B943}"/>
                </a:ext>
              </a:extLst>
            </p:cNvPr>
            <p:cNvSpPr>
              <a:spLocks/>
            </p:cNvSpPr>
            <p:nvPr/>
          </p:nvSpPr>
          <p:spPr bwMode="auto">
            <a:xfrm>
              <a:off x="9344026" y="4883150"/>
              <a:ext cx="195263" cy="106363"/>
            </a:xfrm>
            <a:custGeom>
              <a:avLst/>
              <a:gdLst>
                <a:gd name="T0" fmla="*/ 189 w 385"/>
                <a:gd name="T1" fmla="*/ 132 h 212"/>
                <a:gd name="T2" fmla="*/ 385 w 385"/>
                <a:gd name="T3" fmla="*/ 212 h 212"/>
                <a:gd name="T4" fmla="*/ 385 w 385"/>
                <a:gd name="T5" fmla="*/ 81 h 212"/>
                <a:gd name="T6" fmla="*/ 189 w 385"/>
                <a:gd name="T7" fmla="*/ 0 h 212"/>
                <a:gd name="T8" fmla="*/ 0 w 385"/>
                <a:gd name="T9" fmla="*/ 75 h 212"/>
                <a:gd name="T10" fmla="*/ 0 w 385"/>
                <a:gd name="T11" fmla="*/ 206 h 212"/>
                <a:gd name="T12" fmla="*/ 189 w 385"/>
                <a:gd name="T13" fmla="*/ 132 h 212"/>
              </a:gdLst>
              <a:ahLst/>
              <a:cxnLst>
                <a:cxn ang="0">
                  <a:pos x="T0" y="T1"/>
                </a:cxn>
                <a:cxn ang="0">
                  <a:pos x="T2" y="T3"/>
                </a:cxn>
                <a:cxn ang="0">
                  <a:pos x="T4" y="T5"/>
                </a:cxn>
                <a:cxn ang="0">
                  <a:pos x="T6" y="T7"/>
                </a:cxn>
                <a:cxn ang="0">
                  <a:pos x="T8" y="T9"/>
                </a:cxn>
                <a:cxn ang="0">
                  <a:pos x="T10" y="T11"/>
                </a:cxn>
                <a:cxn ang="0">
                  <a:pos x="T12" y="T13"/>
                </a:cxn>
              </a:cxnLst>
              <a:rect l="0" t="0" r="r" b="b"/>
              <a:pathLst>
                <a:path w="385" h="212">
                  <a:moveTo>
                    <a:pt x="189" y="132"/>
                  </a:moveTo>
                  <a:cubicBezTo>
                    <a:pt x="266" y="132"/>
                    <a:pt x="335" y="162"/>
                    <a:pt x="385" y="212"/>
                  </a:cubicBezTo>
                  <a:lnTo>
                    <a:pt x="385" y="81"/>
                  </a:lnTo>
                  <a:cubicBezTo>
                    <a:pt x="335" y="31"/>
                    <a:pt x="266" y="0"/>
                    <a:pt x="189" y="0"/>
                  </a:cubicBezTo>
                  <a:cubicBezTo>
                    <a:pt x="116" y="0"/>
                    <a:pt x="50" y="29"/>
                    <a:pt x="0" y="75"/>
                  </a:cubicBezTo>
                  <a:lnTo>
                    <a:pt x="0" y="206"/>
                  </a:lnTo>
                  <a:cubicBezTo>
                    <a:pt x="50" y="160"/>
                    <a:pt x="116" y="132"/>
                    <a:pt x="189" y="132"/>
                  </a:cubicBezTo>
                  <a:close/>
                </a:path>
              </a:pathLst>
            </a:custGeom>
            <a:noFill/>
            <a:ln w="19050" cap="rnd">
              <a:solidFill>
                <a:srgbClr val="67298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Line 596">
              <a:extLst>
                <a:ext uri="{FF2B5EF4-FFF2-40B4-BE49-F238E27FC236}">
                  <a16:creationId xmlns:a16="http://schemas.microsoft.com/office/drawing/2014/main" id="{11A012B8-98D5-9FB0-B343-38D45E521C8A}"/>
                </a:ext>
              </a:extLst>
            </p:cNvPr>
            <p:cNvSpPr>
              <a:spLocks noChangeShapeType="1"/>
            </p:cNvSpPr>
            <p:nvPr/>
          </p:nvSpPr>
          <p:spPr bwMode="auto">
            <a:xfrm>
              <a:off x="9664701" y="4914900"/>
              <a:ext cx="0" cy="109538"/>
            </a:xfrm>
            <a:prstGeom prst="line">
              <a:avLst/>
            </a:prstGeom>
            <a:noFill/>
            <a:ln w="19050" cap="rnd">
              <a:solidFill>
                <a:srgbClr val="67298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597">
              <a:extLst>
                <a:ext uri="{FF2B5EF4-FFF2-40B4-BE49-F238E27FC236}">
                  <a16:creationId xmlns:a16="http://schemas.microsoft.com/office/drawing/2014/main" id="{75416217-DAE5-604D-611B-8A268BA24FA4}"/>
                </a:ext>
              </a:extLst>
            </p:cNvPr>
            <p:cNvSpPr>
              <a:spLocks/>
            </p:cNvSpPr>
            <p:nvPr/>
          </p:nvSpPr>
          <p:spPr bwMode="auto">
            <a:xfrm>
              <a:off x="9636126" y="5024438"/>
              <a:ext cx="57150" cy="57150"/>
            </a:xfrm>
            <a:custGeom>
              <a:avLst/>
              <a:gdLst>
                <a:gd name="T0" fmla="*/ 57 w 113"/>
                <a:gd name="T1" fmla="*/ 0 h 113"/>
                <a:gd name="T2" fmla="*/ 0 w 113"/>
                <a:gd name="T3" fmla="*/ 56 h 113"/>
                <a:gd name="T4" fmla="*/ 57 w 113"/>
                <a:gd name="T5" fmla="*/ 113 h 113"/>
                <a:gd name="T6" fmla="*/ 113 w 113"/>
                <a:gd name="T7" fmla="*/ 56 h 113"/>
              </a:gdLst>
              <a:ahLst/>
              <a:cxnLst>
                <a:cxn ang="0">
                  <a:pos x="T0" y="T1"/>
                </a:cxn>
                <a:cxn ang="0">
                  <a:pos x="T2" y="T3"/>
                </a:cxn>
                <a:cxn ang="0">
                  <a:pos x="T4" y="T5"/>
                </a:cxn>
                <a:cxn ang="0">
                  <a:pos x="T6" y="T7"/>
                </a:cxn>
              </a:cxnLst>
              <a:rect l="0" t="0" r="r" b="b"/>
              <a:pathLst>
                <a:path w="113" h="113">
                  <a:moveTo>
                    <a:pt x="57" y="0"/>
                  </a:moveTo>
                  <a:cubicBezTo>
                    <a:pt x="25" y="0"/>
                    <a:pt x="0" y="25"/>
                    <a:pt x="0" y="56"/>
                  </a:cubicBezTo>
                  <a:cubicBezTo>
                    <a:pt x="0" y="88"/>
                    <a:pt x="25" y="113"/>
                    <a:pt x="57" y="113"/>
                  </a:cubicBezTo>
                  <a:cubicBezTo>
                    <a:pt x="88" y="113"/>
                    <a:pt x="113" y="88"/>
                    <a:pt x="113" y="56"/>
                  </a:cubicBezTo>
                </a:path>
              </a:pathLst>
            </a:custGeom>
            <a:noFill/>
            <a:ln w="19050" cap="rnd">
              <a:solidFill>
                <a:srgbClr val="67298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ext Box 2" descr="TextBox 11">
            <a:extLst>
              <a:ext uri="{FF2B5EF4-FFF2-40B4-BE49-F238E27FC236}">
                <a16:creationId xmlns:a16="http://schemas.microsoft.com/office/drawing/2014/main" id="{22497043-B6D7-593B-8401-E853B2CB3305}"/>
              </a:ext>
            </a:extLst>
          </p:cNvPr>
          <p:cNvSpPr txBox="1">
            <a:spLocks/>
          </p:cNvSpPr>
          <p:nvPr/>
        </p:nvSpPr>
        <p:spPr bwMode="auto">
          <a:xfrm>
            <a:off x="228945" y="247285"/>
            <a:ext cx="1094417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defPPr>
              <a:defRPr lang="en-US"/>
            </a:defPPr>
            <a:lvl1pPr marL="0" marR="0" lvl="0" indent="0" defTabSz="914400" eaLnBrk="1" latinLnBrk="0">
              <a:lnSpc>
                <a:spcPct val="100000"/>
              </a:lnSpc>
              <a:buClrTx/>
              <a:buSzTx/>
              <a:buFontTx/>
              <a:buNone/>
              <a:tabLst/>
              <a:defRPr kumimoji="0" sz="3200" b="1" i="0" u="none" strike="noStrike" cap="none" spc="0" normalizeH="0" baseline="0">
                <a:ln>
                  <a:noFill/>
                </a:ln>
                <a:solidFill>
                  <a:srgbClr val="6BB745"/>
                </a:solidFill>
                <a:effectLst/>
                <a:uLnTx/>
                <a:uFillTx/>
                <a:latin typeface="Titillium" panose="00000500000000000000" pitchFamily="50"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fontAlgn="base">
              <a:spcBef>
                <a:spcPct val="20000"/>
              </a:spcBef>
              <a:spcAft>
                <a:spcPct val="0"/>
              </a:spcAft>
              <a:buClrTx/>
              <a:buSzTx/>
              <a:tabLst/>
              <a:defRPr/>
            </a:pPr>
            <a:r>
              <a:rPr lang="en-US" altLang="en-US" sz="4000">
                <a:solidFill>
                  <a:srgbClr val="004393"/>
                </a:solidFill>
                <a:latin typeface="Calibri Light" panose="020F0302020204030204" pitchFamily="34" charset="0"/>
                <a:ea typeface="+mj-ea"/>
                <a:cs typeface="Calibri Light" panose="020F0302020204030204" pitchFamily="34" charset="0"/>
                <a:sym typeface="Titillium" panose="00000500000000000000" pitchFamily="50" charset="0"/>
              </a:rPr>
              <a:t>World’s largest RM Innovation Community</a:t>
            </a:r>
          </a:p>
        </p:txBody>
      </p:sp>
    </p:spTree>
    <p:extLst>
      <p:ext uri="{BB962C8B-B14F-4D97-AF65-F5344CB8AC3E}">
        <p14:creationId xmlns:p14="http://schemas.microsoft.com/office/powerpoint/2010/main" val="1779887727"/>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7EA20-ACA5-6AD7-87E8-D6B388304874}"/>
            </a:ext>
          </a:extLst>
        </p:cNvPr>
        <p:cNvGrpSpPr/>
        <p:nvPr/>
      </p:nvGrpSpPr>
      <p:grpSpPr>
        <a:xfrm>
          <a:off x="0" y="0"/>
          <a:ext cx="0" cy="0"/>
          <a:chOff x="0" y="0"/>
          <a:chExt cx="0" cy="0"/>
        </a:xfrm>
      </p:grpSpPr>
      <p:sp>
        <p:nvSpPr>
          <p:cNvPr id="7" name="Text Box 2" descr="TextBox 11">
            <a:extLst>
              <a:ext uri="{FF2B5EF4-FFF2-40B4-BE49-F238E27FC236}">
                <a16:creationId xmlns:a16="http://schemas.microsoft.com/office/drawing/2014/main" id="{A5C8C90B-25DA-6C47-45C7-8C35332566B9}"/>
              </a:ext>
            </a:extLst>
          </p:cNvPr>
          <p:cNvSpPr txBox="1">
            <a:spLocks/>
          </p:cNvSpPr>
          <p:nvPr/>
        </p:nvSpPr>
        <p:spPr bwMode="auto">
          <a:xfrm>
            <a:off x="228945" y="247285"/>
            <a:ext cx="1094417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defPPr>
              <a:defRPr lang="en-US"/>
            </a:defPPr>
            <a:lvl1pPr marL="0" marR="0" lvl="0" indent="0" defTabSz="914400" eaLnBrk="1" latinLnBrk="0">
              <a:lnSpc>
                <a:spcPct val="100000"/>
              </a:lnSpc>
              <a:buClrTx/>
              <a:buSzTx/>
              <a:buFontTx/>
              <a:buNone/>
              <a:tabLst/>
              <a:defRPr kumimoji="0" sz="3200" b="1" i="0" u="none" strike="noStrike" cap="none" spc="0" normalizeH="0" baseline="0">
                <a:ln>
                  <a:noFill/>
                </a:ln>
                <a:solidFill>
                  <a:srgbClr val="6BB745"/>
                </a:solidFill>
                <a:effectLst/>
                <a:uLnTx/>
                <a:uFillTx/>
                <a:latin typeface="Titillium" panose="00000500000000000000" pitchFamily="50"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fontAlgn="base">
              <a:spcBef>
                <a:spcPct val="20000"/>
              </a:spcBef>
              <a:spcAft>
                <a:spcPct val="0"/>
              </a:spcAft>
              <a:buClrTx/>
              <a:buSzTx/>
              <a:tabLst/>
              <a:defRPr/>
            </a:pPr>
            <a:r>
              <a:rPr lang="en-US" altLang="en-US" sz="4000">
                <a:solidFill>
                  <a:srgbClr val="004393"/>
                </a:solidFill>
                <a:latin typeface="Calibri Light" panose="020F0302020204030204" pitchFamily="34" charset="0"/>
                <a:ea typeface="+mj-ea"/>
                <a:cs typeface="Calibri Light" panose="020F0302020204030204" pitchFamily="34" charset="0"/>
                <a:sym typeface="Titillium" panose="00000500000000000000" pitchFamily="50" charset="0"/>
              </a:rPr>
              <a:t>Value Proposition to Partners</a:t>
            </a:r>
          </a:p>
        </p:txBody>
      </p:sp>
      <p:pic>
        <p:nvPicPr>
          <p:cNvPr id="9" name="Picture 8">
            <a:extLst>
              <a:ext uri="{FF2B5EF4-FFF2-40B4-BE49-F238E27FC236}">
                <a16:creationId xmlns:a16="http://schemas.microsoft.com/office/drawing/2014/main" id="{7E35B875-30FE-F1C5-F848-DD643576D772}"/>
              </a:ext>
            </a:extLst>
          </p:cNvPr>
          <p:cNvPicPr>
            <a:picLocks noChangeAspect="1"/>
          </p:cNvPicPr>
          <p:nvPr/>
        </p:nvPicPr>
        <p:blipFill>
          <a:blip r:embed="rId3"/>
          <a:stretch>
            <a:fillRect/>
          </a:stretch>
        </p:blipFill>
        <p:spPr>
          <a:xfrm>
            <a:off x="0" y="1033321"/>
            <a:ext cx="12192000" cy="4791357"/>
          </a:xfrm>
          <a:prstGeom prst="rect">
            <a:avLst/>
          </a:prstGeom>
        </p:spPr>
      </p:pic>
    </p:spTree>
    <p:extLst>
      <p:ext uri="{BB962C8B-B14F-4D97-AF65-F5344CB8AC3E}">
        <p14:creationId xmlns:p14="http://schemas.microsoft.com/office/powerpoint/2010/main" val="1940515384"/>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descr="TextBox 11">
            <a:extLst>
              <a:ext uri="{FF2B5EF4-FFF2-40B4-BE49-F238E27FC236}">
                <a16:creationId xmlns:a16="http://schemas.microsoft.com/office/drawing/2014/main" id="{98FC1CF9-30A2-C898-3960-E8465169ACCA}"/>
              </a:ext>
            </a:extLst>
          </p:cNvPr>
          <p:cNvSpPr txBox="1">
            <a:spLocks/>
          </p:cNvSpPr>
          <p:nvPr/>
        </p:nvSpPr>
        <p:spPr bwMode="auto">
          <a:xfrm>
            <a:off x="228945" y="247285"/>
            <a:ext cx="10944173"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rIns="45720">
            <a:spAutoFit/>
          </a:bodyPr>
          <a:lstStyle>
            <a:defPPr>
              <a:defRPr lang="en-US"/>
            </a:defPPr>
            <a:lvl1pPr marL="0" marR="0" lvl="0" indent="0" defTabSz="914400" eaLnBrk="1" latinLnBrk="0">
              <a:lnSpc>
                <a:spcPct val="100000"/>
              </a:lnSpc>
              <a:buClrTx/>
              <a:buSzTx/>
              <a:buFontTx/>
              <a:buNone/>
              <a:tabLst/>
              <a:defRPr kumimoji="0" sz="3200" b="1" i="0" u="none" strike="noStrike" cap="none" spc="0" normalizeH="0" baseline="0">
                <a:ln>
                  <a:noFill/>
                </a:ln>
                <a:solidFill>
                  <a:srgbClr val="6BB745"/>
                </a:solidFill>
                <a:effectLst/>
                <a:uLnTx/>
                <a:uFillTx/>
                <a:latin typeface="Titillium" panose="00000500000000000000" pitchFamily="50"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fontAlgn="base">
              <a:spcBef>
                <a:spcPct val="20000"/>
              </a:spcBef>
              <a:spcAft>
                <a:spcPct val="0"/>
              </a:spcAft>
              <a:buClrTx/>
              <a:buSzTx/>
              <a:tabLst/>
              <a:defRPr/>
            </a:pPr>
            <a:r>
              <a:rPr lang="en-US" altLang="en-US" sz="4000">
                <a:solidFill>
                  <a:srgbClr val="004393"/>
                </a:solidFill>
                <a:latin typeface="Calibri Light" panose="020F0302020204030204" pitchFamily="34" charset="0"/>
                <a:ea typeface="+mj-ea"/>
                <a:cs typeface="Calibri Light" panose="020F0302020204030204" pitchFamily="34" charset="0"/>
                <a:sym typeface="Titillium" panose="00000500000000000000" pitchFamily="50" charset="0"/>
              </a:rPr>
              <a:t>EIT </a:t>
            </a:r>
            <a:r>
              <a:rPr lang="en-US" altLang="en-US" sz="4000" err="1">
                <a:solidFill>
                  <a:srgbClr val="004393"/>
                </a:solidFill>
                <a:latin typeface="Calibri Light" panose="020F0302020204030204" pitchFamily="34" charset="0"/>
                <a:ea typeface="+mj-ea"/>
                <a:cs typeface="Calibri Light" panose="020F0302020204030204" pitchFamily="34" charset="0"/>
                <a:sym typeface="Titillium" panose="00000500000000000000" pitchFamily="50" charset="0"/>
              </a:rPr>
              <a:t>RawMaterials</a:t>
            </a:r>
            <a:r>
              <a:rPr lang="en-US" altLang="en-US" sz="4000">
                <a:solidFill>
                  <a:srgbClr val="004393"/>
                </a:solidFill>
                <a:latin typeface="Calibri Light" panose="020F0302020204030204" pitchFamily="34" charset="0"/>
                <a:ea typeface="+mj-ea"/>
                <a:cs typeface="Calibri Light" panose="020F0302020204030204" pitchFamily="34" charset="0"/>
                <a:sym typeface="Titillium" panose="00000500000000000000" pitchFamily="50" charset="0"/>
              </a:rPr>
              <a:t> - Partners and Membership</a:t>
            </a:r>
          </a:p>
        </p:txBody>
      </p:sp>
      <p:sp>
        <p:nvSpPr>
          <p:cNvPr id="13" name="Rectangle 12">
            <a:extLst>
              <a:ext uri="{FF2B5EF4-FFF2-40B4-BE49-F238E27FC236}">
                <a16:creationId xmlns:a16="http://schemas.microsoft.com/office/drawing/2014/main" id="{BB68A464-38AB-4F71-A5E0-145ED0C8B494}"/>
              </a:ext>
            </a:extLst>
          </p:cNvPr>
          <p:cNvSpPr/>
          <p:nvPr/>
        </p:nvSpPr>
        <p:spPr>
          <a:xfrm>
            <a:off x="489768" y="1184592"/>
            <a:ext cx="3390864"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solidFill>
                  <a:srgbClr val="034EA2"/>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Partner levels</a:t>
            </a:r>
          </a:p>
        </p:txBody>
      </p:sp>
      <p:grpSp>
        <p:nvGrpSpPr>
          <p:cNvPr id="118" name="Ομάδα 117">
            <a:extLst>
              <a:ext uri="{FF2B5EF4-FFF2-40B4-BE49-F238E27FC236}">
                <a16:creationId xmlns:a16="http://schemas.microsoft.com/office/drawing/2014/main" id="{1910F8AF-3B92-79D4-58FC-BB93230BCD0B}"/>
              </a:ext>
            </a:extLst>
          </p:cNvPr>
          <p:cNvGrpSpPr/>
          <p:nvPr/>
        </p:nvGrpSpPr>
        <p:grpSpPr>
          <a:xfrm>
            <a:off x="900415" y="1871345"/>
            <a:ext cx="1994724" cy="682343"/>
            <a:chOff x="7773454" y="4382859"/>
            <a:chExt cx="1805006" cy="640308"/>
          </a:xfrm>
        </p:grpSpPr>
        <p:sp>
          <p:nvSpPr>
            <p:cNvPr id="9" name="TextBox 8">
              <a:extLst>
                <a:ext uri="{FF2B5EF4-FFF2-40B4-BE49-F238E27FC236}">
                  <a16:creationId xmlns:a16="http://schemas.microsoft.com/office/drawing/2014/main" id="{01298C96-214B-4E0F-975E-ACB1CE392EEF}"/>
                </a:ext>
              </a:extLst>
            </p:cNvPr>
            <p:cNvSpPr txBox="1"/>
            <p:nvPr/>
          </p:nvSpPr>
          <p:spPr>
            <a:xfrm>
              <a:off x="8075648" y="4382859"/>
              <a:ext cx="1128325" cy="60651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34EA2"/>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Core Partner</a:t>
              </a:r>
            </a:p>
          </p:txBody>
        </p:sp>
        <p:grpSp>
          <p:nvGrpSpPr>
            <p:cNvPr id="105" name="Google Shape;5319;p128">
              <a:extLst>
                <a:ext uri="{FF2B5EF4-FFF2-40B4-BE49-F238E27FC236}">
                  <a16:creationId xmlns:a16="http://schemas.microsoft.com/office/drawing/2014/main" id="{CA3E1023-CD25-1664-A913-D4D9AA2230EB}"/>
                </a:ext>
              </a:extLst>
            </p:cNvPr>
            <p:cNvGrpSpPr/>
            <p:nvPr/>
          </p:nvGrpSpPr>
          <p:grpSpPr>
            <a:xfrm>
              <a:off x="7773454" y="4391666"/>
              <a:ext cx="1805006" cy="631501"/>
              <a:chOff x="4411970" y="2726085"/>
              <a:chExt cx="643107" cy="193659"/>
            </a:xfrm>
          </p:grpSpPr>
          <p:sp>
            <p:nvSpPr>
              <p:cNvPr id="106" name="Google Shape;5320;p128">
                <a:extLst>
                  <a:ext uri="{FF2B5EF4-FFF2-40B4-BE49-F238E27FC236}">
                    <a16:creationId xmlns:a16="http://schemas.microsoft.com/office/drawing/2014/main" id="{977ADD2C-3BD8-23A6-0CF6-7D65A7832DD9}"/>
                  </a:ext>
                </a:extLst>
              </p:cNvPr>
              <p:cNvSpPr/>
              <p:nvPr/>
            </p:nvSpPr>
            <p:spPr>
              <a:xfrm>
                <a:off x="4411970" y="2726085"/>
                <a:ext cx="118796" cy="193659"/>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noFill/>
              <a:ln w="25400"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07" name="Google Shape;5321;p128">
                <a:extLst>
                  <a:ext uri="{FF2B5EF4-FFF2-40B4-BE49-F238E27FC236}">
                    <a16:creationId xmlns:a16="http://schemas.microsoft.com/office/drawing/2014/main" id="{2C9C77AC-7E33-6858-0515-57D805B27C58}"/>
                  </a:ext>
                </a:extLst>
              </p:cNvPr>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noFill/>
              <a:ln w="25400"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08" name="Google Shape;5322;p128">
                <a:extLst>
                  <a:ext uri="{FF2B5EF4-FFF2-40B4-BE49-F238E27FC236}">
                    <a16:creationId xmlns:a16="http://schemas.microsoft.com/office/drawing/2014/main" id="{41F94D88-51AC-F2A8-04E5-D09FD6E22E6F}"/>
                  </a:ext>
                </a:extLst>
              </p:cNvPr>
              <p:cNvSpPr/>
              <p:nvPr/>
            </p:nvSpPr>
            <p:spPr>
              <a:xfrm>
                <a:off x="4456806" y="2743875"/>
                <a:ext cx="598271"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w="25400"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grpSp>
      </p:grpSp>
      <p:grpSp>
        <p:nvGrpSpPr>
          <p:cNvPr id="119" name="Ομάδα 118">
            <a:extLst>
              <a:ext uri="{FF2B5EF4-FFF2-40B4-BE49-F238E27FC236}">
                <a16:creationId xmlns:a16="http://schemas.microsoft.com/office/drawing/2014/main" id="{6C075831-EC1F-E2F4-0A93-E9C94034E115}"/>
              </a:ext>
            </a:extLst>
          </p:cNvPr>
          <p:cNvGrpSpPr/>
          <p:nvPr/>
        </p:nvGrpSpPr>
        <p:grpSpPr>
          <a:xfrm>
            <a:off x="1553463" y="2824271"/>
            <a:ext cx="1855655" cy="665391"/>
            <a:chOff x="7899295" y="5137400"/>
            <a:chExt cx="1805006" cy="639064"/>
          </a:xfrm>
        </p:grpSpPr>
        <p:sp>
          <p:nvSpPr>
            <p:cNvPr id="24" name="TextBox 23">
              <a:extLst>
                <a:ext uri="{FF2B5EF4-FFF2-40B4-BE49-F238E27FC236}">
                  <a16:creationId xmlns:a16="http://schemas.microsoft.com/office/drawing/2014/main" id="{EC3C88EB-5003-409F-B280-8F72E4AEA05F}"/>
                </a:ext>
              </a:extLst>
            </p:cNvPr>
            <p:cNvSpPr txBox="1"/>
            <p:nvPr/>
          </p:nvSpPr>
          <p:spPr>
            <a:xfrm>
              <a:off x="8066007" y="5137400"/>
              <a:ext cx="1476271" cy="62075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34EA2"/>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Associate Partner</a:t>
              </a:r>
            </a:p>
          </p:txBody>
        </p:sp>
        <p:grpSp>
          <p:nvGrpSpPr>
            <p:cNvPr id="109" name="Google Shape;5319;p128">
              <a:extLst>
                <a:ext uri="{FF2B5EF4-FFF2-40B4-BE49-F238E27FC236}">
                  <a16:creationId xmlns:a16="http://schemas.microsoft.com/office/drawing/2014/main" id="{F809F90B-8E5E-B9DD-2F05-F0BA2F2644C8}"/>
                </a:ext>
              </a:extLst>
            </p:cNvPr>
            <p:cNvGrpSpPr/>
            <p:nvPr/>
          </p:nvGrpSpPr>
          <p:grpSpPr>
            <a:xfrm>
              <a:off x="7899295" y="5144963"/>
              <a:ext cx="1805006" cy="631501"/>
              <a:chOff x="4411970" y="2726085"/>
              <a:chExt cx="643107" cy="193659"/>
            </a:xfrm>
          </p:grpSpPr>
          <p:sp>
            <p:nvSpPr>
              <p:cNvPr id="110" name="Google Shape;5320;p128">
                <a:extLst>
                  <a:ext uri="{FF2B5EF4-FFF2-40B4-BE49-F238E27FC236}">
                    <a16:creationId xmlns:a16="http://schemas.microsoft.com/office/drawing/2014/main" id="{B09D0C38-9397-9D02-5139-44035180EB97}"/>
                  </a:ext>
                </a:extLst>
              </p:cNvPr>
              <p:cNvSpPr/>
              <p:nvPr/>
            </p:nvSpPr>
            <p:spPr>
              <a:xfrm>
                <a:off x="4411970" y="2726085"/>
                <a:ext cx="118796" cy="193659"/>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noFill/>
              <a:ln w="25400"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11" name="Google Shape;5321;p128">
                <a:extLst>
                  <a:ext uri="{FF2B5EF4-FFF2-40B4-BE49-F238E27FC236}">
                    <a16:creationId xmlns:a16="http://schemas.microsoft.com/office/drawing/2014/main" id="{49910603-90FB-AD5A-61A1-2763FDD8D183}"/>
                  </a:ext>
                </a:extLst>
              </p:cNvPr>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noFill/>
              <a:ln w="25400"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12" name="Google Shape;5322;p128">
                <a:extLst>
                  <a:ext uri="{FF2B5EF4-FFF2-40B4-BE49-F238E27FC236}">
                    <a16:creationId xmlns:a16="http://schemas.microsoft.com/office/drawing/2014/main" id="{F8439C4A-CAFE-A29B-55D3-01857D54ACF4}"/>
                  </a:ext>
                </a:extLst>
              </p:cNvPr>
              <p:cNvSpPr/>
              <p:nvPr/>
            </p:nvSpPr>
            <p:spPr>
              <a:xfrm>
                <a:off x="4456806" y="2743875"/>
                <a:ext cx="598271"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w="25400"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grpSp>
      </p:grpSp>
      <p:grpSp>
        <p:nvGrpSpPr>
          <p:cNvPr id="117" name="Ομάδα 116">
            <a:extLst>
              <a:ext uri="{FF2B5EF4-FFF2-40B4-BE49-F238E27FC236}">
                <a16:creationId xmlns:a16="http://schemas.microsoft.com/office/drawing/2014/main" id="{2800BC71-8364-A856-F480-1D174FE9CBAB}"/>
              </a:ext>
            </a:extLst>
          </p:cNvPr>
          <p:cNvGrpSpPr/>
          <p:nvPr/>
        </p:nvGrpSpPr>
        <p:grpSpPr>
          <a:xfrm>
            <a:off x="2481291" y="3760453"/>
            <a:ext cx="1950798" cy="646332"/>
            <a:chOff x="5274477" y="5120990"/>
            <a:chExt cx="1805006" cy="646331"/>
          </a:xfrm>
        </p:grpSpPr>
        <p:sp>
          <p:nvSpPr>
            <p:cNvPr id="22" name="TextBox 21">
              <a:extLst>
                <a:ext uri="{FF2B5EF4-FFF2-40B4-BE49-F238E27FC236}">
                  <a16:creationId xmlns:a16="http://schemas.microsoft.com/office/drawing/2014/main" id="{E644A04A-C527-4C39-A905-B5F2F308DDBE}"/>
                </a:ext>
              </a:extLst>
            </p:cNvPr>
            <p:cNvSpPr txBox="1"/>
            <p:nvPr/>
          </p:nvSpPr>
          <p:spPr>
            <a:xfrm>
              <a:off x="5731123" y="5120990"/>
              <a:ext cx="940941"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34EA2"/>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Project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34EA2"/>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Partner</a:t>
              </a:r>
            </a:p>
          </p:txBody>
        </p:sp>
        <p:grpSp>
          <p:nvGrpSpPr>
            <p:cNvPr id="113" name="Google Shape;5319;p128">
              <a:extLst>
                <a:ext uri="{FF2B5EF4-FFF2-40B4-BE49-F238E27FC236}">
                  <a16:creationId xmlns:a16="http://schemas.microsoft.com/office/drawing/2014/main" id="{469CA15C-53B5-0E7D-3B7C-FF0D76A874FD}"/>
                </a:ext>
              </a:extLst>
            </p:cNvPr>
            <p:cNvGrpSpPr/>
            <p:nvPr/>
          </p:nvGrpSpPr>
          <p:grpSpPr>
            <a:xfrm>
              <a:off x="5274477" y="5135820"/>
              <a:ext cx="1805006" cy="631501"/>
              <a:chOff x="4411970" y="2726085"/>
              <a:chExt cx="643107" cy="193659"/>
            </a:xfrm>
          </p:grpSpPr>
          <p:sp>
            <p:nvSpPr>
              <p:cNvPr id="114" name="Google Shape;5320;p128">
                <a:extLst>
                  <a:ext uri="{FF2B5EF4-FFF2-40B4-BE49-F238E27FC236}">
                    <a16:creationId xmlns:a16="http://schemas.microsoft.com/office/drawing/2014/main" id="{FBE10ADC-E3D8-A1EA-27C4-F67EE17D2447}"/>
                  </a:ext>
                </a:extLst>
              </p:cNvPr>
              <p:cNvSpPr/>
              <p:nvPr/>
            </p:nvSpPr>
            <p:spPr>
              <a:xfrm>
                <a:off x="4411970" y="2726085"/>
                <a:ext cx="118796" cy="193659"/>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noFill/>
              <a:ln w="25400"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15" name="Google Shape;5321;p128">
                <a:extLst>
                  <a:ext uri="{FF2B5EF4-FFF2-40B4-BE49-F238E27FC236}">
                    <a16:creationId xmlns:a16="http://schemas.microsoft.com/office/drawing/2014/main" id="{144F07CF-B25E-3E09-D13C-70964C35B682}"/>
                  </a:ext>
                </a:extLst>
              </p:cNvPr>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noFill/>
              <a:ln w="25400"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116" name="Google Shape;5322;p128">
                <a:extLst>
                  <a:ext uri="{FF2B5EF4-FFF2-40B4-BE49-F238E27FC236}">
                    <a16:creationId xmlns:a16="http://schemas.microsoft.com/office/drawing/2014/main" id="{21EE5C0A-0153-C059-6989-5D9C862D9FEF}"/>
                  </a:ext>
                </a:extLst>
              </p:cNvPr>
              <p:cNvSpPr/>
              <p:nvPr/>
            </p:nvSpPr>
            <p:spPr>
              <a:xfrm>
                <a:off x="4456806" y="2743875"/>
                <a:ext cx="598271"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w="25400" cap="flat" cmpd="sng">
                <a:solidFill>
                  <a:srgbClr val="034EA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grpSp>
      </p:grpSp>
      <p:sp>
        <p:nvSpPr>
          <p:cNvPr id="174" name="TextBox 173">
            <a:extLst>
              <a:ext uri="{FF2B5EF4-FFF2-40B4-BE49-F238E27FC236}">
                <a16:creationId xmlns:a16="http://schemas.microsoft.com/office/drawing/2014/main" id="{8FE3CD11-4121-E2E9-E01E-223856AC583B}"/>
              </a:ext>
            </a:extLst>
          </p:cNvPr>
          <p:cNvSpPr txBox="1"/>
          <p:nvPr/>
        </p:nvSpPr>
        <p:spPr>
          <a:xfrm>
            <a:off x="489768" y="4598267"/>
            <a:ext cx="3390864" cy="369332"/>
          </a:xfrm>
          <a:prstGeom prst="rect">
            <a:avLst/>
          </a:prstGeom>
          <a:noFill/>
        </p:spPr>
        <p:txBody>
          <a:bodyPr wrap="square">
            <a:spAutoFit/>
          </a:bodyPr>
          <a:lstStyle>
            <a:defPPr>
              <a:defRPr lang="en-US"/>
            </a:defPPr>
            <a:lvl1pPr marR="0" lvl="0" indent="0" algn="ctr" eaLnBrk="0" fontAlgn="base" hangingPunct="0">
              <a:lnSpc>
                <a:spcPct val="100000"/>
              </a:lnSpc>
              <a:spcBef>
                <a:spcPts val="0"/>
              </a:spcBef>
              <a:spcAft>
                <a:spcPts val="0"/>
              </a:spcAft>
              <a:buClrTx/>
              <a:buSzTx/>
              <a:buFontTx/>
              <a:buNone/>
              <a:tabLst/>
              <a:defRPr kumimoji="0" sz="1600" b="1" i="0" u="none" strike="noStrike" cap="none" spc="0" normalizeH="0" baseline="0">
                <a:ln>
                  <a:noFill/>
                </a:ln>
                <a:solidFill>
                  <a:srgbClr val="004393"/>
                </a:solidFill>
                <a:effectLst/>
                <a:uLnTx/>
                <a:uFillTx/>
                <a:latin typeface="Calibri Light" panose="020F0302020204030204" pitchFamily="34" charset="0"/>
                <a:cs typeface="Calibri" panose="020F0502020204030204" pitchFamily="34" charset="0"/>
              </a:defRPr>
            </a:lvl1pPr>
          </a:lstStyle>
          <a:p>
            <a:r>
              <a:rPr lang="en-US" sz="1800">
                <a:solidFill>
                  <a:srgbClr val="6DB12D"/>
                </a:solidFill>
                <a:sym typeface="Calibri" panose="020F0502020204030204" pitchFamily="34" charset="0"/>
              </a:rPr>
              <a:t>&gt;</a:t>
            </a:r>
            <a:r>
              <a:rPr lang="en-US" sz="1800">
                <a:sym typeface="Calibri" panose="020F0502020204030204" pitchFamily="34" charset="0"/>
              </a:rPr>
              <a:t> </a:t>
            </a:r>
            <a:r>
              <a:rPr lang="en-US" sz="1800">
                <a:solidFill>
                  <a:srgbClr val="6DB12D"/>
                </a:solidFill>
                <a:sym typeface="Calibri" panose="020F0502020204030204" pitchFamily="34" charset="0"/>
              </a:rPr>
              <a:t>140</a:t>
            </a:r>
            <a:r>
              <a:rPr lang="en-US" sz="1800">
                <a:sym typeface="Calibri" panose="020F0502020204030204" pitchFamily="34" charset="0"/>
              </a:rPr>
              <a:t> </a:t>
            </a:r>
            <a:r>
              <a:rPr lang="en-US">
                <a:sym typeface="Calibri" panose="020F0502020204030204" pitchFamily="34" charset="0"/>
              </a:rPr>
              <a:t>core and associate partners </a:t>
            </a:r>
          </a:p>
        </p:txBody>
      </p:sp>
      <p:sp>
        <p:nvSpPr>
          <p:cNvPr id="224" name="TextBox 223">
            <a:extLst>
              <a:ext uri="{FF2B5EF4-FFF2-40B4-BE49-F238E27FC236}">
                <a16:creationId xmlns:a16="http://schemas.microsoft.com/office/drawing/2014/main" id="{57857163-A4EE-4D5B-A8AB-0263408653DD}"/>
              </a:ext>
            </a:extLst>
          </p:cNvPr>
          <p:cNvSpPr txBox="1"/>
          <p:nvPr/>
        </p:nvSpPr>
        <p:spPr>
          <a:xfrm>
            <a:off x="1982409" y="5093538"/>
            <a:ext cx="2520280" cy="369332"/>
          </a:xfrm>
          <a:prstGeom prst="rect">
            <a:avLst/>
          </a:prstGeom>
          <a:noFill/>
        </p:spPr>
        <p:txBody>
          <a:bodyPr wrap="squar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6DB12D"/>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130</a:t>
            </a:r>
            <a:r>
              <a:rPr kumimoji="0" lang="en-US" sz="1600" b="1" i="0" u="none" strike="noStrike" kern="1200" cap="none" spc="0" normalizeH="0" baseline="0" noProof="0">
                <a:ln>
                  <a:noFill/>
                </a:ln>
                <a:solidFill>
                  <a:srgbClr val="004393"/>
                </a:solidFill>
                <a:effectLst/>
                <a:uLnTx/>
                <a:uFillTx/>
                <a:latin typeface="Calibri Light" panose="020F0302020204030204" pitchFamily="34" charset="0"/>
                <a:ea typeface="+mn-ea"/>
                <a:cs typeface="Calibri" panose="020F0502020204030204" pitchFamily="34" charset="0"/>
                <a:sym typeface="Calibri" panose="020F0502020204030204" pitchFamily="34" charset="0"/>
              </a:rPr>
              <a:t> project partners</a:t>
            </a:r>
            <a:endParaRPr kumimoji="0" lang="el-GR" sz="1600" b="1" i="0" u="none" strike="noStrike" kern="1200" cap="none" spc="0" normalizeH="0" baseline="0" noProof="0">
              <a:ln>
                <a:noFill/>
              </a:ln>
              <a:solidFill>
                <a:srgbClr val="004393"/>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pic>
        <p:nvPicPr>
          <p:cNvPr id="3" name="Picture 2">
            <a:extLst>
              <a:ext uri="{FF2B5EF4-FFF2-40B4-BE49-F238E27FC236}">
                <a16:creationId xmlns:a16="http://schemas.microsoft.com/office/drawing/2014/main" id="{C8077BDB-3FDB-B7E1-18DA-94CE872C18DF}"/>
              </a:ext>
            </a:extLst>
          </p:cNvPr>
          <p:cNvPicPr>
            <a:picLocks noChangeAspect="1"/>
          </p:cNvPicPr>
          <p:nvPr/>
        </p:nvPicPr>
        <p:blipFill>
          <a:blip r:embed="rId3"/>
          <a:stretch>
            <a:fillRect/>
          </a:stretch>
        </p:blipFill>
        <p:spPr>
          <a:xfrm>
            <a:off x="4887539" y="1645905"/>
            <a:ext cx="6513829" cy="3892615"/>
          </a:xfrm>
          <a:prstGeom prst="rect">
            <a:avLst/>
          </a:prstGeom>
        </p:spPr>
      </p:pic>
      <p:sp>
        <p:nvSpPr>
          <p:cNvPr id="2" name="Rectangle: Diagonal Corners Rounded 1">
            <a:extLst>
              <a:ext uri="{FF2B5EF4-FFF2-40B4-BE49-F238E27FC236}">
                <a16:creationId xmlns:a16="http://schemas.microsoft.com/office/drawing/2014/main" id="{AF3D556D-9455-BF0C-65F8-62210D279053}"/>
              </a:ext>
            </a:extLst>
          </p:cNvPr>
          <p:cNvSpPr/>
          <p:nvPr/>
        </p:nvSpPr>
        <p:spPr>
          <a:xfrm>
            <a:off x="494289" y="1701388"/>
            <a:ext cx="4222750" cy="3892615"/>
          </a:xfrm>
          <a:prstGeom prst="round2DiagRect">
            <a:avLst/>
          </a:prstGeom>
          <a:noFill/>
          <a:ln w="38100">
            <a:solidFill>
              <a:srgbClr val="034E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429865"/>
      </p:ext>
    </p:extLst>
  </p:cSld>
  <p:clrMapOvr>
    <a:masterClrMapping/>
  </p:clrMapOvr>
  <mc:AlternateContent xmlns:mc="http://schemas.openxmlformats.org/markup-compatibility/2006">
    <mc:Choice xmlns:p14="http://schemas.microsoft.com/office/powerpoint/2010/main" Requires="p14">
      <p:transition p14:dur="0" advTm="10000"/>
    </mc:Choice>
    <mc:Fallback>
      <p:transition advTm="10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RNRSTYLE" val="CoverTitel1"/>
</p:tagLst>
</file>

<file path=ppt/tags/tag10.xml><?xml version="1.0" encoding="utf-8"?>
<p:tagLst xmlns:a="http://schemas.openxmlformats.org/drawingml/2006/main" xmlns:r="http://schemas.openxmlformats.org/officeDocument/2006/relationships" xmlns:p="http://schemas.openxmlformats.org/presentationml/2006/main">
  <p:tag name="RNRSTYLE" val="CoverTitel1"/>
</p:tagLst>
</file>

<file path=ppt/tags/tag11.xml><?xml version="1.0" encoding="utf-8"?>
<p:tagLst xmlns:a="http://schemas.openxmlformats.org/drawingml/2006/main" xmlns:r="http://schemas.openxmlformats.org/officeDocument/2006/relationships" xmlns:p="http://schemas.openxmlformats.org/presentationml/2006/main">
  <p:tag name="RNRSTYLE" val="CoverTitel1"/>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RNRSTYLE" val="CoverTitel1"/>
</p:tagLst>
</file>

<file path=ppt/tags/tag14.xml><?xml version="1.0" encoding="utf-8"?>
<p:tagLst xmlns:a="http://schemas.openxmlformats.org/drawingml/2006/main" xmlns:r="http://schemas.openxmlformats.org/officeDocument/2006/relationships" xmlns:p="http://schemas.openxmlformats.org/presentationml/2006/main">
  <p:tag name="RNRSTYLE" val="CoverTitel1"/>
</p:tagLst>
</file>

<file path=ppt/tags/tag15.xml><?xml version="1.0" encoding="utf-8"?>
<p:tagLst xmlns:a="http://schemas.openxmlformats.org/drawingml/2006/main" xmlns:r="http://schemas.openxmlformats.org/officeDocument/2006/relationships" xmlns:p="http://schemas.openxmlformats.org/presentationml/2006/main">
  <p:tag name="RNRSTYLE" val="CoverTitel1"/>
</p:tagLst>
</file>

<file path=ppt/tags/tag16.xml><?xml version="1.0" encoding="utf-8"?>
<p:tagLst xmlns:a="http://schemas.openxmlformats.org/drawingml/2006/main" xmlns:r="http://schemas.openxmlformats.org/officeDocument/2006/relationships" xmlns:p="http://schemas.openxmlformats.org/presentationml/2006/main">
  <p:tag name="RNRSTYLE" val="CoverTitel1"/>
</p:tagLst>
</file>

<file path=ppt/tags/tag17.xml><?xml version="1.0" encoding="utf-8"?>
<p:tagLst xmlns:a="http://schemas.openxmlformats.org/drawingml/2006/main" xmlns:r="http://schemas.openxmlformats.org/officeDocument/2006/relationships" xmlns:p="http://schemas.openxmlformats.org/presentationml/2006/main">
  <p:tag name="RNRSTYLE" val="CoverTitel1"/>
</p:tagLst>
</file>

<file path=ppt/tags/tag18.xml><?xml version="1.0" encoding="utf-8"?>
<p:tagLst xmlns:a="http://schemas.openxmlformats.org/drawingml/2006/main" xmlns:r="http://schemas.openxmlformats.org/officeDocument/2006/relationships" xmlns:p="http://schemas.openxmlformats.org/presentationml/2006/main">
  <p:tag name="RNRSTYLE" val="CoverTitel1"/>
</p:tagLst>
</file>

<file path=ppt/tags/tag19.xml><?xml version="1.0" encoding="utf-8"?>
<p:tagLst xmlns:a="http://schemas.openxmlformats.org/drawingml/2006/main" xmlns:r="http://schemas.openxmlformats.org/officeDocument/2006/relationships" xmlns:p="http://schemas.openxmlformats.org/presentationml/2006/main">
  <p:tag name="RNRSTYLE" val="CoverTitel1"/>
</p:tagLst>
</file>

<file path=ppt/tags/tag2.xml><?xml version="1.0" encoding="utf-8"?>
<p:tagLst xmlns:a="http://schemas.openxmlformats.org/drawingml/2006/main" xmlns:r="http://schemas.openxmlformats.org/officeDocument/2006/relationships" xmlns:p="http://schemas.openxmlformats.org/presentationml/2006/main">
  <p:tag name="RNRSTYLE" val="CoverTitel1"/>
</p:tagLst>
</file>

<file path=ppt/tags/tag2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hand-plant_POWER_USER_SEPARATOR_ICONS_plant_POWER_USER_SEPARATOR_ICONS_plant-growth_POWER_USER_SEPARATOR_ICONS_planting_POWER_USER_SEPARATOR_ICONS_sprout"/>
</p:tagLst>
</file>

<file path=ppt/tags/tag22.xml><?xml version="1.0" encoding="utf-8"?>
<p:tagLst xmlns:a="http://schemas.openxmlformats.org/drawingml/2006/main" xmlns:r="http://schemas.openxmlformats.org/officeDocument/2006/relationships" xmlns:p="http://schemas.openxmlformats.org/presentationml/2006/main">
  <p:tag name="POWER_USER_ID_TEMPLATES" val="Puzzle_pieces_5"/>
</p:tagLst>
</file>

<file path=ppt/tags/tag2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4.xml><?xml version="1.0" encoding="utf-8"?>
<p:tagLst xmlns:a="http://schemas.openxmlformats.org/drawingml/2006/main" xmlns:r="http://schemas.openxmlformats.org/officeDocument/2006/relationships" xmlns:p="http://schemas.openxmlformats.org/presentationml/2006/main">
  <p:tag name="POWER_USER_TAGS_ICONS" val="hand-plant_POWER_USER_SEPARATOR_ICONS_plant_POWER_USER_SEPARATOR_ICONS_plant-growth_POWER_USER_SEPARATOR_ICONS_planting_POWER_USER_SEPARATOR_ICONS_sprout"/>
</p:tagLst>
</file>

<file path=ppt/tags/tag25.xml><?xml version="1.0" encoding="utf-8"?>
<p:tagLst xmlns:a="http://schemas.openxmlformats.org/drawingml/2006/main" xmlns:r="http://schemas.openxmlformats.org/officeDocument/2006/relationships" xmlns:p="http://schemas.openxmlformats.org/presentationml/2006/main">
  <p:tag name="POWER_USER_TAGS_ICONS" val="exchange*meeting*connection*link*transaction*discussion*people*network"/>
</p:tagLst>
</file>

<file path=ppt/tags/tag2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8.xml><?xml version="1.0" encoding="utf-8"?>
<p:tagLst xmlns:a="http://schemas.openxmlformats.org/drawingml/2006/main" xmlns:r="http://schemas.openxmlformats.org/officeDocument/2006/relationships" xmlns:p="http://schemas.openxmlformats.org/presentationml/2006/main">
  <p:tag name="POWER_USER_TAGS_ICONS" val="user_POWER_USER_SEPARATOR_ICONS_people_POWER_USER_SEPARATOR_ICONS_person"/>
</p:tagLst>
</file>

<file path=ppt/tags/tag29.xml><?xml version="1.0" encoding="utf-8"?>
<p:tagLst xmlns:a="http://schemas.openxmlformats.org/drawingml/2006/main" xmlns:r="http://schemas.openxmlformats.org/officeDocument/2006/relationships" xmlns:p="http://schemas.openxmlformats.org/presentationml/2006/main">
  <p:tag name="POWER_USER_TAGS_ICONS" val="user_POWER_USER_SEPARATOR_ICONS_people_POWER_USER_SEPARATOR_ICONS_person"/>
</p:tagLst>
</file>

<file path=ppt/tags/tag3.xml><?xml version="1.0" encoding="utf-8"?>
<p:tagLst xmlns:a="http://schemas.openxmlformats.org/drawingml/2006/main" xmlns:r="http://schemas.openxmlformats.org/officeDocument/2006/relationships" xmlns:p="http://schemas.openxmlformats.org/presentationml/2006/main">
  <p:tag name="RNRSTYLE" val="CoverTitel1"/>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target_POWER_USER_SEPARATOR_ICONS_aim_POWER_USER_SEPARATOR_ICONS_alternate_POWER_USER_SEPARATOR_ICONS_swapping_POWER_USER_SEPARATOR_ICONS_switch_POWER_USER_SEPARATOR_ICONS_target-shooting_POWER_USER_SEPARATOR_ICONS_targeted"/>
</p:tagLst>
</file>

<file path=ppt/tags/tag31.xml><?xml version="1.0" encoding="utf-8"?>
<p:tagLst xmlns:a="http://schemas.openxmlformats.org/drawingml/2006/main" xmlns:r="http://schemas.openxmlformats.org/officeDocument/2006/relationships" xmlns:p="http://schemas.openxmlformats.org/presentationml/2006/main">
  <p:tag name="POWER_USER_TAGS_ICONS" val="target_POWER_USER_SEPARATOR_ICONS_aim_POWER_USER_SEPARATOR_ICONS_alternate_POWER_USER_SEPARATOR_ICONS_swapping_POWER_USER_SEPARATOR_ICONS_switch_POWER_USER_SEPARATOR_ICONS_target-shooting_POWER_USER_SEPARATOR_ICONS_targeted"/>
</p:tagLst>
</file>

<file path=ppt/tags/tag3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4.xml><?xml version="1.0" encoding="utf-8"?>
<p:tagLst xmlns:a="http://schemas.openxmlformats.org/drawingml/2006/main" xmlns:r="http://schemas.openxmlformats.org/officeDocument/2006/relationships" xmlns:p="http://schemas.openxmlformats.org/presentationml/2006/main">
  <p:tag name="RNRSTYLE" val="CoverTitel1"/>
</p:tagLst>
</file>

<file path=ppt/tags/tag5.xml><?xml version="1.0" encoding="utf-8"?>
<p:tagLst xmlns:a="http://schemas.openxmlformats.org/drawingml/2006/main" xmlns:r="http://schemas.openxmlformats.org/officeDocument/2006/relationships" xmlns:p="http://schemas.openxmlformats.org/presentationml/2006/main">
  <p:tag name="RNRSTYLE" val="CoverTitel1"/>
</p:tagLst>
</file>

<file path=ppt/tags/tag6.xml><?xml version="1.0" encoding="utf-8"?>
<p:tagLst xmlns:a="http://schemas.openxmlformats.org/drawingml/2006/main" xmlns:r="http://schemas.openxmlformats.org/officeDocument/2006/relationships" xmlns:p="http://schemas.openxmlformats.org/presentationml/2006/main">
  <p:tag name="RNRSTYLE" val="CoverTitel1"/>
</p:tagLst>
</file>

<file path=ppt/tags/tag7.xml><?xml version="1.0" encoding="utf-8"?>
<p:tagLst xmlns:a="http://schemas.openxmlformats.org/drawingml/2006/main" xmlns:r="http://schemas.openxmlformats.org/officeDocument/2006/relationships" xmlns:p="http://schemas.openxmlformats.org/presentationml/2006/main">
  <p:tag name="RNRSTYLE" val="CoverTitel1"/>
</p:tagLst>
</file>

<file path=ppt/tags/tag8.xml><?xml version="1.0" encoding="utf-8"?>
<p:tagLst xmlns:a="http://schemas.openxmlformats.org/drawingml/2006/main" xmlns:r="http://schemas.openxmlformats.org/officeDocument/2006/relationships" xmlns:p="http://schemas.openxmlformats.org/presentationml/2006/main">
  <p:tag name="RNRSTYLE" val="CoverTitel1"/>
</p:tagLst>
</file>

<file path=ppt/tags/tag9.xml><?xml version="1.0" encoding="utf-8"?>
<p:tagLst xmlns:a="http://schemas.openxmlformats.org/drawingml/2006/main" xmlns:r="http://schemas.openxmlformats.org/officeDocument/2006/relationships" xmlns:p="http://schemas.openxmlformats.org/presentationml/2006/main">
  <p:tag name="RNRSTYLE" val="CoverTite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Background Image">
  <a:themeElements>
    <a:clrScheme name="EIT Colour Palette">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 id="{A069ABC2-83F3-0C4E-A62C-1B6D9367A1DD}" vid="{AFEFD578-9A2B-5C43-A622-F6ED11180A79}"/>
    </a:ext>
  </a:extLst>
</a:theme>
</file>

<file path=ppt/theme/theme3.xml><?xml version="1.0" encoding="utf-8"?>
<a:theme xmlns:a="http://schemas.openxmlformats.org/drawingml/2006/main" name="Content Slides">
  <a:themeElements>
    <a:clrScheme name="EIT RawMaterials">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A069ABC2-83F3-0C4E-A62C-1B6D9367A1DD}" vid="{EBD502B0-584A-124F-9C82-C705B4002F0F}"/>
    </a:ext>
  </a:extLst>
</a:theme>
</file>

<file path=ppt/theme/theme4.xml><?xml version="1.0" encoding="utf-8"?>
<a:theme xmlns:a="http://schemas.openxmlformats.org/drawingml/2006/main" name="4_Content Slides">
  <a:themeElements>
    <a:clrScheme name="EIT RawMaterials">
      <a:dk1>
        <a:srgbClr val="333333"/>
      </a:dk1>
      <a:lt1>
        <a:srgbClr val="FFFFFF"/>
      </a:lt1>
      <a:dk2>
        <a:srgbClr val="034EA2"/>
      </a:dk2>
      <a:lt2>
        <a:srgbClr val="6BB745"/>
      </a:lt2>
      <a:accent1>
        <a:srgbClr val="73C4EE"/>
      </a:accent1>
      <a:accent2>
        <a:srgbClr val="630F7A"/>
      </a:accent2>
      <a:accent3>
        <a:srgbClr val="E74394"/>
      </a:accent3>
      <a:accent4>
        <a:srgbClr val="152D79"/>
      </a:accent4>
      <a:accent5>
        <a:srgbClr val="FDCD15"/>
      </a:accent5>
      <a:accent6>
        <a:srgbClr val="00AFAA"/>
      </a:accent6>
      <a:hlink>
        <a:srgbClr val="333333"/>
      </a:hlink>
      <a:folHlink>
        <a:srgbClr val="3333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A069ABC2-83F3-0C4E-A62C-1B6D9367A1DD}" vid="{EBD502B0-584A-124F-9C82-C705B4002F0F}"/>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43</Slides>
  <Notes>14</Notes>
  <HiddenSlides>0</HiddenSlides>
  <ScaleCrop>false</ScaleCrop>
  <HeadingPairs>
    <vt:vector size="4" baseType="variant">
      <vt:variant>
        <vt:lpstr>Theme</vt:lpstr>
      </vt:variant>
      <vt:variant>
        <vt:i4>5</vt:i4>
      </vt:variant>
      <vt:variant>
        <vt:lpstr>Slide Titles</vt:lpstr>
      </vt:variant>
      <vt:variant>
        <vt:i4>43</vt:i4>
      </vt:variant>
    </vt:vector>
  </HeadingPairs>
  <TitlesOfParts>
    <vt:vector size="48" baseType="lpstr">
      <vt:lpstr>1_Office Theme</vt:lpstr>
      <vt:lpstr>3_Background Image</vt:lpstr>
      <vt:lpstr>Content Slides</vt:lpstr>
      <vt:lpstr>4_Content Slides</vt:lpstr>
      <vt:lpstr>2_Office Theme</vt:lpstr>
      <vt:lpstr>Informative Webcast  Event 2024</vt:lpstr>
      <vt:lpstr>Today’s Agenda</vt:lpstr>
      <vt:lpstr>Contents</vt:lpstr>
      <vt:lpstr>EIT RawMaterials</vt:lpstr>
      <vt:lpstr>PowerPoint Presentation</vt:lpstr>
      <vt:lpstr>PowerPoint Presentation</vt:lpstr>
      <vt:lpstr>PowerPoint Presentation</vt:lpstr>
      <vt:lpstr>PowerPoint Presentation</vt:lpstr>
      <vt:lpstr>PowerPoint Presentation</vt:lpstr>
      <vt:lpstr>PowerPoint Presentation</vt:lpstr>
      <vt:lpstr>Bridging Innovation, Industry &amp; Education in the Greek Raw Materials Sector.</vt:lpstr>
      <vt:lpstr>PowerPoint Presentation</vt:lpstr>
      <vt:lpstr>Our Mission</vt:lpstr>
      <vt:lpstr>PowerPoint Presentation</vt:lpstr>
      <vt:lpstr>Our Projects</vt:lpstr>
      <vt:lpstr>PowerPoint Presentation</vt:lpstr>
      <vt:lpstr>KAVA CALL 13</vt:lpstr>
      <vt:lpstr>EIT RawMaterials - Lighthouses</vt:lpstr>
      <vt:lpstr>KAVA CALL 13</vt:lpstr>
      <vt:lpstr>Aim of the call and Topics addressed</vt:lpstr>
      <vt:lpstr>Eligibility Criteria </vt:lpstr>
      <vt:lpstr>Funding and Financial Sustainability</vt:lpstr>
      <vt:lpstr>Timeline and Proposal Registration</vt:lpstr>
      <vt:lpstr>KAVA CALL 13</vt:lpstr>
      <vt:lpstr>Regional Innovation Scheme (RIS) –  objectives and purpose</vt:lpstr>
      <vt:lpstr>EIT RawMaterials RIS KAVA Projects specifics</vt:lpstr>
      <vt:lpstr>KAVA CALL 13</vt:lpstr>
      <vt:lpstr>RIS INNOVATION KAVA Projects</vt:lpstr>
      <vt:lpstr>RIS INNOVATION KAVA Projects</vt:lpstr>
      <vt:lpstr>KAVA CALL 13</vt:lpstr>
      <vt:lpstr>RIS CAPACITY BUILDING KAVA Projects</vt:lpstr>
      <vt:lpstr>RIS CAPACITY BUILDING KAVA Projects</vt:lpstr>
      <vt:lpstr>RIS Proposals Registration and Submission for KAVA Call 13</vt:lpstr>
      <vt:lpstr>KAVA CALL 13</vt:lpstr>
      <vt:lpstr>Live Education Calls</vt:lpstr>
      <vt:lpstr>PowerPoint Presentation</vt:lpstr>
      <vt:lpstr>PowerPoint Presentation</vt:lpstr>
      <vt:lpstr>PowerPoint Presentation</vt:lpstr>
      <vt:lpstr>PowerPoint Presentation</vt:lpstr>
      <vt:lpstr>PowerPoint Presentation</vt:lpstr>
      <vt:lpstr>Next Steps – Education Calls</vt:lpstr>
      <vt:lpstr>Submission timeline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Μαγδαληνη Μυλωνα</dc:creator>
  <cp:revision>1</cp:revision>
  <dcterms:created xsi:type="dcterms:W3CDTF">2024-12-13T09:51:11Z</dcterms:created>
  <dcterms:modified xsi:type="dcterms:W3CDTF">2024-12-19T09:54:40Z</dcterms:modified>
</cp:coreProperties>
</file>