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 id="2147483686" r:id="rId5"/>
    <p:sldMasterId id="2147483729" r:id="rId6"/>
  </p:sldMasterIdLst>
  <p:notesMasterIdLst>
    <p:notesMasterId r:id="rId22"/>
  </p:notesMasterIdLst>
  <p:sldIdLst>
    <p:sldId id="257" r:id="rId7"/>
    <p:sldId id="258" r:id="rId8"/>
    <p:sldId id="1243" r:id="rId9"/>
    <p:sldId id="541" r:id="rId10"/>
    <p:sldId id="341" r:id="rId11"/>
    <p:sldId id="340" r:id="rId12"/>
    <p:sldId id="339" r:id="rId13"/>
    <p:sldId id="263" r:id="rId14"/>
    <p:sldId id="1250" r:id="rId15"/>
    <p:sldId id="334" r:id="rId16"/>
    <p:sldId id="1251" r:id="rId17"/>
    <p:sldId id="264" r:id="rId18"/>
    <p:sldId id="268" r:id="rId19"/>
    <p:sldId id="266" r:id="rId20"/>
    <p:sldId id="124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2FE1779-F4D2-4EF6-8C67-753FAFEF0BF5}">
          <p14:sldIdLst>
            <p14:sldId id="257"/>
            <p14:sldId id="258"/>
            <p14:sldId id="1243"/>
            <p14:sldId id="541"/>
            <p14:sldId id="341"/>
            <p14:sldId id="340"/>
            <p14:sldId id="339"/>
            <p14:sldId id="263"/>
            <p14:sldId id="1250"/>
            <p14:sldId id="334"/>
            <p14:sldId id="1251"/>
            <p14:sldId id="264"/>
            <p14:sldId id="268"/>
          </p14:sldIdLst>
        </p14:section>
        <p14:section name="Conclusions" id="{234D60D6-077C-4F4F-8A19-AD087FCA57B6}">
          <p14:sldIdLst>
            <p14:sldId id="266"/>
            <p14:sldId id="12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CAA6F-2CA7-433F-A2C3-F6B1503091F5}" v="31" dt="2024-12-06T11:01:24.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a Alexandratou" userId="5b7e6d8d-979d-4c87-8b6a-688adaf7c3f0" providerId="ADAL" clId="{681CAA6F-2CA7-433F-A2C3-F6B1503091F5}"/>
    <pc:docChg chg="undo custSel addSld delSld modSld modSection">
      <pc:chgData name="Anastasia Alexandratou" userId="5b7e6d8d-979d-4c87-8b6a-688adaf7c3f0" providerId="ADAL" clId="{681CAA6F-2CA7-433F-A2C3-F6B1503091F5}" dt="2024-12-06T11:01:31.883" v="58" actId="47"/>
      <pc:docMkLst>
        <pc:docMk/>
      </pc:docMkLst>
      <pc:sldChg chg="delSp modSp add del mod delAnim">
        <pc:chgData name="Anastasia Alexandratou" userId="5b7e6d8d-979d-4c87-8b6a-688adaf7c3f0" providerId="ADAL" clId="{681CAA6F-2CA7-433F-A2C3-F6B1503091F5}" dt="2024-12-06T11:01:31.883" v="58" actId="47"/>
        <pc:sldMkLst>
          <pc:docMk/>
          <pc:sldMk cId="912079675" sldId="1248"/>
        </pc:sldMkLst>
        <pc:spChg chg="mod">
          <ac:chgData name="Anastasia Alexandratou" userId="5b7e6d8d-979d-4c87-8b6a-688adaf7c3f0" providerId="ADAL" clId="{681CAA6F-2CA7-433F-A2C3-F6B1503091F5}" dt="2024-12-06T10:57:10.032" v="1" actId="14100"/>
          <ac:spMkLst>
            <pc:docMk/>
            <pc:sldMk cId="912079675" sldId="1248"/>
            <ac:spMk id="10" creationId="{88ED6B9E-267C-4ED6-85CE-741AC9448BC0}"/>
          </ac:spMkLst>
        </pc:spChg>
        <pc:picChg chg="del">
          <ac:chgData name="Anastasia Alexandratou" userId="5b7e6d8d-979d-4c87-8b6a-688adaf7c3f0" providerId="ADAL" clId="{681CAA6F-2CA7-433F-A2C3-F6B1503091F5}" dt="2024-12-06T10:57:07.025" v="0" actId="478"/>
          <ac:picMkLst>
            <pc:docMk/>
            <pc:sldMk cId="912079675" sldId="1248"/>
            <ac:picMk id="2" creationId="{F8F194EF-EDF5-43DB-870F-7504B3248400}"/>
          </ac:picMkLst>
        </pc:picChg>
      </pc:sldChg>
      <pc:sldChg chg="addSp delSp modSp new add del">
        <pc:chgData name="Anastasia Alexandratou" userId="5b7e6d8d-979d-4c87-8b6a-688adaf7c3f0" providerId="ADAL" clId="{681CAA6F-2CA7-433F-A2C3-F6B1503091F5}" dt="2024-12-06T10:58:46.375" v="14" actId="47"/>
        <pc:sldMkLst>
          <pc:docMk/>
          <pc:sldMk cId="1550974811" sldId="1251"/>
        </pc:sldMkLst>
        <pc:spChg chg="add del">
          <ac:chgData name="Anastasia Alexandratou" userId="5b7e6d8d-979d-4c87-8b6a-688adaf7c3f0" providerId="ADAL" clId="{681CAA6F-2CA7-433F-A2C3-F6B1503091F5}" dt="2024-12-06T10:58:22.334" v="7" actId="478"/>
          <ac:spMkLst>
            <pc:docMk/>
            <pc:sldMk cId="1550974811" sldId="1251"/>
            <ac:spMk id="3" creationId="{AFA2F2C0-DCD4-5FA8-7745-F463DEFF6CB1}"/>
          </ac:spMkLst>
        </pc:spChg>
        <pc:spChg chg="add mod">
          <ac:chgData name="Anastasia Alexandratou" userId="5b7e6d8d-979d-4c87-8b6a-688adaf7c3f0" providerId="ADAL" clId="{681CAA6F-2CA7-433F-A2C3-F6B1503091F5}" dt="2024-12-06T10:58:23.493" v="8"/>
          <ac:spMkLst>
            <pc:docMk/>
            <pc:sldMk cId="1550974811" sldId="1251"/>
            <ac:spMk id="5" creationId="{103B3607-9441-A2F4-AA60-F7FF94C2F0DA}"/>
          </ac:spMkLst>
        </pc:spChg>
        <pc:picChg chg="add mod">
          <ac:chgData name="Anastasia Alexandratou" userId="5b7e6d8d-979d-4c87-8b6a-688adaf7c3f0" providerId="ADAL" clId="{681CAA6F-2CA7-433F-A2C3-F6B1503091F5}" dt="2024-12-06T10:58:12.712" v="3"/>
          <ac:picMkLst>
            <pc:docMk/>
            <pc:sldMk cId="1550974811" sldId="1251"/>
            <ac:picMk id="6" creationId="{832C8C0F-02BE-6383-EF8B-C0F7B12EB5A1}"/>
          </ac:picMkLst>
        </pc:picChg>
        <pc:picChg chg="add mod">
          <ac:chgData name="Anastasia Alexandratou" userId="5b7e6d8d-979d-4c87-8b6a-688adaf7c3f0" providerId="ADAL" clId="{681CAA6F-2CA7-433F-A2C3-F6B1503091F5}" dt="2024-12-06T10:58:12.712" v="3"/>
          <ac:picMkLst>
            <pc:docMk/>
            <pc:sldMk cId="1550974811" sldId="1251"/>
            <ac:picMk id="7" creationId="{35EA489D-C814-075C-A31A-0BF487927476}"/>
          </ac:picMkLst>
        </pc:picChg>
        <pc:picChg chg="add mod">
          <ac:chgData name="Anastasia Alexandratou" userId="5b7e6d8d-979d-4c87-8b6a-688adaf7c3f0" providerId="ADAL" clId="{681CAA6F-2CA7-433F-A2C3-F6B1503091F5}" dt="2024-12-06T10:58:21.968" v="6" actId="571"/>
          <ac:picMkLst>
            <pc:docMk/>
            <pc:sldMk cId="1550974811" sldId="1251"/>
            <ac:picMk id="8" creationId="{761F33FF-1A00-1B85-CD1C-C1522C3DAAE2}"/>
          </ac:picMkLst>
        </pc:picChg>
        <pc:picChg chg="add mod">
          <ac:chgData name="Anastasia Alexandratou" userId="5b7e6d8d-979d-4c87-8b6a-688adaf7c3f0" providerId="ADAL" clId="{681CAA6F-2CA7-433F-A2C3-F6B1503091F5}" dt="2024-12-06T10:58:21.968" v="6" actId="571"/>
          <ac:picMkLst>
            <pc:docMk/>
            <pc:sldMk cId="1550974811" sldId="1251"/>
            <ac:picMk id="9" creationId="{168C9B4E-E191-4A8A-C31E-4EBE13DFA010}"/>
          </ac:picMkLst>
        </pc:picChg>
      </pc:sldChg>
      <pc:sldChg chg="addSp delSp modSp add mod">
        <pc:chgData name="Anastasia Alexandratou" userId="5b7e6d8d-979d-4c87-8b6a-688adaf7c3f0" providerId="ADAL" clId="{681CAA6F-2CA7-433F-A2C3-F6B1503091F5}" dt="2024-12-06T11:01:26.743" v="57" actId="20577"/>
        <pc:sldMkLst>
          <pc:docMk/>
          <pc:sldMk cId="2808770483" sldId="1251"/>
        </pc:sldMkLst>
        <pc:spChg chg="mod">
          <ac:chgData name="Anastasia Alexandratou" userId="5b7e6d8d-979d-4c87-8b6a-688adaf7c3f0" providerId="ADAL" clId="{681CAA6F-2CA7-433F-A2C3-F6B1503091F5}" dt="2024-12-06T11:01:26.743" v="57" actId="20577"/>
          <ac:spMkLst>
            <pc:docMk/>
            <pc:sldMk cId="2808770483" sldId="1251"/>
            <ac:spMk id="3" creationId="{773EE7C8-CD1D-93F1-483E-1BDC9F917613}"/>
          </ac:spMkLst>
        </pc:spChg>
        <pc:spChg chg="add del">
          <ac:chgData name="Anastasia Alexandratou" userId="5b7e6d8d-979d-4c87-8b6a-688adaf7c3f0" providerId="ADAL" clId="{681CAA6F-2CA7-433F-A2C3-F6B1503091F5}" dt="2024-12-06T10:59:41.602" v="23" actId="22"/>
          <ac:spMkLst>
            <pc:docMk/>
            <pc:sldMk cId="2808770483" sldId="1251"/>
            <ac:spMk id="6" creationId="{9D054839-3EA6-8BB9-E31E-8F153208B5F6}"/>
          </ac:spMkLst>
        </pc:spChg>
        <pc:spChg chg="add mod">
          <ac:chgData name="Anastasia Alexandratou" userId="5b7e6d8d-979d-4c87-8b6a-688adaf7c3f0" providerId="ADAL" clId="{681CAA6F-2CA7-433F-A2C3-F6B1503091F5}" dt="2024-12-06T11:01:01.089" v="46" actId="1076"/>
          <ac:spMkLst>
            <pc:docMk/>
            <pc:sldMk cId="2808770483" sldId="1251"/>
            <ac:spMk id="8" creationId="{A66704D3-4A76-C37A-B6A7-9448061498BF}"/>
          </ac:spMkLst>
        </pc:spChg>
        <pc:spChg chg="del">
          <ac:chgData name="Anastasia Alexandratou" userId="5b7e6d8d-979d-4c87-8b6a-688adaf7c3f0" providerId="ADAL" clId="{681CAA6F-2CA7-433F-A2C3-F6B1503091F5}" dt="2024-12-06T10:59:34.544" v="19" actId="478"/>
          <ac:spMkLst>
            <pc:docMk/>
            <pc:sldMk cId="2808770483" sldId="1251"/>
            <ac:spMk id="9" creationId="{BC833C34-6F42-3259-3A90-0F4A39F154CC}"/>
          </ac:spMkLst>
        </pc:spChg>
        <pc:spChg chg="del">
          <ac:chgData name="Anastasia Alexandratou" userId="5b7e6d8d-979d-4c87-8b6a-688adaf7c3f0" providerId="ADAL" clId="{681CAA6F-2CA7-433F-A2C3-F6B1503091F5}" dt="2024-12-06T10:59:37.169" v="20" actId="478"/>
          <ac:spMkLst>
            <pc:docMk/>
            <pc:sldMk cId="2808770483" sldId="1251"/>
            <ac:spMk id="22" creationId="{9787539F-3BBD-44EC-38D0-49FAB5461DBA}"/>
          </ac:spMkLst>
        </pc:spChg>
        <pc:grpChg chg="del">
          <ac:chgData name="Anastasia Alexandratou" userId="5b7e6d8d-979d-4c87-8b6a-688adaf7c3f0" providerId="ADAL" clId="{681CAA6F-2CA7-433F-A2C3-F6B1503091F5}" dt="2024-12-06T10:59:34.544" v="19" actId="478"/>
          <ac:grpSpMkLst>
            <pc:docMk/>
            <pc:sldMk cId="2808770483" sldId="1251"/>
            <ac:grpSpMk id="12" creationId="{2CB47606-0D04-C5B0-87F1-BEB2B74F1307}"/>
          </ac:grpSpMkLst>
        </pc:grpChg>
        <pc:grpChg chg="del">
          <ac:chgData name="Anastasia Alexandratou" userId="5b7e6d8d-979d-4c87-8b6a-688adaf7c3f0" providerId="ADAL" clId="{681CAA6F-2CA7-433F-A2C3-F6B1503091F5}" dt="2024-12-06T10:59:34.544" v="19" actId="478"/>
          <ac:grpSpMkLst>
            <pc:docMk/>
            <pc:sldMk cId="2808770483" sldId="1251"/>
            <ac:grpSpMk id="15" creationId="{93D29BF4-0A3D-6ADE-292C-8C1AFF2E91CF}"/>
          </ac:grpSpMkLst>
        </pc:grpChg>
        <pc:picChg chg="add del">
          <ac:chgData name="Anastasia Alexandratou" userId="5b7e6d8d-979d-4c87-8b6a-688adaf7c3f0" providerId="ADAL" clId="{681CAA6F-2CA7-433F-A2C3-F6B1503091F5}" dt="2024-12-06T11:01:07.526" v="52" actId="478"/>
          <ac:picMkLst>
            <pc:docMk/>
            <pc:sldMk cId="2808770483" sldId="1251"/>
            <ac:picMk id="5" creationId="{A8E94A81-C202-B9A3-45C7-1C63FCE42F85}"/>
          </ac:picMkLst>
        </pc:picChg>
        <pc:picChg chg="add mod">
          <ac:chgData name="Anastasia Alexandratou" userId="5b7e6d8d-979d-4c87-8b6a-688adaf7c3f0" providerId="ADAL" clId="{681CAA6F-2CA7-433F-A2C3-F6B1503091F5}" dt="2024-12-06T11:00:58.633" v="43"/>
          <ac:picMkLst>
            <pc:docMk/>
            <pc:sldMk cId="2808770483" sldId="1251"/>
            <ac:picMk id="10" creationId="{CCBE92C4-2460-7232-E663-697B1D9C07CD}"/>
          </ac:picMkLst>
        </pc:picChg>
        <pc:picChg chg="mod">
          <ac:chgData name="Anastasia Alexandratou" userId="5b7e6d8d-979d-4c87-8b6a-688adaf7c3f0" providerId="ADAL" clId="{681CAA6F-2CA7-433F-A2C3-F6B1503091F5}" dt="2024-12-06T11:01:06.787" v="51" actId="1076"/>
          <ac:picMkLst>
            <pc:docMk/>
            <pc:sldMk cId="2808770483" sldId="1251"/>
            <ac:picMk id="27" creationId="{8C159950-A320-3F11-53DE-9FEF40D2FDBA}"/>
          </ac:picMkLst>
        </pc:picChg>
        <pc:picChg chg="mod">
          <ac:chgData name="Anastasia Alexandratou" userId="5b7e6d8d-979d-4c87-8b6a-688adaf7c3f0" providerId="ADAL" clId="{681CAA6F-2CA7-433F-A2C3-F6B1503091F5}" dt="2024-12-06T11:01:06.787" v="51" actId="1076"/>
          <ac:picMkLst>
            <pc:docMk/>
            <pc:sldMk cId="2808770483" sldId="1251"/>
            <ac:picMk id="28" creationId="{EA44DC07-89F7-EF88-1CD7-96E4FB48FEEA}"/>
          </ac:picMkLst>
        </pc:picChg>
        <pc:cxnChg chg="del mod">
          <ac:chgData name="Anastasia Alexandratou" userId="5b7e6d8d-979d-4c87-8b6a-688adaf7c3f0" providerId="ADAL" clId="{681CAA6F-2CA7-433F-A2C3-F6B1503091F5}" dt="2024-12-06T10:59:37.169" v="20" actId="478"/>
          <ac:cxnSpMkLst>
            <pc:docMk/>
            <pc:sldMk cId="2808770483" sldId="1251"/>
            <ac:cxnSpMk id="23" creationId="{299ABE69-CAE4-3C50-803D-1E18409E136A}"/>
          </ac:cxnSpMkLst>
        </pc:cxnChg>
        <pc:cxnChg chg="del mod">
          <ac:chgData name="Anastasia Alexandratou" userId="5b7e6d8d-979d-4c87-8b6a-688adaf7c3f0" providerId="ADAL" clId="{681CAA6F-2CA7-433F-A2C3-F6B1503091F5}" dt="2024-12-06T10:59:39.171" v="21" actId="478"/>
          <ac:cxnSpMkLst>
            <pc:docMk/>
            <pc:sldMk cId="2808770483" sldId="1251"/>
            <ac:cxnSpMk id="24" creationId="{F7F322A2-87B4-6AA1-9CA2-A0CEFEB1CBCE}"/>
          </ac:cxnSpMkLst>
        </pc:cxnChg>
      </pc:sldChg>
      <pc:sldChg chg="addSp delSp modSp add del">
        <pc:chgData name="Anastasia Alexandratou" userId="5b7e6d8d-979d-4c87-8b6a-688adaf7c3f0" providerId="ADAL" clId="{681CAA6F-2CA7-433F-A2C3-F6B1503091F5}" dt="2024-12-06T10:59:16.726" v="17" actId="47"/>
        <pc:sldMkLst>
          <pc:docMk/>
          <pc:sldMk cId="297880938" sldId="1252"/>
        </pc:sldMkLst>
        <pc:spChg chg="add mod">
          <ac:chgData name="Anastasia Alexandratou" userId="5b7e6d8d-979d-4c87-8b6a-688adaf7c3f0" providerId="ADAL" clId="{681CAA6F-2CA7-433F-A2C3-F6B1503091F5}" dt="2024-12-06T10:59:14.752" v="16" actId="478"/>
          <ac:spMkLst>
            <pc:docMk/>
            <pc:sldMk cId="297880938" sldId="1252"/>
            <ac:spMk id="2" creationId="{85056B21-546F-1F6A-69F0-A646CF86549A}"/>
          </ac:spMkLst>
        </pc:spChg>
        <pc:spChg chg="del mod">
          <ac:chgData name="Anastasia Alexandratou" userId="5b7e6d8d-979d-4c87-8b6a-688adaf7c3f0" providerId="ADAL" clId="{681CAA6F-2CA7-433F-A2C3-F6B1503091F5}" dt="2024-12-06T10:59:14.752" v="16" actId="478"/>
          <ac:spMkLst>
            <pc:docMk/>
            <pc:sldMk cId="297880938" sldId="1252"/>
            <ac:spMk id="3" creationId="{04E90F98-929A-27BA-EA92-7906BD06B459}"/>
          </ac:spMkLst>
        </pc:spChg>
      </pc:sldChg>
      <pc:sldChg chg="add del">
        <pc:chgData name="Anastasia Alexandratou" userId="5b7e6d8d-979d-4c87-8b6a-688adaf7c3f0" providerId="ADAL" clId="{681CAA6F-2CA7-433F-A2C3-F6B1503091F5}" dt="2024-12-06T10:58:39.688" v="12"/>
        <pc:sldMkLst>
          <pc:docMk/>
          <pc:sldMk cId="1897976263" sldId="12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D9015-838A-4A94-8E04-54D267E07F2A}" type="datetimeFigureOut">
              <a:rPr lang="en-US" smtClean="0"/>
              <a:t>06-Dec-24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E5C80-A8D9-4177-914F-5D6759C2D79C}" type="slidenum">
              <a:rPr lang="en-US" smtClean="0"/>
              <a:t>‹#›</a:t>
            </a:fld>
            <a:endParaRPr lang="en-US"/>
          </a:p>
        </p:txBody>
      </p:sp>
    </p:spTree>
    <p:extLst>
      <p:ext uri="{BB962C8B-B14F-4D97-AF65-F5344CB8AC3E}">
        <p14:creationId xmlns:p14="http://schemas.microsoft.com/office/powerpoint/2010/main" val="271482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photos/KtI5aQU9Pz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26B9-CB81-4674-56B9-E0B5F4DD4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94902-2EF5-0B6F-82E8-AEB91222C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C2A09-DF2D-A61C-DC24-B80708B0B401}"/>
              </a:ext>
            </a:extLst>
          </p:cNvPr>
          <p:cNvSpPr>
            <a:spLocks noGrp="1"/>
          </p:cNvSpPr>
          <p:nvPr>
            <p:ph type="body" idx="1"/>
          </p:nvPr>
        </p:nvSpPr>
        <p:spPr/>
        <p:txBody>
          <a:bodyPr/>
          <a:lstStyle/>
          <a:p>
            <a:r>
              <a:rPr lang="id-ID"/>
              <a:t>Image used </a:t>
            </a:r>
            <a:r>
              <a:rPr lang="en-US"/>
              <a:t>in the preview file </a:t>
            </a:r>
            <a:r>
              <a:rPr lang="id-ID"/>
              <a:t>: https://unsplash.com/photos/iMvS-ft_xK4</a:t>
            </a:r>
          </a:p>
        </p:txBody>
      </p:sp>
      <p:sp>
        <p:nvSpPr>
          <p:cNvPr id="4" name="Slide Number Placeholder 3">
            <a:extLst>
              <a:ext uri="{FF2B5EF4-FFF2-40B4-BE49-F238E27FC236}">
                <a16:creationId xmlns:a16="http://schemas.microsoft.com/office/drawing/2014/main" id="{D8807E79-B84A-6903-643E-5A99B2C729CB}"/>
              </a:ext>
            </a:extLst>
          </p:cNvPr>
          <p:cNvSpPr>
            <a:spLocks noGrp="1"/>
          </p:cNvSpPr>
          <p:nvPr>
            <p:ph type="sldNum" sz="quarter" idx="5"/>
          </p:nvPr>
        </p:nvSpPr>
        <p:spPr/>
        <p:txBody>
          <a:bodyPr/>
          <a:lstStyle/>
          <a:p>
            <a:fld id="{11DD8B36-16CD-46A7-AF2F-AE840F34D0F1}" type="slidenum">
              <a:rPr lang="id-ID" smtClean="0"/>
              <a:t>3</a:t>
            </a:fld>
            <a:endParaRPr lang="id-ID"/>
          </a:p>
        </p:txBody>
      </p:sp>
    </p:spTree>
    <p:extLst>
      <p:ext uri="{BB962C8B-B14F-4D97-AF65-F5344CB8AC3E}">
        <p14:creationId xmlns:p14="http://schemas.microsoft.com/office/powerpoint/2010/main" val="2744364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err="1"/>
              <a:t>Image</a:t>
            </a:r>
            <a:r>
              <a:rPr lang="id-ID"/>
              <a:t> </a:t>
            </a:r>
            <a:r>
              <a:rPr lang="id-ID" err="1"/>
              <a:t>used</a:t>
            </a:r>
            <a:r>
              <a:rPr lang="id-ID"/>
              <a:t> </a:t>
            </a:r>
            <a:r>
              <a:rPr lang="en-US"/>
              <a:t>in the preview file </a:t>
            </a:r>
            <a:r>
              <a:rPr lang="id-ID"/>
              <a:t>: </a:t>
            </a:r>
            <a:r>
              <a:rPr lang="id-ID">
                <a:hlinkClick r:id="rId3"/>
              </a:rPr>
              <a:t>https://unsplash.com/photos/KtI5aQU9Pzo</a:t>
            </a:r>
            <a:endParaRPr lang="en-US"/>
          </a:p>
          <a:p>
            <a:endParaRPr lang="id-ID">
              <a:cs typeface="Calibri"/>
            </a:endParaRPr>
          </a:p>
          <a:p>
            <a:r>
              <a:rPr lang="id-ID">
                <a:cs typeface="Calibri"/>
              </a:rPr>
              <a:t>3 Spin-</a:t>
            </a:r>
            <a:r>
              <a:rPr lang="id-ID" err="1">
                <a:cs typeface="Calibri"/>
              </a:rPr>
              <a:t>offs</a:t>
            </a:r>
            <a:r>
              <a:rPr lang="id-ID">
                <a:cs typeface="Calibri"/>
              </a:rPr>
              <a:t>: </a:t>
            </a:r>
            <a:r>
              <a:rPr lang="id-ID" err="1">
                <a:cs typeface="Calibri"/>
              </a:rPr>
              <a:t>Cibos</a:t>
            </a:r>
            <a:r>
              <a:rPr lang="id-ID">
                <a:cs typeface="Calibri"/>
              </a:rPr>
              <a:t>, EKI, </a:t>
            </a:r>
            <a:r>
              <a:rPr lang="id-ID" err="1">
                <a:cs typeface="Calibri"/>
              </a:rPr>
              <a:t>pnet</a:t>
            </a:r>
          </a:p>
          <a:p>
            <a:endParaRPr lang="id-ID">
              <a:cs typeface="Calibri"/>
            </a:endParaRPr>
          </a:p>
        </p:txBody>
      </p:sp>
      <p:sp>
        <p:nvSpPr>
          <p:cNvPr id="4" name="Slide Number Placeholder 3"/>
          <p:cNvSpPr>
            <a:spLocks noGrp="1"/>
          </p:cNvSpPr>
          <p:nvPr>
            <p:ph type="sldNum" sz="quarter" idx="5"/>
          </p:nvPr>
        </p:nvSpPr>
        <p:spPr/>
        <p:txBody>
          <a:bodyPr/>
          <a:lstStyle/>
          <a:p>
            <a:fld id="{11DD8B36-16CD-46A7-AF2F-AE840F34D0F1}" type="slidenum">
              <a:rPr lang="id-ID" smtClean="0"/>
              <a:t>4</a:t>
            </a:fld>
            <a:endParaRPr lang="id-ID"/>
          </a:p>
        </p:txBody>
      </p:sp>
    </p:spTree>
    <p:extLst>
      <p:ext uri="{BB962C8B-B14F-4D97-AF65-F5344CB8AC3E}">
        <p14:creationId xmlns:p14="http://schemas.microsoft.com/office/powerpoint/2010/main" val="419834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A88B2-D26A-9D91-E78D-B800590DD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650C9-3ACB-F8DC-3164-A02A485B7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E2B9A-6F37-6606-4D1A-8C1932557C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CBD3F2-90E3-1DC2-5CAF-DD32EEAFCBB2}"/>
              </a:ext>
            </a:extLst>
          </p:cNvPr>
          <p:cNvSpPr>
            <a:spLocks noGrp="1"/>
          </p:cNvSpPr>
          <p:nvPr>
            <p:ph type="sldNum" sz="quarter" idx="5"/>
          </p:nvPr>
        </p:nvSpPr>
        <p:spPr/>
        <p:txBody>
          <a:bodyPr/>
          <a:lstStyle/>
          <a:p>
            <a:fld id="{8B0E5C80-A8D9-4177-914F-5D6759C2D79C}" type="slidenum">
              <a:rPr lang="en-US" smtClean="0"/>
              <a:t>5</a:t>
            </a:fld>
            <a:endParaRPr lang="en-US"/>
          </a:p>
        </p:txBody>
      </p:sp>
    </p:spTree>
    <p:extLst>
      <p:ext uri="{BB962C8B-B14F-4D97-AF65-F5344CB8AC3E}">
        <p14:creationId xmlns:p14="http://schemas.microsoft.com/office/powerpoint/2010/main" val="3433865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a:effectLst/>
                <a:latin typeface="Calibri"/>
                <a:ea typeface="Calibri"/>
                <a:cs typeface="Calibri"/>
              </a:rPr>
              <a:t>Spectral library</a:t>
            </a:r>
            <a:r>
              <a:rPr lang="en-US" sz="1200" b="1">
                <a:latin typeface="Calibri"/>
                <a:ea typeface="Calibri"/>
                <a:cs typeface="Calibri"/>
              </a:rPr>
              <a:t>:</a:t>
            </a:r>
            <a:r>
              <a:rPr lang="en-US" sz="1200" b="1">
                <a:effectLst/>
                <a:latin typeface="Calibri"/>
                <a:ea typeface="Calibri"/>
                <a:cs typeface="Calibri"/>
              </a:rPr>
              <a:t> </a:t>
            </a:r>
            <a:r>
              <a:rPr lang="en-US" sz="1200">
                <a:latin typeface="Calibri"/>
                <a:ea typeface="Calibri"/>
                <a:cs typeface="Calibri"/>
              </a:rPr>
              <a:t>Spectral</a:t>
            </a:r>
            <a:r>
              <a:rPr lang="en-US" sz="1200">
                <a:effectLst/>
                <a:latin typeface="Calibri"/>
                <a:ea typeface="Calibri"/>
                <a:cs typeface="Calibri"/>
              </a:rPr>
              <a:t> data and related information </a:t>
            </a:r>
            <a:r>
              <a:rPr lang="en-US" sz="1200">
                <a:latin typeface="Calibri"/>
                <a:ea typeface="Calibri"/>
                <a:cs typeface="Calibri"/>
              </a:rPr>
              <a:t>scattered in various spectral libraries will be harmonized in a common format to establish a comprehensive spectral library to be used for mapping rock types, hydrothermal alteration zones and indicator minerals.  </a:t>
            </a:r>
          </a:p>
          <a:p>
            <a:pPr algn="just"/>
            <a:r>
              <a:rPr lang="en-US" sz="1200" b="1">
                <a:latin typeface="Calibri"/>
                <a:ea typeface="Calibri"/>
                <a:cs typeface="Calibri"/>
              </a:rPr>
              <a:t>Characteristic Geological Feature Mapping: </a:t>
            </a:r>
            <a:r>
              <a:rPr lang="en-US" sz="1200">
                <a:latin typeface="Calibri"/>
                <a:ea typeface="Calibri"/>
                <a:cs typeface="Calibri"/>
              </a:rPr>
              <a:t>Various geological features will be identified using remote sensing data with knowledge-based and data-driven methods. The developed spectral library will provide the reference spectral signatures for mapping rock types, hydrothermal alteration zones and indicator minerals.  </a:t>
            </a:r>
          </a:p>
          <a:p>
            <a:pPr algn="just"/>
            <a:r>
              <a:rPr lang="en-US" sz="1200" b="1">
                <a:latin typeface="Calibri"/>
                <a:ea typeface="Calibri"/>
                <a:cs typeface="Calibri"/>
              </a:rPr>
              <a:t>Prospectivity Mapping:</a:t>
            </a:r>
            <a:r>
              <a:rPr lang="en-US" sz="1200">
                <a:latin typeface="Calibri"/>
                <a:ea typeface="Calibri"/>
                <a:cs typeface="Calibri"/>
              </a:rPr>
              <a:t> Predict the likelihood of finding mineral deposits. These maps combine various geological, geophysical, geochemical and remote sensing data to identify regions with a high potential for mineralization. </a:t>
            </a:r>
          </a:p>
          <a:p>
            <a:endParaRPr lang="en-US"/>
          </a:p>
        </p:txBody>
      </p:sp>
      <p:sp>
        <p:nvSpPr>
          <p:cNvPr id="4" name="Slide Number Placeholder 3"/>
          <p:cNvSpPr>
            <a:spLocks noGrp="1"/>
          </p:cNvSpPr>
          <p:nvPr>
            <p:ph type="sldNum" sz="quarter" idx="5"/>
          </p:nvPr>
        </p:nvSpPr>
        <p:spPr/>
        <p:txBody>
          <a:bodyPr/>
          <a:lstStyle/>
          <a:p>
            <a:fld id="{8B0E5C80-A8D9-4177-914F-5D6759C2D79C}" type="slidenum">
              <a:rPr lang="en-US" smtClean="0"/>
              <a:t>6</a:t>
            </a:fld>
            <a:endParaRPr lang="en-US"/>
          </a:p>
        </p:txBody>
      </p:sp>
    </p:spTree>
    <p:extLst>
      <p:ext uri="{BB962C8B-B14F-4D97-AF65-F5344CB8AC3E}">
        <p14:creationId xmlns:p14="http://schemas.microsoft.com/office/powerpoint/2010/main" val="3186317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0E5C80-A8D9-4177-914F-5D6759C2D79C}" type="slidenum">
              <a:rPr lang="en-US" smtClean="0"/>
              <a:t>7</a:t>
            </a:fld>
            <a:endParaRPr lang="en-US"/>
          </a:p>
        </p:txBody>
      </p:sp>
    </p:spTree>
    <p:extLst>
      <p:ext uri="{BB962C8B-B14F-4D97-AF65-F5344CB8AC3E}">
        <p14:creationId xmlns:p14="http://schemas.microsoft.com/office/powerpoint/2010/main" val="790291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fld id="{8B0E5C80-A8D9-4177-914F-5D6759C2D79C}" type="slidenum">
              <a:rPr lang="en-US" smtClean="0"/>
              <a:t>15</a:t>
            </a:fld>
            <a:endParaRPr lang="en-US"/>
          </a:p>
        </p:txBody>
      </p:sp>
    </p:spTree>
    <p:extLst>
      <p:ext uri="{BB962C8B-B14F-4D97-AF65-F5344CB8AC3E}">
        <p14:creationId xmlns:p14="http://schemas.microsoft.com/office/powerpoint/2010/main" val="2143612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427805" y="-66840"/>
            <a:ext cx="6992007" cy="6991680"/>
          </a:xfrm>
          <a:prstGeom prst="ellipse">
            <a:avLst/>
          </a:prstGeom>
        </p:spPr>
        <p:txBody>
          <a:bodyPr/>
          <a:lstStyle>
            <a:lvl1pPr marL="0" indent="0">
              <a:buNone/>
              <a:defRPr sz="1600"/>
            </a:lvl1pPr>
          </a:lstStyle>
          <a:p>
            <a:endParaRPr lang="en-GB"/>
          </a:p>
        </p:txBody>
      </p:sp>
      <p:sp>
        <p:nvSpPr>
          <p:cNvPr id="15" name="Image_Border"/>
          <p:cNvSpPr/>
          <p:nvPr userDrawn="1"/>
        </p:nvSpPr>
        <p:spPr>
          <a:xfrm>
            <a:off x="5926335" y="-56803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374789"/>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a:t>Speaker Name| </a:t>
            </a:r>
            <a:r>
              <a:rPr lang="en-US" err="1"/>
              <a:t>Organisation</a:t>
            </a:r>
            <a:endParaRPr lang="en-GB"/>
          </a:p>
        </p:txBody>
      </p:sp>
      <p:sp>
        <p:nvSpPr>
          <p:cNvPr id="8" name="Title 7"/>
          <p:cNvSpPr>
            <a:spLocks noGrp="1"/>
          </p:cNvSpPr>
          <p:nvPr>
            <p:ph type="title"/>
            <p:custDataLst>
              <p:tags r:id="rId1"/>
            </p:custDataLst>
          </p:nvPr>
        </p:nvSpPr>
        <p:spPr bwMode="auto">
          <a:xfrm>
            <a:off x="386690" y="2345318"/>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a:t>
            </a:r>
          </a:p>
        </p:txBody>
      </p:sp>
      <p:sp>
        <p:nvSpPr>
          <p:cNvPr id="10" name="FooterText Manuell">
            <a:extLst>
              <a:ext uri="{FF2B5EF4-FFF2-40B4-BE49-F238E27FC236}">
                <a16:creationId xmlns:a16="http://schemas.microsoft.com/office/drawing/2014/main" id="{85A5C8D3-EF02-3C59-E461-6E6BD3DB0E5C}"/>
              </a:ext>
            </a:extLst>
          </p:cNvPr>
          <p:cNvSpPr txBox="1">
            <a:spLocks/>
          </p:cNvSpPr>
          <p:nvPr userDrawn="1"/>
        </p:nvSpPr>
        <p:spPr>
          <a:xfrm>
            <a:off x="130421" y="1160765"/>
            <a:ext cx="5965579"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b="1"/>
              <a:t>9th Greek Raw Materials Community Dialogue</a:t>
            </a:r>
            <a:endParaRPr lang="en-GB" sz="3600" b="1"/>
          </a:p>
        </p:txBody>
      </p:sp>
    </p:spTree>
    <p:extLst>
      <p:ext uri="{BB962C8B-B14F-4D97-AF65-F5344CB8AC3E}">
        <p14:creationId xmlns:p14="http://schemas.microsoft.com/office/powerpoint/2010/main" val="20574669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2DiagRect">
            <a:avLst>
              <a:gd name="adj1" fmla="val 0"/>
              <a:gd name="adj2" fmla="val 11175"/>
            </a:avLst>
          </a:prstGeom>
        </p:spPr>
        <p:txBody>
          <a:bodyPr/>
          <a:lstStyle>
            <a:lvl1pPr marL="0" indent="0">
              <a:buNone/>
              <a:defRPr sz="1600"/>
            </a:lvl1pPr>
          </a:lstStyle>
          <a:p>
            <a:r>
              <a:rPr lang="en-US"/>
              <a:t>Click icon to add picture</a:t>
            </a:r>
            <a:endParaRPr lang="en-GB"/>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marL="963000" indent="0">
              <a:buNone/>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981167F-CF00-290A-36F8-8A1A399D2AF2}"/>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4" name="Slide Number Placeholder 3">
            <a:extLst>
              <a:ext uri="{FF2B5EF4-FFF2-40B4-BE49-F238E27FC236}">
                <a16:creationId xmlns:a16="http://schemas.microsoft.com/office/drawing/2014/main" id="{FE3ED5BF-9732-18EE-1AA5-972CE0A55D24}"/>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10505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2 Images">
    <p:spTree>
      <p:nvGrpSpPr>
        <p:cNvPr id="1" name=""/>
        <p:cNvGrpSpPr/>
        <p:nvPr/>
      </p:nvGrpSpPr>
      <p:grpSpPr>
        <a:xfrm>
          <a:off x="0" y="0"/>
          <a:ext cx="0" cy="0"/>
          <a:chOff x="0" y="0"/>
          <a:chExt cx="0" cy="0"/>
        </a:xfrm>
      </p:grpSpPr>
      <p:sp>
        <p:nvSpPr>
          <p:cNvPr id="8" name="Picture Placeholder 24">
            <a:extLst>
              <a:ext uri="{FF2B5EF4-FFF2-40B4-BE49-F238E27FC236}">
                <a16:creationId xmlns:a16="http://schemas.microsoft.com/office/drawing/2014/main" id="{231FA672-8DC0-A841-81EC-7A561356068E}"/>
              </a:ext>
            </a:extLst>
          </p:cNvPr>
          <p:cNvSpPr>
            <a:spLocks noGrp="1"/>
          </p:cNvSpPr>
          <p:nvPr>
            <p:ph type="pic" sz="quarter" idx="17"/>
          </p:nvPr>
        </p:nvSpPr>
        <p:spPr>
          <a:xfrm>
            <a:off x="4940135" y="1080000"/>
            <a:ext cx="6891865" cy="4392613"/>
          </a:xfrm>
          <a:prstGeom prst="round2DiagRect">
            <a:avLst>
              <a:gd name="adj1" fmla="val 0"/>
              <a:gd name="adj2" fmla="val 11563"/>
            </a:avLst>
          </a:prstGeom>
        </p:spPr>
        <p:txBody>
          <a:bodyPr/>
          <a:lstStyle>
            <a:lvl1pPr marL="0" indent="0">
              <a:buNone/>
              <a:defRPr sz="1600"/>
            </a:lvl1pPr>
          </a:lstStyle>
          <a:p>
            <a:r>
              <a:rPr lang="en-US"/>
              <a:t>Click icon to add picture</a:t>
            </a:r>
            <a:endParaRPr lang="en-GB"/>
          </a:p>
        </p:txBody>
      </p:sp>
      <p:sp>
        <p:nvSpPr>
          <p:cNvPr id="11" name="Text Placeholder 4">
            <a:extLst>
              <a:ext uri="{FF2B5EF4-FFF2-40B4-BE49-F238E27FC236}">
                <a16:creationId xmlns:a16="http://schemas.microsoft.com/office/drawing/2014/main" id="{13D474D7-6227-BA45-8AC5-941C9D2E1211}"/>
              </a:ext>
            </a:extLst>
          </p:cNvPr>
          <p:cNvSpPr>
            <a:spLocks noGrp="1"/>
          </p:cNvSpPr>
          <p:nvPr>
            <p:ph type="body" sz="quarter" idx="19" hasCustomPrompt="1"/>
          </p:nvPr>
        </p:nvSpPr>
        <p:spPr>
          <a:xfrm>
            <a:off x="360000" y="1080000"/>
            <a:ext cx="4303052"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F665378E-6161-1B18-F57E-F824E3A7CD7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4" name="Slide Number Placeholder 3">
            <a:extLst>
              <a:ext uri="{FF2B5EF4-FFF2-40B4-BE49-F238E27FC236}">
                <a16:creationId xmlns:a16="http://schemas.microsoft.com/office/drawing/2014/main" id="{7BB05573-B505-0078-47A6-FF58B6DDD720}"/>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571739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2 Landscape Images">
    <p:spTree>
      <p:nvGrpSpPr>
        <p:cNvPr id="1" name=""/>
        <p:cNvGrpSpPr/>
        <p:nvPr/>
      </p:nvGrpSpPr>
      <p:grpSpPr>
        <a:xfrm>
          <a:off x="0" y="0"/>
          <a:ext cx="0" cy="0"/>
          <a:chOff x="0" y="0"/>
          <a:chExt cx="0" cy="0"/>
        </a:xfrm>
      </p:grpSpPr>
      <p:sp>
        <p:nvSpPr>
          <p:cNvPr id="6" name="Picture Placeholder 24">
            <a:extLst>
              <a:ext uri="{FF2B5EF4-FFF2-40B4-BE49-F238E27FC236}">
                <a16:creationId xmlns:a16="http://schemas.microsoft.com/office/drawing/2014/main" id="{F385C438-0C43-6D41-9534-718561355673}"/>
              </a:ext>
            </a:extLst>
          </p:cNvPr>
          <p:cNvSpPr>
            <a:spLocks noGrp="1"/>
          </p:cNvSpPr>
          <p:nvPr>
            <p:ph type="pic" sz="quarter" idx="16"/>
          </p:nvPr>
        </p:nvSpPr>
        <p:spPr>
          <a:xfrm>
            <a:off x="7213600" y="1079999"/>
            <a:ext cx="4588932" cy="2114613"/>
          </a:xfrm>
          <a:prstGeom prst="round2DiagRect">
            <a:avLst>
              <a:gd name="adj1" fmla="val 0"/>
              <a:gd name="adj2" fmla="val 16921"/>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175243E-4B0F-8B42-8CA3-4E165AAB9E73}"/>
              </a:ext>
            </a:extLst>
          </p:cNvPr>
          <p:cNvSpPr>
            <a:spLocks noGrp="1"/>
          </p:cNvSpPr>
          <p:nvPr>
            <p:ph type="body" sz="quarter" idx="18" hasCustomPrompt="1"/>
          </p:nvPr>
        </p:nvSpPr>
        <p:spPr>
          <a:xfrm>
            <a:off x="360000" y="1080000"/>
            <a:ext cx="646906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9" name="Picture Placeholder 24">
            <a:extLst>
              <a:ext uri="{FF2B5EF4-FFF2-40B4-BE49-F238E27FC236}">
                <a16:creationId xmlns:a16="http://schemas.microsoft.com/office/drawing/2014/main" id="{9047C6F4-DCEB-554F-A021-BED6233D2D8C}"/>
              </a:ext>
            </a:extLst>
          </p:cNvPr>
          <p:cNvSpPr>
            <a:spLocks noGrp="1"/>
          </p:cNvSpPr>
          <p:nvPr>
            <p:ph type="pic" sz="quarter" idx="19"/>
          </p:nvPr>
        </p:nvSpPr>
        <p:spPr>
          <a:xfrm>
            <a:off x="7213600" y="3357995"/>
            <a:ext cx="4588932" cy="2114613"/>
          </a:xfrm>
          <a:prstGeom prst="round2DiagRect">
            <a:avLst>
              <a:gd name="adj1" fmla="val 0"/>
              <a:gd name="adj2" fmla="val 15041"/>
            </a:avLst>
          </a:prstGeom>
        </p:spPr>
        <p:txBody>
          <a:bodyPr/>
          <a:lstStyle>
            <a:lvl1pPr marL="0" indent="0">
              <a:buNone/>
              <a:defRPr sz="1600"/>
            </a:lvl1pPr>
          </a:lstStyle>
          <a:p>
            <a:r>
              <a:rPr lang="en-US"/>
              <a:t>Click icon to add picture</a:t>
            </a:r>
            <a:endParaRPr lang="en-GB"/>
          </a:p>
        </p:txBody>
      </p:sp>
      <p:sp>
        <p:nvSpPr>
          <p:cNvPr id="3" name="Title Placeholder 2">
            <a:extLst>
              <a:ext uri="{FF2B5EF4-FFF2-40B4-BE49-F238E27FC236}">
                <a16:creationId xmlns:a16="http://schemas.microsoft.com/office/drawing/2014/main" id="{3A4707C4-62D5-A12D-A26D-A968CF8D15F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4" name="Slide Number Placeholder 3">
            <a:extLst>
              <a:ext uri="{FF2B5EF4-FFF2-40B4-BE49-F238E27FC236}">
                <a16:creationId xmlns:a16="http://schemas.microsoft.com/office/drawing/2014/main" id="{5723FC70-053C-3AA4-0281-D4A4A0C4910C}"/>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432136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514409C-FC26-A09F-BEBF-63FEAD4C04F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91353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20">
            <a:fgClr>
              <a:schemeClr val="tx1"/>
            </a:fgClr>
            <a:bgClr>
              <a:schemeClr val="bg1"/>
            </a:bgClr>
          </a:pattFill>
        </p:spPr>
        <p:txBody>
          <a:bodyPr wrap="square" anchor="ctr">
            <a:noAutofit/>
          </a:bodyPr>
          <a:lstStyle>
            <a:lvl1pPr marL="0" indent="0" algn="ctr">
              <a:buNone/>
              <a:defRPr sz="1600">
                <a:latin typeface="Raleway" panose="020B0503030101060003" pitchFamily="34" charset="0"/>
              </a:defRPr>
            </a:lvl1pPr>
          </a:lstStyle>
          <a:p>
            <a:r>
              <a:rPr lang="en-GB"/>
              <a:t>Click icon to add picture</a:t>
            </a:r>
            <a:endParaRPr lang="id-ID"/>
          </a:p>
        </p:txBody>
      </p:sp>
    </p:spTree>
    <p:extLst>
      <p:ext uri="{BB962C8B-B14F-4D97-AF65-F5344CB8AC3E}">
        <p14:creationId xmlns:p14="http://schemas.microsoft.com/office/powerpoint/2010/main" val="1295013593"/>
      </p:ext>
    </p:extLst>
  </p:cSld>
  <p:clrMapOvr>
    <a:masterClrMapping/>
  </p:clrMapOvr>
  <p:transition spd="slow">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2017485"/>
            <a:ext cx="12192000" cy="887548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20">
            <a:fgClr>
              <a:schemeClr val="tx1"/>
            </a:fgClr>
            <a:bgClr>
              <a:schemeClr val="bg1"/>
            </a:bgClr>
          </a:pattFill>
        </p:spPr>
        <p:txBody>
          <a:bodyPr wrap="square" anchor="ctr">
            <a:noAutofit/>
          </a:bodyPr>
          <a:lstStyle>
            <a:lvl1pPr marL="0" indent="0" algn="ctr">
              <a:buNone/>
              <a:defRPr sz="1600">
                <a:latin typeface="Raleway" panose="020B0503030101060003" pitchFamily="34" charset="0"/>
              </a:defRPr>
            </a:lvl1pPr>
          </a:lstStyle>
          <a:p>
            <a:r>
              <a:rPr lang="en-GB"/>
              <a:t>Click icon to add picture</a:t>
            </a:r>
            <a:endParaRPr lang="id-ID"/>
          </a:p>
        </p:txBody>
      </p:sp>
    </p:spTree>
    <p:extLst>
      <p:ext uri="{BB962C8B-B14F-4D97-AF65-F5344CB8AC3E}">
        <p14:creationId xmlns:p14="http://schemas.microsoft.com/office/powerpoint/2010/main" val="1882172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0 2.22222E-6 L 0 0.27592 " pathEditMode="relative" rAng="0" ptsTypes="AA">
                                      <p:cBhvr>
                                        <p:cTn id="6" dur="3000" fill="hold"/>
                                        <p:tgtEl>
                                          <p:spTgt spid="4"/>
                                        </p:tgtEl>
                                        <p:attrNameLst>
                                          <p:attrName>ppt_x</p:attrName>
                                          <p:attrName>ppt_y</p:attrName>
                                        </p:attrNameLst>
                                      </p:cBhvr>
                                      <p:rCtr x="0" y="1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06-Dec-24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7038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F305D1-7D68-FE45-A416-E3011BC569F1}"/>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Slide Number Placeholder 2">
            <a:extLst>
              <a:ext uri="{FF2B5EF4-FFF2-40B4-BE49-F238E27FC236}">
                <a16:creationId xmlns:a16="http://schemas.microsoft.com/office/drawing/2014/main" id="{EA417759-722B-4E4A-8C5F-88BF94B76CC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1977D43F-6713-5082-37DF-BA6F34061090}"/>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Tree>
    <p:extLst>
      <p:ext uri="{BB962C8B-B14F-4D97-AF65-F5344CB8AC3E}">
        <p14:creationId xmlns:p14="http://schemas.microsoft.com/office/powerpoint/2010/main" val="159131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7E9628EB-6EFC-D06F-AAB0-FB84F1A73B34}"/>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a:defRPr>
                <a:solidFill>
                  <a:schemeClr val="bg1"/>
                </a:solidFill>
              </a:defRPr>
            </a:lvl1pPr>
          </a:lstStyle>
          <a:p>
            <a:pPr marL="0" lvl="0" indent="0">
              <a:lnSpc>
                <a:spcPct val="100000"/>
              </a:lnSpc>
              <a:spcBef>
                <a:spcPct val="20000"/>
              </a:spcBef>
              <a:spcAft>
                <a:spcPts val="0"/>
              </a:spcAft>
            </a:pPr>
            <a:r>
              <a:rPr lang="en-US"/>
              <a:t>Title</a:t>
            </a:r>
            <a:endParaRPr lang="en-GB"/>
          </a:p>
        </p:txBody>
      </p:sp>
    </p:spTree>
    <p:extLst>
      <p:ext uri="{BB962C8B-B14F-4D97-AF65-F5344CB8AC3E}">
        <p14:creationId xmlns:p14="http://schemas.microsoft.com/office/powerpoint/2010/main" val="190049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505586FB-0A3C-3736-587B-5C00CE7A4999}"/>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Tree>
    <p:extLst>
      <p:ext uri="{BB962C8B-B14F-4D97-AF65-F5344CB8AC3E}">
        <p14:creationId xmlns:p14="http://schemas.microsoft.com/office/powerpoint/2010/main" val="14287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628159" y="1497785"/>
            <a:ext cx="6992007" cy="6991680"/>
          </a:xfrm>
          <a:prstGeom prst="ellipse">
            <a:avLst/>
          </a:prstGeom>
        </p:spPr>
        <p:txBody>
          <a:bodyPr/>
          <a:lstStyle>
            <a:lvl1pPr marL="0" indent="0">
              <a:buNone/>
              <a:defRPr sz="1600"/>
            </a:lvl1pPr>
          </a:lstStyle>
          <a:p>
            <a:endParaRPr lang="en-GB"/>
          </a:p>
        </p:txBody>
      </p:sp>
      <p:sp>
        <p:nvSpPr>
          <p:cNvPr id="15" name="Image_Border"/>
          <p:cNvSpPr/>
          <p:nvPr userDrawn="1"/>
        </p:nvSpPr>
        <p:spPr>
          <a:xfrm>
            <a:off x="6126689" y="996595"/>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230856"/>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a:t>Sub-Title</a:t>
            </a:r>
            <a:endParaRPr lang="en-GB"/>
          </a:p>
        </p:txBody>
      </p:sp>
      <p:sp>
        <p:nvSpPr>
          <p:cNvPr id="8" name="Title 7"/>
          <p:cNvSpPr>
            <a:spLocks noGrp="1"/>
          </p:cNvSpPr>
          <p:nvPr>
            <p:ph type="title" hasCustomPrompt="1"/>
            <p:custDataLst>
              <p:tags r:id="rId1"/>
            </p:custDataLst>
          </p:nvPr>
        </p:nvSpPr>
        <p:spPr bwMode="auto">
          <a:xfrm>
            <a:off x="386690" y="2108251"/>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Section Separator</a:t>
            </a:r>
          </a:p>
        </p:txBody>
      </p:sp>
      <p:sp>
        <p:nvSpPr>
          <p:cNvPr id="13" name="FooterText Manuell">
            <a:extLst>
              <a:ext uri="{FF2B5EF4-FFF2-40B4-BE49-F238E27FC236}">
                <a16:creationId xmlns:a16="http://schemas.microsoft.com/office/drawing/2014/main" id="{85A5C8D3-EF02-3C59-E461-6E6BD3DB0E5C}"/>
              </a:ext>
            </a:extLst>
          </p:cNvPr>
          <p:cNvSpPr txBox="1">
            <a:spLocks/>
          </p:cNvSpPr>
          <p:nvPr userDrawn="1"/>
        </p:nvSpPr>
        <p:spPr>
          <a:xfrm>
            <a:off x="5057345" y="205088"/>
            <a:ext cx="6992007"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3600" b="1">
                <a:latin typeface="+mn-lt"/>
                <a:ea typeface="Calibri Light" panose="020F0302020204030204" pitchFamily="34" charset="0"/>
                <a:cs typeface="Calibri Light" panose="020F0302020204030204" pitchFamily="34" charset="0"/>
              </a:rPr>
              <a:t>9th Greek Raw Materials Community Dialogue</a:t>
            </a:r>
            <a:endParaRPr lang="en-GB" sz="3600" b="1">
              <a:latin typeface="+mn-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72478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over 0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1EC466A-F903-A245-7626-637A294918DB}"/>
              </a:ext>
            </a:extLst>
          </p:cNvPr>
          <p:cNvPicPr>
            <a:picLocks noChangeAspect="1"/>
          </p:cNvPicPr>
          <p:nvPr userDrawn="1"/>
        </p:nvPicPr>
        <p:blipFill>
          <a:blip r:embed="rId3"/>
          <a:stretch>
            <a:fillRect/>
          </a:stretch>
        </p:blipFill>
        <p:spPr>
          <a:xfrm>
            <a:off x="5128621" y="5186609"/>
            <a:ext cx="2770566" cy="1499664"/>
          </a:xfrm>
          <a:prstGeom prst="rect">
            <a:avLst/>
          </a:prstGeom>
        </p:spPr>
      </p:pic>
      <p:sp>
        <p:nvSpPr>
          <p:cNvPr id="5" name="Freeform 16">
            <a:extLst>
              <a:ext uri="{FF2B5EF4-FFF2-40B4-BE49-F238E27FC236}">
                <a16:creationId xmlns:a16="http://schemas.microsoft.com/office/drawing/2014/main" id="{879E3597-B7A0-F7F6-E4F8-307B3C108905}"/>
              </a:ext>
            </a:extLst>
          </p:cNvPr>
          <p:cNvSpPr>
            <a:spLocks/>
          </p:cNvSpPr>
          <p:nvPr userDrawn="1"/>
        </p:nvSpPr>
        <p:spPr bwMode="auto">
          <a:xfrm>
            <a:off x="1938757" y="0"/>
            <a:ext cx="9208214" cy="6858000"/>
          </a:xfrm>
          <a:custGeom>
            <a:avLst/>
            <a:gdLst>
              <a:gd name="connsiteX0" fmla="*/ 0 w 9208214"/>
              <a:gd name="connsiteY0" fmla="*/ 3451989 h 6858000"/>
              <a:gd name="connsiteX1" fmla="*/ 256911 w 9208214"/>
              <a:gd name="connsiteY1" fmla="*/ 3451989 h 6858000"/>
              <a:gd name="connsiteX2" fmla="*/ 1840424 w 9208214"/>
              <a:gd name="connsiteY2" fmla="*/ 6813426 h 6858000"/>
              <a:gd name="connsiteX3" fmla="*/ 1897147 w 9208214"/>
              <a:gd name="connsiteY3" fmla="*/ 6858000 h 6858000"/>
              <a:gd name="connsiteX4" fmla="*/ 1511414 w 9208214"/>
              <a:gd name="connsiteY4" fmla="*/ 6858000 h 6858000"/>
              <a:gd name="connsiteX5" fmla="*/ 1510364 w 9208214"/>
              <a:gd name="connsiteY5" fmla="*/ 6857092 h 6858000"/>
              <a:gd name="connsiteX6" fmla="*/ 0 w 9208214"/>
              <a:gd name="connsiteY6" fmla="*/ 3451989 h 6858000"/>
              <a:gd name="connsiteX7" fmla="*/ 7276793 w 9208214"/>
              <a:gd name="connsiteY7" fmla="*/ 0 h 6858000"/>
              <a:gd name="connsiteX8" fmla="*/ 7650264 w 9208214"/>
              <a:gd name="connsiteY8" fmla="*/ 0 h 6858000"/>
              <a:gd name="connsiteX9" fmla="*/ 7695823 w 9208214"/>
              <a:gd name="connsiteY9" fmla="*/ 39490 h 6858000"/>
              <a:gd name="connsiteX10" fmla="*/ 9208214 w 9208214"/>
              <a:gd name="connsiteY10" fmla="*/ 3451989 h 6858000"/>
              <a:gd name="connsiteX11" fmla="*/ 7695823 w 9208214"/>
              <a:gd name="connsiteY11" fmla="*/ 6857092 h 6858000"/>
              <a:gd name="connsiteX12" fmla="*/ 7694771 w 9208214"/>
              <a:gd name="connsiteY12" fmla="*/ 6858000 h 6858000"/>
              <a:gd name="connsiteX13" fmla="*/ 7319219 w 9208214"/>
              <a:gd name="connsiteY13" fmla="*/ 6858000 h 6858000"/>
              <a:gd name="connsiteX14" fmla="*/ 7381312 w 9208214"/>
              <a:gd name="connsiteY14" fmla="*/ 6809057 h 6858000"/>
              <a:gd name="connsiteX15" fmla="*/ 8964825 w 9208214"/>
              <a:gd name="connsiteY15" fmla="*/ 3451989 h 6858000"/>
              <a:gd name="connsiteX16" fmla="*/ 7381312 w 9208214"/>
              <a:gd name="connsiteY16" fmla="*/ 82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8214" h="6858000">
                <a:moveTo>
                  <a:pt x="0" y="3451989"/>
                </a:moveTo>
                <a:cubicBezTo>
                  <a:pt x="0" y="3451989"/>
                  <a:pt x="0" y="3451989"/>
                  <a:pt x="256911" y="3451989"/>
                </a:cubicBezTo>
                <a:cubicBezTo>
                  <a:pt x="256911" y="4806241"/>
                  <a:pt x="872989" y="6014986"/>
                  <a:pt x="1840424" y="6813426"/>
                </a:cubicBezTo>
                <a:lnTo>
                  <a:pt x="1897147" y="6858000"/>
                </a:lnTo>
                <a:lnTo>
                  <a:pt x="1511414" y="6858000"/>
                </a:lnTo>
                <a:lnTo>
                  <a:pt x="1510364" y="6857092"/>
                </a:lnTo>
                <a:cubicBezTo>
                  <a:pt x="583872" y="6016307"/>
                  <a:pt x="0" y="4802859"/>
                  <a:pt x="0" y="3451989"/>
                </a:cubicBezTo>
                <a:close/>
                <a:moveTo>
                  <a:pt x="7276793" y="0"/>
                </a:moveTo>
                <a:lnTo>
                  <a:pt x="7650264" y="0"/>
                </a:lnTo>
                <a:lnTo>
                  <a:pt x="7695823" y="39490"/>
                </a:lnTo>
                <a:cubicBezTo>
                  <a:pt x="8624342" y="883854"/>
                  <a:pt x="9208214" y="2101119"/>
                  <a:pt x="9208214" y="3451989"/>
                </a:cubicBezTo>
                <a:cubicBezTo>
                  <a:pt x="9208214" y="4802859"/>
                  <a:pt x="8624342" y="6016307"/>
                  <a:pt x="7695823" y="6857092"/>
                </a:cubicBezTo>
                <a:lnTo>
                  <a:pt x="7694771" y="6858000"/>
                </a:lnTo>
                <a:lnTo>
                  <a:pt x="7319219" y="6858000"/>
                </a:lnTo>
                <a:lnTo>
                  <a:pt x="7381312" y="6809057"/>
                </a:lnTo>
                <a:cubicBezTo>
                  <a:pt x="8348747" y="6008329"/>
                  <a:pt x="8964825" y="4798632"/>
                  <a:pt x="8964825" y="3451989"/>
                </a:cubicBezTo>
                <a:cubicBezTo>
                  <a:pt x="8964825" y="2097738"/>
                  <a:pt x="8348747" y="884713"/>
                  <a:pt x="7381312" y="8252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6" name="Freeform 13">
            <a:extLst>
              <a:ext uri="{FF2B5EF4-FFF2-40B4-BE49-F238E27FC236}">
                <a16:creationId xmlns:a16="http://schemas.microsoft.com/office/drawing/2014/main" id="{E9E6F0A9-4F62-9B1A-BB35-FEB9A6E07EA0}"/>
              </a:ext>
            </a:extLst>
          </p:cNvPr>
          <p:cNvSpPr>
            <a:spLocks/>
          </p:cNvSpPr>
          <p:nvPr userDrawn="1"/>
        </p:nvSpPr>
        <p:spPr bwMode="auto">
          <a:xfrm>
            <a:off x="2967942" y="0"/>
            <a:ext cx="6665200" cy="6858000"/>
          </a:xfrm>
          <a:custGeom>
            <a:avLst/>
            <a:gdLst>
              <a:gd name="connsiteX0" fmla="*/ 2610061 w 6665200"/>
              <a:gd name="connsiteY0" fmla="*/ 0 h 6858000"/>
              <a:gd name="connsiteX1" fmla="*/ 4534054 w 6665200"/>
              <a:gd name="connsiteY1" fmla="*/ 0 h 6858000"/>
              <a:gd name="connsiteX2" fmla="*/ 4751819 w 6665200"/>
              <a:gd name="connsiteY2" fmla="*/ 67745 h 6858000"/>
              <a:gd name="connsiteX3" fmla="*/ 6665200 w 6665200"/>
              <a:gd name="connsiteY3" fmla="*/ 1653704 h 6858000"/>
              <a:gd name="connsiteX4" fmla="*/ 6462405 w 6665200"/>
              <a:gd name="connsiteY4" fmla="*/ 1775392 h 6858000"/>
              <a:gd name="connsiteX5" fmla="*/ 3569194 w 6665200"/>
              <a:gd name="connsiteY5" fmla="*/ 112319 h 6858000"/>
              <a:gd name="connsiteX6" fmla="*/ 243355 w 6665200"/>
              <a:gd name="connsiteY6" fmla="*/ 3451986 h 6858000"/>
              <a:gd name="connsiteX7" fmla="*/ 3569194 w 6665200"/>
              <a:gd name="connsiteY7" fmla="*/ 6778133 h 6858000"/>
              <a:gd name="connsiteX8" fmla="*/ 6462405 w 6665200"/>
              <a:gd name="connsiteY8" fmla="*/ 5115059 h 6858000"/>
              <a:gd name="connsiteX9" fmla="*/ 6665200 w 6665200"/>
              <a:gd name="connsiteY9" fmla="*/ 5236748 h 6858000"/>
              <a:gd name="connsiteX10" fmla="*/ 4751819 w 6665200"/>
              <a:gd name="connsiteY10" fmla="*/ 6822706 h 6858000"/>
              <a:gd name="connsiteX11" fmla="*/ 4638367 w 6665200"/>
              <a:gd name="connsiteY11" fmla="*/ 6858000 h 6858000"/>
              <a:gd name="connsiteX12" fmla="*/ 2497192 w 6665200"/>
              <a:gd name="connsiteY12" fmla="*/ 6858000 h 6858000"/>
              <a:gd name="connsiteX13" fmla="*/ 2340920 w 6665200"/>
              <a:gd name="connsiteY13" fmla="*/ 6805210 h 6858000"/>
              <a:gd name="connsiteX14" fmla="*/ 0 w 6665200"/>
              <a:gd name="connsiteY14" fmla="*/ 3451986 h 6858000"/>
              <a:gd name="connsiteX15" fmla="*/ 2506837 w 6665200"/>
              <a:gd name="connsiteY15" fmla="*/ 29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200" h="6858000">
                <a:moveTo>
                  <a:pt x="2610061" y="0"/>
                </a:moveTo>
                <a:lnTo>
                  <a:pt x="4534054" y="0"/>
                </a:lnTo>
                <a:lnTo>
                  <a:pt x="4751819" y="67745"/>
                </a:lnTo>
                <a:cubicBezTo>
                  <a:pt x="5566673" y="351153"/>
                  <a:pt x="6246935" y="919349"/>
                  <a:pt x="6665200" y="1653704"/>
                </a:cubicBezTo>
                <a:cubicBezTo>
                  <a:pt x="6665200" y="1653704"/>
                  <a:pt x="6665200" y="1653704"/>
                  <a:pt x="6462405" y="1775392"/>
                </a:cubicBezTo>
                <a:cubicBezTo>
                  <a:pt x="5881059" y="788365"/>
                  <a:pt x="4799485" y="112319"/>
                  <a:pt x="3569194" y="112319"/>
                </a:cubicBezTo>
                <a:cubicBezTo>
                  <a:pt x="1730519" y="112319"/>
                  <a:pt x="243355" y="1613141"/>
                  <a:pt x="243355" y="3451986"/>
                </a:cubicBezTo>
                <a:cubicBezTo>
                  <a:pt x="243355" y="5290831"/>
                  <a:pt x="1730519" y="6778133"/>
                  <a:pt x="3569194" y="6778133"/>
                </a:cubicBezTo>
                <a:cubicBezTo>
                  <a:pt x="4799485" y="6778133"/>
                  <a:pt x="5881059" y="6102087"/>
                  <a:pt x="6462405" y="5115059"/>
                </a:cubicBezTo>
                <a:cubicBezTo>
                  <a:pt x="6462405" y="5115059"/>
                  <a:pt x="6462405" y="5115059"/>
                  <a:pt x="6665200" y="5236748"/>
                </a:cubicBezTo>
                <a:cubicBezTo>
                  <a:pt x="6246935" y="5971103"/>
                  <a:pt x="5566673" y="6539298"/>
                  <a:pt x="4751819" y="6822706"/>
                </a:cubicBezTo>
                <a:lnTo>
                  <a:pt x="4638367" y="6858000"/>
                </a:lnTo>
                <a:lnTo>
                  <a:pt x="2497192" y="6858000"/>
                </a:lnTo>
                <a:lnTo>
                  <a:pt x="2340920" y="6805210"/>
                </a:lnTo>
                <a:cubicBezTo>
                  <a:pt x="973708" y="6305376"/>
                  <a:pt x="0" y="4994216"/>
                  <a:pt x="0" y="3451986"/>
                </a:cubicBezTo>
                <a:cubicBezTo>
                  <a:pt x="0" y="1837081"/>
                  <a:pt x="1053162" y="481028"/>
                  <a:pt x="2506837" y="29282"/>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7" name="FooterText Manuell">
            <a:extLst>
              <a:ext uri="{FF2B5EF4-FFF2-40B4-BE49-F238E27FC236}">
                <a16:creationId xmlns:a16="http://schemas.microsoft.com/office/drawing/2014/main" id="{E24B706F-01D3-F0F6-B9AC-8CD10A1D875F}"/>
              </a:ext>
            </a:extLst>
          </p:cNvPr>
          <p:cNvSpPr>
            <a:spLocks noGrp="1"/>
          </p:cNvSpPr>
          <p:nvPr>
            <p:ph type="body" sz="quarter" idx="13" hasCustomPrompt="1"/>
          </p:nvPr>
        </p:nvSpPr>
        <p:spPr>
          <a:xfrm>
            <a:off x="4215536" y="2207047"/>
            <a:ext cx="4679589" cy="902078"/>
          </a:xfrm>
          <a:prstGeom prst="rect">
            <a:avLst/>
          </a:prstGeom>
        </p:spPr>
        <p:txBody>
          <a:bodyPr lIns="0" rIns="0"/>
          <a:lstStyle>
            <a:lvl1pPr marL="0" indent="0" algn="ctr">
              <a:spcBef>
                <a:spcPts val="0"/>
              </a:spcBef>
              <a:buNone/>
              <a:defRPr sz="2400" baseline="0">
                <a:solidFill>
                  <a:schemeClr val="tx2"/>
                </a:solidFill>
                <a:latin typeface="Calibri" pitchFamily="34" charset="0"/>
              </a:defRPr>
            </a:lvl1pPr>
          </a:lstStyle>
          <a:p>
            <a:pPr lvl="0"/>
            <a:r>
              <a:rPr lang="en-US"/>
              <a:t>Name</a:t>
            </a:r>
            <a:br>
              <a:rPr lang="en-US"/>
            </a:br>
            <a:r>
              <a:rPr lang="en-US"/>
              <a:t>Email address</a:t>
            </a:r>
            <a:endParaRPr lang="en-GB"/>
          </a:p>
        </p:txBody>
      </p:sp>
      <p:sp>
        <p:nvSpPr>
          <p:cNvPr id="10" name="Title 7">
            <a:extLst>
              <a:ext uri="{FF2B5EF4-FFF2-40B4-BE49-F238E27FC236}">
                <a16:creationId xmlns:a16="http://schemas.microsoft.com/office/drawing/2014/main" id="{70C1D74B-825E-D000-7CC6-B5DBF4243274}"/>
              </a:ext>
            </a:extLst>
          </p:cNvPr>
          <p:cNvSpPr>
            <a:spLocks noGrp="1"/>
          </p:cNvSpPr>
          <p:nvPr>
            <p:ph type="title" hasCustomPrompt="1"/>
            <p:custDataLst>
              <p:tags r:id="rId1"/>
            </p:custDataLst>
          </p:nvPr>
        </p:nvSpPr>
        <p:spPr bwMode="auto">
          <a:xfrm>
            <a:off x="4190602" y="655969"/>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ctr">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Thank you!</a:t>
            </a:r>
          </a:p>
        </p:txBody>
      </p:sp>
    </p:spTree>
    <p:extLst>
      <p:ext uri="{BB962C8B-B14F-4D97-AF65-F5344CB8AC3E}">
        <p14:creationId xmlns:p14="http://schemas.microsoft.com/office/powerpoint/2010/main" val="35892039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2DiagRect">
            <a:avLst>
              <a:gd name="adj1" fmla="val 0"/>
              <a:gd name="adj2" fmla="val 11175"/>
            </a:avLst>
          </a:prstGeom>
        </p:spPr>
        <p:txBody>
          <a:bodyPr/>
          <a:lstStyle>
            <a:lvl1pPr marL="0" indent="0">
              <a:buNone/>
              <a:defRPr sz="1600"/>
            </a:lvl1pPr>
          </a:lstStyle>
          <a:p>
            <a:r>
              <a:rPr lang="en-US"/>
              <a:t>Click icon to add picture</a:t>
            </a:r>
            <a:endParaRPr lang="en-GB"/>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marL="963000" indent="0">
              <a:buNone/>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981167F-CF00-290A-36F8-8A1A399D2AF2}"/>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4" name="Slide Number Placeholder 3">
            <a:extLst>
              <a:ext uri="{FF2B5EF4-FFF2-40B4-BE49-F238E27FC236}">
                <a16:creationId xmlns:a16="http://schemas.microsoft.com/office/drawing/2014/main" id="{FE3ED5BF-9732-18EE-1AA5-972CE0A55D24}"/>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05490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814053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400" dirty="0" smtClean="0">
                <a:solidFill>
                  <a:schemeClr val="tx1"/>
                </a:solidFill>
                <a:latin typeface="+mn-lt"/>
              </a:defRPr>
            </a:lvl1pPr>
            <a:lvl2pPr>
              <a:defRPr lang="en-GB" sz="2400" dirty="0" smtClean="0">
                <a:latin typeface="+mn-lt"/>
                <a:ea typeface="Calibri Light" panose="020F0302020204030204" pitchFamily="34" charset="0"/>
                <a:cs typeface="Calibri Light" panose="020F0302020204030204" pitchFamily="34" charset="0"/>
              </a:defRPr>
            </a:lvl2pPr>
            <a:lvl3pPr>
              <a:defRPr lang="en-GB" sz="2400" dirty="0">
                <a:latin typeface="+mn-lt"/>
                <a:ea typeface="Calibri Light" panose="020F0302020204030204" pitchFamily="34" charset="0"/>
                <a:cs typeface="Calibri Light" panose="020F0302020204030204" pitchFamily="34" charset="0"/>
              </a:defRPr>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a:p>
            <a:pPr marL="990900" lvl="1" indent="-342900">
              <a:buFont typeface="Arial" panose="020B0604020202020204" pitchFamily="34" charset="0"/>
              <a:buChar char="•"/>
            </a:pPr>
            <a:r>
              <a:rPr lang="en-US"/>
              <a:t>Second level bullet point</a:t>
            </a:r>
            <a:endParaRPr lang="el-GR"/>
          </a:p>
          <a:p>
            <a:pPr marL="1485900" lvl="2" indent="-342900">
              <a:buFont typeface="Arial" panose="020B0604020202020204" pitchFamily="34" charset="0"/>
              <a:buChar char="•"/>
            </a:pPr>
            <a:r>
              <a:rPr lang="en-US"/>
              <a:t>Third level bullet point</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4" name="Title Placeholder 2">
            <a:extLst>
              <a:ext uri="{FF2B5EF4-FFF2-40B4-BE49-F238E27FC236}">
                <a16:creationId xmlns:a16="http://schemas.microsoft.com/office/drawing/2014/main" id="{2EF7050A-5E4F-2689-F959-77EC7666DBE4}"/>
              </a:ext>
            </a:extLst>
          </p:cNvPr>
          <p:cNvSpPr>
            <a:spLocks noGrp="1"/>
          </p:cNvSpPr>
          <p:nvPr>
            <p:ph type="title"/>
          </p:nvPr>
        </p:nvSpPr>
        <p:spPr>
          <a:xfrm>
            <a:off x="340996" y="365474"/>
            <a:ext cx="8159536"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5" name="Rectangle 3">
            <a:extLst>
              <a:ext uri="{FF2B5EF4-FFF2-40B4-BE49-F238E27FC236}">
                <a16:creationId xmlns:a16="http://schemas.microsoft.com/office/drawing/2014/main" id="{400AC12B-D260-6CB8-59A0-87CFE6E42BA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22" name="Rectangle 21">
            <a:extLst>
              <a:ext uri="{FF2B5EF4-FFF2-40B4-BE49-F238E27FC236}">
                <a16:creationId xmlns:a16="http://schemas.microsoft.com/office/drawing/2014/main" id="{E338F8F0-EA3F-2591-6DA5-21EA3F0790CD}"/>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Company’s Logo Placement</a:t>
            </a:r>
          </a:p>
        </p:txBody>
      </p:sp>
    </p:spTree>
    <p:extLst>
      <p:ext uri="{BB962C8B-B14F-4D97-AF65-F5344CB8AC3E}">
        <p14:creationId xmlns:p14="http://schemas.microsoft.com/office/powerpoint/2010/main" val="1921305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F0183-137C-0240-A849-C7500AF6AFBE}"/>
              </a:ext>
            </a:extLst>
          </p:cNvPr>
          <p:cNvSpPr>
            <a:spLocks noGrp="1"/>
          </p:cNvSpPr>
          <p:nvPr>
            <p:ph type="body" sz="quarter" idx="18" hasCustomPrompt="1"/>
          </p:nvPr>
        </p:nvSpPr>
        <p:spPr>
          <a:xfrm>
            <a:off x="360000" y="1080000"/>
            <a:ext cx="11510008"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a:solidFill>
                  <a:schemeClr val="tx1"/>
                </a:solidFill>
              </a:defRPr>
            </a:lvl1pPr>
            <a:lvl2pPr>
              <a:defRPr lang="en-GB" sz="2000" dirty="0" smtClean="0"/>
            </a:lvl2pPr>
            <a:lvl3pPr>
              <a:defRPr lang="en-GB" sz="2000" dirty="0" smtClean="0"/>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B64D2039-BB78-E75E-A024-A372E4785EB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4" name="Slide Number Placeholder 3">
            <a:extLst>
              <a:ext uri="{FF2B5EF4-FFF2-40B4-BE49-F238E27FC236}">
                <a16:creationId xmlns:a16="http://schemas.microsoft.com/office/drawing/2014/main" id="{A3CDC000-4A04-196C-68C0-920FC124B9C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7" name="Rectangle 6">
            <a:extLst>
              <a:ext uri="{FF2B5EF4-FFF2-40B4-BE49-F238E27FC236}">
                <a16:creationId xmlns:a16="http://schemas.microsoft.com/office/drawing/2014/main" id="{04DBB77A-891C-0BFE-48CE-547EBB260A3A}"/>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Company’s Logo Placement</a:t>
            </a:r>
          </a:p>
        </p:txBody>
      </p:sp>
    </p:spTree>
    <p:extLst>
      <p:ext uri="{BB962C8B-B14F-4D97-AF65-F5344CB8AC3E}">
        <p14:creationId xmlns:p14="http://schemas.microsoft.com/office/powerpoint/2010/main" val="415281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Text Box and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8197599" y="1080000"/>
            <a:ext cx="3600401" cy="4392836"/>
          </a:xfrm>
          <a:prstGeom prst="round2DiagRect">
            <a:avLst>
              <a:gd name="adj1" fmla="val 0"/>
              <a:gd name="adj2" fmla="val 9482"/>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A3E611F-E702-A57F-A20C-E2A8113095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6" name="Rectangle 3">
            <a:extLst>
              <a:ext uri="{FF2B5EF4-FFF2-40B4-BE49-F238E27FC236}">
                <a16:creationId xmlns:a16="http://schemas.microsoft.com/office/drawing/2014/main" id="{944BEC80-56BE-5E2C-20DC-D880E368E871}"/>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31067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Width Blue Text Box">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4" name="Title Placeholder 2">
            <a:extLst>
              <a:ext uri="{FF2B5EF4-FFF2-40B4-BE49-F238E27FC236}">
                <a16:creationId xmlns:a16="http://schemas.microsoft.com/office/drawing/2014/main" id="{BCF8308F-542A-9E62-3CA4-6572DBE05D56}"/>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5" name="Rectangle 3">
            <a:extLst>
              <a:ext uri="{FF2B5EF4-FFF2-40B4-BE49-F238E27FC236}">
                <a16:creationId xmlns:a16="http://schemas.microsoft.com/office/drawing/2014/main" id="{696701ED-9CAE-FEAE-2726-539F0DBD9965}"/>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1582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E14A4CE-8041-8C47-BD66-38793F1AFE25}"/>
              </a:ext>
            </a:extLst>
          </p:cNvPr>
          <p:cNvSpPr>
            <a:spLocks noGrp="1"/>
          </p:cNvSpPr>
          <p:nvPr>
            <p:ph type="tbl" sz="quarter" idx="10"/>
          </p:nvPr>
        </p:nvSpPr>
        <p:spPr>
          <a:xfrm>
            <a:off x="647700" y="1354138"/>
            <a:ext cx="10926763" cy="3865562"/>
          </a:xfrm>
        </p:spPr>
        <p:txBody>
          <a:bodyPr/>
          <a:lstStyle>
            <a:lvl1pPr marL="0" indent="0" algn="ctr">
              <a:buNone/>
              <a:defRPr>
                <a:solidFill>
                  <a:schemeClr val="bg1"/>
                </a:solidFill>
              </a:defRPr>
            </a:lvl1pPr>
          </a:lstStyle>
          <a:p>
            <a:endParaRPr lang="en-US"/>
          </a:p>
        </p:txBody>
      </p:sp>
      <p:sp>
        <p:nvSpPr>
          <p:cNvPr id="6" name="Title Placeholder 2">
            <a:extLst>
              <a:ext uri="{FF2B5EF4-FFF2-40B4-BE49-F238E27FC236}">
                <a16:creationId xmlns:a16="http://schemas.microsoft.com/office/drawing/2014/main" id="{E6DD1E82-391C-8352-91D1-DB53968A1CF8}"/>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7" name="Rectangle 3">
            <a:extLst>
              <a:ext uri="{FF2B5EF4-FFF2-40B4-BE49-F238E27FC236}">
                <a16:creationId xmlns:a16="http://schemas.microsoft.com/office/drawing/2014/main" id="{3334C05F-C050-34DC-B1B6-5A01AF92ACF8}"/>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51250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4.png"/><Relationship Id="rId2" Type="http://schemas.openxmlformats.org/officeDocument/2006/relationships/slideLayout" Target="../slideLayouts/slideLayout6.xml"/><Relationship Id="rId16"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emf"/><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9" name="Rectangle 328">
            <a:hlinkClick r:id="" action="ppaction://noaction"/>
          </p:cNvPr>
          <p:cNvSpPr/>
          <p:nvPr userDrawn="1"/>
        </p:nvSpPr>
        <p:spPr>
          <a:xfrm>
            <a:off x="11568113" y="6308725"/>
            <a:ext cx="623887" cy="5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pic>
        <p:nvPicPr>
          <p:cNvPr id="6" name="Picture 5" descr="A black background with blue text&#10;&#10;Description automatically generated">
            <a:extLst>
              <a:ext uri="{FF2B5EF4-FFF2-40B4-BE49-F238E27FC236}">
                <a16:creationId xmlns:a16="http://schemas.microsoft.com/office/drawing/2014/main" id="{D831AC5E-389F-42F7-8C2A-63AFC81DB3EF}"/>
              </a:ext>
            </a:extLst>
          </p:cNvPr>
          <p:cNvPicPr>
            <a:picLocks noChangeAspect="1"/>
          </p:cNvPicPr>
          <p:nvPr userDrawn="1"/>
        </p:nvPicPr>
        <p:blipFill>
          <a:blip r:embed="rId6">
            <a:extLst>
              <a:ext uri="{28A0092B-C50C-407E-A947-70E740481C1C}">
                <a14:useLocalDpi xmlns:a14="http://schemas.microsoft.com/office/drawing/2010/main" val="0"/>
              </a:ext>
            </a:extLst>
          </a:blip>
          <a:srcRect r="49934"/>
          <a:stretch/>
        </p:blipFill>
        <p:spPr>
          <a:xfrm>
            <a:off x="386690" y="169816"/>
            <a:ext cx="2690087" cy="1074617"/>
          </a:xfrm>
          <a:prstGeom prst="rect">
            <a:avLst/>
          </a:prstGeom>
        </p:spPr>
      </p:pic>
      <p:grpSp>
        <p:nvGrpSpPr>
          <p:cNvPr id="3" name="Group 2">
            <a:extLst>
              <a:ext uri="{FF2B5EF4-FFF2-40B4-BE49-F238E27FC236}">
                <a16:creationId xmlns:a16="http://schemas.microsoft.com/office/drawing/2014/main" id="{E5BFD201-190D-F410-ED46-427126C116A3}"/>
              </a:ext>
            </a:extLst>
          </p:cNvPr>
          <p:cNvGrpSpPr/>
          <p:nvPr userDrawn="1"/>
        </p:nvGrpSpPr>
        <p:grpSpPr>
          <a:xfrm>
            <a:off x="580990" y="6007314"/>
            <a:ext cx="4219610" cy="680870"/>
            <a:chOff x="426835" y="5987294"/>
            <a:chExt cx="4527622" cy="680870"/>
          </a:xfrm>
        </p:grpSpPr>
        <p:pic>
          <p:nvPicPr>
            <p:cNvPr id="5" name="LOGO">
              <a:extLst>
                <a:ext uri="{FF2B5EF4-FFF2-40B4-BE49-F238E27FC236}">
                  <a16:creationId xmlns:a16="http://schemas.microsoft.com/office/drawing/2014/main" id="{70A36FF6-AC2A-84A6-5C0A-0D06B196FD7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26835" y="6031523"/>
              <a:ext cx="2131821" cy="592412"/>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C3912A3B-FAFA-D641-AFB8-B571F1D248B1}"/>
                </a:ext>
              </a:extLst>
            </p:cNvPr>
            <p:cNvPicPr>
              <a:picLocks noChangeAspect="1"/>
            </p:cNvPicPr>
            <p:nvPr userDrawn="1"/>
          </p:nvPicPr>
          <p:blipFill>
            <a:blip r:embed="rId8">
              <a:extLst>
                <a:ext uri="{28A0092B-C50C-407E-A947-70E740481C1C}">
                  <a14:useLocalDpi xmlns:a14="http://schemas.microsoft.com/office/drawing/2010/main" val="0"/>
                </a:ext>
              </a:extLst>
            </a:blip>
            <a:srcRect l="59095" t="17259" b="17418"/>
            <a:stretch/>
          </p:blipFill>
          <p:spPr>
            <a:xfrm>
              <a:off x="2822636" y="5987294"/>
              <a:ext cx="2131821" cy="680870"/>
            </a:xfrm>
            <a:prstGeom prst="rect">
              <a:avLst/>
            </a:prstGeom>
          </p:spPr>
        </p:pic>
      </p:grpSp>
      <p:pic>
        <p:nvPicPr>
          <p:cNvPr id="12" name="Picture 11" descr="A gold coin with a person holding a torch&#10;&#10;Description automatically generated">
            <a:extLst>
              <a:ext uri="{FF2B5EF4-FFF2-40B4-BE49-F238E27FC236}">
                <a16:creationId xmlns:a16="http://schemas.microsoft.com/office/drawing/2014/main" id="{6C8CECF2-4CF3-A07F-389F-BF8FFE48413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340300" y="223079"/>
            <a:ext cx="933805" cy="966478"/>
          </a:xfrm>
          <a:prstGeom prst="rect">
            <a:avLst/>
          </a:prstGeom>
        </p:spPr>
      </p:pic>
    </p:spTree>
    <p:extLst>
      <p:ext uri="{BB962C8B-B14F-4D97-AF65-F5344CB8AC3E}">
        <p14:creationId xmlns:p14="http://schemas.microsoft.com/office/powerpoint/2010/main" val="341570051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40" r:id="rId3"/>
    <p:sldLayoutId id="2147483744" r:id="rId4"/>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335">
            <a:extLst>
              <a:ext uri="{FF2B5EF4-FFF2-40B4-BE49-F238E27FC236}">
                <a16:creationId xmlns:a16="http://schemas.microsoft.com/office/drawing/2014/main" id="{5D0A9233-2E30-0146-A29E-D789F857F870}"/>
              </a:ext>
            </a:extLst>
          </p:cNvPr>
          <p:cNvSpPr>
            <a:spLocks noGrp="1"/>
          </p:cNvSpPr>
          <p:nvPr>
            <p:ph type="body" idx="1"/>
            <p:custDataLst>
              <p:tags r:id="rId14"/>
            </p:custDataLst>
          </p:nvPr>
        </p:nvSpPr>
        <p:spPr bwMode="auto">
          <a:xfrm>
            <a:off x="360000" y="108000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a:p>
            <a:pPr marL="990900" lvl="1" indent="-342900">
              <a:buFont typeface="Arial" panose="020B0604020202020204" pitchFamily="34" charset="0"/>
              <a:buChar char="•"/>
            </a:pPr>
            <a:r>
              <a:rPr lang="en-US"/>
              <a:t>Second level bullet point</a:t>
            </a:r>
            <a:endParaRPr lang="el-GR"/>
          </a:p>
          <a:p>
            <a:pPr marL="1485900" lvl="2" indent="-342900">
              <a:buFont typeface="Arial" panose="020B0604020202020204" pitchFamily="34" charset="0"/>
              <a:buChar char="•"/>
            </a:pPr>
            <a:r>
              <a:rPr lang="en-US"/>
              <a:t>Third level bullet point</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cxnSp>
        <p:nvCxnSpPr>
          <p:cNvPr id="5" name="Straight Connector 3">
            <a:extLst>
              <a:ext uri="{FF2B5EF4-FFF2-40B4-BE49-F238E27FC236}">
                <a16:creationId xmlns:a16="http://schemas.microsoft.com/office/drawing/2014/main" id="{605EB62D-A5D2-E019-D7FC-C8002D4F9FE6}"/>
              </a:ext>
            </a:extLst>
          </p:cNvPr>
          <p:cNvCxnSpPr/>
          <p:nvPr userDrawn="1"/>
        </p:nvCxnSpPr>
        <p:spPr bwMode="auto">
          <a:xfrm>
            <a:off x="154832" y="6000082"/>
            <a:ext cx="11940480" cy="0"/>
          </a:xfrm>
          <a:prstGeom prst="line">
            <a:avLst/>
          </a:prstGeom>
          <a:solidFill>
            <a:srgbClr val="FFFFFF"/>
          </a:solidFill>
          <a:ln w="28575" cap="flat" cmpd="sng" algn="ctr">
            <a:solidFill>
              <a:srgbClr val="004393"/>
            </a:solidFill>
            <a:prstDash val="solid"/>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LOGO">
            <a:extLst>
              <a:ext uri="{FF2B5EF4-FFF2-40B4-BE49-F238E27FC236}">
                <a16:creationId xmlns:a16="http://schemas.microsoft.com/office/drawing/2014/main" id="{3E7E770A-C89E-23AF-BE0B-34D186838BC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658036" y="6168488"/>
            <a:ext cx="2083114" cy="578877"/>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5448253E-0D19-CA02-2144-6A62757269FE}"/>
              </a:ext>
            </a:extLst>
          </p:cNvPr>
          <p:cNvPicPr>
            <a:picLocks noChangeAspect="1"/>
          </p:cNvPicPr>
          <p:nvPr userDrawn="1"/>
        </p:nvPicPr>
        <p:blipFill>
          <a:blip r:embed="rId16">
            <a:extLst>
              <a:ext uri="{28A0092B-C50C-407E-A947-70E740481C1C}">
                <a14:useLocalDpi xmlns:a14="http://schemas.microsoft.com/office/drawing/2010/main" val="0"/>
              </a:ext>
            </a:extLst>
          </a:blip>
          <a:srcRect t="10633" r="49934" b="12669"/>
          <a:stretch/>
        </p:blipFill>
        <p:spPr>
          <a:xfrm>
            <a:off x="231774" y="6099130"/>
            <a:ext cx="2342092" cy="717592"/>
          </a:xfrm>
          <a:prstGeom prst="rect">
            <a:avLst/>
          </a:prstGeom>
        </p:spPr>
      </p:pic>
      <p:sp>
        <p:nvSpPr>
          <p:cNvPr id="12" name="Title Placeholder 2">
            <a:extLst>
              <a:ext uri="{FF2B5EF4-FFF2-40B4-BE49-F238E27FC236}">
                <a16:creationId xmlns:a16="http://schemas.microsoft.com/office/drawing/2014/main" id="{B30640B1-EC88-8675-51DC-F345541BB8B6}"/>
              </a:ext>
            </a:extLst>
          </p:cNvPr>
          <p:cNvSpPr>
            <a:spLocks noGrp="1"/>
          </p:cNvSpPr>
          <p:nvPr>
            <p:ph type="title"/>
          </p:nvPr>
        </p:nvSpPr>
        <p:spPr>
          <a:xfrm>
            <a:off x="340997" y="365474"/>
            <a:ext cx="7939534"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20" name="Slide Number Placeholder 19">
            <a:extLst>
              <a:ext uri="{FF2B5EF4-FFF2-40B4-BE49-F238E27FC236}">
                <a16:creationId xmlns:a16="http://schemas.microsoft.com/office/drawing/2014/main" id="{8895DD7D-4EEB-F51E-1F1E-B0BF48F69C41}"/>
              </a:ext>
            </a:extLst>
          </p:cNvPr>
          <p:cNvSpPr>
            <a:spLocks noGrp="1"/>
          </p:cNvSpPr>
          <p:nvPr>
            <p:ph type="sldNum" sz="quarter" idx="4"/>
          </p:nvPr>
        </p:nvSpPr>
        <p:spPr>
          <a:xfrm>
            <a:off x="11609388" y="5623914"/>
            <a:ext cx="258762" cy="247650"/>
          </a:xfrm>
          <a:prstGeom prst="rect">
            <a:avLst/>
          </a:prstGeom>
          <a:ln/>
        </p:spPr>
        <p:txBody>
          <a:bodyPr/>
          <a:lstStyle>
            <a:lvl1pPr>
              <a:defRPr sz="1600"/>
            </a:lvl1pPr>
          </a:lstStyle>
          <a:p>
            <a:pPr>
              <a:defRPr/>
            </a:pPr>
            <a:endParaRPr lang="en-US" altLang="en-US"/>
          </a:p>
        </p:txBody>
      </p:sp>
      <p:pic>
        <p:nvPicPr>
          <p:cNvPr id="23" name="Picture 22" descr="A gold coin with a person holding a torch&#10;&#10;Description automatically generated">
            <a:extLst>
              <a:ext uri="{FF2B5EF4-FFF2-40B4-BE49-F238E27FC236}">
                <a16:creationId xmlns:a16="http://schemas.microsoft.com/office/drawing/2014/main" id="{7AEEC472-B3F8-F69F-6124-5F3647D1FB3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673585" y="6000082"/>
            <a:ext cx="884732" cy="915688"/>
          </a:xfrm>
          <a:prstGeom prst="rect">
            <a:avLst/>
          </a:prstGeom>
        </p:spPr>
      </p:pic>
    </p:spTree>
    <p:extLst>
      <p:ext uri="{BB962C8B-B14F-4D97-AF65-F5344CB8AC3E}">
        <p14:creationId xmlns:p14="http://schemas.microsoft.com/office/powerpoint/2010/main" val="17574326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2" r:id="rId5"/>
    <p:sldLayoutId id="2147483693" r:id="rId6"/>
    <p:sldLayoutId id="2147483694" r:id="rId7"/>
    <p:sldLayoutId id="2147483695" r:id="rId8"/>
    <p:sldLayoutId id="2147483696" r:id="rId9"/>
    <p:sldLayoutId id="2147483741" r:id="rId10"/>
    <p:sldLayoutId id="2147483742" r:id="rId11"/>
    <p:sldLayoutId id="2147483743" r:id="rId12"/>
  </p:sldLayoutIdLst>
  <p:hf hdr="0" ftr="0" dt="0"/>
  <p:txStyles>
    <p:title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400" b="0" i="0" u="none" kern="1200" baseline="0">
          <a:solidFill>
            <a:srgbClr val="333333"/>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Calibri Light" panose="020F0302020204030204" pitchFamily="34" charset="0"/>
          <a:cs typeface="Calibri Light" panose="020F0302020204030204" pitchFamily="34" charset="0"/>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F9D826-56E8-8F45-92BF-C657D979228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760000"/>
            <a:ext cx="12192000" cy="266700"/>
          </a:xfrm>
          <a:prstGeom prst="rect">
            <a:avLst/>
          </a:prstGeom>
        </p:spPr>
      </p:pic>
      <p:sp>
        <p:nvSpPr>
          <p:cNvPr id="11" name="Slide Number Placeholder 1">
            <a:extLst>
              <a:ext uri="{FF2B5EF4-FFF2-40B4-BE49-F238E27FC236}">
                <a16:creationId xmlns:a16="http://schemas.microsoft.com/office/drawing/2014/main" id="{23801010-19F0-ED4E-8CC6-C768A608BBB5}"/>
              </a:ext>
            </a:extLst>
          </p:cNvPr>
          <p:cNvSpPr>
            <a:spLocks noGrp="1"/>
          </p:cNvSpPr>
          <p:nvPr>
            <p:ph type="sldNum" sz="quarter" idx="4"/>
          </p:nvPr>
        </p:nvSpPr>
        <p:spPr>
          <a:xfrm>
            <a:off x="11024190" y="6203783"/>
            <a:ext cx="750809" cy="365125"/>
          </a:xfrm>
          <a:prstGeom prst="rect">
            <a:avLst/>
          </a:prstGeom>
          <a:ln>
            <a:noFill/>
          </a:ln>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12" name="Picture 11">
            <a:extLst>
              <a:ext uri="{FF2B5EF4-FFF2-40B4-BE49-F238E27FC236}">
                <a16:creationId xmlns:a16="http://schemas.microsoft.com/office/drawing/2014/main" id="{1DC96C99-57E1-0448-A18A-06C070F689CE}"/>
              </a:ext>
            </a:extLst>
          </p:cNvPr>
          <p:cNvPicPr>
            <a:picLocks noChangeAspect="1"/>
          </p:cNvPicPr>
          <p:nvPr userDrawn="1"/>
        </p:nvPicPr>
        <p:blipFill>
          <a:blip r:embed="rId6" cstate="email">
            <a:extLst>
              <a:ext uri="{28A0092B-C50C-407E-A947-70E740481C1C}">
                <a14:useLocalDpi xmlns:a14="http://schemas.microsoft.com/office/drawing/2010/main"/>
              </a:ext>
            </a:extLst>
          </a:blip>
          <a:srcRect r="42941"/>
          <a:stretch/>
        </p:blipFill>
        <p:spPr>
          <a:xfrm>
            <a:off x="4932903" y="5992188"/>
            <a:ext cx="2491990" cy="788315"/>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F4619306-7997-2E0C-DB4E-99A8F28F9E8F}"/>
              </a:ext>
            </a:extLst>
          </p:cNvPr>
          <p:cNvPicPr>
            <a:picLocks noChangeAspect="1"/>
          </p:cNvPicPr>
          <p:nvPr userDrawn="1"/>
        </p:nvPicPr>
        <p:blipFill>
          <a:blip r:embed="rId7">
            <a:extLst>
              <a:ext uri="{28A0092B-C50C-407E-A947-70E740481C1C}">
                <a14:useLocalDpi xmlns:a14="http://schemas.microsoft.com/office/drawing/2010/main" val="0"/>
              </a:ext>
            </a:extLst>
          </a:blip>
          <a:srcRect t="14679" r="46337" b="14923"/>
          <a:stretch/>
        </p:blipFill>
        <p:spPr>
          <a:xfrm>
            <a:off x="417001" y="6036469"/>
            <a:ext cx="2667006" cy="699753"/>
          </a:xfrm>
          <a:prstGeom prst="rect">
            <a:avLst/>
          </a:prstGeom>
        </p:spPr>
      </p:pic>
      <p:sp>
        <p:nvSpPr>
          <p:cNvPr id="6" name="Title Placeholder 2">
            <a:extLst>
              <a:ext uri="{FF2B5EF4-FFF2-40B4-BE49-F238E27FC236}">
                <a16:creationId xmlns:a16="http://schemas.microsoft.com/office/drawing/2014/main" id="{8D56540E-D666-0E13-A23B-929DCF6A36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pic>
        <p:nvPicPr>
          <p:cNvPr id="8" name="Picture 7" descr="A black background with white text&#10;&#10;Description automatically generated">
            <a:extLst>
              <a:ext uri="{FF2B5EF4-FFF2-40B4-BE49-F238E27FC236}">
                <a16:creationId xmlns:a16="http://schemas.microsoft.com/office/drawing/2014/main" id="{6800454E-AEC8-2B1A-3260-960335636693}"/>
              </a:ext>
            </a:extLst>
          </p:cNvPr>
          <p:cNvPicPr>
            <a:picLocks noChangeAspect="1"/>
          </p:cNvPicPr>
          <p:nvPr userDrawn="1"/>
        </p:nvPicPr>
        <p:blipFill>
          <a:blip r:embed="rId7">
            <a:extLst>
              <a:ext uri="{28A0092B-C50C-407E-A947-70E740481C1C}">
                <a14:useLocalDpi xmlns:a14="http://schemas.microsoft.com/office/drawing/2010/main" val="0"/>
              </a:ext>
            </a:extLst>
          </a:blip>
          <a:srcRect l="56346" t="14990" r="-1" b="14612"/>
          <a:stretch/>
        </p:blipFill>
        <p:spPr>
          <a:xfrm>
            <a:off x="7424893" y="6036469"/>
            <a:ext cx="2169607" cy="699753"/>
          </a:xfrm>
          <a:prstGeom prst="rect">
            <a:avLst/>
          </a:prstGeom>
        </p:spPr>
      </p:pic>
      <p:pic>
        <p:nvPicPr>
          <p:cNvPr id="14" name="Picture 13" descr="A gold coin with a person holding a torch&#10;&#10;Description automatically generated">
            <a:extLst>
              <a:ext uri="{FF2B5EF4-FFF2-40B4-BE49-F238E27FC236}">
                <a16:creationId xmlns:a16="http://schemas.microsoft.com/office/drawing/2014/main" id="{1ACF7656-10D3-B117-F82A-A6B6C4F5735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84007" y="5928501"/>
            <a:ext cx="884732" cy="915688"/>
          </a:xfrm>
          <a:prstGeom prst="rect">
            <a:avLst/>
          </a:prstGeom>
        </p:spPr>
      </p:pic>
    </p:spTree>
    <p:extLst>
      <p:ext uri="{BB962C8B-B14F-4D97-AF65-F5344CB8AC3E}">
        <p14:creationId xmlns:p14="http://schemas.microsoft.com/office/powerpoint/2010/main" val="12551355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1" r:id="rId3"/>
  </p:sldLayoutIdLst>
  <p:hf hdr="0" ftr="0" dt="0"/>
  <p:txStyles>
    <p:titleStyle>
      <a:lvl1pPr algn="l" defTabSz="914400" rtl="0" eaLnBrk="1" latinLnBrk="0" hangingPunct="1">
        <a:spcBef>
          <a:spcPct val="0"/>
        </a:spcBef>
        <a:buNone/>
        <a:defRPr kumimoji="0" lang="en-GB" sz="4000" b="0" i="0" u="none"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4.jpeg"/><Relationship Id="rId2" Type="http://schemas.openxmlformats.org/officeDocument/2006/relationships/image" Target="../media/image28.jpe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13.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12.png"/><Relationship Id="rId16"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image" Target="../media/image33.emf"/><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6.png"/><Relationship Id="rId5" Type="http://schemas.microsoft.com/office/2007/relationships/hdphoto" Target="../media/hdphoto2.wdp"/><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2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B31282-5B67-DCE1-6DF8-55F3187DBC83}"/>
              </a:ext>
            </a:extLst>
          </p:cNvPr>
          <p:cNvSpPr>
            <a:spLocks noGrp="1"/>
          </p:cNvSpPr>
          <p:nvPr>
            <p:ph type="body" sz="quarter" idx="13"/>
          </p:nvPr>
        </p:nvSpPr>
        <p:spPr>
          <a:xfrm>
            <a:off x="386690" y="4066880"/>
            <a:ext cx="5174138" cy="432048"/>
          </a:xfrm>
        </p:spPr>
        <p:txBody>
          <a:bodyPr/>
          <a:lstStyle/>
          <a:p>
            <a:r>
              <a:rPr lang="en-US" dirty="0"/>
              <a:t>Georgios Tsimiklis</a:t>
            </a:r>
          </a:p>
          <a:p>
            <a:r>
              <a:rPr lang="en-US" sz="1800" dirty="0"/>
              <a:t>Head of Smart Integrated Systems, Isense-Group/ICCS</a:t>
            </a:r>
          </a:p>
          <a:p>
            <a:r>
              <a:rPr lang="en-US" sz="1800" dirty="0"/>
              <a:t>Managing Partner - COGNISENSUS</a:t>
            </a:r>
          </a:p>
          <a:p>
            <a:endParaRPr lang="en-US" dirty="0"/>
          </a:p>
        </p:txBody>
      </p:sp>
      <p:sp>
        <p:nvSpPr>
          <p:cNvPr id="4" name="Title 3">
            <a:extLst>
              <a:ext uri="{FF2B5EF4-FFF2-40B4-BE49-F238E27FC236}">
                <a16:creationId xmlns:a16="http://schemas.microsoft.com/office/drawing/2014/main" id="{D5617B33-FBFE-73F9-F69A-5118FBEC92E8}"/>
              </a:ext>
            </a:extLst>
          </p:cNvPr>
          <p:cNvSpPr>
            <a:spLocks noGrp="1"/>
          </p:cNvSpPr>
          <p:nvPr>
            <p:ph type="title"/>
          </p:nvPr>
        </p:nvSpPr>
        <p:spPr>
          <a:xfrm>
            <a:off x="630921" y="2091317"/>
            <a:ext cx="5465079" cy="1722829"/>
          </a:xfrm>
        </p:spPr>
        <p:txBody>
          <a:bodyPr/>
          <a:lstStyle/>
          <a:p>
            <a:r>
              <a:rPr lang="en-GB" sz="3600"/>
              <a:t>Hyperspectral Imaging(HSI) from Exploration to Mineral Classification</a:t>
            </a:r>
            <a:endParaRPr lang="en-US" sz="3600"/>
          </a:p>
        </p:txBody>
      </p:sp>
      <p:pic>
        <p:nvPicPr>
          <p:cNvPr id="16" name="Picture Placeholder 15" descr="A hand holding a piece of wood&#10;&#10;Description automatically generated">
            <a:extLst>
              <a:ext uri="{FF2B5EF4-FFF2-40B4-BE49-F238E27FC236}">
                <a16:creationId xmlns:a16="http://schemas.microsoft.com/office/drawing/2014/main" id="{33E066D2-F56B-B4B4-D09B-2C53DFCD92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758" t="2291" r="39725" b="2291"/>
          <a:stretch/>
        </p:blipFill>
        <p:spPr>
          <a:xfrm flipH="1">
            <a:off x="6427805" y="-66840"/>
            <a:ext cx="6992007" cy="6991680"/>
          </a:xfrm>
        </p:spPr>
      </p:pic>
      <p:pic>
        <p:nvPicPr>
          <p:cNvPr id="10" name="Εικόνα 12">
            <a:extLst>
              <a:ext uri="{FF2B5EF4-FFF2-40B4-BE49-F238E27FC236}">
                <a16:creationId xmlns:a16="http://schemas.microsoft.com/office/drawing/2014/main" id="{4C96AD42-19B3-41A0-A29B-CEAD468C0510}"/>
              </a:ext>
            </a:extLst>
          </p:cNvPr>
          <p:cNvPicPr>
            <a:picLocks noChangeAspect="1"/>
          </p:cNvPicPr>
          <p:nvPr/>
        </p:nvPicPr>
        <p:blipFill>
          <a:blip r:embed="rId3">
            <a:clrChange>
              <a:clrFrom>
                <a:srgbClr val="FFFFFF"/>
              </a:clrFrom>
              <a:clrTo>
                <a:srgbClr val="FFFFFF">
                  <a:alpha val="0"/>
                </a:srgbClr>
              </a:clrTo>
            </a:clrChange>
          </a:blip>
          <a:stretch>
            <a:fillRect/>
          </a:stretch>
        </p:blipFill>
        <p:spPr bwMode="auto">
          <a:xfrm>
            <a:off x="278588" y="5153293"/>
            <a:ext cx="716855" cy="705376"/>
          </a:xfrm>
          <a:prstGeom prst="rect">
            <a:avLst/>
          </a:prstGeom>
        </p:spPr>
      </p:pic>
      <p:pic>
        <p:nvPicPr>
          <p:cNvPr id="11" name="Picture 10" descr="I-SENSE Group">
            <a:extLst>
              <a:ext uri="{FF2B5EF4-FFF2-40B4-BE49-F238E27FC236}">
                <a16:creationId xmlns:a16="http://schemas.microsoft.com/office/drawing/2014/main" id="{62BB47A4-55C6-46DD-AE7A-AFD150409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283" y="5153293"/>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a question mark&#10;&#10;Description automatically generated">
            <a:extLst>
              <a:ext uri="{FF2B5EF4-FFF2-40B4-BE49-F238E27FC236}">
                <a16:creationId xmlns:a16="http://schemas.microsoft.com/office/drawing/2014/main" id="{B110E61D-C89D-117D-3B63-3E473059761A}"/>
              </a:ext>
            </a:extLst>
          </p:cNvPr>
          <p:cNvPicPr>
            <a:picLocks noChangeAspect="1"/>
          </p:cNvPicPr>
          <p:nvPr/>
        </p:nvPicPr>
        <p:blipFill>
          <a:blip r:embed="rId5">
            <a:extLst>
              <a:ext uri="{28A0092B-C50C-407E-A947-70E740481C1C}">
                <a14:useLocalDpi xmlns:a14="http://schemas.microsoft.com/office/drawing/2010/main" val="0"/>
              </a:ext>
            </a:extLst>
          </a:blip>
          <a:srcRect l="8915" t="33424" r="8817" b="35116"/>
          <a:stretch/>
        </p:blipFill>
        <p:spPr>
          <a:xfrm>
            <a:off x="2896486" y="5198801"/>
            <a:ext cx="2438958" cy="659868"/>
          </a:xfrm>
          <a:prstGeom prst="rect">
            <a:avLst/>
          </a:prstGeom>
        </p:spPr>
      </p:pic>
    </p:spTree>
    <p:extLst>
      <p:ext uri="{BB962C8B-B14F-4D97-AF65-F5344CB8AC3E}">
        <p14:creationId xmlns:p14="http://schemas.microsoft.com/office/powerpoint/2010/main" val="40883089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D7F08-0AC0-CF82-0EEE-0FFD77DD7C61}"/>
              </a:ext>
            </a:extLst>
          </p:cNvPr>
          <p:cNvSpPr>
            <a:spLocks noGrp="1"/>
          </p:cNvSpPr>
          <p:nvPr>
            <p:ph type="title"/>
          </p:nvPr>
        </p:nvSpPr>
        <p:spPr>
          <a:xfrm>
            <a:off x="340996" y="365474"/>
            <a:ext cx="7552938" cy="492443"/>
          </a:xfrm>
        </p:spPr>
        <p:txBody>
          <a:bodyPr/>
          <a:lstStyle/>
          <a:p>
            <a:r>
              <a:rPr lang="en-US" dirty="0"/>
              <a:t>CRM recovery using Sorting Systems </a:t>
            </a:r>
          </a:p>
        </p:txBody>
      </p:sp>
      <p:sp>
        <p:nvSpPr>
          <p:cNvPr id="4" name="Slide Number Placeholder 3">
            <a:extLst>
              <a:ext uri="{FF2B5EF4-FFF2-40B4-BE49-F238E27FC236}">
                <a16:creationId xmlns:a16="http://schemas.microsoft.com/office/drawing/2014/main" id="{7A9040E0-6CF6-6A0D-1F99-AAE71479593F}"/>
              </a:ext>
            </a:extLst>
          </p:cNvPr>
          <p:cNvSpPr>
            <a:spLocks noGrp="1"/>
          </p:cNvSpPr>
          <p:nvPr>
            <p:ph type="sldNum" sz="quarter" idx="4"/>
          </p:nvPr>
        </p:nvSpPr>
        <p:spPr/>
        <p:txBody>
          <a:bodyPr/>
          <a:lstStyle/>
          <a:p>
            <a:pPr>
              <a:defRPr/>
            </a:pPr>
            <a:fld id="{D65ACB9B-F2BC-4FE9-9640-F5E580D0F44C}" type="slidenum">
              <a:rPr lang="en-US" altLang="en-US" smtClean="0"/>
              <a:pPr>
                <a:defRPr/>
              </a:pPr>
              <a:t>10</a:t>
            </a:fld>
            <a:endParaRPr lang="en-US" altLang="en-US"/>
          </a:p>
        </p:txBody>
      </p:sp>
      <p:sp>
        <p:nvSpPr>
          <p:cNvPr id="9" name="TextBox 8">
            <a:extLst>
              <a:ext uri="{FF2B5EF4-FFF2-40B4-BE49-F238E27FC236}">
                <a16:creationId xmlns:a16="http://schemas.microsoft.com/office/drawing/2014/main" id="{F50A630D-BB04-4CBD-9749-D70E2E1EF932}"/>
              </a:ext>
            </a:extLst>
          </p:cNvPr>
          <p:cNvSpPr txBox="1"/>
          <p:nvPr/>
        </p:nvSpPr>
        <p:spPr>
          <a:xfrm>
            <a:off x="911648" y="2032458"/>
            <a:ext cx="4913202" cy="2800767"/>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Size: 10 – 20 mm</a:t>
            </a:r>
          </a:p>
          <a:p>
            <a:r>
              <a:rPr lang="en-US" sz="2000" dirty="0">
                <a:solidFill>
                  <a:srgbClr val="000000"/>
                </a:solidFill>
                <a:latin typeface="Arial" panose="020B0604020202020204" pitchFamily="34" charset="0"/>
                <a:cs typeface="Arial" panose="020B0604020202020204" pitchFamily="34" charset="0"/>
              </a:rPr>
              <a:t>Example of magnesite separation</a:t>
            </a:r>
          </a:p>
          <a:p>
            <a:endParaRPr lang="en-US" sz="2000" dirty="0">
              <a:solidFill>
                <a:srgbClr val="000000"/>
              </a:solidFill>
              <a:latin typeface="Arial" panose="020B0604020202020204" pitchFamily="34" charset="0"/>
              <a:cs typeface="Arial" panose="020B0604020202020204" pitchFamily="34" charset="0"/>
            </a:endParaRPr>
          </a:p>
          <a:p>
            <a:endParaRPr lang="en-US" sz="2000" dirty="0">
              <a:solidFill>
                <a:srgbClr val="000000"/>
              </a:solidFill>
              <a:latin typeface="Arial" panose="020B0604020202020204" pitchFamily="34" charset="0"/>
              <a:cs typeface="Arial" panose="020B0604020202020204" pitchFamily="34" charset="0"/>
            </a:endParaRPr>
          </a:p>
          <a:p>
            <a:endParaRPr lang="en-US" sz="2000" dirty="0">
              <a:solidFill>
                <a:srgbClr val="000000"/>
              </a:solidFill>
              <a:latin typeface="Arial" panose="020B0604020202020204" pitchFamily="34" charset="0"/>
              <a:cs typeface="Arial" panose="020B0604020202020204" pitchFamily="34" charset="0"/>
            </a:endParaRPr>
          </a:p>
          <a:p>
            <a:r>
              <a:rPr lang="en-US" sz="2000" dirty="0">
                <a:solidFill>
                  <a:srgbClr val="000000"/>
                </a:solidFill>
                <a:latin typeface="Arial" panose="020B0604020202020204" pitchFamily="34" charset="0"/>
                <a:cs typeface="Arial" panose="020B0604020202020204" pitchFamily="34" charset="0"/>
              </a:rPr>
              <a:t>Categories of the extracted ore samples</a:t>
            </a:r>
          </a:p>
          <a:p>
            <a:pPr marL="285750" indent="-285750">
              <a:buFont typeface="Arial" panose="020B0604020202020204" pitchFamily="34" charset="0"/>
              <a:buChar char="•"/>
            </a:pPr>
            <a:endParaRPr lang="en-US" sz="2000" dirty="0">
              <a:solidFill>
                <a:srgbClr val="000000"/>
              </a:solidFill>
              <a:latin typeface="Arial" panose="020B0604020202020204" pitchFamily="34" charset="0"/>
              <a:cs typeface="Arial" panose="020B0604020202020204" pitchFamily="34" charset="0"/>
            </a:endParaRPr>
          </a:p>
          <a:p>
            <a:endParaRPr lang="en-GB" dirty="0"/>
          </a:p>
          <a:p>
            <a:pPr marL="285750" indent="-285750">
              <a:buFont typeface="Arial" panose="020B0604020202020204" pitchFamily="34" charset="0"/>
              <a:buChar char="•"/>
            </a:pPr>
            <a:endParaRPr lang="en-GB" dirty="0"/>
          </a:p>
        </p:txBody>
      </p:sp>
      <p:grpSp>
        <p:nvGrpSpPr>
          <p:cNvPr id="12" name="Ομάδα 17">
            <a:extLst>
              <a:ext uri="{FF2B5EF4-FFF2-40B4-BE49-F238E27FC236}">
                <a16:creationId xmlns:a16="http://schemas.microsoft.com/office/drawing/2014/main" id="{5C165076-AF0A-4799-8F77-DF70616647DD}"/>
              </a:ext>
            </a:extLst>
          </p:cNvPr>
          <p:cNvGrpSpPr/>
          <p:nvPr/>
        </p:nvGrpSpPr>
        <p:grpSpPr>
          <a:xfrm>
            <a:off x="5824850" y="2256375"/>
            <a:ext cx="1856698" cy="3205930"/>
            <a:chOff x="8767642" y="969734"/>
            <a:chExt cx="2738955" cy="3990494"/>
          </a:xfrm>
        </p:grpSpPr>
        <p:pic>
          <p:nvPicPr>
            <p:cNvPr id="13" name="Εικόνα 7" descr="Εικόνα που περιέχει έδαφος, βράχος, μπάζα, πέτρα&#10;&#10;Περιγραφή που δημιουργήθηκε αυτόματα">
              <a:extLst>
                <a:ext uri="{FF2B5EF4-FFF2-40B4-BE49-F238E27FC236}">
                  <a16:creationId xmlns:a16="http://schemas.microsoft.com/office/drawing/2014/main" id="{01E2EA18-22F2-4E57-83DB-89D12125C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7642" y="1308288"/>
              <a:ext cx="2738955" cy="3651940"/>
            </a:xfrm>
            <a:prstGeom prst="rect">
              <a:avLst/>
            </a:prstGeom>
          </p:spPr>
        </p:pic>
        <p:sp>
          <p:nvSpPr>
            <p:cNvPr id="14" name="TextBox 13">
              <a:extLst>
                <a:ext uri="{FF2B5EF4-FFF2-40B4-BE49-F238E27FC236}">
                  <a16:creationId xmlns:a16="http://schemas.microsoft.com/office/drawing/2014/main" id="{14D65C6B-A59E-46EC-AFE9-8AD3E3200286}"/>
                </a:ext>
              </a:extLst>
            </p:cNvPr>
            <p:cNvSpPr txBox="1"/>
            <p:nvPr/>
          </p:nvSpPr>
          <p:spPr>
            <a:xfrm>
              <a:off x="9519658" y="969734"/>
              <a:ext cx="1225549" cy="338554"/>
            </a:xfrm>
            <a:prstGeom prst="rect">
              <a:avLst/>
            </a:prstGeom>
            <a:noFill/>
          </p:spPr>
          <p:txBody>
            <a:bodyPr wrap="square" rtlCol="0">
              <a:spAutoFit/>
            </a:bodyPr>
            <a:lstStyle/>
            <a:p>
              <a:pPr algn="ctr"/>
              <a:r>
                <a:rPr lang="en-US" sz="1600" b="1" i="1">
                  <a:solidFill>
                    <a:schemeClr val="accent2"/>
                  </a:solidFill>
                  <a:latin typeface="Arial" panose="020B0604020202020204" pitchFamily="34" charset="0"/>
                  <a:cs typeface="Arial" panose="020B0604020202020204" pitchFamily="34" charset="0"/>
                </a:rPr>
                <a:t>Input</a:t>
              </a:r>
              <a:endParaRPr lang="en-GB" b="1" i="1">
                <a:solidFill>
                  <a:schemeClr val="accent2"/>
                </a:solidFill>
              </a:endParaRPr>
            </a:p>
          </p:txBody>
        </p:sp>
      </p:grpSp>
      <p:grpSp>
        <p:nvGrpSpPr>
          <p:cNvPr id="15" name="Ομάδα 19">
            <a:extLst>
              <a:ext uri="{FF2B5EF4-FFF2-40B4-BE49-F238E27FC236}">
                <a16:creationId xmlns:a16="http://schemas.microsoft.com/office/drawing/2014/main" id="{FCEDDA8A-8FAE-4FC8-BCFD-5EC252C30D04}"/>
              </a:ext>
            </a:extLst>
          </p:cNvPr>
          <p:cNvGrpSpPr/>
          <p:nvPr/>
        </p:nvGrpSpPr>
        <p:grpSpPr>
          <a:xfrm>
            <a:off x="7851830" y="1451439"/>
            <a:ext cx="3535345" cy="4672316"/>
            <a:chOff x="5647032" y="1089773"/>
            <a:chExt cx="3535345" cy="4672316"/>
          </a:xfrm>
        </p:grpSpPr>
        <p:grpSp>
          <p:nvGrpSpPr>
            <p:cNvPr id="16" name="Ομάδα 16">
              <a:extLst>
                <a:ext uri="{FF2B5EF4-FFF2-40B4-BE49-F238E27FC236}">
                  <a16:creationId xmlns:a16="http://schemas.microsoft.com/office/drawing/2014/main" id="{F4849994-4467-4B63-AE49-FE04C652F9B8}"/>
                </a:ext>
              </a:extLst>
            </p:cNvPr>
            <p:cNvGrpSpPr/>
            <p:nvPr/>
          </p:nvGrpSpPr>
          <p:grpSpPr>
            <a:xfrm>
              <a:off x="5647032" y="1446097"/>
              <a:ext cx="3535345" cy="4315992"/>
              <a:chOff x="1350606" y="4038310"/>
              <a:chExt cx="3535345" cy="4315992"/>
            </a:xfrm>
          </p:grpSpPr>
          <p:pic>
            <p:nvPicPr>
              <p:cNvPr id="18" name="Εικόνα 10" descr="Εικόνα που περιέχει τοίχος, εσωτερικός χώρος, μπάνιο, τουαλέτα&#10;&#10;Περιγραφή που δημιουργήθηκε αυτόματα">
                <a:extLst>
                  <a:ext uri="{FF2B5EF4-FFF2-40B4-BE49-F238E27FC236}">
                    <a16:creationId xmlns:a16="http://schemas.microsoft.com/office/drawing/2014/main" id="{9B05DFA0-700E-405D-8A76-4E02C5009FA5}"/>
                  </a:ext>
                </a:extLst>
              </p:cNvPr>
              <p:cNvPicPr>
                <a:picLocks noChangeAspect="1"/>
              </p:cNvPicPr>
              <p:nvPr/>
            </p:nvPicPr>
            <p:blipFill>
              <a:blip r:embed="rId3">
                <a:extLst>
                  <a:ext uri="{28A0092B-C50C-407E-A947-70E740481C1C}">
                    <a14:useLocalDpi xmlns:a14="http://schemas.microsoft.com/office/drawing/2010/main" val="0"/>
                  </a:ext>
                </a:extLst>
              </a:blip>
              <a:srcRect l="6651" t="25306" r="25717" b="17447"/>
              <a:stretch/>
            </p:blipFill>
            <p:spPr>
              <a:xfrm>
                <a:off x="3207304" y="4038310"/>
                <a:ext cx="1664202" cy="1878172"/>
              </a:xfrm>
              <a:prstGeom prst="rect">
                <a:avLst/>
              </a:prstGeom>
            </p:spPr>
          </p:pic>
          <p:pic>
            <p:nvPicPr>
              <p:cNvPr id="19" name="Εικόνα 12" descr="Εικόνα που περιέχει εσωτερικός χώρος, τοίχος, μπάνιο, κουτί&#10;&#10;Περιγραφή που δημιουργήθηκε αυτόματα">
                <a:extLst>
                  <a:ext uri="{FF2B5EF4-FFF2-40B4-BE49-F238E27FC236}">
                    <a16:creationId xmlns:a16="http://schemas.microsoft.com/office/drawing/2014/main" id="{6296095A-B157-4EDB-B5BB-643F46BCEB8F}"/>
                  </a:ext>
                </a:extLst>
              </p:cNvPr>
              <p:cNvPicPr>
                <a:picLocks noChangeAspect="1"/>
              </p:cNvPicPr>
              <p:nvPr/>
            </p:nvPicPr>
            <p:blipFill>
              <a:blip r:embed="rId4">
                <a:extLst>
                  <a:ext uri="{28A0092B-C50C-407E-A947-70E740481C1C}">
                    <a14:useLocalDpi xmlns:a14="http://schemas.microsoft.com/office/drawing/2010/main" val="0"/>
                  </a:ext>
                </a:extLst>
              </a:blip>
              <a:srcRect l="15954" t="36813" r="21436" b="10434"/>
              <a:stretch/>
            </p:blipFill>
            <p:spPr>
              <a:xfrm>
                <a:off x="3214170" y="6476129"/>
                <a:ext cx="1671781" cy="1878173"/>
              </a:xfrm>
              <a:prstGeom prst="rect">
                <a:avLst/>
              </a:prstGeom>
            </p:spPr>
          </p:pic>
          <p:sp>
            <p:nvSpPr>
              <p:cNvPr id="20" name="TextBox 19">
                <a:extLst>
                  <a:ext uri="{FF2B5EF4-FFF2-40B4-BE49-F238E27FC236}">
                    <a16:creationId xmlns:a16="http://schemas.microsoft.com/office/drawing/2014/main" id="{D98CB8FE-1A81-43B9-A749-6DD3B632E9B2}"/>
                  </a:ext>
                </a:extLst>
              </p:cNvPr>
              <p:cNvSpPr txBox="1"/>
              <p:nvPr/>
            </p:nvSpPr>
            <p:spPr>
              <a:xfrm>
                <a:off x="1350606" y="4827900"/>
                <a:ext cx="1225549" cy="338554"/>
              </a:xfrm>
              <a:prstGeom prst="rect">
                <a:avLst/>
              </a:prstGeom>
              <a:noFill/>
            </p:spPr>
            <p:txBody>
              <a:bodyPr wrap="square" rtlCol="0">
                <a:spAutoFit/>
              </a:bodyPr>
              <a:lstStyle/>
              <a:p>
                <a:pPr algn="ctr"/>
                <a:r>
                  <a:rPr lang="en-US" sz="1600" i="1">
                    <a:solidFill>
                      <a:srgbClr val="000000"/>
                    </a:solidFill>
                    <a:latin typeface="Arial" panose="020B0604020202020204" pitchFamily="34" charset="0"/>
                    <a:cs typeface="Arial" panose="020B0604020202020204" pitchFamily="34" charset="0"/>
                  </a:rPr>
                  <a:t>Magnesite</a:t>
                </a:r>
                <a:endParaRPr lang="en-GB" i="1"/>
              </a:p>
            </p:txBody>
          </p:sp>
          <p:sp>
            <p:nvSpPr>
              <p:cNvPr id="21" name="TextBox 20">
                <a:extLst>
                  <a:ext uri="{FF2B5EF4-FFF2-40B4-BE49-F238E27FC236}">
                    <a16:creationId xmlns:a16="http://schemas.microsoft.com/office/drawing/2014/main" id="{A2057E05-1E6B-42F9-9C14-FFA4C8DFA1A7}"/>
                  </a:ext>
                </a:extLst>
              </p:cNvPr>
              <p:cNvSpPr txBox="1"/>
              <p:nvPr/>
            </p:nvSpPr>
            <p:spPr>
              <a:xfrm>
                <a:off x="1581038" y="7015192"/>
                <a:ext cx="1225549" cy="338554"/>
              </a:xfrm>
              <a:prstGeom prst="rect">
                <a:avLst/>
              </a:prstGeom>
              <a:noFill/>
            </p:spPr>
            <p:txBody>
              <a:bodyPr wrap="square" rtlCol="0">
                <a:spAutoFit/>
              </a:bodyPr>
              <a:lstStyle/>
              <a:p>
                <a:pPr algn="ctr"/>
                <a:r>
                  <a:rPr lang="en-US" sz="1600" i="1">
                    <a:solidFill>
                      <a:srgbClr val="000000"/>
                    </a:solidFill>
                    <a:latin typeface="Arial" panose="020B0604020202020204" pitchFamily="34" charset="0"/>
                    <a:cs typeface="Arial" panose="020B0604020202020204" pitchFamily="34" charset="0"/>
                  </a:rPr>
                  <a:t>Rejected</a:t>
                </a:r>
                <a:endParaRPr lang="en-GB" i="1"/>
              </a:p>
            </p:txBody>
          </p:sp>
        </p:grpSp>
        <p:sp>
          <p:nvSpPr>
            <p:cNvPr id="17" name="TextBox 16">
              <a:extLst>
                <a:ext uri="{FF2B5EF4-FFF2-40B4-BE49-F238E27FC236}">
                  <a16:creationId xmlns:a16="http://schemas.microsoft.com/office/drawing/2014/main" id="{CD9184D5-D274-4C3A-B71E-531A935EDDCA}"/>
                </a:ext>
              </a:extLst>
            </p:cNvPr>
            <p:cNvSpPr txBox="1"/>
            <p:nvPr/>
          </p:nvSpPr>
          <p:spPr>
            <a:xfrm>
              <a:off x="7723056" y="1089773"/>
              <a:ext cx="1225549" cy="338554"/>
            </a:xfrm>
            <a:prstGeom prst="rect">
              <a:avLst/>
            </a:prstGeom>
            <a:noFill/>
          </p:spPr>
          <p:txBody>
            <a:bodyPr wrap="square" rtlCol="0">
              <a:spAutoFit/>
            </a:bodyPr>
            <a:lstStyle/>
            <a:p>
              <a:pPr algn="ctr"/>
              <a:r>
                <a:rPr lang="en-US" sz="1600" b="1" i="1">
                  <a:solidFill>
                    <a:schemeClr val="accent2"/>
                  </a:solidFill>
                  <a:latin typeface="Arial" panose="020B0604020202020204" pitchFamily="34" charset="0"/>
                  <a:cs typeface="Arial" panose="020B0604020202020204" pitchFamily="34" charset="0"/>
                </a:rPr>
                <a:t>Output</a:t>
              </a:r>
              <a:endParaRPr lang="en-GB" b="1" i="1">
                <a:solidFill>
                  <a:schemeClr val="accent2"/>
                </a:solidFill>
              </a:endParaRPr>
            </a:p>
          </p:txBody>
        </p:sp>
      </p:grpSp>
      <p:sp>
        <p:nvSpPr>
          <p:cNvPr id="22" name="TextBox 21">
            <a:extLst>
              <a:ext uri="{FF2B5EF4-FFF2-40B4-BE49-F238E27FC236}">
                <a16:creationId xmlns:a16="http://schemas.microsoft.com/office/drawing/2014/main" id="{E7CD7D3F-74C3-47A2-88B6-D3BB63CFB93B}"/>
              </a:ext>
            </a:extLst>
          </p:cNvPr>
          <p:cNvSpPr txBox="1"/>
          <p:nvPr/>
        </p:nvSpPr>
        <p:spPr>
          <a:xfrm>
            <a:off x="999146" y="3985452"/>
            <a:ext cx="4044129" cy="968470"/>
          </a:xfrm>
          <a:prstGeom prst="rect">
            <a:avLst/>
          </a:prstGeom>
          <a:noFill/>
        </p:spPr>
        <p:txBody>
          <a:bodyPr wrap="square" numCol="2">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schemeClr val="accent2"/>
                </a:solidFill>
                <a:latin typeface="Arial" panose="020B0604020202020204" pitchFamily="34" charset="0"/>
                <a:cs typeface="Arial" panose="020B0604020202020204" pitchFamily="34" charset="0"/>
              </a:rPr>
              <a:t>Magnesite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Dolomite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schemeClr val="accent2"/>
                </a:solidFill>
                <a:latin typeface="Arial" panose="020B0604020202020204" pitchFamily="34" charset="0"/>
                <a:cs typeface="Arial" panose="020B0604020202020204" pitchFamily="34" charset="0"/>
              </a:rPr>
              <a:t>Calcite </a:t>
            </a:r>
            <a:endPar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Sepiolite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schemeClr val="accent2"/>
                </a:solidFill>
                <a:latin typeface="Arial" panose="020B0604020202020204" pitchFamily="34" charset="0"/>
                <a:cs typeface="Arial" panose="020B0604020202020204" pitchFamily="34" charset="0"/>
              </a:rPr>
              <a:t>Peridotite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Serpentinite</a:t>
            </a:r>
            <a:endParaRPr lang="en-US" sz="1800" dirty="0">
              <a:solidFill>
                <a:schemeClr val="accent2"/>
              </a:solidFill>
              <a:latin typeface="Arial" panose="020B0604020202020204" pitchFamily="34" charset="0"/>
              <a:cs typeface="Arial" panose="020B0604020202020204" pitchFamily="34" charset="0"/>
            </a:endParaRPr>
          </a:p>
        </p:txBody>
      </p:sp>
      <p:cxnSp>
        <p:nvCxnSpPr>
          <p:cNvPr id="23" name="Ευθύγραμμο βέλος σύνδεσης 6">
            <a:extLst>
              <a:ext uri="{FF2B5EF4-FFF2-40B4-BE49-F238E27FC236}">
                <a16:creationId xmlns:a16="http://schemas.microsoft.com/office/drawing/2014/main" id="{1B6B9C6A-B018-4282-8A61-9F21480C03BF}"/>
              </a:ext>
            </a:extLst>
          </p:cNvPr>
          <p:cNvCxnSpPr>
            <a:cxnSpLocks/>
            <a:stCxn id="13" idx="3"/>
            <a:endCxn id="18" idx="1"/>
          </p:cNvCxnSpPr>
          <p:nvPr/>
        </p:nvCxnSpPr>
        <p:spPr>
          <a:xfrm flipV="1">
            <a:off x="7681548" y="2746849"/>
            <a:ext cx="2026980" cy="1248487"/>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11">
            <a:extLst>
              <a:ext uri="{FF2B5EF4-FFF2-40B4-BE49-F238E27FC236}">
                <a16:creationId xmlns:a16="http://schemas.microsoft.com/office/drawing/2014/main" id="{87839A7E-63C8-4D87-9EE9-3E8DCFCB9418}"/>
              </a:ext>
            </a:extLst>
          </p:cNvPr>
          <p:cNvCxnSpPr>
            <a:cxnSpLocks/>
            <a:stCxn id="13" idx="3"/>
            <a:endCxn id="19" idx="1"/>
          </p:cNvCxnSpPr>
          <p:nvPr/>
        </p:nvCxnSpPr>
        <p:spPr>
          <a:xfrm>
            <a:off x="7681548" y="3995336"/>
            <a:ext cx="2033846" cy="118933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7" name="Εικόνα 12">
            <a:extLst>
              <a:ext uri="{FF2B5EF4-FFF2-40B4-BE49-F238E27FC236}">
                <a16:creationId xmlns:a16="http://schemas.microsoft.com/office/drawing/2014/main" id="{32C666E8-A38B-48B7-8E84-1B5C8CC33049}"/>
              </a:ext>
            </a:extLst>
          </p:cNvPr>
          <p:cNvPicPr>
            <a:picLocks noChangeAspect="1"/>
          </p:cNvPicPr>
          <p:nvPr/>
        </p:nvPicPr>
        <p:blipFill>
          <a:blip r:embed="rId5">
            <a:clrChange>
              <a:clrFrom>
                <a:srgbClr val="FFFFFF"/>
              </a:clrFrom>
              <a:clrTo>
                <a:srgbClr val="FFFFFF">
                  <a:alpha val="0"/>
                </a:srgbClr>
              </a:clrTo>
            </a:clrChange>
          </a:blip>
          <a:stretch>
            <a:fillRect/>
          </a:stretch>
        </p:blipFill>
        <p:spPr bwMode="auto">
          <a:xfrm>
            <a:off x="7844556" y="263583"/>
            <a:ext cx="716855" cy="705376"/>
          </a:xfrm>
          <a:prstGeom prst="rect">
            <a:avLst/>
          </a:prstGeom>
        </p:spPr>
      </p:pic>
      <p:pic>
        <p:nvPicPr>
          <p:cNvPr id="28" name="Picture 27" descr="I-SENSE Group">
            <a:extLst>
              <a:ext uri="{FF2B5EF4-FFF2-40B4-BE49-F238E27FC236}">
                <a16:creationId xmlns:a16="http://schemas.microsoft.com/office/drawing/2014/main" id="{0787AABB-129B-417A-8036-2BA0D4799D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3251" y="263583"/>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a question mark&#10;&#10;Description automatically generated">
            <a:extLst>
              <a:ext uri="{FF2B5EF4-FFF2-40B4-BE49-F238E27FC236}">
                <a16:creationId xmlns:a16="http://schemas.microsoft.com/office/drawing/2014/main" id="{38B61F6F-38C1-33BF-3983-4866BB2849E4}"/>
              </a:ext>
            </a:extLst>
          </p:cNvPr>
          <p:cNvPicPr>
            <a:picLocks noChangeAspect="1"/>
          </p:cNvPicPr>
          <p:nvPr/>
        </p:nvPicPr>
        <p:blipFill>
          <a:blip r:embed="rId7">
            <a:extLst>
              <a:ext uri="{28A0092B-C50C-407E-A947-70E740481C1C}">
                <a14:useLocalDpi xmlns:a14="http://schemas.microsoft.com/office/drawing/2010/main" val="0"/>
              </a:ext>
            </a:extLst>
          </a:blip>
          <a:srcRect l="8915" t="33424" r="8817" b="35116"/>
          <a:stretch/>
        </p:blipFill>
        <p:spPr>
          <a:xfrm>
            <a:off x="10094018" y="334948"/>
            <a:ext cx="2115108" cy="572249"/>
          </a:xfrm>
          <a:prstGeom prst="rect">
            <a:avLst/>
          </a:prstGeom>
        </p:spPr>
      </p:pic>
    </p:spTree>
    <p:extLst>
      <p:ext uri="{BB962C8B-B14F-4D97-AF65-F5344CB8AC3E}">
        <p14:creationId xmlns:p14="http://schemas.microsoft.com/office/powerpoint/2010/main" val="417479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D7C47-32C3-808B-1D2E-C765E5B992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3EE7C8-CD1D-93F1-483E-1BDC9F917613}"/>
              </a:ext>
            </a:extLst>
          </p:cNvPr>
          <p:cNvSpPr>
            <a:spLocks noGrp="1"/>
          </p:cNvSpPr>
          <p:nvPr>
            <p:ph type="title"/>
          </p:nvPr>
        </p:nvSpPr>
        <p:spPr>
          <a:xfrm>
            <a:off x="340996" y="365474"/>
            <a:ext cx="7552938" cy="968026"/>
          </a:xfrm>
        </p:spPr>
        <p:txBody>
          <a:bodyPr/>
          <a:lstStyle/>
          <a:p>
            <a:r>
              <a:rPr lang="en-US" sz="4000" dirty="0"/>
              <a:t>CRM recovery using Sorting Systems Lab Scale Testing</a:t>
            </a:r>
          </a:p>
        </p:txBody>
      </p:sp>
      <p:sp>
        <p:nvSpPr>
          <p:cNvPr id="4" name="Slide Number Placeholder 3">
            <a:extLst>
              <a:ext uri="{FF2B5EF4-FFF2-40B4-BE49-F238E27FC236}">
                <a16:creationId xmlns:a16="http://schemas.microsoft.com/office/drawing/2014/main" id="{844E726A-515A-00C9-2748-87025408BEA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ACB9B-F2BC-4FE9-9640-F5E580D0F44C}" type="slidenum">
              <a:rPr kumimoji="0" lang="en-US" altLang="en-US" sz="1200" b="0" i="0" u="none" strike="noStrike" kern="1200" cap="none" spc="0" normalizeH="0" baseline="0" noProof="0" smtClean="0">
                <a:ln>
                  <a:noFill/>
                </a:ln>
                <a:solidFill>
                  <a:srgbClr val="8D8D8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8D8D8D"/>
              </a:solidFill>
              <a:effectLst/>
              <a:uLnTx/>
              <a:uFillTx/>
              <a:latin typeface="Calibri"/>
              <a:ea typeface="+mn-ea"/>
              <a:cs typeface="+mn-cs"/>
            </a:endParaRPr>
          </a:p>
        </p:txBody>
      </p:sp>
      <p:pic>
        <p:nvPicPr>
          <p:cNvPr id="27" name="Εικόνα 12">
            <a:extLst>
              <a:ext uri="{FF2B5EF4-FFF2-40B4-BE49-F238E27FC236}">
                <a16:creationId xmlns:a16="http://schemas.microsoft.com/office/drawing/2014/main" id="{8C159950-A320-3F11-53DE-9FEF40D2FDBA}"/>
              </a:ext>
            </a:extLst>
          </p:cNvPr>
          <p:cNvPicPr>
            <a:picLocks noChangeAspect="1"/>
          </p:cNvPicPr>
          <p:nvPr/>
        </p:nvPicPr>
        <p:blipFill>
          <a:blip r:embed="rId2">
            <a:clrChange>
              <a:clrFrom>
                <a:srgbClr val="FFFFFF"/>
              </a:clrFrom>
              <a:clrTo>
                <a:srgbClr val="FFFFFF">
                  <a:alpha val="0"/>
                </a:srgbClr>
              </a:clrTo>
            </a:clrChange>
          </a:blip>
          <a:stretch>
            <a:fillRect/>
          </a:stretch>
        </p:blipFill>
        <p:spPr bwMode="auto">
          <a:xfrm>
            <a:off x="7844556" y="263583"/>
            <a:ext cx="716855" cy="705376"/>
          </a:xfrm>
          <a:prstGeom prst="rect">
            <a:avLst/>
          </a:prstGeom>
        </p:spPr>
      </p:pic>
      <p:pic>
        <p:nvPicPr>
          <p:cNvPr id="28" name="Picture 27" descr="I-SENSE Group">
            <a:extLst>
              <a:ext uri="{FF2B5EF4-FFF2-40B4-BE49-F238E27FC236}">
                <a16:creationId xmlns:a16="http://schemas.microsoft.com/office/drawing/2014/main" id="{EA44DC07-89F7-EF88-1CD7-96E4FB48F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251" y="263583"/>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a question mark&#10;&#10;Description automatically generated">
            <a:extLst>
              <a:ext uri="{FF2B5EF4-FFF2-40B4-BE49-F238E27FC236}">
                <a16:creationId xmlns:a16="http://schemas.microsoft.com/office/drawing/2014/main" id="{A8E94A81-C202-B9A3-45C7-1C63FCE42F85}"/>
              </a:ext>
            </a:extLst>
          </p:cNvPr>
          <p:cNvPicPr>
            <a:picLocks noChangeAspect="1"/>
          </p:cNvPicPr>
          <p:nvPr/>
        </p:nvPicPr>
        <p:blipFill>
          <a:blip r:embed="rId4">
            <a:extLst>
              <a:ext uri="{28A0092B-C50C-407E-A947-70E740481C1C}">
                <a14:useLocalDpi xmlns:a14="http://schemas.microsoft.com/office/drawing/2010/main" val="0"/>
              </a:ext>
            </a:extLst>
          </a:blip>
          <a:srcRect l="8915" t="33424" r="8817" b="35116"/>
          <a:stretch/>
        </p:blipFill>
        <p:spPr>
          <a:xfrm>
            <a:off x="10094018" y="334948"/>
            <a:ext cx="2115108" cy="572249"/>
          </a:xfrm>
          <a:prstGeom prst="rect">
            <a:avLst/>
          </a:prstGeom>
        </p:spPr>
      </p:pic>
      <p:sp>
        <p:nvSpPr>
          <p:cNvPr id="8" name="TextBox 7">
            <a:extLst>
              <a:ext uri="{FF2B5EF4-FFF2-40B4-BE49-F238E27FC236}">
                <a16:creationId xmlns:a16="http://schemas.microsoft.com/office/drawing/2014/main" id="{A66704D3-4A76-C37A-B6A7-9448061498BF}"/>
              </a:ext>
            </a:extLst>
          </p:cNvPr>
          <p:cNvSpPr txBox="1"/>
          <p:nvPr/>
        </p:nvSpPr>
        <p:spPr>
          <a:xfrm>
            <a:off x="278607" y="1734367"/>
            <a:ext cx="11634787" cy="30623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State-of-the-Art dedicated facilities.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Advanced Sorting (</a:t>
            </a:r>
            <a:r>
              <a:rPr kumimoji="0" lang="en-US" sz="2800" b="1" i="0" u="none" strike="noStrike" kern="1200" cap="none" spc="0" normalizeH="0" baseline="0" noProof="0" dirty="0">
                <a:ln>
                  <a:noFill/>
                </a:ln>
                <a:solidFill>
                  <a:srgbClr val="034EA2"/>
                </a:solidFill>
                <a:effectLst/>
                <a:uLnTx/>
                <a:uFillTx/>
                <a:latin typeface="Calibri" pitchFamily="34" charset="0"/>
                <a:ea typeface="+mn-ea"/>
                <a:cs typeface="+mn-cs"/>
              </a:rPr>
              <a:t>XRF</a:t>
            </a: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 &amp; </a:t>
            </a:r>
            <a:r>
              <a:rPr kumimoji="0" lang="en-US" sz="2800" b="1" i="0" u="none" strike="noStrike" kern="1200" cap="none" spc="0" normalizeH="0" baseline="0" noProof="0" dirty="0">
                <a:ln>
                  <a:noFill/>
                </a:ln>
                <a:solidFill>
                  <a:srgbClr val="034EA2"/>
                </a:solidFill>
                <a:effectLst/>
                <a:uLnTx/>
                <a:uFillTx/>
                <a:latin typeface="Calibri" pitchFamily="34" charset="0"/>
                <a:ea typeface="+mn-ea"/>
                <a:cs typeface="+mn-cs"/>
              </a:rPr>
              <a:t>XRT</a:t>
            </a: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34EA2"/>
                </a:solidFill>
                <a:effectLst/>
                <a:uLnTx/>
                <a:uFillTx/>
                <a:latin typeface="Calibri" pitchFamily="34" charset="0"/>
                <a:ea typeface="+mn-ea"/>
                <a:cs typeface="+mn-cs"/>
              </a:rPr>
              <a:t>AI-Driven</a:t>
            </a: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 Multi-Sensor Systems (</a:t>
            </a:r>
            <a:r>
              <a:rPr kumimoji="0" lang="en-US" sz="2800" b="1" i="0" u="none" strike="noStrike" kern="1200" cap="none" spc="0" normalizeH="0" baseline="0" noProof="0" dirty="0">
                <a:ln>
                  <a:noFill/>
                </a:ln>
                <a:solidFill>
                  <a:srgbClr val="034EA2"/>
                </a:solidFill>
                <a:effectLst/>
                <a:uLnTx/>
                <a:uFillTx/>
                <a:latin typeface="Calibri" pitchFamily="34" charset="0"/>
                <a:ea typeface="+mn-ea"/>
                <a:cs typeface="+mn-cs"/>
              </a:rPr>
              <a:t>RGB</a:t>
            </a: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 &amp; </a:t>
            </a:r>
            <a:r>
              <a:rPr kumimoji="0" lang="en-US" sz="2800" b="1" i="0" u="none" strike="noStrike" kern="1200" cap="none" spc="0" normalizeH="0" baseline="0" noProof="0" dirty="0">
                <a:ln>
                  <a:noFill/>
                </a:ln>
                <a:solidFill>
                  <a:srgbClr val="034EA2"/>
                </a:solidFill>
                <a:effectLst/>
                <a:uLnTx/>
                <a:uFillTx/>
                <a:latin typeface="Calibri" pitchFamily="34" charset="0"/>
                <a:ea typeface="+mn-ea"/>
                <a:cs typeface="+mn-cs"/>
              </a:rPr>
              <a:t>Hyperspectral</a:t>
            </a: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34EA2"/>
                </a:solidFill>
                <a:effectLst/>
                <a:uLnTx/>
                <a:uFillTx/>
                <a:latin typeface="Calibri" pitchFamily="34" charset="0"/>
                <a:ea typeface="+mn-ea"/>
                <a:cs typeface="+mn-cs"/>
              </a:rPr>
              <a:t>Robotic Manipulation</a:t>
            </a: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 Systems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34EA2"/>
                </a:solidFill>
                <a:effectLst/>
                <a:uLnTx/>
                <a:uFillTx/>
                <a:latin typeface="Calibri" pitchFamily="34" charset="0"/>
                <a:ea typeface="+mn-ea"/>
                <a:cs typeface="+mn-cs"/>
              </a:rPr>
              <a:t>Pneumatic</a:t>
            </a: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 Sorting Technology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4EA2"/>
                </a:solidFill>
                <a:effectLst/>
                <a:uLnTx/>
                <a:uFillTx/>
                <a:latin typeface="Calibri" pitchFamily="34" charset="0"/>
                <a:ea typeface="+mn-ea"/>
                <a:cs typeface="+mn-cs"/>
              </a:rPr>
              <a:t>Flexible &amp; Modular Design</a:t>
            </a:r>
          </a:p>
        </p:txBody>
      </p:sp>
    </p:spTree>
    <p:extLst>
      <p:ext uri="{BB962C8B-B14F-4D97-AF65-F5344CB8AC3E}">
        <p14:creationId xmlns:p14="http://schemas.microsoft.com/office/powerpoint/2010/main" val="2808770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986B-0782-FBE7-7BF0-B75FA1D5593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330C0FA-AA8F-8975-7BD0-AF9C3CECA022}"/>
              </a:ext>
            </a:extLst>
          </p:cNvPr>
          <p:cNvSpPr>
            <a:spLocks noGrp="1"/>
          </p:cNvSpPr>
          <p:nvPr>
            <p:ph type="sldNum" sz="quarter" idx="4"/>
          </p:nvPr>
        </p:nvSpPr>
        <p:spPr/>
        <p:txBody>
          <a:bodyPr/>
          <a:lstStyle/>
          <a:p>
            <a:pPr>
              <a:defRPr/>
            </a:pPr>
            <a:fld id="{D65ACB9B-F2BC-4FE9-9640-F5E580D0F44C}" type="slidenum">
              <a:rPr lang="en-US" altLang="en-US" smtClean="0"/>
              <a:pPr>
                <a:defRPr/>
              </a:pPr>
              <a:t>12</a:t>
            </a:fld>
            <a:endParaRPr lang="en-US" altLang="en-US"/>
          </a:p>
        </p:txBody>
      </p:sp>
      <p:sp>
        <p:nvSpPr>
          <p:cNvPr id="7" name="Title 2">
            <a:extLst>
              <a:ext uri="{FF2B5EF4-FFF2-40B4-BE49-F238E27FC236}">
                <a16:creationId xmlns:a16="http://schemas.microsoft.com/office/drawing/2014/main" id="{E4C551F3-9839-24F6-0C3F-A6E36F8C3F0A}"/>
              </a:ext>
            </a:extLst>
          </p:cNvPr>
          <p:cNvSpPr>
            <a:spLocks noGrp="1"/>
          </p:cNvSpPr>
          <p:nvPr>
            <p:ph type="title"/>
          </p:nvPr>
        </p:nvSpPr>
        <p:spPr>
          <a:xfrm>
            <a:off x="340996" y="365474"/>
            <a:ext cx="7552938" cy="492443"/>
          </a:xfrm>
        </p:spPr>
        <p:txBody>
          <a:bodyPr/>
          <a:lstStyle/>
          <a:p>
            <a:br>
              <a:rPr lang="en-US" b="1"/>
            </a:br>
            <a:r>
              <a:rPr lang="en-US" b="1"/>
              <a:t>Sorting Activities across</a:t>
            </a:r>
            <a:br>
              <a:rPr lang="en-US" b="1"/>
            </a:br>
            <a:r>
              <a:rPr lang="en-US" b="1"/>
              <a:t> Europe</a:t>
            </a:r>
            <a:endParaRPr lang="en-US"/>
          </a:p>
        </p:txBody>
      </p:sp>
      <p:pic>
        <p:nvPicPr>
          <p:cNvPr id="8" name="Εικόνα 12">
            <a:extLst>
              <a:ext uri="{FF2B5EF4-FFF2-40B4-BE49-F238E27FC236}">
                <a16:creationId xmlns:a16="http://schemas.microsoft.com/office/drawing/2014/main" id="{D0A0E796-CD4E-45A7-957B-861611378590}"/>
              </a:ext>
            </a:extLst>
          </p:cNvPr>
          <p:cNvPicPr>
            <a:picLocks noChangeAspect="1"/>
          </p:cNvPicPr>
          <p:nvPr/>
        </p:nvPicPr>
        <p:blipFill>
          <a:blip r:embed="rId2">
            <a:clrChange>
              <a:clrFrom>
                <a:srgbClr val="FFFFFF"/>
              </a:clrFrom>
              <a:clrTo>
                <a:srgbClr val="FFFFFF">
                  <a:alpha val="0"/>
                </a:srgbClr>
              </a:clrTo>
            </a:clrChange>
          </a:blip>
          <a:stretch>
            <a:fillRect/>
          </a:stretch>
        </p:blipFill>
        <p:spPr bwMode="auto">
          <a:xfrm>
            <a:off x="9364474" y="223323"/>
            <a:ext cx="716855" cy="705376"/>
          </a:xfrm>
          <a:prstGeom prst="rect">
            <a:avLst/>
          </a:prstGeom>
        </p:spPr>
      </p:pic>
      <p:pic>
        <p:nvPicPr>
          <p:cNvPr id="9" name="Picture 8" descr="I-SENSE Group">
            <a:extLst>
              <a:ext uri="{FF2B5EF4-FFF2-40B4-BE49-F238E27FC236}">
                <a16:creationId xmlns:a16="http://schemas.microsoft.com/office/drawing/2014/main" id="{A6FF1B72-4425-4E41-9429-4720B8618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5062" y="256067"/>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graphical user interface&#10;&#10;Description automatically generated">
            <a:extLst>
              <a:ext uri="{FF2B5EF4-FFF2-40B4-BE49-F238E27FC236}">
                <a16:creationId xmlns:a16="http://schemas.microsoft.com/office/drawing/2014/main" id="{0B452AF2-6A2D-45EE-8A35-B01EA4F0DA02}"/>
              </a:ext>
            </a:extLst>
          </p:cNvPr>
          <p:cNvPicPr>
            <a:picLocks noChangeAspect="1"/>
          </p:cNvPicPr>
          <p:nvPr/>
        </p:nvPicPr>
        <p:blipFill>
          <a:blip r:embed="rId4">
            <a:clrChange>
              <a:clrFrom>
                <a:srgbClr val="FFFFFF"/>
              </a:clrFrom>
              <a:clrTo>
                <a:srgbClr val="FFFFFF">
                  <a:alpha val="0"/>
                </a:srgbClr>
              </a:clrTo>
            </a:clrChange>
          </a:blip>
          <a:stretch/>
        </p:blipFill>
        <p:spPr bwMode="auto">
          <a:xfrm>
            <a:off x="10133299" y="6223060"/>
            <a:ext cx="1856794" cy="494385"/>
          </a:xfrm>
          <a:prstGeom prst="rect">
            <a:avLst/>
          </a:prstGeom>
        </p:spPr>
      </p:pic>
      <p:sp>
        <p:nvSpPr>
          <p:cNvPr id="11" name="Freeform 3">
            <a:extLst>
              <a:ext uri="{FF2B5EF4-FFF2-40B4-BE49-F238E27FC236}">
                <a16:creationId xmlns:a16="http://schemas.microsoft.com/office/drawing/2014/main" id="{CFCD2F31-4807-4F14-8DDE-E2FDE78163FC}"/>
              </a:ext>
            </a:extLst>
          </p:cNvPr>
          <p:cNvSpPr>
            <a:spLocks/>
          </p:cNvSpPr>
          <p:nvPr/>
        </p:nvSpPr>
        <p:spPr bwMode="auto">
          <a:xfrm>
            <a:off x="5040643" y="-1273"/>
            <a:ext cx="7004751" cy="6858000"/>
          </a:xfrm>
          <a:custGeom>
            <a:avLst/>
            <a:gdLst>
              <a:gd name="T0" fmla="*/ 2139 w 2139"/>
              <a:gd name="T1" fmla="*/ 0 h 2095"/>
              <a:gd name="T2" fmla="*/ 2139 w 2139"/>
              <a:gd name="T3" fmla="*/ 2095 h 2095"/>
              <a:gd name="T4" fmla="*/ 0 w 2139"/>
              <a:gd name="T5" fmla="*/ 2095 h 2095"/>
              <a:gd name="T6" fmla="*/ 645 w 2139"/>
              <a:gd name="T7" fmla="*/ 1048 h 2095"/>
              <a:gd name="T8" fmla="*/ 0 w 2139"/>
              <a:gd name="T9" fmla="*/ 0 h 2095"/>
              <a:gd name="T10" fmla="*/ 2139 w 2139"/>
              <a:gd name="T11" fmla="*/ 0 h 2095"/>
            </a:gdLst>
            <a:ahLst/>
            <a:cxnLst>
              <a:cxn ang="0">
                <a:pos x="T0" y="T1"/>
              </a:cxn>
              <a:cxn ang="0">
                <a:pos x="T2" y="T3"/>
              </a:cxn>
              <a:cxn ang="0">
                <a:pos x="T4" y="T5"/>
              </a:cxn>
              <a:cxn ang="0">
                <a:pos x="T6" y="T7"/>
              </a:cxn>
              <a:cxn ang="0">
                <a:pos x="T8" y="T9"/>
              </a:cxn>
              <a:cxn ang="0">
                <a:pos x="T10" y="T11"/>
              </a:cxn>
            </a:cxnLst>
            <a:rect l="0" t="0" r="r" b="b"/>
            <a:pathLst>
              <a:path w="2139" h="2095">
                <a:moveTo>
                  <a:pt x="2139" y="0"/>
                </a:moveTo>
                <a:lnTo>
                  <a:pt x="2139" y="2095"/>
                </a:lnTo>
                <a:lnTo>
                  <a:pt x="0" y="2095"/>
                </a:lnTo>
                <a:lnTo>
                  <a:pt x="645" y="1048"/>
                </a:lnTo>
                <a:lnTo>
                  <a:pt x="0" y="0"/>
                </a:lnTo>
                <a:lnTo>
                  <a:pt x="213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Open Sans Light" panose="020B0306030504020204" pitchFamily="34" charset="0"/>
            </a:endParaRPr>
          </a:p>
        </p:txBody>
      </p:sp>
      <p:sp>
        <p:nvSpPr>
          <p:cNvPr id="12" name="Hexagon 11">
            <a:extLst>
              <a:ext uri="{FF2B5EF4-FFF2-40B4-BE49-F238E27FC236}">
                <a16:creationId xmlns:a16="http://schemas.microsoft.com/office/drawing/2014/main" id="{CCDAF7E8-68C9-4EEA-A143-DA917D188F94}"/>
              </a:ext>
            </a:extLst>
          </p:cNvPr>
          <p:cNvSpPr/>
          <p:nvPr/>
        </p:nvSpPr>
        <p:spPr>
          <a:xfrm rot="16200000">
            <a:off x="4992274" y="19525"/>
            <a:ext cx="878340" cy="757188"/>
          </a:xfrm>
          <a:prstGeom prst="hexagon">
            <a:avLst/>
          </a:prstGeom>
          <a:solidFill>
            <a:srgbClr val="AE50F7"/>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a:latin typeface="Raleway SemiBold" panose="020B0703030101060003" pitchFamily="34" charset="0"/>
              </a:rPr>
              <a:t>01</a:t>
            </a:r>
            <a:endParaRPr lang="id-ID" sz="2400">
              <a:latin typeface="Raleway SemiBold" panose="020B0703030101060003" pitchFamily="34" charset="0"/>
            </a:endParaRPr>
          </a:p>
        </p:txBody>
      </p:sp>
      <p:sp>
        <p:nvSpPr>
          <p:cNvPr id="13" name="Hexagon 12">
            <a:extLst>
              <a:ext uri="{FF2B5EF4-FFF2-40B4-BE49-F238E27FC236}">
                <a16:creationId xmlns:a16="http://schemas.microsoft.com/office/drawing/2014/main" id="{172528A7-39F6-4DED-A54D-1F1BDE4CD246}"/>
              </a:ext>
            </a:extLst>
          </p:cNvPr>
          <p:cNvSpPr/>
          <p:nvPr/>
        </p:nvSpPr>
        <p:spPr>
          <a:xfrm rot="16200000">
            <a:off x="5392381" y="897865"/>
            <a:ext cx="878340" cy="757188"/>
          </a:xfrm>
          <a:prstGeom prst="hexagon">
            <a:avLst/>
          </a:prstGeom>
          <a:solidFill>
            <a:srgbClr val="99BC00"/>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a:latin typeface="Raleway SemiBold" panose="020B0703030101060003" pitchFamily="34" charset="0"/>
              </a:rPr>
              <a:t>02</a:t>
            </a:r>
            <a:endParaRPr lang="id-ID" sz="2400">
              <a:latin typeface="Raleway SemiBold" panose="020B0703030101060003" pitchFamily="34" charset="0"/>
            </a:endParaRPr>
          </a:p>
        </p:txBody>
      </p:sp>
      <p:sp>
        <p:nvSpPr>
          <p:cNvPr id="14" name="Hexagon 13">
            <a:extLst>
              <a:ext uri="{FF2B5EF4-FFF2-40B4-BE49-F238E27FC236}">
                <a16:creationId xmlns:a16="http://schemas.microsoft.com/office/drawing/2014/main" id="{1F056E6B-7C9B-449B-9989-9154C11B2912}"/>
              </a:ext>
            </a:extLst>
          </p:cNvPr>
          <p:cNvSpPr/>
          <p:nvPr/>
        </p:nvSpPr>
        <p:spPr>
          <a:xfrm rot="16200000">
            <a:off x="5917174" y="1721500"/>
            <a:ext cx="878340" cy="757188"/>
          </a:xfrm>
          <a:prstGeom prst="hexagon">
            <a:avLst/>
          </a:prstGeom>
          <a:solidFill>
            <a:schemeClr val="accent3"/>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a:latin typeface="Raleway SemiBold" panose="020B0703030101060003" pitchFamily="34" charset="0"/>
              </a:rPr>
              <a:t>03</a:t>
            </a:r>
            <a:endParaRPr lang="id-ID" sz="2400">
              <a:latin typeface="Raleway SemiBold" panose="020B0703030101060003" pitchFamily="34" charset="0"/>
            </a:endParaRPr>
          </a:p>
        </p:txBody>
      </p:sp>
      <p:sp>
        <p:nvSpPr>
          <p:cNvPr id="15" name="Hexagon 14">
            <a:extLst>
              <a:ext uri="{FF2B5EF4-FFF2-40B4-BE49-F238E27FC236}">
                <a16:creationId xmlns:a16="http://schemas.microsoft.com/office/drawing/2014/main" id="{CE958CDA-12FE-4ACE-BC04-AFA86708E3F1}"/>
              </a:ext>
            </a:extLst>
          </p:cNvPr>
          <p:cNvSpPr/>
          <p:nvPr/>
        </p:nvSpPr>
        <p:spPr>
          <a:xfrm rot="16200000">
            <a:off x="6484257" y="2556526"/>
            <a:ext cx="878340" cy="757188"/>
          </a:xfrm>
          <a:prstGeom prst="hexagon">
            <a:avLst/>
          </a:prstGeom>
          <a:solidFill>
            <a:srgbClr val="D2AC00"/>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a:latin typeface="Raleway SemiBold" panose="020B0703030101060003" pitchFamily="34" charset="0"/>
              </a:rPr>
              <a:t>04</a:t>
            </a:r>
            <a:endParaRPr lang="id-ID" sz="2400">
              <a:latin typeface="Raleway SemiBold" panose="020B0703030101060003" pitchFamily="34" charset="0"/>
            </a:endParaRPr>
          </a:p>
        </p:txBody>
      </p:sp>
      <p:grpSp>
        <p:nvGrpSpPr>
          <p:cNvPr id="16" name="Group 15">
            <a:extLst>
              <a:ext uri="{FF2B5EF4-FFF2-40B4-BE49-F238E27FC236}">
                <a16:creationId xmlns:a16="http://schemas.microsoft.com/office/drawing/2014/main" id="{96BE26AA-81FF-4F94-9836-866541D981DD}"/>
              </a:ext>
            </a:extLst>
          </p:cNvPr>
          <p:cNvGrpSpPr/>
          <p:nvPr/>
        </p:nvGrpSpPr>
        <p:grpSpPr>
          <a:xfrm>
            <a:off x="6188470" y="6292"/>
            <a:ext cx="5510635" cy="830997"/>
            <a:chOff x="6712805" y="420899"/>
            <a:chExt cx="5510635" cy="830997"/>
          </a:xfrm>
        </p:grpSpPr>
        <p:sp>
          <p:nvSpPr>
            <p:cNvPr id="17" name="TextBox 16">
              <a:extLst>
                <a:ext uri="{FF2B5EF4-FFF2-40B4-BE49-F238E27FC236}">
                  <a16:creationId xmlns:a16="http://schemas.microsoft.com/office/drawing/2014/main" id="{91CB44F6-BCF3-485E-9C46-85458C0DCFBD}"/>
                </a:ext>
              </a:extLst>
            </p:cNvPr>
            <p:cNvSpPr txBox="1"/>
            <p:nvPr/>
          </p:nvSpPr>
          <p:spPr>
            <a:xfrm>
              <a:off x="8125980" y="420899"/>
              <a:ext cx="4097460" cy="830997"/>
            </a:xfrm>
            <a:prstGeom prst="rect">
              <a:avLst/>
            </a:prstGeom>
            <a:noFill/>
          </p:spPr>
          <p:txBody>
            <a:bodyPr wrap="square" rtlCol="0">
              <a:spAutoFit/>
            </a:bodyPr>
            <a:lstStyle/>
            <a:p>
              <a:r>
                <a:rPr lang="en-US" sz="1200">
                  <a:solidFill>
                    <a:schemeClr val="tx1">
                      <a:lumMod val="50000"/>
                    </a:schemeClr>
                  </a:solidFill>
                  <a:cs typeface="Calibri"/>
                </a:rPr>
                <a:t>The multi-spectrum sorter is used to separate plastics based on their categories from plastic waste streams. Specifically</a:t>
              </a:r>
              <a:r>
                <a:rPr lang="en-US" sz="1200" b="1">
                  <a:solidFill>
                    <a:schemeClr val="tx1">
                      <a:lumMod val="50000"/>
                    </a:schemeClr>
                  </a:solidFill>
                  <a:cs typeface="Calibri"/>
                </a:rPr>
                <a:t>, PVC, PP, PET, HDPE, and LDPE </a:t>
              </a:r>
              <a:r>
                <a:rPr lang="en-US" sz="1200">
                  <a:solidFill>
                    <a:schemeClr val="tx1">
                      <a:lumMod val="50000"/>
                    </a:schemeClr>
                  </a:solidFill>
                  <a:cs typeface="Calibri"/>
                </a:rPr>
                <a:t>are separated by leveraging multi-spectral data and deep learning models</a:t>
              </a:r>
              <a:endParaRPr lang="id-ID" sz="1200">
                <a:latin typeface="Raleway" pitchFamily="2" charset="77"/>
                <a:ea typeface="Open Sans Light" panose="020B0306030504020204" pitchFamily="34" charset="0"/>
                <a:cs typeface="Open Sans Light" panose="020B0306030504020204" pitchFamily="34" charset="0"/>
              </a:endParaRPr>
            </a:p>
          </p:txBody>
        </p:sp>
        <p:pic>
          <p:nvPicPr>
            <p:cNvPr id="18" name="Picture 17">
              <a:extLst>
                <a:ext uri="{FF2B5EF4-FFF2-40B4-BE49-F238E27FC236}">
                  <a16:creationId xmlns:a16="http://schemas.microsoft.com/office/drawing/2014/main" id="{CB8CEDC4-214F-4E47-AD0B-C34F5D15CCB6}"/>
                </a:ext>
              </a:extLst>
            </p:cNvPr>
            <p:cNvPicPr>
              <a:picLocks noChangeAspect="1"/>
            </p:cNvPicPr>
            <p:nvPr/>
          </p:nvPicPr>
          <p:blipFill>
            <a:blip r:embed="rId5"/>
            <a:stretch/>
          </p:blipFill>
          <p:spPr bwMode="auto">
            <a:xfrm>
              <a:off x="6712805" y="568382"/>
              <a:ext cx="1439786" cy="488950"/>
            </a:xfrm>
            <a:prstGeom prst="rect">
              <a:avLst/>
            </a:prstGeom>
          </p:spPr>
        </p:pic>
      </p:grpSp>
      <p:grpSp>
        <p:nvGrpSpPr>
          <p:cNvPr id="19" name="Group 18">
            <a:extLst>
              <a:ext uri="{FF2B5EF4-FFF2-40B4-BE49-F238E27FC236}">
                <a16:creationId xmlns:a16="http://schemas.microsoft.com/office/drawing/2014/main" id="{2F83601F-A8F7-4E7C-88FD-5E901E586493}"/>
              </a:ext>
            </a:extLst>
          </p:cNvPr>
          <p:cNvGrpSpPr/>
          <p:nvPr/>
        </p:nvGrpSpPr>
        <p:grpSpPr>
          <a:xfrm>
            <a:off x="6861725" y="1749216"/>
            <a:ext cx="5056669" cy="646331"/>
            <a:chOff x="7729787" y="2724526"/>
            <a:chExt cx="5056669" cy="646331"/>
          </a:xfrm>
        </p:grpSpPr>
        <p:sp>
          <p:nvSpPr>
            <p:cNvPr id="20" name="TextBox 19">
              <a:extLst>
                <a:ext uri="{FF2B5EF4-FFF2-40B4-BE49-F238E27FC236}">
                  <a16:creationId xmlns:a16="http://schemas.microsoft.com/office/drawing/2014/main" id="{015FE0D7-ECA6-46DD-948C-22BB1F5254F3}"/>
                </a:ext>
              </a:extLst>
            </p:cNvPr>
            <p:cNvSpPr txBox="1"/>
            <p:nvPr/>
          </p:nvSpPr>
          <p:spPr>
            <a:xfrm>
              <a:off x="9416734" y="2724526"/>
              <a:ext cx="3369722" cy="646331"/>
            </a:xfrm>
            <a:prstGeom prst="rect">
              <a:avLst/>
            </a:prstGeom>
            <a:noFill/>
          </p:spPr>
          <p:txBody>
            <a:bodyPr wrap="square" rtlCol="0">
              <a:spAutoFit/>
            </a:bodyPr>
            <a:lstStyle/>
            <a:p>
              <a:pPr algn="just">
                <a:spcBef>
                  <a:spcPts val="0"/>
                </a:spcBef>
                <a:defRPr/>
              </a:pPr>
              <a:r>
                <a:rPr lang="en-US" sz="1200">
                  <a:cs typeface="Calibri"/>
                </a:rPr>
                <a:t>This sorter can separate different types of </a:t>
              </a:r>
              <a:r>
                <a:rPr lang="en-US" sz="1200" b="1">
                  <a:cs typeface="Calibri"/>
                </a:rPr>
                <a:t>minerals such as dolomite, magnesite and calcite </a:t>
              </a:r>
              <a:r>
                <a:rPr lang="en-US" sz="1200">
                  <a:cs typeface="Calibri"/>
                </a:rPr>
                <a:t>using optical, near-inferred and X-ray data.</a:t>
              </a:r>
            </a:p>
          </p:txBody>
        </p:sp>
        <p:pic>
          <p:nvPicPr>
            <p:cNvPr id="21" name="Picture 20" descr="A picture containing graphical user interface&#10;&#10;Description automatically generated">
              <a:extLst>
                <a:ext uri="{FF2B5EF4-FFF2-40B4-BE49-F238E27FC236}">
                  <a16:creationId xmlns:a16="http://schemas.microsoft.com/office/drawing/2014/main" id="{4D44E23D-596D-4659-AF11-38F1485C761A}"/>
                </a:ext>
              </a:extLst>
            </p:cNvPr>
            <p:cNvPicPr>
              <a:picLocks noChangeAspect="1"/>
            </p:cNvPicPr>
            <p:nvPr/>
          </p:nvPicPr>
          <p:blipFill>
            <a:blip r:embed="rId4">
              <a:clrChange>
                <a:clrFrom>
                  <a:srgbClr val="FFFFFF"/>
                </a:clrFrom>
                <a:clrTo>
                  <a:srgbClr val="FFFFFF">
                    <a:alpha val="0"/>
                  </a:srgbClr>
                </a:clrTo>
              </a:clrChange>
            </a:blip>
            <a:stretch/>
          </p:blipFill>
          <p:spPr bwMode="auto">
            <a:xfrm>
              <a:off x="7729787" y="2794628"/>
              <a:ext cx="1686947" cy="449162"/>
            </a:xfrm>
            <a:prstGeom prst="rect">
              <a:avLst/>
            </a:prstGeom>
          </p:spPr>
        </p:pic>
      </p:grpSp>
      <p:grpSp>
        <p:nvGrpSpPr>
          <p:cNvPr id="22" name="Group 21">
            <a:extLst>
              <a:ext uri="{FF2B5EF4-FFF2-40B4-BE49-F238E27FC236}">
                <a16:creationId xmlns:a16="http://schemas.microsoft.com/office/drawing/2014/main" id="{50E42392-D3C7-41D3-BAF8-FDD9B8B869A9}"/>
              </a:ext>
            </a:extLst>
          </p:cNvPr>
          <p:cNvGrpSpPr/>
          <p:nvPr/>
        </p:nvGrpSpPr>
        <p:grpSpPr>
          <a:xfrm>
            <a:off x="6266227" y="814676"/>
            <a:ext cx="5779167" cy="830997"/>
            <a:chOff x="6266227" y="1818521"/>
            <a:chExt cx="5779167" cy="830997"/>
          </a:xfrm>
        </p:grpSpPr>
        <p:sp>
          <p:nvSpPr>
            <p:cNvPr id="23" name="TextBox 22">
              <a:extLst>
                <a:ext uri="{FF2B5EF4-FFF2-40B4-BE49-F238E27FC236}">
                  <a16:creationId xmlns:a16="http://schemas.microsoft.com/office/drawing/2014/main" id="{F466FDEF-4213-42E5-9DE1-7689528AE75E}"/>
                </a:ext>
              </a:extLst>
            </p:cNvPr>
            <p:cNvSpPr txBox="1"/>
            <p:nvPr/>
          </p:nvSpPr>
          <p:spPr>
            <a:xfrm>
              <a:off x="7947934" y="1818521"/>
              <a:ext cx="4097460" cy="830997"/>
            </a:xfrm>
            <a:prstGeom prst="rect">
              <a:avLst/>
            </a:prstGeom>
            <a:noFill/>
          </p:spPr>
          <p:txBody>
            <a:bodyPr wrap="square" rtlCol="0">
              <a:spAutoFit/>
            </a:bodyPr>
            <a:lstStyle/>
            <a:p>
              <a:r>
                <a:rPr lang="en-US" sz="1200">
                  <a:solidFill>
                    <a:srgbClr val="353535"/>
                  </a:solidFill>
                  <a:cs typeface="Calibri"/>
                </a:rPr>
                <a:t>The wood scraps sorter, utilizing optical sensors and deep learning, categorizes </a:t>
              </a:r>
              <a:r>
                <a:rPr lang="en-US" sz="1200" b="1">
                  <a:solidFill>
                    <a:schemeClr val="tx1">
                      <a:lumMod val="50000"/>
                    </a:schemeClr>
                  </a:solidFill>
                  <a:cs typeface="Calibri"/>
                </a:rPr>
                <a:t>wood chips</a:t>
              </a:r>
              <a:r>
                <a:rPr lang="en-US" sz="1200">
                  <a:solidFill>
                    <a:schemeClr val="tx1">
                      <a:lumMod val="50000"/>
                    </a:schemeClr>
                  </a:solidFill>
                  <a:cs typeface="Calibri"/>
                </a:rPr>
                <a:t> and </a:t>
              </a:r>
              <a:r>
                <a:rPr lang="en-US" sz="1200" b="1">
                  <a:solidFill>
                    <a:schemeClr val="tx1">
                      <a:lumMod val="50000"/>
                    </a:schemeClr>
                  </a:solidFill>
                  <a:cs typeface="Calibri"/>
                </a:rPr>
                <a:t>wood </a:t>
              </a:r>
              <a:r>
                <a:rPr lang="en-US" sz="1200" b="1">
                  <a:solidFill>
                    <a:srgbClr val="353535"/>
                  </a:solidFill>
                  <a:cs typeface="Calibri"/>
                </a:rPr>
                <a:t>scraps </a:t>
              </a:r>
              <a:r>
                <a:rPr lang="en-US" sz="1200">
                  <a:solidFill>
                    <a:schemeClr val="tx1">
                      <a:lumMod val="50000"/>
                    </a:schemeClr>
                  </a:solidFill>
                  <a:cs typeface="Calibri"/>
                </a:rPr>
                <a:t>by </a:t>
              </a:r>
              <a:r>
                <a:rPr lang="en-US" sz="1200">
                  <a:solidFill>
                    <a:srgbClr val="353535"/>
                  </a:solidFill>
                  <a:cs typeface="Calibri"/>
                </a:rPr>
                <a:t>based on</a:t>
              </a:r>
              <a:r>
                <a:rPr lang="en-US" sz="1200" b="1">
                  <a:solidFill>
                    <a:srgbClr val="353535"/>
                  </a:solidFill>
                  <a:cs typeface="Calibri"/>
                </a:rPr>
                <a:t> moisture, shape, size, and color</a:t>
              </a:r>
              <a:r>
                <a:rPr lang="en-US" sz="1200">
                  <a:solidFill>
                    <a:srgbClr val="353535"/>
                  </a:solidFill>
                  <a:cs typeface="Calibri"/>
                </a:rPr>
                <a:t>. The second sorter will be used to characterize and separate plastic wastes and flakes. </a:t>
              </a:r>
              <a:endParaRPr lang="id-ID" sz="1200">
                <a:latin typeface="Raleway" pitchFamily="2" charset="77"/>
                <a:ea typeface="Open Sans Light" panose="020B0306030504020204" pitchFamily="34" charset="0"/>
                <a:cs typeface="Open Sans Light" panose="020B0306030504020204" pitchFamily="34" charset="0"/>
              </a:endParaRPr>
            </a:p>
          </p:txBody>
        </p:sp>
        <p:pic>
          <p:nvPicPr>
            <p:cNvPr id="24" name="Picture 5">
              <a:extLst>
                <a:ext uri="{FF2B5EF4-FFF2-40B4-BE49-F238E27FC236}">
                  <a16:creationId xmlns:a16="http://schemas.microsoft.com/office/drawing/2014/main" id="{66B46159-287F-49EE-BF34-67C468CC62F5}"/>
                </a:ext>
              </a:extLst>
            </p:cNvPr>
            <p:cNvPicPr>
              <a:picLocks noChangeAspect="1"/>
            </p:cNvPicPr>
            <p:nvPr/>
          </p:nvPicPr>
          <p:blipFill>
            <a:blip r:embed="rId6">
              <a:clrChange>
                <a:clrFrom>
                  <a:srgbClr val="FFFFFF"/>
                </a:clrFrom>
                <a:clrTo>
                  <a:srgbClr val="FFFFFF">
                    <a:alpha val="0"/>
                  </a:srgbClr>
                </a:clrTo>
              </a:clrChange>
            </a:blip>
            <a:stretch/>
          </p:blipFill>
          <p:spPr bwMode="auto">
            <a:xfrm>
              <a:off x="6266227" y="2022818"/>
              <a:ext cx="1874955" cy="510590"/>
            </a:xfrm>
            <a:prstGeom prst="rect">
              <a:avLst/>
            </a:prstGeom>
            <a:noFill/>
          </p:spPr>
        </p:pic>
      </p:grpSp>
      <p:grpSp>
        <p:nvGrpSpPr>
          <p:cNvPr id="25" name="Group 24">
            <a:extLst>
              <a:ext uri="{FF2B5EF4-FFF2-40B4-BE49-F238E27FC236}">
                <a16:creationId xmlns:a16="http://schemas.microsoft.com/office/drawing/2014/main" id="{A09D28DA-D093-4F1A-B9FB-6389C4724BAB}"/>
              </a:ext>
            </a:extLst>
          </p:cNvPr>
          <p:cNvGrpSpPr/>
          <p:nvPr/>
        </p:nvGrpSpPr>
        <p:grpSpPr>
          <a:xfrm>
            <a:off x="7337460" y="2611953"/>
            <a:ext cx="4778810" cy="830997"/>
            <a:chOff x="7197606" y="4055011"/>
            <a:chExt cx="4778810" cy="830997"/>
          </a:xfrm>
        </p:grpSpPr>
        <p:sp>
          <p:nvSpPr>
            <p:cNvPr id="26" name="TextBox 25">
              <a:extLst>
                <a:ext uri="{FF2B5EF4-FFF2-40B4-BE49-F238E27FC236}">
                  <a16:creationId xmlns:a16="http://schemas.microsoft.com/office/drawing/2014/main" id="{D99BA4EA-28C2-4360-A086-43F2B6385365}"/>
                </a:ext>
              </a:extLst>
            </p:cNvPr>
            <p:cNvSpPr txBox="1"/>
            <p:nvPr/>
          </p:nvSpPr>
          <p:spPr>
            <a:xfrm>
              <a:off x="8606694" y="4055011"/>
              <a:ext cx="3369722" cy="830997"/>
            </a:xfrm>
            <a:prstGeom prst="rect">
              <a:avLst/>
            </a:prstGeom>
            <a:noFill/>
          </p:spPr>
          <p:txBody>
            <a:bodyPr wrap="square" rtlCol="0">
              <a:spAutoFit/>
            </a:bodyPr>
            <a:lstStyle/>
            <a:p>
              <a:r>
                <a:rPr lang="en-US" sz="1200">
                  <a:cs typeface="Calibri"/>
                </a:rPr>
                <a:t>This sorter can separate different classes of materials such as </a:t>
              </a:r>
              <a:r>
                <a:rPr lang="en-US" sz="1200" b="1">
                  <a:cs typeface="Calibri"/>
                </a:rPr>
                <a:t>plastics, wood, cardboard, cement, metals </a:t>
              </a:r>
              <a:r>
                <a:rPr lang="en-US" sz="1200">
                  <a:cs typeface="Calibri"/>
                </a:rPr>
                <a:t>from Construction &amp; Demolition Wastes</a:t>
              </a:r>
              <a:endParaRPr lang="id-ID" sz="1200">
                <a:latin typeface="Raleway" pitchFamily="2" charset="77"/>
                <a:ea typeface="Open Sans Light" panose="020B0306030504020204" pitchFamily="34" charset="0"/>
                <a:cs typeface="Open Sans Light" panose="020B0306030504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1A339238-6540-4489-9114-83769190A9D0}"/>
                </a:ext>
              </a:extLst>
            </p:cNvPr>
            <p:cNvPicPr>
              <a:picLocks noChangeAspect="1"/>
            </p:cNvPicPr>
            <p:nvPr/>
          </p:nvPicPr>
          <p:blipFill>
            <a:blip r:embed="rId7">
              <a:clrChange>
                <a:clrFrom>
                  <a:srgbClr val="FFFFFF"/>
                </a:clrFrom>
                <a:clrTo>
                  <a:srgbClr val="FFFFFF">
                    <a:alpha val="0"/>
                  </a:srgbClr>
                </a:clrTo>
              </a:clrChange>
            </a:blip>
            <a:stretch/>
          </p:blipFill>
          <p:spPr bwMode="auto">
            <a:xfrm>
              <a:off x="7197606" y="4175696"/>
              <a:ext cx="1409994" cy="404961"/>
            </a:xfrm>
            <a:prstGeom prst="rect">
              <a:avLst/>
            </a:prstGeom>
          </p:spPr>
        </p:pic>
      </p:grpSp>
      <p:sp>
        <p:nvSpPr>
          <p:cNvPr id="28" name="Hexagon 27">
            <a:extLst>
              <a:ext uri="{FF2B5EF4-FFF2-40B4-BE49-F238E27FC236}">
                <a16:creationId xmlns:a16="http://schemas.microsoft.com/office/drawing/2014/main" id="{EE3459C7-F305-44D0-B8BF-568CC25EC466}"/>
              </a:ext>
            </a:extLst>
          </p:cNvPr>
          <p:cNvSpPr/>
          <p:nvPr/>
        </p:nvSpPr>
        <p:spPr>
          <a:xfrm rot="16200000">
            <a:off x="6476274" y="3478796"/>
            <a:ext cx="878340" cy="757188"/>
          </a:xfrm>
          <a:prstGeom prst="hexagon">
            <a:avLst/>
          </a:prstGeom>
          <a:solidFill>
            <a:srgbClr val="D2AC00"/>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a:latin typeface="Raleway SemiBold" panose="020B0703030101060003" pitchFamily="34" charset="0"/>
              </a:rPr>
              <a:t>05</a:t>
            </a:r>
            <a:endParaRPr lang="id-ID" sz="2400">
              <a:latin typeface="Raleway SemiBold" panose="020B0703030101060003" pitchFamily="34" charset="0"/>
            </a:endParaRPr>
          </a:p>
        </p:txBody>
      </p:sp>
      <p:grpSp>
        <p:nvGrpSpPr>
          <p:cNvPr id="29" name="Group 28">
            <a:extLst>
              <a:ext uri="{FF2B5EF4-FFF2-40B4-BE49-F238E27FC236}">
                <a16:creationId xmlns:a16="http://schemas.microsoft.com/office/drawing/2014/main" id="{6525533C-7E16-4F47-AAF0-3DA568463FEF}"/>
              </a:ext>
            </a:extLst>
          </p:cNvPr>
          <p:cNvGrpSpPr/>
          <p:nvPr/>
        </p:nvGrpSpPr>
        <p:grpSpPr>
          <a:xfrm>
            <a:off x="7409068" y="3438579"/>
            <a:ext cx="4633998" cy="738263"/>
            <a:chOff x="8009318" y="4217453"/>
            <a:chExt cx="4633998" cy="738263"/>
          </a:xfrm>
        </p:grpSpPr>
        <p:sp>
          <p:nvSpPr>
            <p:cNvPr id="30" name="TextBox 29">
              <a:extLst>
                <a:ext uri="{FF2B5EF4-FFF2-40B4-BE49-F238E27FC236}">
                  <a16:creationId xmlns:a16="http://schemas.microsoft.com/office/drawing/2014/main" id="{4BEF7720-5E51-44F5-B8A6-68F2AD15FD09}"/>
                </a:ext>
              </a:extLst>
            </p:cNvPr>
            <p:cNvSpPr txBox="1"/>
            <p:nvPr/>
          </p:nvSpPr>
          <p:spPr>
            <a:xfrm>
              <a:off x="8865511" y="4263799"/>
              <a:ext cx="3777805" cy="646331"/>
            </a:xfrm>
            <a:prstGeom prst="rect">
              <a:avLst/>
            </a:prstGeom>
            <a:noFill/>
          </p:spPr>
          <p:txBody>
            <a:bodyPr wrap="square" rtlCol="0">
              <a:spAutoFit/>
            </a:bodyPr>
            <a:lstStyle/>
            <a:p>
              <a:r>
                <a:rPr lang="en-US" sz="1200">
                  <a:cs typeface="Calibri"/>
                </a:rPr>
                <a:t>This mega sorter with human-machine collaboration workstation  can separate different classes of </a:t>
              </a:r>
              <a:r>
                <a:rPr lang="en-US" sz="1200" b="1">
                  <a:cs typeface="Calibri"/>
                </a:rPr>
                <a:t>wood and glass</a:t>
              </a:r>
              <a:r>
                <a:rPr lang="en-US" sz="1200">
                  <a:cs typeface="Calibri"/>
                </a:rPr>
                <a:t> from Construction &amp; Demolition Wastes</a:t>
              </a:r>
              <a:endParaRPr lang="id-ID" sz="1200">
                <a:latin typeface="Raleway" pitchFamily="2" charset="77"/>
                <a:ea typeface="Open Sans Light" panose="020B0306030504020204" pitchFamily="34" charset="0"/>
                <a:cs typeface="Open Sans Light" panose="020B0306030504020204" pitchFamily="34" charset="0"/>
              </a:endParaRPr>
            </a:p>
          </p:txBody>
        </p:sp>
        <p:pic>
          <p:nvPicPr>
            <p:cNvPr id="31" name="Picture 30">
              <a:extLst>
                <a:ext uri="{FF2B5EF4-FFF2-40B4-BE49-F238E27FC236}">
                  <a16:creationId xmlns:a16="http://schemas.microsoft.com/office/drawing/2014/main" id="{56D31257-70D1-48AE-AA81-DB7A5F9E478A}"/>
                </a:ext>
              </a:extLst>
            </p:cNvPr>
            <p:cNvPicPr>
              <a:picLocks noChangeAspect="1"/>
            </p:cNvPicPr>
            <p:nvPr/>
          </p:nvPicPr>
          <p:blipFill>
            <a:blip r:embed="rId8"/>
            <a:stretch>
              <a:fillRect/>
            </a:stretch>
          </p:blipFill>
          <p:spPr bwMode="auto">
            <a:xfrm>
              <a:off x="8009318" y="4217453"/>
              <a:ext cx="885913" cy="738263"/>
            </a:xfrm>
            <a:prstGeom prst="rect">
              <a:avLst/>
            </a:prstGeom>
          </p:spPr>
        </p:pic>
      </p:grpSp>
      <p:sp>
        <p:nvSpPr>
          <p:cNvPr id="32" name="Hexagon 31">
            <a:extLst>
              <a:ext uri="{FF2B5EF4-FFF2-40B4-BE49-F238E27FC236}">
                <a16:creationId xmlns:a16="http://schemas.microsoft.com/office/drawing/2014/main" id="{7CC61E06-87ED-40EB-8653-688C0B977D5E}"/>
              </a:ext>
            </a:extLst>
          </p:cNvPr>
          <p:cNvSpPr/>
          <p:nvPr/>
        </p:nvSpPr>
        <p:spPr>
          <a:xfrm rot="16200000">
            <a:off x="5918287" y="4280812"/>
            <a:ext cx="878340" cy="757188"/>
          </a:xfrm>
          <a:prstGeom prst="hexagon">
            <a:avLst/>
          </a:prstGeom>
          <a:solidFill>
            <a:schemeClr val="accent3"/>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a:latin typeface="Raleway SemiBold" panose="020B0703030101060003" pitchFamily="34" charset="0"/>
              </a:rPr>
              <a:t>06</a:t>
            </a:r>
            <a:endParaRPr lang="id-ID" sz="2400">
              <a:latin typeface="Raleway SemiBold" panose="020B0703030101060003" pitchFamily="34" charset="0"/>
            </a:endParaRPr>
          </a:p>
        </p:txBody>
      </p:sp>
      <p:grpSp>
        <p:nvGrpSpPr>
          <p:cNvPr id="33" name="Group 32">
            <a:extLst>
              <a:ext uri="{FF2B5EF4-FFF2-40B4-BE49-F238E27FC236}">
                <a16:creationId xmlns:a16="http://schemas.microsoft.com/office/drawing/2014/main" id="{3D8D93EC-3B7F-4C2A-83D6-3B18D5A492B1}"/>
              </a:ext>
            </a:extLst>
          </p:cNvPr>
          <p:cNvGrpSpPr/>
          <p:nvPr/>
        </p:nvGrpSpPr>
        <p:grpSpPr>
          <a:xfrm>
            <a:off x="6744431" y="4353806"/>
            <a:ext cx="5471782" cy="646331"/>
            <a:chOff x="7686615" y="4389437"/>
            <a:chExt cx="5471782" cy="646331"/>
          </a:xfrm>
        </p:grpSpPr>
        <p:sp>
          <p:nvSpPr>
            <p:cNvPr id="34" name="TextBox 33">
              <a:extLst>
                <a:ext uri="{FF2B5EF4-FFF2-40B4-BE49-F238E27FC236}">
                  <a16:creationId xmlns:a16="http://schemas.microsoft.com/office/drawing/2014/main" id="{BF71E207-5E16-4968-93F6-F79F9CCE858A}"/>
                </a:ext>
              </a:extLst>
            </p:cNvPr>
            <p:cNvSpPr txBox="1"/>
            <p:nvPr/>
          </p:nvSpPr>
          <p:spPr>
            <a:xfrm>
              <a:off x="8890117" y="4389437"/>
              <a:ext cx="4268280" cy="646331"/>
            </a:xfrm>
            <a:prstGeom prst="rect">
              <a:avLst/>
            </a:prstGeom>
            <a:noFill/>
          </p:spPr>
          <p:txBody>
            <a:bodyPr wrap="square" rtlCol="0">
              <a:spAutoFit/>
            </a:bodyPr>
            <a:lstStyle/>
            <a:p>
              <a:r>
                <a:rPr lang="en-GB" sz="1200">
                  <a:cs typeface="Calibri"/>
                </a:rPr>
                <a:t>Aims to enhance the sorting of </a:t>
              </a:r>
              <a:r>
                <a:rPr lang="en-GB" sz="1200" b="1">
                  <a:cs typeface="Calibri"/>
                </a:rPr>
                <a:t>Magnesite</a:t>
              </a:r>
              <a:r>
                <a:rPr lang="en-GB" sz="1200">
                  <a:cs typeface="Calibri"/>
                </a:rPr>
                <a:t> streams by integrating hyperspectral, optical (RGB), and X-Ray Transmission sensors to </a:t>
              </a:r>
              <a:r>
                <a:rPr lang="en-GB" sz="1200" err="1">
                  <a:cs typeface="Calibri"/>
                </a:rPr>
                <a:t>analyze</a:t>
              </a:r>
              <a:r>
                <a:rPr lang="en-GB" sz="1200">
                  <a:cs typeface="Calibri"/>
                </a:rPr>
                <a:t> spatial, spectral, and 3D molecular properties. </a:t>
              </a:r>
              <a:endParaRPr lang="id-ID" sz="1200">
                <a:latin typeface="Raleway" pitchFamily="2" charset="77"/>
                <a:ea typeface="Open Sans Light" panose="020B0306030504020204" pitchFamily="34" charset="0"/>
                <a:cs typeface="Open Sans Light" panose="020B0306030504020204" pitchFamily="34" charset="0"/>
              </a:endParaRPr>
            </a:p>
          </p:txBody>
        </p:sp>
        <p:pic>
          <p:nvPicPr>
            <p:cNvPr id="35" name="Picture 34">
              <a:extLst>
                <a:ext uri="{FF2B5EF4-FFF2-40B4-BE49-F238E27FC236}">
                  <a16:creationId xmlns:a16="http://schemas.microsoft.com/office/drawing/2014/main" id="{5B4568C1-914C-415C-B412-7345943A6946}"/>
                </a:ext>
              </a:extLst>
            </p:cNvPr>
            <p:cNvPicPr>
              <a:picLocks noChangeAspect="1"/>
            </p:cNvPicPr>
            <p:nvPr/>
          </p:nvPicPr>
          <p:blipFill>
            <a:blip r:embed="rId9">
              <a:clrChange>
                <a:clrFrom>
                  <a:srgbClr val="FFFFFF"/>
                </a:clrFrom>
                <a:clrTo>
                  <a:srgbClr val="FFFFFF">
                    <a:alpha val="0"/>
                  </a:srgbClr>
                </a:clrTo>
              </a:clrChange>
            </a:blip>
            <a:stretch>
              <a:fillRect/>
            </a:stretch>
          </p:blipFill>
          <p:spPr bwMode="auto">
            <a:xfrm>
              <a:off x="7686615" y="4532787"/>
              <a:ext cx="1282394" cy="370375"/>
            </a:xfrm>
            <a:prstGeom prst="rect">
              <a:avLst/>
            </a:prstGeom>
          </p:spPr>
        </p:pic>
      </p:grpSp>
      <p:sp>
        <p:nvSpPr>
          <p:cNvPr id="36" name="Hexagon 35">
            <a:extLst>
              <a:ext uri="{FF2B5EF4-FFF2-40B4-BE49-F238E27FC236}">
                <a16:creationId xmlns:a16="http://schemas.microsoft.com/office/drawing/2014/main" id="{CF9AFE67-7ABF-4F60-88A6-3C21E9BC8A91}"/>
              </a:ext>
            </a:extLst>
          </p:cNvPr>
          <p:cNvSpPr/>
          <p:nvPr/>
        </p:nvSpPr>
        <p:spPr>
          <a:xfrm rot="16200000">
            <a:off x="5392327" y="5054934"/>
            <a:ext cx="878340" cy="757188"/>
          </a:xfrm>
          <a:prstGeom prst="hexagon">
            <a:avLst/>
          </a:prstGeom>
          <a:solidFill>
            <a:srgbClr val="99BC00"/>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a:latin typeface="Raleway SemiBold" panose="020B0703030101060003" pitchFamily="34" charset="0"/>
              </a:rPr>
              <a:t>07</a:t>
            </a:r>
            <a:endParaRPr lang="id-ID" sz="2400">
              <a:latin typeface="Raleway SemiBold" panose="020B0703030101060003" pitchFamily="34" charset="0"/>
            </a:endParaRPr>
          </a:p>
        </p:txBody>
      </p:sp>
      <p:grpSp>
        <p:nvGrpSpPr>
          <p:cNvPr id="37" name="Group 36">
            <a:extLst>
              <a:ext uri="{FF2B5EF4-FFF2-40B4-BE49-F238E27FC236}">
                <a16:creationId xmlns:a16="http://schemas.microsoft.com/office/drawing/2014/main" id="{271A6947-9D66-4680-B31E-8040919046E8}"/>
              </a:ext>
            </a:extLst>
          </p:cNvPr>
          <p:cNvGrpSpPr/>
          <p:nvPr/>
        </p:nvGrpSpPr>
        <p:grpSpPr>
          <a:xfrm>
            <a:off x="6389484" y="5229541"/>
            <a:ext cx="5578113" cy="646331"/>
            <a:chOff x="7723957" y="4366106"/>
            <a:chExt cx="5578113" cy="646331"/>
          </a:xfrm>
        </p:grpSpPr>
        <p:sp>
          <p:nvSpPr>
            <p:cNvPr id="38" name="TextBox 37">
              <a:extLst>
                <a:ext uri="{FF2B5EF4-FFF2-40B4-BE49-F238E27FC236}">
                  <a16:creationId xmlns:a16="http://schemas.microsoft.com/office/drawing/2014/main" id="{C37DA653-33E5-4687-954D-39157ED3AC92}"/>
                </a:ext>
              </a:extLst>
            </p:cNvPr>
            <p:cNvSpPr txBox="1"/>
            <p:nvPr/>
          </p:nvSpPr>
          <p:spPr>
            <a:xfrm>
              <a:off x="8773899" y="4366106"/>
              <a:ext cx="4528171" cy="646331"/>
            </a:xfrm>
            <a:prstGeom prst="rect">
              <a:avLst/>
            </a:prstGeom>
            <a:noFill/>
          </p:spPr>
          <p:txBody>
            <a:bodyPr wrap="square" rtlCol="0">
              <a:spAutoFit/>
            </a:bodyPr>
            <a:lstStyle/>
            <a:p>
              <a:r>
                <a:rPr lang="en-GB" sz="1200">
                  <a:cs typeface="Calibri"/>
                </a:rPr>
                <a:t>Deploying two AI-assisted sorting systems </a:t>
              </a:r>
              <a:r>
                <a:rPr lang="en-GB" sz="1200" b="1">
                  <a:cs typeface="Calibri"/>
                </a:rPr>
                <a:t>for tuneable segregation of mineral ore streams</a:t>
              </a:r>
              <a:r>
                <a:rPr lang="en-GB" sz="1200">
                  <a:cs typeface="Calibri"/>
                </a:rPr>
                <a:t>, utilizing </a:t>
              </a:r>
              <a:r>
                <a:rPr lang="en-GB" sz="1200" err="1">
                  <a:cs typeface="Calibri"/>
                </a:rPr>
                <a:t>nondestructive</a:t>
              </a:r>
              <a:r>
                <a:rPr lang="en-GB" sz="1200">
                  <a:cs typeface="Calibri"/>
                </a:rPr>
                <a:t> vision sensory devices and deep learning models.</a:t>
              </a:r>
              <a:endParaRPr lang="id-ID" sz="1200">
                <a:latin typeface="Raleway" pitchFamily="2" charset="77"/>
                <a:ea typeface="Open Sans Light" panose="020B0306030504020204" pitchFamily="34" charset="0"/>
                <a:cs typeface="Open Sans Light" panose="020B0306030504020204" pitchFamily="34" charset="0"/>
              </a:endParaRPr>
            </a:p>
          </p:txBody>
        </p:sp>
        <p:pic>
          <p:nvPicPr>
            <p:cNvPr id="39" name="Picture 38">
              <a:extLst>
                <a:ext uri="{FF2B5EF4-FFF2-40B4-BE49-F238E27FC236}">
                  <a16:creationId xmlns:a16="http://schemas.microsoft.com/office/drawing/2014/main" id="{6B1E6048-0CAD-4ACB-AF56-D4744CE13049}"/>
                </a:ext>
              </a:extLst>
            </p:cNvPr>
            <p:cNvPicPr>
              <a:picLocks noChangeAspect="1"/>
            </p:cNvPicPr>
            <p:nvPr/>
          </p:nvPicPr>
          <p:blipFill>
            <a:blip r:embed="rId10"/>
            <a:stretch>
              <a:fillRect/>
            </a:stretch>
          </p:blipFill>
          <p:spPr bwMode="auto">
            <a:xfrm>
              <a:off x="7723957" y="4379761"/>
              <a:ext cx="1028648" cy="497865"/>
            </a:xfrm>
            <a:prstGeom prst="rect">
              <a:avLst/>
            </a:prstGeom>
          </p:spPr>
        </p:pic>
      </p:grpSp>
      <p:sp>
        <p:nvSpPr>
          <p:cNvPr id="40" name="Hexagon 39">
            <a:extLst>
              <a:ext uri="{FF2B5EF4-FFF2-40B4-BE49-F238E27FC236}">
                <a16:creationId xmlns:a16="http://schemas.microsoft.com/office/drawing/2014/main" id="{DEFE81D1-BB17-4CAD-BF5A-7D15155858A3}"/>
              </a:ext>
            </a:extLst>
          </p:cNvPr>
          <p:cNvSpPr/>
          <p:nvPr/>
        </p:nvSpPr>
        <p:spPr>
          <a:xfrm rot="16200000">
            <a:off x="5069047" y="5958364"/>
            <a:ext cx="878340" cy="757188"/>
          </a:xfrm>
          <a:prstGeom prst="hexagon">
            <a:avLst/>
          </a:prstGeom>
          <a:solidFill>
            <a:srgbClr val="AE50F7"/>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a:latin typeface="Raleway SemiBold" panose="020B0703030101060003" pitchFamily="34" charset="0"/>
              </a:rPr>
              <a:t>08</a:t>
            </a:r>
            <a:endParaRPr lang="id-ID" sz="2400">
              <a:latin typeface="Raleway SemiBold" panose="020B0703030101060003" pitchFamily="34" charset="0"/>
            </a:endParaRPr>
          </a:p>
        </p:txBody>
      </p:sp>
      <p:grpSp>
        <p:nvGrpSpPr>
          <p:cNvPr id="41" name="Group 40">
            <a:extLst>
              <a:ext uri="{FF2B5EF4-FFF2-40B4-BE49-F238E27FC236}">
                <a16:creationId xmlns:a16="http://schemas.microsoft.com/office/drawing/2014/main" id="{E5909597-EC9F-4337-B335-9FF4B34571C7}"/>
              </a:ext>
            </a:extLst>
          </p:cNvPr>
          <p:cNvGrpSpPr/>
          <p:nvPr/>
        </p:nvGrpSpPr>
        <p:grpSpPr>
          <a:xfrm>
            <a:off x="6038045" y="5824993"/>
            <a:ext cx="5391311" cy="1015663"/>
            <a:chOff x="7584156" y="4134947"/>
            <a:chExt cx="5391311" cy="1015663"/>
          </a:xfrm>
        </p:grpSpPr>
        <p:sp>
          <p:nvSpPr>
            <p:cNvPr id="42" name="TextBox 41">
              <a:extLst>
                <a:ext uri="{FF2B5EF4-FFF2-40B4-BE49-F238E27FC236}">
                  <a16:creationId xmlns:a16="http://schemas.microsoft.com/office/drawing/2014/main" id="{5B1AB3BE-5594-4E5B-9403-1823C41F024A}"/>
                </a:ext>
              </a:extLst>
            </p:cNvPr>
            <p:cNvSpPr txBox="1"/>
            <p:nvPr/>
          </p:nvSpPr>
          <p:spPr>
            <a:xfrm>
              <a:off x="8848133" y="4134947"/>
              <a:ext cx="4127334" cy="1015663"/>
            </a:xfrm>
            <a:prstGeom prst="rect">
              <a:avLst/>
            </a:prstGeom>
            <a:noFill/>
          </p:spPr>
          <p:txBody>
            <a:bodyPr wrap="square" rtlCol="0">
              <a:spAutoFit/>
            </a:bodyPr>
            <a:lstStyle/>
            <a:p>
              <a:r>
                <a:rPr lang="en-US" sz="1200">
                  <a:cs typeface="Calibri"/>
                </a:rPr>
                <a:t>Within Theseus </a:t>
              </a:r>
              <a:r>
                <a:rPr lang="en-US" sz="1200" b="1">
                  <a:cs typeface="Calibri"/>
                </a:rPr>
                <a:t>5 sorters</a:t>
              </a:r>
              <a:r>
                <a:rPr lang="en-US" sz="1200">
                  <a:cs typeface="Calibri"/>
                </a:rPr>
                <a:t> will be developed in the disciplines of </a:t>
              </a:r>
              <a:r>
                <a:rPr lang="en-US" sz="1200" b="1">
                  <a:cs typeface="Calibri"/>
                </a:rPr>
                <a:t>1)</a:t>
              </a:r>
              <a:r>
                <a:rPr lang="en-US" sz="1200">
                  <a:cs typeface="Calibri"/>
                </a:rPr>
                <a:t> </a:t>
              </a:r>
              <a:r>
                <a:rPr lang="en-US" sz="1200" b="1">
                  <a:cs typeface="Calibri"/>
                </a:rPr>
                <a:t>Mixed urban wastes  2) Textile sorting </a:t>
              </a:r>
              <a:r>
                <a:rPr lang="en-US" sz="1200">
                  <a:cs typeface="Calibri"/>
                </a:rPr>
                <a:t>based on type and quality </a:t>
              </a:r>
              <a:r>
                <a:rPr lang="en-US" sz="1200" b="1">
                  <a:cs typeface="Calibri"/>
                </a:rPr>
                <a:t>3) Metal wastes </a:t>
              </a:r>
              <a:r>
                <a:rPr lang="en-US" sz="1200">
                  <a:cs typeface="Calibri"/>
                </a:rPr>
                <a:t>categorizing copper &amp; </a:t>
              </a:r>
              <a:r>
                <a:rPr lang="en-US" sz="1200" err="1">
                  <a:cs typeface="Calibri"/>
                </a:rPr>
                <a:t>aluminium</a:t>
              </a:r>
              <a:r>
                <a:rPr lang="en-US" sz="1200">
                  <a:cs typeface="Calibri"/>
                </a:rPr>
                <a:t> levels </a:t>
              </a:r>
              <a:r>
                <a:rPr lang="en-US" sz="1200" b="1">
                  <a:cs typeface="Calibri"/>
                </a:rPr>
                <a:t>4) Glass sorting </a:t>
              </a:r>
              <a:r>
                <a:rPr lang="en-US" sz="1200">
                  <a:cs typeface="Calibri"/>
                </a:rPr>
                <a:t>based on quality and clearness of glasses and </a:t>
              </a:r>
              <a:r>
                <a:rPr lang="en-US" sz="1200" b="1">
                  <a:cs typeface="Calibri"/>
                </a:rPr>
                <a:t>5) Plastics form mixed wastes</a:t>
              </a:r>
              <a:endParaRPr lang="id-ID" sz="1200" b="1">
                <a:latin typeface="Raleway" pitchFamily="2" charset="77"/>
                <a:ea typeface="Open Sans Light" panose="020B0306030504020204" pitchFamily="34" charset="0"/>
                <a:cs typeface="Open Sans Light" panose="020B0306030504020204" pitchFamily="34" charset="0"/>
              </a:endParaRPr>
            </a:p>
          </p:txBody>
        </p:sp>
        <p:pic>
          <p:nvPicPr>
            <p:cNvPr id="43" name="Picture 42">
              <a:extLst>
                <a:ext uri="{FF2B5EF4-FFF2-40B4-BE49-F238E27FC236}">
                  <a16:creationId xmlns:a16="http://schemas.microsoft.com/office/drawing/2014/main" id="{5FB8795C-F99D-4D9F-8244-F63DEA37E643}"/>
                </a:ext>
              </a:extLst>
            </p:cNvPr>
            <p:cNvPicPr>
              <a:picLocks noChangeAspect="1"/>
            </p:cNvPicPr>
            <p:nvPr/>
          </p:nvPicPr>
          <p:blipFill>
            <a:blip r:embed="rId11"/>
            <a:stretch>
              <a:fillRect/>
            </a:stretch>
          </p:blipFill>
          <p:spPr bwMode="auto">
            <a:xfrm>
              <a:off x="7584156" y="4244197"/>
              <a:ext cx="1255993" cy="797161"/>
            </a:xfrm>
            <a:prstGeom prst="rect">
              <a:avLst/>
            </a:prstGeom>
          </p:spPr>
        </p:pic>
      </p:grpSp>
      <p:pic>
        <p:nvPicPr>
          <p:cNvPr id="44" name="Picture 6">
            <a:extLst>
              <a:ext uri="{FF2B5EF4-FFF2-40B4-BE49-F238E27FC236}">
                <a16:creationId xmlns:a16="http://schemas.microsoft.com/office/drawing/2014/main" id="{414B7BC4-56D8-4F40-BAD4-01B78DF744DD}"/>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46445" y="1704650"/>
            <a:ext cx="2671977" cy="120586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a:extLst>
              <a:ext uri="{FF2B5EF4-FFF2-40B4-BE49-F238E27FC236}">
                <a16:creationId xmlns:a16="http://schemas.microsoft.com/office/drawing/2014/main" id="{969DEA50-11CF-4195-AEAC-8FA16A00DDA6}"/>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7092" y="2497938"/>
            <a:ext cx="2921515" cy="166767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6" name="Picture 4">
            <a:extLst>
              <a:ext uri="{FF2B5EF4-FFF2-40B4-BE49-F238E27FC236}">
                <a16:creationId xmlns:a16="http://schemas.microsoft.com/office/drawing/2014/main" id="{B223AD67-2270-4B75-A11F-1B762EDBE865}"/>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350" t="10750" r="3415" b="9376"/>
          <a:stretch/>
        </p:blipFill>
        <p:spPr bwMode="auto">
          <a:xfrm flipH="1">
            <a:off x="199841" y="3625469"/>
            <a:ext cx="2609497" cy="141535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68527AF4-5F45-4C56-87AA-D44C5EB4FE1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flipH="1">
            <a:off x="2739926" y="1199253"/>
            <a:ext cx="2529082" cy="1281495"/>
          </a:xfrm>
          <a:prstGeom prst="rect">
            <a:avLst/>
          </a:prstGeom>
        </p:spPr>
      </p:pic>
      <p:pic>
        <p:nvPicPr>
          <p:cNvPr id="48" name="Picture 2">
            <a:extLst>
              <a:ext uri="{FF2B5EF4-FFF2-40B4-BE49-F238E27FC236}">
                <a16:creationId xmlns:a16="http://schemas.microsoft.com/office/drawing/2014/main" id="{FEC75A65-ACD7-4000-9AF3-B26725034F12}"/>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456956" y="2154477"/>
            <a:ext cx="3116326" cy="15931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112541C-270C-408C-BE24-389C307A8514}"/>
              </a:ext>
            </a:extLst>
          </p:cNvPr>
          <p:cNvPicPr>
            <a:picLocks noChangeAspect="1"/>
          </p:cNvPicPr>
          <p:nvPr/>
        </p:nvPicPr>
        <p:blipFill>
          <a:blip r:embed="rId1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914294" y="4541425"/>
            <a:ext cx="4113815" cy="1301840"/>
          </a:xfrm>
          <a:prstGeom prst="rect">
            <a:avLst/>
          </a:prstGeom>
          <a:noFill/>
          <a:ln>
            <a:noFill/>
          </a:ln>
        </p:spPr>
      </p:pic>
      <p:pic>
        <p:nvPicPr>
          <p:cNvPr id="50" name="Picture 49">
            <a:extLst>
              <a:ext uri="{FF2B5EF4-FFF2-40B4-BE49-F238E27FC236}">
                <a16:creationId xmlns:a16="http://schemas.microsoft.com/office/drawing/2014/main" id="{C7DB749C-1AE6-47AD-81EE-8C11F933B91B}"/>
              </a:ext>
            </a:extLst>
          </p:cNvPr>
          <p:cNvPicPr>
            <a:picLocks noChangeAspect="1"/>
          </p:cNvPicPr>
          <p:nvPr/>
        </p:nvPicPr>
        <p:blipFill>
          <a:blip r:embed="rId1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3015382" y="3646553"/>
            <a:ext cx="2699840" cy="12254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005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decel="100000" fill="hold" nodeType="withEffect">
                                  <p:stCondLst>
                                    <p:cond delay="75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3" decel="100000" fill="hold" nodeType="withEffect">
                                  <p:stCondLst>
                                    <p:cond delay="75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0-#ppt_h/2"/>
                                          </p:val>
                                        </p:tav>
                                        <p:tav tm="100000">
                                          <p:val>
                                            <p:strVal val="#ppt_y"/>
                                          </p:val>
                                        </p:tav>
                                      </p:tavLst>
                                    </p:anim>
                                  </p:childTnLst>
                                </p:cTn>
                              </p:par>
                              <p:par>
                                <p:cTn id="29" presetID="2" presetClass="entr" presetSubtype="6" decel="100000" fill="hold" nodeType="withEffect">
                                  <p:stCondLst>
                                    <p:cond delay="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1+#ppt_w/2"/>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75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ppt_x"/>
                                          </p:val>
                                        </p:tav>
                                        <p:tav tm="100000">
                                          <p:val>
                                            <p:strVal val="#ppt_x"/>
                                          </p:val>
                                        </p:tav>
                                      </p:tavLst>
                                    </p:anim>
                                    <p:anim calcmode="lin" valueType="num">
                                      <p:cBhvr additive="base">
                                        <p:cTn id="36" dur="10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5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750" fill="hold"/>
                                        <p:tgtEl>
                                          <p:spTgt spid="28"/>
                                        </p:tgtEl>
                                        <p:attrNameLst>
                                          <p:attrName>ppt_x</p:attrName>
                                        </p:attrNameLst>
                                      </p:cBhvr>
                                      <p:tavLst>
                                        <p:tav tm="0">
                                          <p:val>
                                            <p:strVal val="#ppt_x"/>
                                          </p:val>
                                        </p:tav>
                                        <p:tav tm="100000">
                                          <p:val>
                                            <p:strVal val="#ppt_x"/>
                                          </p:val>
                                        </p:tav>
                                      </p:tavLst>
                                    </p:anim>
                                    <p:anim calcmode="lin" valueType="num">
                                      <p:cBhvr additive="base">
                                        <p:cTn id="40" dur="75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75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1000" fill="hold"/>
                                        <p:tgtEl>
                                          <p:spTgt spid="29"/>
                                        </p:tgtEl>
                                        <p:attrNameLst>
                                          <p:attrName>ppt_x</p:attrName>
                                        </p:attrNameLst>
                                      </p:cBhvr>
                                      <p:tavLst>
                                        <p:tav tm="0">
                                          <p:val>
                                            <p:strVal val="#ppt_x"/>
                                          </p:val>
                                        </p:tav>
                                        <p:tav tm="100000">
                                          <p:val>
                                            <p:strVal val="#ppt_x"/>
                                          </p:val>
                                        </p:tav>
                                      </p:tavLst>
                                    </p:anim>
                                    <p:anim calcmode="lin" valueType="num">
                                      <p:cBhvr additive="base">
                                        <p:cTn id="44" dur="10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1" decel="100000" fill="hold" grpId="0" nodeType="withEffect">
                                  <p:stCondLst>
                                    <p:cond delay="75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1000" fill="hold"/>
                                        <p:tgtEl>
                                          <p:spTgt spid="11"/>
                                        </p:tgtEl>
                                        <p:attrNameLst>
                                          <p:attrName>ppt_x</p:attrName>
                                        </p:attrNameLst>
                                      </p:cBhvr>
                                      <p:tavLst>
                                        <p:tav tm="0">
                                          <p:val>
                                            <p:strVal val="#ppt_x"/>
                                          </p:val>
                                        </p:tav>
                                        <p:tav tm="100000">
                                          <p:val>
                                            <p:strVal val="#ppt_x"/>
                                          </p:val>
                                        </p:tav>
                                      </p:tavLst>
                                    </p:anim>
                                    <p:anim calcmode="lin" valueType="num">
                                      <p:cBhvr additive="base">
                                        <p:cTn id="48" dur="1000" fill="hold"/>
                                        <p:tgtEl>
                                          <p:spTgt spid="11"/>
                                        </p:tgtEl>
                                        <p:attrNameLst>
                                          <p:attrName>ppt_y</p:attrName>
                                        </p:attrNameLst>
                                      </p:cBhvr>
                                      <p:tavLst>
                                        <p:tav tm="0">
                                          <p:val>
                                            <p:strVal val="0-#ppt_h/2"/>
                                          </p:val>
                                        </p:tav>
                                        <p:tav tm="100000">
                                          <p:val>
                                            <p:strVal val="#ppt_y"/>
                                          </p:val>
                                        </p:tav>
                                      </p:tavLst>
                                    </p:anim>
                                  </p:childTnLst>
                                </p:cTn>
                              </p:par>
                              <p:par>
                                <p:cTn id="49" presetID="2" presetClass="entr" presetSubtype="4" decel="100000" fill="hold" grpId="0" nodeType="withEffect">
                                  <p:stCondLst>
                                    <p:cond delay="25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750" fill="hold"/>
                                        <p:tgtEl>
                                          <p:spTgt spid="32"/>
                                        </p:tgtEl>
                                        <p:attrNameLst>
                                          <p:attrName>ppt_x</p:attrName>
                                        </p:attrNameLst>
                                      </p:cBhvr>
                                      <p:tavLst>
                                        <p:tav tm="0">
                                          <p:val>
                                            <p:strVal val="#ppt_x"/>
                                          </p:val>
                                        </p:tav>
                                        <p:tav tm="100000">
                                          <p:val>
                                            <p:strVal val="#ppt_x"/>
                                          </p:val>
                                        </p:tav>
                                      </p:tavLst>
                                    </p:anim>
                                    <p:anim calcmode="lin" valueType="num">
                                      <p:cBhvr additive="base">
                                        <p:cTn id="52" dur="75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75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1000" fill="hold"/>
                                        <p:tgtEl>
                                          <p:spTgt spid="33"/>
                                        </p:tgtEl>
                                        <p:attrNameLst>
                                          <p:attrName>ppt_x</p:attrName>
                                        </p:attrNameLst>
                                      </p:cBhvr>
                                      <p:tavLst>
                                        <p:tav tm="0">
                                          <p:val>
                                            <p:strVal val="#ppt_x"/>
                                          </p:val>
                                        </p:tav>
                                        <p:tav tm="100000">
                                          <p:val>
                                            <p:strVal val="#ppt_x"/>
                                          </p:val>
                                        </p:tav>
                                      </p:tavLst>
                                    </p:anim>
                                    <p:anim calcmode="lin" valueType="num">
                                      <p:cBhvr additive="base">
                                        <p:cTn id="56" dur="1000" fill="hold"/>
                                        <p:tgtEl>
                                          <p:spTgt spid="33"/>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25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750" fill="hold"/>
                                        <p:tgtEl>
                                          <p:spTgt spid="36"/>
                                        </p:tgtEl>
                                        <p:attrNameLst>
                                          <p:attrName>ppt_x</p:attrName>
                                        </p:attrNameLst>
                                      </p:cBhvr>
                                      <p:tavLst>
                                        <p:tav tm="0">
                                          <p:val>
                                            <p:strVal val="#ppt_x"/>
                                          </p:val>
                                        </p:tav>
                                        <p:tav tm="100000">
                                          <p:val>
                                            <p:strVal val="#ppt_x"/>
                                          </p:val>
                                        </p:tav>
                                      </p:tavLst>
                                    </p:anim>
                                    <p:anim calcmode="lin" valueType="num">
                                      <p:cBhvr additive="base">
                                        <p:cTn id="60" dur="750" fill="hold"/>
                                        <p:tgtEl>
                                          <p:spTgt spid="36"/>
                                        </p:tgtEl>
                                        <p:attrNameLst>
                                          <p:attrName>ppt_y</p:attrName>
                                        </p:attrNameLst>
                                      </p:cBhvr>
                                      <p:tavLst>
                                        <p:tav tm="0">
                                          <p:val>
                                            <p:strVal val="1+#ppt_h/2"/>
                                          </p:val>
                                        </p:tav>
                                        <p:tav tm="100000">
                                          <p:val>
                                            <p:strVal val="#ppt_y"/>
                                          </p:val>
                                        </p:tav>
                                      </p:tavLst>
                                    </p:anim>
                                  </p:childTnLst>
                                </p:cTn>
                              </p:par>
                              <p:par>
                                <p:cTn id="61" presetID="2" presetClass="entr" presetSubtype="4" decel="100000" fill="hold" nodeType="withEffect">
                                  <p:stCondLst>
                                    <p:cond delay="75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1000" fill="hold"/>
                                        <p:tgtEl>
                                          <p:spTgt spid="37"/>
                                        </p:tgtEl>
                                        <p:attrNameLst>
                                          <p:attrName>ppt_x</p:attrName>
                                        </p:attrNameLst>
                                      </p:cBhvr>
                                      <p:tavLst>
                                        <p:tav tm="0">
                                          <p:val>
                                            <p:strVal val="#ppt_x"/>
                                          </p:val>
                                        </p:tav>
                                        <p:tav tm="100000">
                                          <p:val>
                                            <p:strVal val="#ppt_x"/>
                                          </p:val>
                                        </p:tav>
                                      </p:tavLst>
                                    </p:anim>
                                    <p:anim calcmode="lin" valueType="num">
                                      <p:cBhvr additive="base">
                                        <p:cTn id="64" dur="1000" fill="hold"/>
                                        <p:tgtEl>
                                          <p:spTgt spid="37"/>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25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750" fill="hold"/>
                                        <p:tgtEl>
                                          <p:spTgt spid="40"/>
                                        </p:tgtEl>
                                        <p:attrNameLst>
                                          <p:attrName>ppt_x</p:attrName>
                                        </p:attrNameLst>
                                      </p:cBhvr>
                                      <p:tavLst>
                                        <p:tav tm="0">
                                          <p:val>
                                            <p:strVal val="#ppt_x"/>
                                          </p:val>
                                        </p:tav>
                                        <p:tav tm="100000">
                                          <p:val>
                                            <p:strVal val="#ppt_x"/>
                                          </p:val>
                                        </p:tav>
                                      </p:tavLst>
                                    </p:anim>
                                    <p:anim calcmode="lin" valueType="num">
                                      <p:cBhvr additive="base">
                                        <p:cTn id="68" dur="75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decel="100000" fill="hold" nodeType="withEffect">
                                  <p:stCondLst>
                                    <p:cond delay="75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1000" fill="hold"/>
                                        <p:tgtEl>
                                          <p:spTgt spid="41"/>
                                        </p:tgtEl>
                                        <p:attrNameLst>
                                          <p:attrName>ppt_x</p:attrName>
                                        </p:attrNameLst>
                                      </p:cBhvr>
                                      <p:tavLst>
                                        <p:tav tm="0">
                                          <p:val>
                                            <p:strVal val="#ppt_x"/>
                                          </p:val>
                                        </p:tav>
                                        <p:tav tm="100000">
                                          <p:val>
                                            <p:strVal val="#ppt_x"/>
                                          </p:val>
                                        </p:tav>
                                      </p:tavLst>
                                    </p:anim>
                                    <p:anim calcmode="lin" valueType="num">
                                      <p:cBhvr additive="base">
                                        <p:cTn id="72" dur="1000" fill="hold"/>
                                        <p:tgtEl>
                                          <p:spTgt spid="41"/>
                                        </p:tgtEl>
                                        <p:attrNameLst>
                                          <p:attrName>ppt_y</p:attrName>
                                        </p:attrNameLst>
                                      </p:cBhvr>
                                      <p:tavLst>
                                        <p:tav tm="0">
                                          <p:val>
                                            <p:strVal val="1+#ppt_h/2"/>
                                          </p:val>
                                        </p:tav>
                                        <p:tav tm="100000">
                                          <p:val>
                                            <p:strVal val="#ppt_y"/>
                                          </p:val>
                                        </p:tav>
                                      </p:tavLst>
                                    </p:anim>
                                  </p:childTnLst>
                                </p:cTn>
                              </p:par>
                            </p:childTnLst>
                          </p:cTn>
                        </p:par>
                        <p:par>
                          <p:cTn id="73" fill="hold">
                            <p:stCondLst>
                              <p:cond delay="1750"/>
                            </p:stCondLst>
                            <p:childTnLst>
                              <p:par>
                                <p:cTn id="74" presetID="2" presetClass="entr" presetSubtype="1"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additive="base">
                                        <p:cTn id="76" dur="1000" fill="hold"/>
                                        <p:tgtEl>
                                          <p:spTgt spid="47"/>
                                        </p:tgtEl>
                                        <p:attrNameLst>
                                          <p:attrName>ppt_x</p:attrName>
                                        </p:attrNameLst>
                                      </p:cBhvr>
                                      <p:tavLst>
                                        <p:tav tm="0">
                                          <p:val>
                                            <p:strVal val="#ppt_x"/>
                                          </p:val>
                                        </p:tav>
                                        <p:tav tm="100000">
                                          <p:val>
                                            <p:strVal val="#ppt_x"/>
                                          </p:val>
                                        </p:tav>
                                      </p:tavLst>
                                    </p:anim>
                                    <p:anim calcmode="lin" valueType="num">
                                      <p:cBhvr additive="base">
                                        <p:cTn id="77" dur="1000" fill="hold"/>
                                        <p:tgtEl>
                                          <p:spTgt spid="47"/>
                                        </p:tgtEl>
                                        <p:attrNameLst>
                                          <p:attrName>ppt_y</p:attrName>
                                        </p:attrNameLst>
                                      </p:cBhvr>
                                      <p:tavLst>
                                        <p:tav tm="0">
                                          <p:val>
                                            <p:strVal val="0-#ppt_h/2"/>
                                          </p:val>
                                        </p:tav>
                                        <p:tav tm="100000">
                                          <p:val>
                                            <p:strVal val="#ppt_y"/>
                                          </p:val>
                                        </p:tav>
                                      </p:tavLst>
                                    </p:anim>
                                  </p:childTnLst>
                                </p:cTn>
                              </p:par>
                            </p:childTnLst>
                          </p:cTn>
                        </p:par>
                        <p:par>
                          <p:cTn id="78" fill="hold">
                            <p:stCondLst>
                              <p:cond delay="2750"/>
                            </p:stCondLst>
                            <p:childTnLst>
                              <p:par>
                                <p:cTn id="79" presetID="2" presetClass="entr" presetSubtype="4" fill="hold" nodeType="after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additive="base">
                                        <p:cTn id="81" dur="1000" fill="hold"/>
                                        <p:tgtEl>
                                          <p:spTgt spid="44"/>
                                        </p:tgtEl>
                                        <p:attrNameLst>
                                          <p:attrName>ppt_x</p:attrName>
                                        </p:attrNameLst>
                                      </p:cBhvr>
                                      <p:tavLst>
                                        <p:tav tm="0">
                                          <p:val>
                                            <p:strVal val="#ppt_x"/>
                                          </p:val>
                                        </p:tav>
                                        <p:tav tm="100000">
                                          <p:val>
                                            <p:strVal val="#ppt_x"/>
                                          </p:val>
                                        </p:tav>
                                      </p:tavLst>
                                    </p:anim>
                                    <p:anim calcmode="lin" valueType="num">
                                      <p:cBhvr additive="base">
                                        <p:cTn id="82" dur="1000" fill="hold"/>
                                        <p:tgtEl>
                                          <p:spTgt spid="44"/>
                                        </p:tgtEl>
                                        <p:attrNameLst>
                                          <p:attrName>ppt_y</p:attrName>
                                        </p:attrNameLst>
                                      </p:cBhvr>
                                      <p:tavLst>
                                        <p:tav tm="0">
                                          <p:val>
                                            <p:strVal val="1+#ppt_h/2"/>
                                          </p:val>
                                        </p:tav>
                                        <p:tav tm="100000">
                                          <p:val>
                                            <p:strVal val="#ppt_y"/>
                                          </p:val>
                                        </p:tav>
                                      </p:tavLst>
                                    </p:anim>
                                  </p:childTnLst>
                                </p:cTn>
                              </p:par>
                            </p:childTnLst>
                          </p:cTn>
                        </p:par>
                        <p:par>
                          <p:cTn id="83" fill="hold">
                            <p:stCondLst>
                              <p:cond delay="3750"/>
                            </p:stCondLst>
                            <p:childTnLst>
                              <p:par>
                                <p:cTn id="84" presetID="2" presetClass="entr" presetSubtype="1" fill="hold" nodeType="after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additive="base">
                                        <p:cTn id="86" dur="1000" fill="hold"/>
                                        <p:tgtEl>
                                          <p:spTgt spid="48"/>
                                        </p:tgtEl>
                                        <p:attrNameLst>
                                          <p:attrName>ppt_x</p:attrName>
                                        </p:attrNameLst>
                                      </p:cBhvr>
                                      <p:tavLst>
                                        <p:tav tm="0">
                                          <p:val>
                                            <p:strVal val="#ppt_x"/>
                                          </p:val>
                                        </p:tav>
                                        <p:tav tm="100000">
                                          <p:val>
                                            <p:strVal val="#ppt_x"/>
                                          </p:val>
                                        </p:tav>
                                      </p:tavLst>
                                    </p:anim>
                                    <p:anim calcmode="lin" valueType="num">
                                      <p:cBhvr additive="base">
                                        <p:cTn id="87" dur="1000" fill="hold"/>
                                        <p:tgtEl>
                                          <p:spTgt spid="48"/>
                                        </p:tgtEl>
                                        <p:attrNameLst>
                                          <p:attrName>ppt_y</p:attrName>
                                        </p:attrNameLst>
                                      </p:cBhvr>
                                      <p:tavLst>
                                        <p:tav tm="0">
                                          <p:val>
                                            <p:strVal val="0-#ppt_h/2"/>
                                          </p:val>
                                        </p:tav>
                                        <p:tav tm="100000">
                                          <p:val>
                                            <p:strVal val="#ppt_y"/>
                                          </p:val>
                                        </p:tav>
                                      </p:tavLst>
                                    </p:anim>
                                  </p:childTnLst>
                                </p:cTn>
                              </p:par>
                            </p:childTnLst>
                          </p:cTn>
                        </p:par>
                        <p:par>
                          <p:cTn id="88" fill="hold">
                            <p:stCondLst>
                              <p:cond delay="4750"/>
                            </p:stCondLst>
                            <p:childTnLst>
                              <p:par>
                                <p:cTn id="89" presetID="2" presetClass="entr" presetSubtype="4" fill="hold" nodeType="after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additive="base">
                                        <p:cTn id="91" dur="1000" fill="hold"/>
                                        <p:tgtEl>
                                          <p:spTgt spid="45"/>
                                        </p:tgtEl>
                                        <p:attrNameLst>
                                          <p:attrName>ppt_x</p:attrName>
                                        </p:attrNameLst>
                                      </p:cBhvr>
                                      <p:tavLst>
                                        <p:tav tm="0">
                                          <p:val>
                                            <p:strVal val="#ppt_x"/>
                                          </p:val>
                                        </p:tav>
                                        <p:tav tm="100000">
                                          <p:val>
                                            <p:strVal val="#ppt_x"/>
                                          </p:val>
                                        </p:tav>
                                      </p:tavLst>
                                    </p:anim>
                                    <p:anim calcmode="lin" valueType="num">
                                      <p:cBhvr additive="base">
                                        <p:cTn id="92" dur="1000" fill="hold"/>
                                        <p:tgtEl>
                                          <p:spTgt spid="45"/>
                                        </p:tgtEl>
                                        <p:attrNameLst>
                                          <p:attrName>ppt_y</p:attrName>
                                        </p:attrNameLst>
                                      </p:cBhvr>
                                      <p:tavLst>
                                        <p:tav tm="0">
                                          <p:val>
                                            <p:strVal val="1+#ppt_h/2"/>
                                          </p:val>
                                        </p:tav>
                                        <p:tav tm="100000">
                                          <p:val>
                                            <p:strVal val="#ppt_y"/>
                                          </p:val>
                                        </p:tav>
                                      </p:tavLst>
                                    </p:anim>
                                  </p:childTnLst>
                                </p:cTn>
                              </p:par>
                            </p:childTnLst>
                          </p:cTn>
                        </p:par>
                        <p:par>
                          <p:cTn id="93" fill="hold">
                            <p:stCondLst>
                              <p:cond delay="5750"/>
                            </p:stCondLst>
                            <p:childTnLst>
                              <p:par>
                                <p:cTn id="94" presetID="2" presetClass="entr" presetSubtype="1" fill="hold" nodeType="afterEffect">
                                  <p:stCondLst>
                                    <p:cond delay="0"/>
                                  </p:stCondLst>
                                  <p:childTnLst>
                                    <p:set>
                                      <p:cBhvr>
                                        <p:cTn id="95" dur="1" fill="hold">
                                          <p:stCondLst>
                                            <p:cond delay="0"/>
                                          </p:stCondLst>
                                        </p:cTn>
                                        <p:tgtEl>
                                          <p:spTgt spid="50"/>
                                        </p:tgtEl>
                                        <p:attrNameLst>
                                          <p:attrName>style.visibility</p:attrName>
                                        </p:attrNameLst>
                                      </p:cBhvr>
                                      <p:to>
                                        <p:strVal val="visible"/>
                                      </p:to>
                                    </p:set>
                                    <p:anim calcmode="lin" valueType="num">
                                      <p:cBhvr additive="base">
                                        <p:cTn id="96" dur="1000" fill="hold"/>
                                        <p:tgtEl>
                                          <p:spTgt spid="50"/>
                                        </p:tgtEl>
                                        <p:attrNameLst>
                                          <p:attrName>ppt_x</p:attrName>
                                        </p:attrNameLst>
                                      </p:cBhvr>
                                      <p:tavLst>
                                        <p:tav tm="0">
                                          <p:val>
                                            <p:strVal val="#ppt_x"/>
                                          </p:val>
                                        </p:tav>
                                        <p:tav tm="100000">
                                          <p:val>
                                            <p:strVal val="#ppt_x"/>
                                          </p:val>
                                        </p:tav>
                                      </p:tavLst>
                                    </p:anim>
                                    <p:anim calcmode="lin" valueType="num">
                                      <p:cBhvr additive="base">
                                        <p:cTn id="97" dur="1000" fill="hold"/>
                                        <p:tgtEl>
                                          <p:spTgt spid="50"/>
                                        </p:tgtEl>
                                        <p:attrNameLst>
                                          <p:attrName>ppt_y</p:attrName>
                                        </p:attrNameLst>
                                      </p:cBhvr>
                                      <p:tavLst>
                                        <p:tav tm="0">
                                          <p:val>
                                            <p:strVal val="0-#ppt_h/2"/>
                                          </p:val>
                                        </p:tav>
                                        <p:tav tm="100000">
                                          <p:val>
                                            <p:strVal val="#ppt_y"/>
                                          </p:val>
                                        </p:tav>
                                      </p:tavLst>
                                    </p:anim>
                                  </p:childTnLst>
                                </p:cTn>
                              </p:par>
                            </p:childTnLst>
                          </p:cTn>
                        </p:par>
                        <p:par>
                          <p:cTn id="98" fill="hold">
                            <p:stCondLst>
                              <p:cond delay="6750"/>
                            </p:stCondLst>
                            <p:childTnLst>
                              <p:par>
                                <p:cTn id="99" presetID="2" presetClass="entr" presetSubtype="4" fill="hold" nodeType="afterEffect">
                                  <p:stCondLst>
                                    <p:cond delay="0"/>
                                  </p:stCondLst>
                                  <p:childTnLst>
                                    <p:set>
                                      <p:cBhvr>
                                        <p:cTn id="100" dur="1" fill="hold">
                                          <p:stCondLst>
                                            <p:cond delay="0"/>
                                          </p:stCondLst>
                                        </p:cTn>
                                        <p:tgtEl>
                                          <p:spTgt spid="46"/>
                                        </p:tgtEl>
                                        <p:attrNameLst>
                                          <p:attrName>style.visibility</p:attrName>
                                        </p:attrNameLst>
                                      </p:cBhvr>
                                      <p:to>
                                        <p:strVal val="visible"/>
                                      </p:to>
                                    </p:set>
                                    <p:anim calcmode="lin" valueType="num">
                                      <p:cBhvr additive="base">
                                        <p:cTn id="101" dur="1000" fill="hold"/>
                                        <p:tgtEl>
                                          <p:spTgt spid="46"/>
                                        </p:tgtEl>
                                        <p:attrNameLst>
                                          <p:attrName>ppt_x</p:attrName>
                                        </p:attrNameLst>
                                      </p:cBhvr>
                                      <p:tavLst>
                                        <p:tav tm="0">
                                          <p:val>
                                            <p:strVal val="#ppt_x"/>
                                          </p:val>
                                        </p:tav>
                                        <p:tav tm="100000">
                                          <p:val>
                                            <p:strVal val="#ppt_x"/>
                                          </p:val>
                                        </p:tav>
                                      </p:tavLst>
                                    </p:anim>
                                    <p:anim calcmode="lin" valueType="num">
                                      <p:cBhvr additive="base">
                                        <p:cTn id="102" dur="1000" fill="hold"/>
                                        <p:tgtEl>
                                          <p:spTgt spid="46"/>
                                        </p:tgtEl>
                                        <p:attrNameLst>
                                          <p:attrName>ppt_y</p:attrName>
                                        </p:attrNameLst>
                                      </p:cBhvr>
                                      <p:tavLst>
                                        <p:tav tm="0">
                                          <p:val>
                                            <p:strVal val="1+#ppt_h/2"/>
                                          </p:val>
                                        </p:tav>
                                        <p:tav tm="100000">
                                          <p:val>
                                            <p:strVal val="#ppt_y"/>
                                          </p:val>
                                        </p:tav>
                                      </p:tavLst>
                                    </p:anim>
                                  </p:childTnLst>
                                </p:cTn>
                              </p:par>
                            </p:childTnLst>
                          </p:cTn>
                        </p:par>
                        <p:par>
                          <p:cTn id="103" fill="hold">
                            <p:stCondLst>
                              <p:cond delay="7750"/>
                            </p:stCondLst>
                            <p:childTnLst>
                              <p:par>
                                <p:cTn id="104" presetID="2" presetClass="entr" presetSubtype="1"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additive="base">
                                        <p:cTn id="106" dur="1000" fill="hold"/>
                                        <p:tgtEl>
                                          <p:spTgt spid="49"/>
                                        </p:tgtEl>
                                        <p:attrNameLst>
                                          <p:attrName>ppt_x</p:attrName>
                                        </p:attrNameLst>
                                      </p:cBhvr>
                                      <p:tavLst>
                                        <p:tav tm="0">
                                          <p:val>
                                            <p:strVal val="#ppt_x"/>
                                          </p:val>
                                        </p:tav>
                                        <p:tav tm="100000">
                                          <p:val>
                                            <p:strVal val="#ppt_x"/>
                                          </p:val>
                                        </p:tav>
                                      </p:tavLst>
                                    </p:anim>
                                    <p:anim calcmode="lin" valueType="num">
                                      <p:cBhvr additive="base">
                                        <p:cTn id="107"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8" grpId="0" animBg="1"/>
      <p:bldP spid="32" grpId="0" animBg="1"/>
      <p:bldP spid="36"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568E4-0C42-888D-5DA1-FEF0BB31B8C8}"/>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30F0983F-0EFC-7CE3-C0E8-264611B510F5}"/>
              </a:ext>
            </a:extLst>
          </p:cNvPr>
          <p:cNvSpPr/>
          <p:nvPr/>
        </p:nvSpPr>
        <p:spPr>
          <a:xfrm flipH="1">
            <a:off x="566614" y="851019"/>
            <a:ext cx="12700" cy="5151961"/>
          </a:xfrm>
          <a:prstGeom prst="line">
            <a:avLst/>
          </a:prstGeom>
          <a:ln w="38100" cap="flat">
            <a:solidFill>
              <a:srgbClr val="E7B437"/>
            </a:solidFill>
            <a:prstDash val="solid"/>
            <a:headEnd type="none" w="sm" len="sm"/>
            <a:tailEnd type="none" w="sm" len="sm"/>
          </a:ln>
        </p:spPr>
        <p:txBody>
          <a:bodyPr/>
          <a:lstStyle/>
          <a:p>
            <a:endParaRPr lang="es-ES" sz="1200"/>
          </a:p>
        </p:txBody>
      </p:sp>
      <p:sp>
        <p:nvSpPr>
          <p:cNvPr id="13" name="AutoShape 13">
            <a:extLst>
              <a:ext uri="{FF2B5EF4-FFF2-40B4-BE49-F238E27FC236}">
                <a16:creationId xmlns:a16="http://schemas.microsoft.com/office/drawing/2014/main" id="{647C6780-7B9D-BC63-6377-BD1AD5EBF19A}"/>
              </a:ext>
            </a:extLst>
          </p:cNvPr>
          <p:cNvSpPr/>
          <p:nvPr/>
        </p:nvSpPr>
        <p:spPr>
          <a:xfrm flipV="1">
            <a:off x="553938" y="5997017"/>
            <a:ext cx="6589863" cy="11926"/>
          </a:xfrm>
          <a:prstGeom prst="line">
            <a:avLst/>
          </a:prstGeom>
          <a:ln w="38100" cap="flat">
            <a:solidFill>
              <a:srgbClr val="E7B437"/>
            </a:solidFill>
            <a:prstDash val="solid"/>
            <a:headEnd type="none" w="sm" len="sm"/>
            <a:tailEnd type="none" w="sm" len="sm"/>
          </a:ln>
        </p:spPr>
        <p:txBody>
          <a:bodyPr/>
          <a:lstStyle/>
          <a:p>
            <a:endParaRPr lang="es-ES" sz="1200"/>
          </a:p>
        </p:txBody>
      </p:sp>
      <p:sp>
        <p:nvSpPr>
          <p:cNvPr id="14" name="AutoShape 14">
            <a:extLst>
              <a:ext uri="{FF2B5EF4-FFF2-40B4-BE49-F238E27FC236}">
                <a16:creationId xmlns:a16="http://schemas.microsoft.com/office/drawing/2014/main" id="{EF942A73-1CA9-845C-9CD3-D2193DE9258D}"/>
              </a:ext>
            </a:extLst>
          </p:cNvPr>
          <p:cNvSpPr/>
          <p:nvPr/>
        </p:nvSpPr>
        <p:spPr>
          <a:xfrm flipV="1">
            <a:off x="566638" y="826393"/>
            <a:ext cx="6589863" cy="11926"/>
          </a:xfrm>
          <a:prstGeom prst="line">
            <a:avLst/>
          </a:prstGeom>
          <a:ln w="38100" cap="flat">
            <a:solidFill>
              <a:srgbClr val="E7B437"/>
            </a:solidFill>
            <a:prstDash val="solid"/>
            <a:headEnd type="none" w="sm" len="sm"/>
            <a:tailEnd type="none" w="sm" len="sm"/>
          </a:ln>
        </p:spPr>
        <p:txBody>
          <a:bodyPr/>
          <a:lstStyle/>
          <a:p>
            <a:endParaRPr lang="es-ES" sz="1200"/>
          </a:p>
        </p:txBody>
      </p:sp>
      <p:grpSp>
        <p:nvGrpSpPr>
          <p:cNvPr id="17" name="Group 17">
            <a:extLst>
              <a:ext uri="{FF2B5EF4-FFF2-40B4-BE49-F238E27FC236}">
                <a16:creationId xmlns:a16="http://schemas.microsoft.com/office/drawing/2014/main" id="{356982B6-6899-2E63-C1E8-90D5B1182767}"/>
              </a:ext>
            </a:extLst>
          </p:cNvPr>
          <p:cNvGrpSpPr/>
          <p:nvPr/>
        </p:nvGrpSpPr>
        <p:grpSpPr>
          <a:xfrm>
            <a:off x="9116494" y="654773"/>
            <a:ext cx="2389706" cy="513987"/>
            <a:chOff x="0" y="-62054"/>
            <a:chExt cx="4779412" cy="1027974"/>
          </a:xfrm>
        </p:grpSpPr>
        <p:sp>
          <p:nvSpPr>
            <p:cNvPr id="18" name="TextBox 18">
              <a:extLst>
                <a:ext uri="{FF2B5EF4-FFF2-40B4-BE49-F238E27FC236}">
                  <a16:creationId xmlns:a16="http://schemas.microsoft.com/office/drawing/2014/main" id="{704E2227-6FEB-3DA4-AE19-A0A6937430D2}"/>
                </a:ext>
              </a:extLst>
            </p:cNvPr>
            <p:cNvSpPr txBox="1"/>
            <p:nvPr/>
          </p:nvSpPr>
          <p:spPr>
            <a:xfrm>
              <a:off x="0" y="-62054"/>
              <a:ext cx="4779412" cy="1027974"/>
            </a:xfrm>
            <a:prstGeom prst="rect">
              <a:avLst/>
            </a:prstGeom>
          </p:spPr>
          <p:txBody>
            <a:bodyPr lIns="0" tIns="0" rIns="0" bIns="0" rtlCol="0" anchor="t">
              <a:spAutoFit/>
            </a:bodyPr>
            <a:lstStyle/>
            <a:p>
              <a:pPr algn="ctr">
                <a:lnSpc>
                  <a:spcPts val="4354"/>
                </a:lnSpc>
              </a:pPr>
              <a:r>
                <a:rPr lang="en-US" sz="3109" spc="-410">
                  <a:solidFill>
                    <a:srgbClr val="435B13"/>
                  </a:solidFill>
                  <a:latin typeface="Anantason SemiExpanded"/>
                  <a:ea typeface="Anantason SemiExpanded"/>
                  <a:cs typeface="Anantason SemiExpanded"/>
                  <a:sym typeface="Anantason SemiExpanded"/>
                </a:rPr>
                <a:t>     EXPL      </a:t>
              </a:r>
              <a:r>
                <a:rPr lang="en-US" sz="3109" spc="-410">
                  <a:solidFill>
                    <a:srgbClr val="E4B231"/>
                  </a:solidFill>
                  <a:latin typeface="Anantason SemiExpanded"/>
                  <a:ea typeface="Anantason SemiExpanded"/>
                  <a:cs typeface="Anantason SemiExpanded"/>
                  <a:sym typeface="Anantason SemiExpanded"/>
                </a:rPr>
                <a:t>RE</a:t>
              </a:r>
            </a:p>
          </p:txBody>
        </p:sp>
        <p:sp>
          <p:nvSpPr>
            <p:cNvPr id="19" name="Freeform 19">
              <a:extLst>
                <a:ext uri="{FF2B5EF4-FFF2-40B4-BE49-F238E27FC236}">
                  <a16:creationId xmlns:a16="http://schemas.microsoft.com/office/drawing/2014/main" id="{0F8932D7-95F0-4092-6D2A-62BAAECD4A0A}"/>
                </a:ext>
              </a:extLst>
            </p:cNvPr>
            <p:cNvSpPr/>
            <p:nvPr/>
          </p:nvSpPr>
          <p:spPr>
            <a:xfrm>
              <a:off x="2587714" y="0"/>
              <a:ext cx="806701" cy="738737"/>
            </a:xfrm>
            <a:custGeom>
              <a:avLst/>
              <a:gdLst/>
              <a:ahLst/>
              <a:cxnLst/>
              <a:rect l="l" t="t" r="r" b="b"/>
              <a:pathLst>
                <a:path w="806701" h="738737">
                  <a:moveTo>
                    <a:pt x="0" y="0"/>
                  </a:moveTo>
                  <a:lnTo>
                    <a:pt x="806701" y="0"/>
                  </a:lnTo>
                  <a:lnTo>
                    <a:pt x="806701" y="738737"/>
                  </a:lnTo>
                  <a:lnTo>
                    <a:pt x="0" y="7387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sz="1200"/>
            </a:p>
          </p:txBody>
        </p:sp>
        <p:grpSp>
          <p:nvGrpSpPr>
            <p:cNvPr id="20" name="Group 20">
              <a:extLst>
                <a:ext uri="{FF2B5EF4-FFF2-40B4-BE49-F238E27FC236}">
                  <a16:creationId xmlns:a16="http://schemas.microsoft.com/office/drawing/2014/main" id="{F464485B-1B75-17BB-89BD-94C8DA791FDA}"/>
                </a:ext>
              </a:extLst>
            </p:cNvPr>
            <p:cNvGrpSpPr/>
            <p:nvPr/>
          </p:nvGrpSpPr>
          <p:grpSpPr>
            <a:xfrm rot="-5400000">
              <a:off x="593213" y="202959"/>
              <a:ext cx="607745" cy="463813"/>
              <a:chOff x="0" y="-57150"/>
              <a:chExt cx="660400" cy="503997"/>
            </a:xfrm>
          </p:grpSpPr>
          <p:sp>
            <p:nvSpPr>
              <p:cNvPr id="21" name="Freeform 21">
                <a:extLst>
                  <a:ext uri="{FF2B5EF4-FFF2-40B4-BE49-F238E27FC236}">
                    <a16:creationId xmlns:a16="http://schemas.microsoft.com/office/drawing/2014/main" id="{77FA89F5-2063-13BD-2E2E-0FAA2329672F}"/>
                  </a:ext>
                </a:extLst>
              </p:cNvPr>
              <p:cNvSpPr/>
              <p:nvPr/>
            </p:nvSpPr>
            <p:spPr>
              <a:xfrm>
                <a:off x="0" y="0"/>
                <a:ext cx="660400" cy="446847"/>
              </a:xfrm>
              <a:custGeom>
                <a:avLst/>
                <a:gdLst/>
                <a:ahLst/>
                <a:cxnLst/>
                <a:rect l="l" t="t" r="r" b="b"/>
                <a:pathLst>
                  <a:path w="660400" h="446847">
                    <a:moveTo>
                      <a:pt x="220252" y="427778"/>
                    </a:moveTo>
                    <a:cubicBezTo>
                      <a:pt x="254109" y="439292"/>
                      <a:pt x="292600" y="446847"/>
                      <a:pt x="330378" y="446847"/>
                    </a:cubicBezTo>
                    <a:cubicBezTo>
                      <a:pt x="368157" y="446847"/>
                      <a:pt x="404509" y="440370"/>
                      <a:pt x="438009" y="428857"/>
                    </a:cubicBezTo>
                    <a:cubicBezTo>
                      <a:pt x="438723" y="428497"/>
                      <a:pt x="439435" y="428497"/>
                      <a:pt x="440148" y="428138"/>
                    </a:cubicBezTo>
                    <a:cubicBezTo>
                      <a:pt x="565955" y="382082"/>
                      <a:pt x="658618" y="260469"/>
                      <a:pt x="660400" y="126474"/>
                    </a:cubicBezTo>
                    <a:lnTo>
                      <a:pt x="660400" y="0"/>
                    </a:lnTo>
                    <a:lnTo>
                      <a:pt x="0" y="0"/>
                    </a:lnTo>
                    <a:lnTo>
                      <a:pt x="0" y="126380"/>
                    </a:lnTo>
                    <a:cubicBezTo>
                      <a:pt x="1782" y="261187"/>
                      <a:pt x="93019" y="382803"/>
                      <a:pt x="220252" y="427778"/>
                    </a:cubicBezTo>
                    <a:close/>
                  </a:path>
                </a:pathLst>
              </a:custGeom>
              <a:solidFill>
                <a:srgbClr val="E4B231"/>
              </a:solidFill>
            </p:spPr>
            <p:txBody>
              <a:bodyPr/>
              <a:lstStyle/>
              <a:p>
                <a:endParaRPr lang="es-ES" sz="1200"/>
              </a:p>
            </p:txBody>
          </p:sp>
          <p:sp>
            <p:nvSpPr>
              <p:cNvPr id="22" name="TextBox 22">
                <a:extLst>
                  <a:ext uri="{FF2B5EF4-FFF2-40B4-BE49-F238E27FC236}">
                    <a16:creationId xmlns:a16="http://schemas.microsoft.com/office/drawing/2014/main" id="{E2E6765E-FAFF-F78A-98B1-453DFBC02B65}"/>
                  </a:ext>
                </a:extLst>
              </p:cNvPr>
              <p:cNvSpPr txBox="1"/>
              <p:nvPr/>
            </p:nvSpPr>
            <p:spPr>
              <a:xfrm>
                <a:off x="0" y="-57150"/>
                <a:ext cx="660400" cy="376997"/>
              </a:xfrm>
              <a:prstGeom prst="rect">
                <a:avLst/>
              </a:prstGeom>
            </p:spPr>
            <p:txBody>
              <a:bodyPr lIns="30847" tIns="30847" rIns="30847" bIns="30847" rtlCol="0" anchor="ctr"/>
              <a:lstStyle/>
              <a:p>
                <a:pPr algn="ctr">
                  <a:lnSpc>
                    <a:spcPts val="2499"/>
                  </a:lnSpc>
                </a:pPr>
                <a:endParaRPr sz="1200"/>
              </a:p>
            </p:txBody>
          </p:sp>
        </p:grpSp>
        <p:sp>
          <p:nvSpPr>
            <p:cNvPr id="23" name="AutoShape 23">
              <a:extLst>
                <a:ext uri="{FF2B5EF4-FFF2-40B4-BE49-F238E27FC236}">
                  <a16:creationId xmlns:a16="http://schemas.microsoft.com/office/drawing/2014/main" id="{72C1A826-1EF8-9638-612A-91F8B3BC347C}"/>
                </a:ext>
              </a:extLst>
            </p:cNvPr>
            <p:cNvSpPr/>
            <p:nvPr/>
          </p:nvSpPr>
          <p:spPr>
            <a:xfrm flipH="1">
              <a:off x="667692" y="130992"/>
              <a:ext cx="0" cy="607745"/>
            </a:xfrm>
            <a:prstGeom prst="line">
              <a:avLst/>
            </a:prstGeom>
            <a:ln w="33579" cap="flat">
              <a:solidFill>
                <a:srgbClr val="E4B231"/>
              </a:solidFill>
              <a:prstDash val="solid"/>
              <a:headEnd type="none" w="sm" len="sm"/>
              <a:tailEnd type="none" w="sm" len="sm"/>
            </a:ln>
          </p:spPr>
          <p:txBody>
            <a:bodyPr/>
            <a:lstStyle/>
            <a:p>
              <a:endParaRPr lang="es-ES" sz="1200"/>
            </a:p>
          </p:txBody>
        </p:sp>
      </p:grpSp>
      <p:grpSp>
        <p:nvGrpSpPr>
          <p:cNvPr id="5" name="Group 8">
            <a:extLst>
              <a:ext uri="{FF2B5EF4-FFF2-40B4-BE49-F238E27FC236}">
                <a16:creationId xmlns:a16="http://schemas.microsoft.com/office/drawing/2014/main" id="{75CD6B96-2538-4248-9BC3-D425F59110AB}"/>
              </a:ext>
            </a:extLst>
          </p:cNvPr>
          <p:cNvGrpSpPr/>
          <p:nvPr/>
        </p:nvGrpSpPr>
        <p:grpSpPr>
          <a:xfrm>
            <a:off x="10212023" y="5952271"/>
            <a:ext cx="916716" cy="864419"/>
            <a:chOff x="0" y="0"/>
            <a:chExt cx="812800" cy="711200"/>
          </a:xfrm>
        </p:grpSpPr>
        <p:sp>
          <p:nvSpPr>
            <p:cNvPr id="3" name="Freeform 9">
              <a:extLst>
                <a:ext uri="{FF2B5EF4-FFF2-40B4-BE49-F238E27FC236}">
                  <a16:creationId xmlns:a16="http://schemas.microsoft.com/office/drawing/2014/main" id="{BD54F677-08B0-331A-3BC5-0A74E5F36529}"/>
                </a:ext>
              </a:extLst>
            </p:cNvPr>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35B13"/>
            </a:solidFill>
          </p:spPr>
          <p:txBody>
            <a:bodyPr/>
            <a:lstStyle/>
            <a:p>
              <a:endParaRPr lang="es-ES" sz="1200"/>
            </a:p>
          </p:txBody>
        </p:sp>
        <p:sp>
          <p:nvSpPr>
            <p:cNvPr id="4" name="TextBox 10">
              <a:extLst>
                <a:ext uri="{FF2B5EF4-FFF2-40B4-BE49-F238E27FC236}">
                  <a16:creationId xmlns:a16="http://schemas.microsoft.com/office/drawing/2014/main" id="{1EBA9DC9-8BC0-9C6A-C5FE-7E824B3A2DED}"/>
                </a:ext>
              </a:extLst>
            </p:cNvPr>
            <p:cNvSpPr txBox="1"/>
            <p:nvPr/>
          </p:nvSpPr>
          <p:spPr>
            <a:xfrm>
              <a:off x="127000" y="292100"/>
              <a:ext cx="558800" cy="368300"/>
            </a:xfrm>
            <a:prstGeom prst="rect">
              <a:avLst/>
            </a:prstGeom>
          </p:spPr>
          <p:txBody>
            <a:bodyPr lIns="33867" tIns="33867" rIns="33867" bIns="33867" rtlCol="0" anchor="ctr"/>
            <a:lstStyle/>
            <a:p>
              <a:pPr algn="ctr">
                <a:lnSpc>
                  <a:spcPts val="1307"/>
                </a:lnSpc>
              </a:pPr>
              <a:endParaRPr sz="1200"/>
            </a:p>
          </p:txBody>
        </p:sp>
      </p:grpSp>
      <p:sp>
        <p:nvSpPr>
          <p:cNvPr id="7" name="TextBox 13">
            <a:extLst>
              <a:ext uri="{FF2B5EF4-FFF2-40B4-BE49-F238E27FC236}">
                <a16:creationId xmlns:a16="http://schemas.microsoft.com/office/drawing/2014/main" id="{AC0D3823-7AD3-8E2A-6F06-6C5EFAFBB9FD}"/>
              </a:ext>
            </a:extLst>
          </p:cNvPr>
          <p:cNvSpPr txBox="1"/>
          <p:nvPr/>
        </p:nvSpPr>
        <p:spPr>
          <a:xfrm>
            <a:off x="10493613" y="6218767"/>
            <a:ext cx="353536" cy="433708"/>
          </a:xfrm>
          <a:prstGeom prst="rect">
            <a:avLst/>
          </a:prstGeom>
        </p:spPr>
        <p:txBody>
          <a:bodyPr lIns="0" tIns="0" rIns="0" bIns="0" rtlCol="0" anchor="t">
            <a:spAutoFit/>
          </a:bodyPr>
          <a:lstStyle/>
          <a:p>
            <a:pPr algn="ctr">
              <a:lnSpc>
                <a:spcPts val="3734"/>
              </a:lnSpc>
            </a:pPr>
            <a:r>
              <a:rPr lang="en-US" sz="2667" b="1">
                <a:solidFill>
                  <a:srgbClr val="E7B437"/>
                </a:solidFill>
                <a:latin typeface="Lato Bold"/>
                <a:ea typeface="Lato Bold"/>
                <a:cs typeface="Lato Bold"/>
                <a:sym typeface="Lato Bold"/>
              </a:rPr>
              <a:t>2</a:t>
            </a:r>
          </a:p>
        </p:txBody>
      </p:sp>
      <p:pic>
        <p:nvPicPr>
          <p:cNvPr id="8" name="Picture 7" descr="A logo on a black background&#10;&#10;Description automatically generated">
            <a:extLst>
              <a:ext uri="{FF2B5EF4-FFF2-40B4-BE49-F238E27FC236}">
                <a16:creationId xmlns:a16="http://schemas.microsoft.com/office/drawing/2014/main" id="{541CF3E4-C098-F042-FB21-51C474DEB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7630271"/>
          </a:xfrm>
          <a:prstGeom prst="rect">
            <a:avLst/>
          </a:prstGeom>
        </p:spPr>
      </p:pic>
      <p:pic>
        <p:nvPicPr>
          <p:cNvPr id="2" name="Picture 1" descr="A logo with a question mark&#10;&#10;Description automatically generated">
            <a:extLst>
              <a:ext uri="{FF2B5EF4-FFF2-40B4-BE49-F238E27FC236}">
                <a16:creationId xmlns:a16="http://schemas.microsoft.com/office/drawing/2014/main" id="{5EF67B52-FFE7-53E3-27B4-5E94A976921E}"/>
              </a:ext>
            </a:extLst>
          </p:cNvPr>
          <p:cNvPicPr>
            <a:picLocks noChangeAspect="1"/>
          </p:cNvPicPr>
          <p:nvPr/>
        </p:nvPicPr>
        <p:blipFill>
          <a:blip r:embed="rId5">
            <a:extLst>
              <a:ext uri="{28A0092B-C50C-407E-A947-70E740481C1C}">
                <a14:useLocalDpi xmlns:a14="http://schemas.microsoft.com/office/drawing/2010/main" val="0"/>
              </a:ext>
            </a:extLst>
          </a:blip>
          <a:srcRect l="8915" t="33424" r="8817" b="35116"/>
          <a:stretch/>
        </p:blipFill>
        <p:spPr>
          <a:xfrm>
            <a:off x="10076892" y="0"/>
            <a:ext cx="2115108" cy="572249"/>
          </a:xfrm>
          <a:prstGeom prst="rect">
            <a:avLst/>
          </a:prstGeom>
        </p:spPr>
      </p:pic>
    </p:spTree>
    <p:extLst>
      <p:ext uri="{BB962C8B-B14F-4D97-AF65-F5344CB8AC3E}">
        <p14:creationId xmlns:p14="http://schemas.microsoft.com/office/powerpoint/2010/main" val="2933749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1E2999-C12D-41C1-99DA-B2027C42CA43}"/>
              </a:ext>
            </a:extLst>
          </p:cNvPr>
          <p:cNvSpPr>
            <a:spLocks noGrp="1"/>
          </p:cNvSpPr>
          <p:nvPr>
            <p:ph type="body" sz="quarter" idx="13"/>
          </p:nvPr>
        </p:nvSpPr>
        <p:spPr>
          <a:xfrm>
            <a:off x="3957330" y="2207046"/>
            <a:ext cx="5196002" cy="1221953"/>
          </a:xfrm>
        </p:spPr>
        <p:txBody>
          <a:bodyPr/>
          <a:lstStyle/>
          <a:p>
            <a:r>
              <a:rPr lang="en-US"/>
              <a:t>Georgios Tsimiklis</a:t>
            </a:r>
          </a:p>
          <a:p>
            <a:r>
              <a:rPr lang="en-US"/>
              <a:t>Head of SIS Group, </a:t>
            </a:r>
            <a:r>
              <a:rPr lang="en-US" err="1"/>
              <a:t>Isense</a:t>
            </a:r>
            <a:r>
              <a:rPr lang="en-US"/>
              <a:t>-Group/ICCS</a:t>
            </a:r>
          </a:p>
          <a:p>
            <a:r>
              <a:rPr lang="en-US"/>
              <a:t>Managing Partner - </a:t>
            </a:r>
            <a:r>
              <a:rPr lang="en-US" err="1"/>
              <a:t>Cognisensus</a:t>
            </a:r>
            <a:endParaRPr lang="en-US"/>
          </a:p>
        </p:txBody>
      </p:sp>
      <p:sp>
        <p:nvSpPr>
          <p:cNvPr id="3" name="Title 2">
            <a:extLst>
              <a:ext uri="{FF2B5EF4-FFF2-40B4-BE49-F238E27FC236}">
                <a16:creationId xmlns:a16="http://schemas.microsoft.com/office/drawing/2014/main" id="{CCB34999-DCB8-9C1A-8A99-85BFD910EEA9}"/>
              </a:ext>
            </a:extLst>
          </p:cNvPr>
          <p:cNvSpPr>
            <a:spLocks noGrp="1"/>
          </p:cNvSpPr>
          <p:nvPr>
            <p:ph type="title"/>
          </p:nvPr>
        </p:nvSpPr>
        <p:spPr/>
        <p:txBody>
          <a:bodyPr/>
          <a:lstStyle/>
          <a:p>
            <a:endParaRPr lang="en-US"/>
          </a:p>
        </p:txBody>
      </p:sp>
      <p:pic>
        <p:nvPicPr>
          <p:cNvPr id="12" name="Εικόνα 12">
            <a:extLst>
              <a:ext uri="{FF2B5EF4-FFF2-40B4-BE49-F238E27FC236}">
                <a16:creationId xmlns:a16="http://schemas.microsoft.com/office/drawing/2014/main" id="{29AB3F7F-FCDA-4B02-81A5-4D6BB04CCA51}"/>
              </a:ext>
            </a:extLst>
          </p:cNvPr>
          <p:cNvPicPr>
            <a:picLocks noChangeAspect="1"/>
          </p:cNvPicPr>
          <p:nvPr/>
        </p:nvPicPr>
        <p:blipFill>
          <a:blip r:embed="rId2">
            <a:clrChange>
              <a:clrFrom>
                <a:srgbClr val="FFFFFF"/>
              </a:clrFrom>
              <a:clrTo>
                <a:srgbClr val="FFFFFF">
                  <a:alpha val="0"/>
                </a:srgbClr>
              </a:clrTo>
            </a:clrChange>
          </a:blip>
          <a:stretch>
            <a:fillRect/>
          </a:stretch>
        </p:blipFill>
        <p:spPr bwMode="auto">
          <a:xfrm>
            <a:off x="4634826" y="3799885"/>
            <a:ext cx="716855" cy="705376"/>
          </a:xfrm>
          <a:prstGeom prst="rect">
            <a:avLst/>
          </a:prstGeom>
        </p:spPr>
      </p:pic>
      <p:pic>
        <p:nvPicPr>
          <p:cNvPr id="13" name="Picture 12" descr="I-SENSE Group">
            <a:extLst>
              <a:ext uri="{FF2B5EF4-FFF2-40B4-BE49-F238E27FC236}">
                <a16:creationId xmlns:a16="http://schemas.microsoft.com/office/drawing/2014/main" id="{5AC1ECFB-6F1E-464F-8A41-3D6D24700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521" y="3799885"/>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question mark&#10;&#10;Description automatically generated">
            <a:extLst>
              <a:ext uri="{FF2B5EF4-FFF2-40B4-BE49-F238E27FC236}">
                <a16:creationId xmlns:a16="http://schemas.microsoft.com/office/drawing/2014/main" id="{D4194432-5591-04B5-DE04-FDDD26787487}"/>
              </a:ext>
            </a:extLst>
          </p:cNvPr>
          <p:cNvPicPr>
            <a:picLocks noChangeAspect="1"/>
          </p:cNvPicPr>
          <p:nvPr/>
        </p:nvPicPr>
        <p:blipFill>
          <a:blip r:embed="rId4">
            <a:extLst>
              <a:ext uri="{28A0092B-C50C-407E-A947-70E740481C1C}">
                <a14:useLocalDpi xmlns:a14="http://schemas.microsoft.com/office/drawing/2010/main" val="0"/>
              </a:ext>
            </a:extLst>
          </a:blip>
          <a:srcRect l="8915" t="33424" r="8817" b="35116"/>
          <a:stretch/>
        </p:blipFill>
        <p:spPr>
          <a:xfrm>
            <a:off x="7038224" y="3866448"/>
            <a:ext cx="2115108" cy="572249"/>
          </a:xfrm>
          <a:prstGeom prst="rect">
            <a:avLst/>
          </a:prstGeom>
        </p:spPr>
      </p:pic>
    </p:spTree>
    <p:extLst>
      <p:ext uri="{BB962C8B-B14F-4D97-AF65-F5344CB8AC3E}">
        <p14:creationId xmlns:p14="http://schemas.microsoft.com/office/powerpoint/2010/main" val="19221332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D6F19-67C8-30C1-E847-6E9FB9B2FF8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34BF0A1-8738-B5BD-354B-0245AD37B2BC}"/>
              </a:ext>
            </a:extLst>
          </p:cNvPr>
          <p:cNvSpPr>
            <a:spLocks noGrp="1"/>
          </p:cNvSpPr>
          <p:nvPr>
            <p:ph type="body" sz="quarter" idx="13"/>
          </p:nvPr>
        </p:nvSpPr>
        <p:spPr>
          <a:xfrm>
            <a:off x="164028" y="2408762"/>
            <a:ext cx="5858912" cy="3509438"/>
          </a:xfrm>
        </p:spPr>
        <p:txBody>
          <a:bodyPr/>
          <a:lstStyle/>
          <a:p>
            <a:pPr marL="342900" indent="-342900">
              <a:spcAft>
                <a:spcPts val="600"/>
              </a:spcAft>
              <a:buFont typeface="Arial" panose="020B0604020202020204" pitchFamily="34" charset="0"/>
              <a:buChar char="•"/>
            </a:pPr>
            <a:r>
              <a:rPr lang="en-US"/>
              <a:t>State-of-the-Art dedicated facilities.</a:t>
            </a:r>
          </a:p>
          <a:p>
            <a:pPr marL="342900" indent="-342900">
              <a:spcAft>
                <a:spcPts val="600"/>
              </a:spcAft>
              <a:buFont typeface="Arial" panose="020B0604020202020204" pitchFamily="34" charset="0"/>
              <a:buChar char="•"/>
            </a:pPr>
            <a:r>
              <a:rPr lang="en-US"/>
              <a:t>Advanced Sorting Lines (</a:t>
            </a:r>
            <a:r>
              <a:rPr lang="en-US" b="1"/>
              <a:t>XRF</a:t>
            </a:r>
            <a:r>
              <a:rPr lang="en-US"/>
              <a:t> &amp; </a:t>
            </a:r>
            <a:r>
              <a:rPr lang="en-US" b="1"/>
              <a:t>XRT</a:t>
            </a:r>
            <a:r>
              <a:rPr lang="en-US"/>
              <a:t>)</a:t>
            </a:r>
          </a:p>
          <a:p>
            <a:pPr marL="342900" indent="-342900">
              <a:spcAft>
                <a:spcPts val="600"/>
              </a:spcAft>
              <a:buFont typeface="Arial" panose="020B0604020202020204" pitchFamily="34" charset="0"/>
              <a:buChar char="•"/>
            </a:pPr>
            <a:r>
              <a:rPr lang="en-US" b="1"/>
              <a:t>AI-Driven</a:t>
            </a:r>
            <a:r>
              <a:rPr lang="en-US"/>
              <a:t> Multi-Sensor Systems (</a:t>
            </a:r>
            <a:r>
              <a:rPr lang="en-US" b="1"/>
              <a:t>RGB</a:t>
            </a:r>
            <a:r>
              <a:rPr lang="en-US"/>
              <a:t> &amp; </a:t>
            </a:r>
            <a:r>
              <a:rPr lang="en-US" b="1"/>
              <a:t>Hyperspectral</a:t>
            </a:r>
            <a:r>
              <a:rPr lang="en-US"/>
              <a:t>)</a:t>
            </a:r>
          </a:p>
          <a:p>
            <a:pPr marL="342900" indent="-342900">
              <a:spcAft>
                <a:spcPts val="600"/>
              </a:spcAft>
              <a:buFont typeface="Arial" panose="020B0604020202020204" pitchFamily="34" charset="0"/>
              <a:buChar char="•"/>
            </a:pPr>
            <a:r>
              <a:rPr lang="en-US" b="1"/>
              <a:t>Robotic Manipulation</a:t>
            </a:r>
            <a:r>
              <a:rPr lang="en-US"/>
              <a:t> Systems (Delta, Industrial Robots and Collaborative Robots)</a:t>
            </a:r>
          </a:p>
          <a:p>
            <a:pPr marL="342900" indent="-342900">
              <a:spcAft>
                <a:spcPts val="600"/>
              </a:spcAft>
              <a:buFont typeface="Arial" panose="020B0604020202020204" pitchFamily="34" charset="0"/>
              <a:buChar char="•"/>
            </a:pPr>
            <a:r>
              <a:rPr lang="en-US" b="1"/>
              <a:t>Pneumatic</a:t>
            </a:r>
            <a:r>
              <a:rPr lang="en-US"/>
              <a:t> Sorting Technology</a:t>
            </a:r>
          </a:p>
          <a:p>
            <a:pPr marL="342900" indent="-342900">
              <a:spcAft>
                <a:spcPts val="600"/>
              </a:spcAft>
              <a:buFont typeface="Arial" panose="020B0604020202020204" pitchFamily="34" charset="0"/>
              <a:buChar char="•"/>
            </a:pPr>
            <a:r>
              <a:rPr lang="en-US"/>
              <a:t>Flexible &amp; Modular Design</a:t>
            </a:r>
          </a:p>
          <a:p>
            <a:pPr algn="ctr"/>
            <a:endParaRPr lang="en-US"/>
          </a:p>
          <a:p>
            <a:pPr algn="ctr"/>
            <a:endParaRPr lang="en-US" sz="1600"/>
          </a:p>
          <a:p>
            <a:endParaRPr lang="en-US"/>
          </a:p>
        </p:txBody>
      </p:sp>
      <p:sp>
        <p:nvSpPr>
          <p:cNvPr id="6" name="Title 5">
            <a:extLst>
              <a:ext uri="{FF2B5EF4-FFF2-40B4-BE49-F238E27FC236}">
                <a16:creationId xmlns:a16="http://schemas.microsoft.com/office/drawing/2014/main" id="{8C3EFC43-4DB9-A1B7-4EB9-016B8666412E}"/>
              </a:ext>
            </a:extLst>
          </p:cNvPr>
          <p:cNvSpPr>
            <a:spLocks noGrp="1"/>
          </p:cNvSpPr>
          <p:nvPr>
            <p:ph type="title"/>
          </p:nvPr>
        </p:nvSpPr>
        <p:spPr>
          <a:xfrm>
            <a:off x="0" y="1168400"/>
            <a:ext cx="5689600" cy="1142133"/>
          </a:xfrm>
        </p:spPr>
        <p:txBody>
          <a:bodyPr/>
          <a:lstStyle/>
          <a:p>
            <a:pPr algn="ctr"/>
            <a:r>
              <a:rPr lang="en-US" sz="3600"/>
              <a:t>CRM recovery using Sorting Systems – Lab Scale Testing</a:t>
            </a:r>
          </a:p>
        </p:txBody>
      </p:sp>
      <p:pic>
        <p:nvPicPr>
          <p:cNvPr id="3" name="Picture 2">
            <a:extLst>
              <a:ext uri="{FF2B5EF4-FFF2-40B4-BE49-F238E27FC236}">
                <a16:creationId xmlns:a16="http://schemas.microsoft.com/office/drawing/2014/main" id="{08BD3452-0AF7-462A-B6EE-1D46699E0F00}"/>
              </a:ext>
            </a:extLst>
          </p:cNvPr>
          <p:cNvPicPr>
            <a:picLocks noChangeAspect="1"/>
          </p:cNvPicPr>
          <p:nvPr/>
        </p:nvPicPr>
        <p:blipFill>
          <a:blip r:embed="rId3"/>
          <a:stretch>
            <a:fillRect/>
          </a:stretch>
        </p:blipFill>
        <p:spPr>
          <a:xfrm>
            <a:off x="6022940" y="964334"/>
            <a:ext cx="6073771" cy="2312266"/>
          </a:xfrm>
          <a:prstGeom prst="rect">
            <a:avLst/>
          </a:prstGeom>
          <a:ln>
            <a:noFill/>
          </a:ln>
          <a:effectLst>
            <a:softEdge rad="112500"/>
          </a:effectLst>
        </p:spPr>
      </p:pic>
      <p:pic>
        <p:nvPicPr>
          <p:cNvPr id="4" name="Picture 3">
            <a:extLst>
              <a:ext uri="{FF2B5EF4-FFF2-40B4-BE49-F238E27FC236}">
                <a16:creationId xmlns:a16="http://schemas.microsoft.com/office/drawing/2014/main" id="{40D4B543-A23A-410C-A27C-C98313C7FBE8}"/>
              </a:ext>
            </a:extLst>
          </p:cNvPr>
          <p:cNvPicPr>
            <a:picLocks noChangeAspect="1"/>
          </p:cNvPicPr>
          <p:nvPr/>
        </p:nvPicPr>
        <p:blipFill>
          <a:blip r:embed="rId4"/>
          <a:stretch>
            <a:fillRect/>
          </a:stretch>
        </p:blipFill>
        <p:spPr>
          <a:xfrm>
            <a:off x="6022940" y="3581401"/>
            <a:ext cx="6056827" cy="3016933"/>
          </a:xfrm>
          <a:prstGeom prst="rect">
            <a:avLst/>
          </a:prstGeom>
          <a:ln>
            <a:noFill/>
          </a:ln>
          <a:effectLst>
            <a:softEdge rad="112500"/>
          </a:effectLst>
        </p:spPr>
      </p:pic>
    </p:spTree>
    <p:extLst>
      <p:ext uri="{BB962C8B-B14F-4D97-AF65-F5344CB8AC3E}">
        <p14:creationId xmlns:p14="http://schemas.microsoft.com/office/powerpoint/2010/main" val="27238181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B56F84-F5A2-5074-E30B-10E25A0B7BBF}"/>
              </a:ext>
            </a:extLst>
          </p:cNvPr>
          <p:cNvSpPr>
            <a:spLocks noGrp="1"/>
          </p:cNvSpPr>
          <p:nvPr>
            <p:ph type="pic" sz="quarter" idx="15"/>
          </p:nvPr>
        </p:nvSpPr>
        <p:spPr/>
        <p:txBody>
          <a:bodyPr/>
          <a:lstStyle/>
          <a:p>
            <a:endParaRPr lang="en-US"/>
          </a:p>
        </p:txBody>
      </p:sp>
      <p:sp>
        <p:nvSpPr>
          <p:cNvPr id="6" name="Text Placeholder 5">
            <a:extLst>
              <a:ext uri="{FF2B5EF4-FFF2-40B4-BE49-F238E27FC236}">
                <a16:creationId xmlns:a16="http://schemas.microsoft.com/office/drawing/2014/main" id="{12006306-16DB-5DF1-15B0-543CFAAD809D}"/>
              </a:ext>
            </a:extLst>
          </p:cNvPr>
          <p:cNvSpPr>
            <a:spLocks noGrp="1"/>
          </p:cNvSpPr>
          <p:nvPr>
            <p:ph type="body" sz="quarter" idx="17"/>
          </p:nvPr>
        </p:nvSpPr>
        <p:spPr>
          <a:xfrm>
            <a:off x="227435" y="1781749"/>
            <a:ext cx="7533934" cy="4393098"/>
          </a:xfrm>
        </p:spPr>
        <p:txBody>
          <a:bodyPr/>
          <a:lstStyle/>
          <a:p>
            <a:pPr marL="342900" indent="-342900">
              <a:buFont typeface="Arial" panose="020B0604020202020204" pitchFamily="34" charset="0"/>
              <a:buChar char="•"/>
            </a:pPr>
            <a:r>
              <a:rPr lang="en-US"/>
              <a:t>Introduction to ICCS</a:t>
            </a:r>
          </a:p>
          <a:p>
            <a:pPr marL="342900" indent="-342900">
              <a:buFont typeface="Arial" panose="020B0604020202020204" pitchFamily="34" charset="0"/>
              <a:buChar char="•"/>
            </a:pPr>
            <a:r>
              <a:rPr lang="en-US"/>
              <a:t>HSI and potential for new applications</a:t>
            </a:r>
          </a:p>
          <a:p>
            <a:pPr marL="342900" indent="-342900">
              <a:buFont typeface="Arial" panose="020B0604020202020204" pitchFamily="34" charset="0"/>
              <a:buChar char="•"/>
            </a:pPr>
            <a:r>
              <a:rPr lang="en-US"/>
              <a:t>HSI for mineral exploration</a:t>
            </a:r>
          </a:p>
          <a:p>
            <a:pPr marL="342900" indent="-342900">
              <a:buFont typeface="Arial" panose="020B0604020202020204" pitchFamily="34" charset="0"/>
              <a:buChar char="•"/>
            </a:pPr>
            <a:r>
              <a:rPr lang="en-US"/>
              <a:t>HIS for mineral classification</a:t>
            </a:r>
          </a:p>
          <a:p>
            <a:pPr marL="342900" indent="-342900">
              <a:buFont typeface="Arial" panose="020B0604020202020204" pitchFamily="34" charset="0"/>
              <a:buChar char="•"/>
            </a:pPr>
            <a:r>
              <a:rPr lang="en-US"/>
              <a:t>Overall Potential of sorting based on HSI</a:t>
            </a:r>
          </a:p>
        </p:txBody>
      </p:sp>
      <p:sp>
        <p:nvSpPr>
          <p:cNvPr id="3" name="Title 2">
            <a:extLst>
              <a:ext uri="{FF2B5EF4-FFF2-40B4-BE49-F238E27FC236}">
                <a16:creationId xmlns:a16="http://schemas.microsoft.com/office/drawing/2014/main" id="{C24D7F08-0AC0-CF82-0EEE-0FFD77DD7C61}"/>
              </a:ext>
            </a:extLst>
          </p:cNvPr>
          <p:cNvSpPr>
            <a:spLocks noGrp="1"/>
          </p:cNvSpPr>
          <p:nvPr>
            <p:ph type="title"/>
          </p:nvPr>
        </p:nvSpPr>
        <p:spPr>
          <a:xfrm>
            <a:off x="340996" y="365474"/>
            <a:ext cx="7552938" cy="492443"/>
          </a:xfrm>
        </p:spPr>
        <p:txBody>
          <a:bodyPr/>
          <a:lstStyle/>
          <a:p>
            <a:r>
              <a:rPr lang="en-US"/>
              <a:t>Contents</a:t>
            </a:r>
          </a:p>
        </p:txBody>
      </p:sp>
      <p:sp>
        <p:nvSpPr>
          <p:cNvPr id="4" name="Slide Number Placeholder 3">
            <a:extLst>
              <a:ext uri="{FF2B5EF4-FFF2-40B4-BE49-F238E27FC236}">
                <a16:creationId xmlns:a16="http://schemas.microsoft.com/office/drawing/2014/main" id="{7A9040E0-6CF6-6A0D-1F99-AAE71479593F}"/>
              </a:ext>
            </a:extLst>
          </p:cNvPr>
          <p:cNvSpPr>
            <a:spLocks noGrp="1"/>
          </p:cNvSpPr>
          <p:nvPr>
            <p:ph type="sldNum" sz="quarter" idx="4"/>
          </p:nvPr>
        </p:nvSpPr>
        <p:spPr/>
        <p:txBody>
          <a:bodyPr/>
          <a:lstStyle/>
          <a:p>
            <a:pPr>
              <a:defRPr/>
            </a:pPr>
            <a:fld id="{D65ACB9B-F2BC-4FE9-9640-F5E580D0F44C}" type="slidenum">
              <a:rPr lang="en-US" altLang="en-US" smtClean="0"/>
              <a:pPr>
                <a:defRPr/>
              </a:pPr>
              <a:t>2</a:t>
            </a:fld>
            <a:endParaRPr lang="en-US" altLang="en-US"/>
          </a:p>
        </p:txBody>
      </p:sp>
      <p:pic>
        <p:nvPicPr>
          <p:cNvPr id="8" name="Εικόνα 12">
            <a:extLst>
              <a:ext uri="{FF2B5EF4-FFF2-40B4-BE49-F238E27FC236}">
                <a16:creationId xmlns:a16="http://schemas.microsoft.com/office/drawing/2014/main" id="{A6E273B8-9E95-41C3-85F6-355ABE5E950B}"/>
              </a:ext>
            </a:extLst>
          </p:cNvPr>
          <p:cNvPicPr>
            <a:picLocks noChangeAspect="1"/>
          </p:cNvPicPr>
          <p:nvPr/>
        </p:nvPicPr>
        <p:blipFill>
          <a:blip r:embed="rId2">
            <a:clrChange>
              <a:clrFrom>
                <a:srgbClr val="FFFFFF"/>
              </a:clrFrom>
              <a:clrTo>
                <a:srgbClr val="FFFFFF">
                  <a:alpha val="0"/>
                </a:srgbClr>
              </a:clrTo>
            </a:clrChange>
          </a:blip>
          <a:stretch>
            <a:fillRect/>
          </a:stretch>
        </p:blipFill>
        <p:spPr bwMode="auto">
          <a:xfrm>
            <a:off x="7480658" y="263583"/>
            <a:ext cx="716855" cy="705376"/>
          </a:xfrm>
          <a:prstGeom prst="rect">
            <a:avLst/>
          </a:prstGeom>
        </p:spPr>
      </p:pic>
      <p:pic>
        <p:nvPicPr>
          <p:cNvPr id="10" name="Picture 9" descr="I-SENSE Group">
            <a:extLst>
              <a:ext uri="{FF2B5EF4-FFF2-40B4-BE49-F238E27FC236}">
                <a16:creationId xmlns:a16="http://schemas.microsoft.com/office/drawing/2014/main" id="{89443195-32EC-4362-BC4C-BA8EB67EC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353" y="263583"/>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a question mark&#10;&#10;Description automatically generated">
            <a:extLst>
              <a:ext uri="{FF2B5EF4-FFF2-40B4-BE49-F238E27FC236}">
                <a16:creationId xmlns:a16="http://schemas.microsoft.com/office/drawing/2014/main" id="{745107F1-B793-B12F-0FDE-DE568BF66653}"/>
              </a:ext>
            </a:extLst>
          </p:cNvPr>
          <p:cNvPicPr>
            <a:picLocks noChangeAspect="1"/>
          </p:cNvPicPr>
          <p:nvPr/>
        </p:nvPicPr>
        <p:blipFill>
          <a:blip r:embed="rId4">
            <a:extLst>
              <a:ext uri="{28A0092B-C50C-407E-A947-70E740481C1C}">
                <a14:useLocalDpi xmlns:a14="http://schemas.microsoft.com/office/drawing/2010/main" val="0"/>
              </a:ext>
            </a:extLst>
          </a:blip>
          <a:srcRect l="8915" t="33424" r="8817" b="35116"/>
          <a:stretch/>
        </p:blipFill>
        <p:spPr>
          <a:xfrm>
            <a:off x="9876684" y="325570"/>
            <a:ext cx="2115108" cy="572249"/>
          </a:xfrm>
          <a:prstGeom prst="rect">
            <a:avLst/>
          </a:prstGeom>
        </p:spPr>
      </p:pic>
    </p:spTree>
    <p:extLst>
      <p:ext uri="{BB962C8B-B14F-4D97-AF65-F5344CB8AC3E}">
        <p14:creationId xmlns:p14="http://schemas.microsoft.com/office/powerpoint/2010/main" val="3381665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08740-ED9C-B7B1-363C-A00BCEC69AA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021D1A1-1BDB-C9CD-93E1-F4399A718F45}"/>
              </a:ext>
            </a:extLst>
          </p:cNvPr>
          <p:cNvSpPr/>
          <p:nvPr/>
        </p:nvSpPr>
        <p:spPr>
          <a:xfrm>
            <a:off x="4055825" y="-8768"/>
            <a:ext cx="4096577" cy="6858000"/>
          </a:xfrm>
          <a:prstGeom prst="rect">
            <a:avLst/>
          </a:prstGeom>
          <a:solidFill>
            <a:srgbClr val="C5D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b="1">
              <a:latin typeface="Open Sans Light" panose="020B0306030504020204" pitchFamily="34" charset="0"/>
            </a:endParaRPr>
          </a:p>
        </p:txBody>
      </p:sp>
      <p:sp>
        <p:nvSpPr>
          <p:cNvPr id="9" name="TextBox 8">
            <a:extLst>
              <a:ext uri="{FF2B5EF4-FFF2-40B4-BE49-F238E27FC236}">
                <a16:creationId xmlns:a16="http://schemas.microsoft.com/office/drawing/2014/main" id="{D49C97B4-5126-DB96-2437-D2BB72169CE7}"/>
              </a:ext>
            </a:extLst>
          </p:cNvPr>
          <p:cNvSpPr txBox="1"/>
          <p:nvPr/>
        </p:nvSpPr>
        <p:spPr>
          <a:xfrm>
            <a:off x="4702324" y="2078966"/>
            <a:ext cx="2855977" cy="307777"/>
          </a:xfrm>
          <a:prstGeom prst="rect">
            <a:avLst/>
          </a:prstGeom>
          <a:noFill/>
        </p:spPr>
        <p:txBody>
          <a:bodyPr wrap="square" rtlCol="0">
            <a:spAutoFit/>
          </a:bodyPr>
          <a:lstStyle/>
          <a:p>
            <a:r>
              <a:rPr lang="id-ID" sz="1400" b="1">
                <a:solidFill>
                  <a:srgbClr val="C00000"/>
                </a:solidFill>
                <a:latin typeface="Apple Braille" pitchFamily="2" charset="0"/>
              </a:rPr>
              <a:t>33 </a:t>
            </a:r>
            <a:r>
              <a:rPr lang="id-ID" sz="1400" b="1" err="1">
                <a:solidFill>
                  <a:srgbClr val="C00000"/>
                </a:solidFill>
                <a:latin typeface="Apple Braille" pitchFamily="2" charset="0"/>
              </a:rPr>
              <a:t>years</a:t>
            </a:r>
            <a:r>
              <a:rPr lang="id-ID" sz="1400" b="1">
                <a:solidFill>
                  <a:srgbClr val="C00000"/>
                </a:solidFill>
                <a:latin typeface="Apple Braille" pitchFamily="2" charset="0"/>
              </a:rPr>
              <a:t> </a:t>
            </a:r>
            <a:r>
              <a:rPr lang="id-ID" sz="1400" b="1" err="1">
                <a:solidFill>
                  <a:srgbClr val="C00000"/>
                </a:solidFill>
                <a:latin typeface="Apple Braille" pitchFamily="2" charset="0"/>
              </a:rPr>
              <a:t>Creating</a:t>
            </a:r>
            <a:r>
              <a:rPr lang="id-ID" sz="1400" b="1">
                <a:solidFill>
                  <a:srgbClr val="C00000"/>
                </a:solidFill>
                <a:latin typeface="Apple Braille" pitchFamily="2" charset="0"/>
              </a:rPr>
              <a:t> </a:t>
            </a:r>
            <a:r>
              <a:rPr lang="id-ID" sz="1400" b="1" err="1">
                <a:solidFill>
                  <a:srgbClr val="C00000"/>
                </a:solidFill>
                <a:latin typeface="Apple Braille" pitchFamily="2" charset="0"/>
              </a:rPr>
              <a:t>Impact</a:t>
            </a:r>
            <a:endParaRPr lang="id-ID" sz="1400" b="1">
              <a:solidFill>
                <a:srgbClr val="C00000"/>
              </a:solidFill>
              <a:latin typeface="Apple Braille" pitchFamily="2" charset="0"/>
            </a:endParaRPr>
          </a:p>
        </p:txBody>
      </p:sp>
      <p:sp>
        <p:nvSpPr>
          <p:cNvPr id="10" name="TextBox 9">
            <a:extLst>
              <a:ext uri="{FF2B5EF4-FFF2-40B4-BE49-F238E27FC236}">
                <a16:creationId xmlns:a16="http://schemas.microsoft.com/office/drawing/2014/main" id="{32316E7F-E6C2-481A-097B-D4FC4E403574}"/>
              </a:ext>
            </a:extLst>
          </p:cNvPr>
          <p:cNvSpPr txBox="1"/>
          <p:nvPr/>
        </p:nvSpPr>
        <p:spPr>
          <a:xfrm>
            <a:off x="4725953" y="4239970"/>
            <a:ext cx="2970247" cy="2739211"/>
          </a:xfrm>
          <a:prstGeom prst="rect">
            <a:avLst/>
          </a:prstGeom>
          <a:noFill/>
        </p:spPr>
        <p:txBody>
          <a:bodyPr wrap="square" rtlCol="0">
            <a:spAutoFit/>
          </a:bodyPr>
          <a:lstStyle/>
          <a:p>
            <a:endParaRPr lang="en-GB">
              <a:solidFill>
                <a:schemeClr val="bg1"/>
              </a:solidFill>
            </a:endParaRPr>
          </a:p>
          <a:p>
            <a:r>
              <a:rPr lang="id-ID" sz="1400">
                <a:latin typeface="Apple Braille" pitchFamily="2" charset="0"/>
                <a:ea typeface="Roboto" panose="02000000000000000000" pitchFamily="2" charset="0"/>
                <a:cs typeface="Roboto" panose="02000000000000000000" pitchFamily="2" charset="0"/>
              </a:rPr>
              <a:t>AI </a:t>
            </a:r>
            <a:r>
              <a:rPr lang="id-ID" sz="1400" err="1">
                <a:latin typeface="Apple Braille" pitchFamily="2" charset="0"/>
                <a:ea typeface="Roboto" panose="02000000000000000000" pitchFamily="2" charset="0"/>
                <a:cs typeface="Roboto" panose="02000000000000000000" pitchFamily="2" charset="0"/>
              </a:rPr>
              <a:t>and</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Smart</a:t>
            </a:r>
            <a:r>
              <a:rPr lang="id-ID" sz="1400">
                <a:latin typeface="Apple Braille" pitchFamily="2" charset="0"/>
                <a:ea typeface="Roboto" panose="02000000000000000000" pitchFamily="2" charset="0"/>
                <a:cs typeface="Roboto" panose="02000000000000000000" pitchFamily="2" charset="0"/>
              </a:rPr>
              <a:t> Systems | Hardware </a:t>
            </a:r>
            <a:r>
              <a:rPr lang="id-ID" sz="1400" err="1">
                <a:latin typeface="Apple Braille" pitchFamily="2" charset="0"/>
                <a:ea typeface="Roboto" panose="02000000000000000000" pitchFamily="2" charset="0"/>
                <a:cs typeface="Roboto" panose="02000000000000000000" pitchFamily="2" charset="0"/>
              </a:rPr>
              <a:t>and</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Software</a:t>
            </a:r>
            <a:r>
              <a:rPr lang="id-ID" sz="1400">
                <a:latin typeface="Apple Braille" pitchFamily="2" charset="0"/>
                <a:ea typeface="Roboto" panose="02000000000000000000" pitchFamily="2" charset="0"/>
                <a:cs typeface="Roboto" panose="02000000000000000000" pitchFamily="2" charset="0"/>
              </a:rPr>
              <a:t> | </a:t>
            </a:r>
            <a:r>
              <a:rPr lang="id-ID" sz="1400" err="1">
                <a:latin typeface="Apple Braille" pitchFamily="2" charset="0"/>
                <a:ea typeface="Roboto" panose="02000000000000000000" pitchFamily="2" charset="0"/>
                <a:cs typeface="Roboto" panose="02000000000000000000" pitchFamily="2" charset="0"/>
              </a:rPr>
              <a:t>Computer</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Networks</a:t>
            </a:r>
            <a:r>
              <a:rPr lang="id-ID" sz="1400">
                <a:latin typeface="Apple Braille" pitchFamily="2" charset="0"/>
                <a:ea typeface="Roboto" panose="02000000000000000000" pitchFamily="2" charset="0"/>
                <a:cs typeface="Roboto" panose="02000000000000000000" pitchFamily="2" charset="0"/>
              </a:rPr>
              <a:t> | Mobile </a:t>
            </a:r>
            <a:r>
              <a:rPr lang="id-ID" sz="1400" err="1">
                <a:latin typeface="Apple Braille" pitchFamily="2" charset="0"/>
                <a:ea typeface="Roboto" panose="02000000000000000000" pitchFamily="2" charset="0"/>
                <a:cs typeface="Roboto" panose="02000000000000000000" pitchFamily="2" charset="0"/>
              </a:rPr>
              <a:t>Communications</a:t>
            </a:r>
            <a:r>
              <a:rPr lang="id-ID" sz="1400">
                <a:latin typeface="Apple Braille" pitchFamily="2" charset="0"/>
                <a:ea typeface="Roboto" panose="02000000000000000000" pitchFamily="2" charset="0"/>
                <a:cs typeface="Roboto" panose="02000000000000000000" pitchFamily="2" charset="0"/>
              </a:rPr>
              <a:t> | </a:t>
            </a:r>
            <a:r>
              <a:rPr lang="id-ID" sz="1400" err="1">
                <a:latin typeface="Apple Braille" pitchFamily="2" charset="0"/>
                <a:ea typeface="Roboto" panose="02000000000000000000" pitchFamily="2" charset="0"/>
                <a:cs typeface="Roboto" panose="02000000000000000000" pitchFamily="2" charset="0"/>
              </a:rPr>
              <a:t>Control</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and</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Automation</a:t>
            </a:r>
            <a:r>
              <a:rPr lang="id-ID" sz="1400">
                <a:latin typeface="Apple Braille" pitchFamily="2" charset="0"/>
                <a:ea typeface="Roboto" panose="02000000000000000000" pitchFamily="2" charset="0"/>
                <a:cs typeface="Roboto" panose="02000000000000000000" pitchFamily="2" charset="0"/>
              </a:rPr>
              <a:t> | Power </a:t>
            </a:r>
            <a:r>
              <a:rPr lang="id-ID" sz="1400" err="1">
                <a:latin typeface="Apple Braille" pitchFamily="2" charset="0"/>
                <a:ea typeface="Roboto" panose="02000000000000000000" pitchFamily="2" charset="0"/>
                <a:cs typeface="Roboto" panose="02000000000000000000" pitchFamily="2" charset="0"/>
              </a:rPr>
              <a:t>Production</a:t>
            </a:r>
            <a:r>
              <a:rPr lang="id-ID" sz="1400">
                <a:latin typeface="Apple Braille" pitchFamily="2" charset="0"/>
                <a:ea typeface="Roboto" panose="02000000000000000000" pitchFamily="2" charset="0"/>
                <a:cs typeface="Roboto" panose="02000000000000000000" pitchFamily="2" charset="0"/>
              </a:rPr>
              <a:t>, Transport </a:t>
            </a:r>
            <a:r>
              <a:rPr lang="id-ID" sz="1400" err="1">
                <a:latin typeface="Apple Braille" pitchFamily="2" charset="0"/>
                <a:ea typeface="Roboto" panose="02000000000000000000" pitchFamily="2" charset="0"/>
                <a:cs typeface="Roboto" panose="02000000000000000000" pitchFamily="2" charset="0"/>
              </a:rPr>
              <a:t>and</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Distribution</a:t>
            </a:r>
            <a:r>
              <a:rPr lang="id-ID" sz="1400">
                <a:latin typeface="Apple Braille" pitchFamily="2" charset="0"/>
                <a:ea typeface="Roboto" panose="02000000000000000000" pitchFamily="2" charset="0"/>
                <a:cs typeface="Roboto" panose="02000000000000000000" pitchFamily="2" charset="0"/>
              </a:rPr>
              <a:t> | Energy, Transport, </a:t>
            </a:r>
            <a:r>
              <a:rPr lang="id-ID" sz="1400" err="1">
                <a:latin typeface="Apple Braille" pitchFamily="2" charset="0"/>
                <a:ea typeface="Roboto" panose="02000000000000000000" pitchFamily="2" charset="0"/>
                <a:cs typeface="Roboto" panose="02000000000000000000" pitchFamily="2" charset="0"/>
              </a:rPr>
              <a:t>Climate</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Research</a:t>
            </a:r>
            <a:r>
              <a:rPr lang="id-ID" sz="1400">
                <a:latin typeface="Apple Braille" pitchFamily="2" charset="0"/>
                <a:ea typeface="Roboto" panose="02000000000000000000" pitchFamily="2" charset="0"/>
                <a:cs typeface="Roboto" panose="02000000000000000000" pitchFamily="2" charset="0"/>
              </a:rPr>
              <a:t> | </a:t>
            </a:r>
            <a:r>
              <a:rPr lang="id-ID" sz="1400" err="1">
                <a:latin typeface="Apple Braille" pitchFamily="2" charset="0"/>
                <a:ea typeface="Roboto" panose="02000000000000000000" pitchFamily="2" charset="0"/>
                <a:cs typeface="Roboto" panose="02000000000000000000" pitchFamily="2" charset="0"/>
              </a:rPr>
              <a:t>Biomedical</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and</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Biomechanics</a:t>
            </a:r>
            <a:r>
              <a:rPr lang="id-ID" sz="1400">
                <a:latin typeface="Apple Braille" pitchFamily="2" charset="0"/>
                <a:ea typeface="Roboto" panose="02000000000000000000" pitchFamily="2" charset="0"/>
                <a:cs typeface="Roboto" panose="02000000000000000000" pitchFamily="2" charset="0"/>
              </a:rPr>
              <a:t> | </a:t>
            </a:r>
            <a:r>
              <a:rPr lang="id-ID" sz="1400" err="1">
                <a:latin typeface="Apple Braille" pitchFamily="2" charset="0"/>
                <a:ea typeface="Roboto" panose="02000000000000000000" pitchFamily="2" charset="0"/>
                <a:cs typeface="Roboto" panose="02000000000000000000" pitchFamily="2" charset="0"/>
              </a:rPr>
              <a:t>Information</a:t>
            </a:r>
            <a:r>
              <a:rPr lang="id-ID" sz="1400">
                <a:latin typeface="Apple Braille" pitchFamily="2" charset="0"/>
                <a:ea typeface="Roboto" panose="02000000000000000000" pitchFamily="2" charset="0"/>
                <a:cs typeface="Roboto" panose="02000000000000000000" pitchFamily="2" charset="0"/>
              </a:rPr>
              <a:t> Systems | </a:t>
            </a:r>
            <a:r>
              <a:rPr lang="id-ID" sz="1400" err="1">
                <a:latin typeface="Apple Braille" pitchFamily="2" charset="0"/>
                <a:ea typeface="Roboto" panose="02000000000000000000" pitchFamily="2" charset="0"/>
                <a:cs typeface="Roboto" panose="02000000000000000000" pitchFamily="2" charset="0"/>
              </a:rPr>
              <a:t>Management</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and</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Desicion</a:t>
            </a:r>
            <a:r>
              <a:rPr lang="id-ID" sz="1400">
                <a:latin typeface="Apple Braille" pitchFamily="2" charset="0"/>
                <a:ea typeface="Roboto" panose="02000000000000000000" pitchFamily="2" charset="0"/>
                <a:cs typeface="Roboto" panose="02000000000000000000" pitchFamily="2" charset="0"/>
              </a:rPr>
              <a:t> </a:t>
            </a:r>
            <a:r>
              <a:rPr lang="id-ID" sz="1400" err="1">
                <a:latin typeface="Apple Braille" pitchFamily="2" charset="0"/>
                <a:ea typeface="Roboto" panose="02000000000000000000" pitchFamily="2" charset="0"/>
                <a:cs typeface="Roboto" panose="02000000000000000000" pitchFamily="2" charset="0"/>
              </a:rPr>
              <a:t>Support</a:t>
            </a:r>
            <a:endParaRPr lang="id-ID" sz="1400">
              <a:latin typeface="Apple Braille" pitchFamily="2" charset="0"/>
              <a:ea typeface="Roboto" panose="02000000000000000000" pitchFamily="2" charset="0"/>
              <a:cs typeface="Roboto" panose="02000000000000000000" pitchFamily="2" charset="0"/>
            </a:endParaRPr>
          </a:p>
          <a:p>
            <a:endParaRPr lang="id-ID" sz="1400">
              <a:solidFill>
                <a:schemeClr val="bg1"/>
              </a:solidFill>
              <a:latin typeface="Raleway" pitchFamily="2" charset="77"/>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41B3C5A6-A0A6-90B3-CED2-6A569107CEA3}"/>
              </a:ext>
            </a:extLst>
          </p:cNvPr>
          <p:cNvSpPr txBox="1"/>
          <p:nvPr/>
        </p:nvSpPr>
        <p:spPr>
          <a:xfrm>
            <a:off x="8870041" y="1173464"/>
            <a:ext cx="2400519" cy="307777"/>
          </a:xfrm>
          <a:prstGeom prst="rect">
            <a:avLst/>
          </a:prstGeom>
          <a:noFill/>
        </p:spPr>
        <p:txBody>
          <a:bodyPr wrap="square" rtlCol="0">
            <a:spAutoFit/>
          </a:bodyPr>
          <a:lstStyle/>
          <a:p>
            <a:endParaRPr lang="id-ID" sz="1400">
              <a:latin typeface="Raleway" pitchFamily="2" charset="77"/>
              <a:ea typeface="Open Sans Light" panose="020B0306030504020204" pitchFamily="34" charset="0"/>
              <a:cs typeface="Open Sans Light" panose="020B0306030504020204" pitchFamily="34" charset="0"/>
            </a:endParaRPr>
          </a:p>
        </p:txBody>
      </p:sp>
      <p:grpSp>
        <p:nvGrpSpPr>
          <p:cNvPr id="24" name="Group 23">
            <a:extLst>
              <a:ext uri="{FF2B5EF4-FFF2-40B4-BE49-F238E27FC236}">
                <a16:creationId xmlns:a16="http://schemas.microsoft.com/office/drawing/2014/main" id="{49D86E19-7B17-DFA3-EB54-676D1C5CC1BB}"/>
              </a:ext>
            </a:extLst>
          </p:cNvPr>
          <p:cNvGrpSpPr/>
          <p:nvPr/>
        </p:nvGrpSpPr>
        <p:grpSpPr>
          <a:xfrm>
            <a:off x="8730969" y="681021"/>
            <a:ext cx="2651263" cy="3988281"/>
            <a:chOff x="8636411" y="-888608"/>
            <a:chExt cx="2516734" cy="3988281"/>
          </a:xfrm>
        </p:grpSpPr>
        <p:sp>
          <p:nvSpPr>
            <p:cNvPr id="26" name="TextBox 25">
              <a:extLst>
                <a:ext uri="{FF2B5EF4-FFF2-40B4-BE49-F238E27FC236}">
                  <a16:creationId xmlns:a16="http://schemas.microsoft.com/office/drawing/2014/main" id="{B0FA2699-12A9-6417-3C97-BCDF45927A7F}"/>
                </a:ext>
              </a:extLst>
            </p:cNvPr>
            <p:cNvSpPr txBox="1"/>
            <p:nvPr/>
          </p:nvSpPr>
          <p:spPr>
            <a:xfrm>
              <a:off x="8636412" y="2791896"/>
              <a:ext cx="2516733" cy="307777"/>
            </a:xfrm>
            <a:prstGeom prst="rect">
              <a:avLst/>
            </a:prstGeom>
            <a:noFill/>
          </p:spPr>
          <p:txBody>
            <a:bodyPr wrap="square" rtlCol="0">
              <a:spAutoFit/>
            </a:bodyPr>
            <a:lstStyle/>
            <a:p>
              <a:endParaRPr lang="id-ID" sz="1400">
                <a:latin typeface="Apple Braille" pitchFamily="2" charset="0"/>
                <a:ea typeface="Open Sans Light" panose="020B0306030504020204" pitchFamily="34" charset="0"/>
                <a:cs typeface="Open Sans Light" panose="020B0306030504020204" pitchFamily="34" charset="0"/>
              </a:endParaRPr>
            </a:p>
          </p:txBody>
        </p:sp>
        <p:sp>
          <p:nvSpPr>
            <p:cNvPr id="27" name="TextBox 26">
              <a:extLst>
                <a:ext uri="{FF2B5EF4-FFF2-40B4-BE49-F238E27FC236}">
                  <a16:creationId xmlns:a16="http://schemas.microsoft.com/office/drawing/2014/main" id="{BA964E98-1F4E-17DA-24CD-9D416292DAFD}"/>
                </a:ext>
              </a:extLst>
            </p:cNvPr>
            <p:cNvSpPr txBox="1"/>
            <p:nvPr/>
          </p:nvSpPr>
          <p:spPr>
            <a:xfrm>
              <a:off x="8636411" y="-888608"/>
              <a:ext cx="2400519" cy="923330"/>
            </a:xfrm>
            <a:prstGeom prst="rect">
              <a:avLst/>
            </a:prstGeom>
            <a:noFill/>
          </p:spPr>
          <p:txBody>
            <a:bodyPr wrap="square" rtlCol="0">
              <a:spAutoFit/>
            </a:bodyPr>
            <a:lstStyle/>
            <a:p>
              <a:r>
                <a:rPr lang="id-ID" b="1" err="1">
                  <a:latin typeface="Apple Braille" pitchFamily="2" charset="0"/>
                </a:rPr>
                <a:t>Promoting</a:t>
              </a:r>
              <a:r>
                <a:rPr lang="id-ID" b="1">
                  <a:latin typeface="Apple Braille" pitchFamily="2" charset="0"/>
                </a:rPr>
                <a:t> </a:t>
              </a:r>
              <a:r>
                <a:rPr lang="id-ID" b="1" err="1">
                  <a:solidFill>
                    <a:srgbClr val="A20003"/>
                  </a:solidFill>
                  <a:latin typeface="Apple Braille" pitchFamily="2" charset="0"/>
                </a:rPr>
                <a:t>Innovation</a:t>
              </a:r>
              <a:r>
                <a:rPr lang="id-ID" b="1">
                  <a:latin typeface="Apple Braille" pitchFamily="2" charset="0"/>
                </a:rPr>
                <a:t> </a:t>
              </a:r>
              <a:r>
                <a:rPr lang="id-ID" b="1" err="1">
                  <a:latin typeface="Apple Braille" pitchFamily="2" charset="0"/>
                </a:rPr>
                <a:t>at</a:t>
              </a:r>
              <a:r>
                <a:rPr lang="id-ID" b="1">
                  <a:latin typeface="Apple Braille" pitchFamily="2" charset="0"/>
                </a:rPr>
                <a:t> </a:t>
              </a:r>
              <a:r>
                <a:rPr lang="id-ID" b="1" err="1">
                  <a:latin typeface="Apple Braille" pitchFamily="2" charset="0"/>
                </a:rPr>
                <a:t>the</a:t>
              </a:r>
              <a:r>
                <a:rPr lang="id-ID" b="1">
                  <a:latin typeface="Apple Braille" pitchFamily="2" charset="0"/>
                </a:rPr>
                <a:t> </a:t>
              </a:r>
              <a:r>
                <a:rPr lang="id-ID" b="1" err="1">
                  <a:latin typeface="Apple Braille" pitchFamily="2" charset="0"/>
                </a:rPr>
                <a:t>intersection</a:t>
              </a:r>
              <a:r>
                <a:rPr lang="id-ID" b="1">
                  <a:latin typeface="Apple Braille" pitchFamily="2" charset="0"/>
                </a:rPr>
                <a:t> </a:t>
              </a:r>
              <a:r>
                <a:rPr lang="id-ID" b="1" err="1">
                  <a:latin typeface="Apple Braille" pitchFamily="2" charset="0"/>
                </a:rPr>
                <a:t>of</a:t>
              </a:r>
              <a:r>
                <a:rPr lang="id-ID" b="1">
                  <a:latin typeface="Apple Braille" pitchFamily="2" charset="0"/>
                </a:rPr>
                <a:t> </a:t>
              </a:r>
              <a:r>
                <a:rPr lang="id-ID" b="1" err="1">
                  <a:latin typeface="Apple Braille" pitchFamily="2" charset="0"/>
                </a:rPr>
                <a:t>disciplines</a:t>
              </a:r>
              <a:endParaRPr lang="id-ID" b="1">
                <a:latin typeface="Apple Braille" pitchFamily="2" charset="0"/>
              </a:endParaRPr>
            </a:p>
          </p:txBody>
        </p:sp>
      </p:grpSp>
      <p:grpSp>
        <p:nvGrpSpPr>
          <p:cNvPr id="28" name="Group 27">
            <a:extLst>
              <a:ext uri="{FF2B5EF4-FFF2-40B4-BE49-F238E27FC236}">
                <a16:creationId xmlns:a16="http://schemas.microsoft.com/office/drawing/2014/main" id="{B0E1468C-C5A3-6681-DAE0-451515E42AAE}"/>
              </a:ext>
            </a:extLst>
          </p:cNvPr>
          <p:cNvGrpSpPr/>
          <p:nvPr/>
        </p:nvGrpSpPr>
        <p:grpSpPr>
          <a:xfrm>
            <a:off x="8730971" y="1604351"/>
            <a:ext cx="2855977" cy="2739211"/>
            <a:chOff x="8636410" y="-1851208"/>
            <a:chExt cx="2855977" cy="2739211"/>
          </a:xfrm>
        </p:grpSpPr>
        <p:sp>
          <p:nvSpPr>
            <p:cNvPr id="30" name="TextBox 29">
              <a:extLst>
                <a:ext uri="{FF2B5EF4-FFF2-40B4-BE49-F238E27FC236}">
                  <a16:creationId xmlns:a16="http://schemas.microsoft.com/office/drawing/2014/main" id="{90032C4F-10F3-677E-F372-21A009372EF6}"/>
                </a:ext>
              </a:extLst>
            </p:cNvPr>
            <p:cNvSpPr txBox="1"/>
            <p:nvPr/>
          </p:nvSpPr>
          <p:spPr>
            <a:xfrm>
              <a:off x="8636410" y="-1851208"/>
              <a:ext cx="2855977" cy="2031325"/>
            </a:xfrm>
            <a:prstGeom prst="rect">
              <a:avLst/>
            </a:prstGeom>
            <a:noFill/>
          </p:spPr>
          <p:txBody>
            <a:bodyPr wrap="square" rtlCol="0">
              <a:spAutoFit/>
            </a:bodyPr>
            <a:lstStyle/>
            <a:p>
              <a:r>
                <a:rPr lang="en-GB" sz="1400">
                  <a:latin typeface="Apple Braille" pitchFamily="2" charset="0"/>
                </a:rPr>
                <a:t>By combining our strong disciplines, our research groups develop basic science, explore new scientific areas of interdisciplinary research and enable promising innovations in the light of societal challenges.</a:t>
              </a:r>
            </a:p>
            <a:p>
              <a:endParaRPr lang="en-GB" sz="1400">
                <a:latin typeface="Apple Braille" pitchFamily="2" charset="0"/>
              </a:endParaRPr>
            </a:p>
            <a:p>
              <a:endParaRPr lang="id-ID" sz="1400">
                <a:latin typeface="Raleway" pitchFamily="2" charset="77"/>
                <a:ea typeface="Open Sans Light" panose="020B0306030504020204" pitchFamily="34" charset="0"/>
                <a:cs typeface="Open Sans Light" panose="020B0306030504020204" pitchFamily="34" charset="0"/>
              </a:endParaRPr>
            </a:p>
          </p:txBody>
        </p:sp>
        <p:sp>
          <p:nvSpPr>
            <p:cNvPr id="31" name="TextBox 30">
              <a:extLst>
                <a:ext uri="{FF2B5EF4-FFF2-40B4-BE49-F238E27FC236}">
                  <a16:creationId xmlns:a16="http://schemas.microsoft.com/office/drawing/2014/main" id="{3950E9FD-C578-D9B6-776E-B418EAF8AAD2}"/>
                </a:ext>
              </a:extLst>
            </p:cNvPr>
            <p:cNvSpPr txBox="1"/>
            <p:nvPr/>
          </p:nvSpPr>
          <p:spPr>
            <a:xfrm>
              <a:off x="8636411" y="-35327"/>
              <a:ext cx="2400519" cy="923330"/>
            </a:xfrm>
            <a:prstGeom prst="rect">
              <a:avLst/>
            </a:prstGeom>
            <a:noFill/>
          </p:spPr>
          <p:txBody>
            <a:bodyPr wrap="square" rtlCol="0">
              <a:spAutoFit/>
            </a:bodyPr>
            <a:lstStyle/>
            <a:p>
              <a:r>
                <a:rPr lang="id-ID" b="1" err="1">
                  <a:latin typeface="Apple Braille" pitchFamily="2" charset="0"/>
                </a:rPr>
                <a:t>Developing</a:t>
              </a:r>
              <a:r>
                <a:rPr lang="id-ID" b="1">
                  <a:latin typeface="Apple Braille" pitchFamily="2" charset="0"/>
                </a:rPr>
                <a:t> </a:t>
              </a:r>
              <a:r>
                <a:rPr lang="id-ID" b="1" err="1">
                  <a:latin typeface="Apple Braille" pitchFamily="2" charset="0"/>
                </a:rPr>
                <a:t>the</a:t>
              </a:r>
              <a:r>
                <a:rPr lang="id-ID" b="1">
                  <a:latin typeface="Apple Braille" pitchFamily="2" charset="0"/>
                </a:rPr>
                <a:t> </a:t>
              </a:r>
              <a:r>
                <a:rPr lang="el-GR" b="1">
                  <a:solidFill>
                    <a:srgbClr val="A20003"/>
                  </a:solidFill>
                  <a:latin typeface="Apple Braille" pitchFamily="2" charset="0"/>
                </a:rPr>
                <a:t>Τ</a:t>
              </a:r>
              <a:r>
                <a:rPr lang="id-ID" b="1" err="1">
                  <a:solidFill>
                    <a:srgbClr val="A20003"/>
                  </a:solidFill>
                  <a:latin typeface="Apple Braille" pitchFamily="2" charset="0"/>
                </a:rPr>
                <a:t>echnologies</a:t>
              </a:r>
              <a:r>
                <a:rPr lang="id-ID" b="1">
                  <a:solidFill>
                    <a:srgbClr val="A20003"/>
                  </a:solidFill>
                  <a:latin typeface="Apple Braille" pitchFamily="2" charset="0"/>
                </a:rPr>
                <a:t> </a:t>
              </a:r>
              <a:r>
                <a:rPr lang="id-ID" b="1" err="1">
                  <a:latin typeface="Apple Braille" pitchFamily="2" charset="0"/>
                </a:rPr>
                <a:t>of</a:t>
              </a:r>
              <a:r>
                <a:rPr lang="id-ID" b="1">
                  <a:latin typeface="Apple Braille" pitchFamily="2" charset="0"/>
                </a:rPr>
                <a:t> </a:t>
              </a:r>
              <a:r>
                <a:rPr lang="id-ID" b="1" err="1">
                  <a:latin typeface="Apple Braille" pitchFamily="2" charset="0"/>
                </a:rPr>
                <a:t>the</a:t>
              </a:r>
              <a:r>
                <a:rPr lang="id-ID" b="1">
                  <a:latin typeface="Apple Braille" pitchFamily="2" charset="0"/>
                </a:rPr>
                <a:t> </a:t>
              </a:r>
              <a:r>
                <a:rPr lang="id-ID" b="1" err="1">
                  <a:latin typeface="Apple Braille" pitchFamily="2" charset="0"/>
                </a:rPr>
                <a:t>future</a:t>
              </a:r>
              <a:r>
                <a:rPr lang="id-ID" b="1">
                  <a:latin typeface="Apple Braille" pitchFamily="2" charset="0"/>
                </a:rPr>
                <a:t>  </a:t>
              </a:r>
            </a:p>
          </p:txBody>
        </p:sp>
      </p:grpSp>
      <p:sp>
        <p:nvSpPr>
          <p:cNvPr id="4" name="TextBox 3">
            <a:extLst>
              <a:ext uri="{FF2B5EF4-FFF2-40B4-BE49-F238E27FC236}">
                <a16:creationId xmlns:a16="http://schemas.microsoft.com/office/drawing/2014/main" id="{F74B7BFE-96DC-803B-3B68-2B6C08EB5C12}"/>
              </a:ext>
            </a:extLst>
          </p:cNvPr>
          <p:cNvSpPr txBox="1"/>
          <p:nvPr/>
        </p:nvSpPr>
        <p:spPr>
          <a:xfrm>
            <a:off x="4727752" y="2113595"/>
            <a:ext cx="3098705" cy="1600438"/>
          </a:xfrm>
          <a:prstGeom prst="rect">
            <a:avLst/>
          </a:prstGeom>
          <a:noFill/>
        </p:spPr>
        <p:txBody>
          <a:bodyPr wrap="square" rtlCol="0">
            <a:spAutoFit/>
          </a:bodyPr>
          <a:lstStyle/>
          <a:p>
            <a:endParaRPr lang="en-GB">
              <a:solidFill>
                <a:schemeClr val="bg1"/>
              </a:solidFill>
            </a:endParaRPr>
          </a:p>
          <a:p>
            <a:r>
              <a:rPr lang="id-ID" sz="1600" err="1">
                <a:latin typeface="Apple Braille" pitchFamily="2" charset="0"/>
                <a:ea typeface="Roboto" panose="02000000000000000000" pitchFamily="2" charset="0"/>
                <a:cs typeface="Roboto" panose="02000000000000000000" pitchFamily="2" charset="0"/>
              </a:rPr>
              <a:t>Founded</a:t>
            </a:r>
            <a:r>
              <a:rPr lang="id-ID" sz="1600">
                <a:latin typeface="Apple Braille" pitchFamily="2" charset="0"/>
                <a:ea typeface="Roboto" panose="02000000000000000000" pitchFamily="2" charset="0"/>
                <a:cs typeface="Roboto" panose="02000000000000000000" pitchFamily="2" charset="0"/>
              </a:rPr>
              <a:t> as </a:t>
            </a:r>
            <a:r>
              <a:rPr lang="id-ID" sz="1600" err="1">
                <a:latin typeface="Apple Braille" pitchFamily="2" charset="0"/>
                <a:ea typeface="Roboto" panose="02000000000000000000" pitchFamily="2" charset="0"/>
                <a:cs typeface="Roboto" panose="02000000000000000000" pitchFamily="2" charset="0"/>
              </a:rPr>
              <a:t>the</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research</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branch</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of</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the</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School</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of</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Electrical</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and</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Computer</a:t>
            </a:r>
            <a:r>
              <a:rPr lang="id-ID" sz="1600">
                <a:latin typeface="Apple Braille" pitchFamily="2" charset="0"/>
                <a:ea typeface="Roboto" panose="02000000000000000000" pitchFamily="2" charset="0"/>
                <a:cs typeface="Roboto" panose="02000000000000000000" pitchFamily="2" charset="0"/>
              </a:rPr>
              <a:t> Engineering </a:t>
            </a:r>
            <a:r>
              <a:rPr lang="id-ID" sz="1600" err="1">
                <a:latin typeface="Apple Braille" pitchFamily="2" charset="0"/>
                <a:ea typeface="Roboto" panose="02000000000000000000" pitchFamily="2" charset="0"/>
                <a:cs typeface="Roboto" panose="02000000000000000000" pitchFamily="2" charset="0"/>
              </a:rPr>
              <a:t>of</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the</a:t>
            </a:r>
            <a:r>
              <a:rPr lang="id-ID" sz="1600">
                <a:latin typeface="Apple Braille" pitchFamily="2" charset="0"/>
                <a:ea typeface="Roboto" panose="02000000000000000000" pitchFamily="2" charset="0"/>
                <a:cs typeface="Roboto" panose="02000000000000000000" pitchFamily="2" charset="0"/>
              </a:rPr>
              <a:t> National </a:t>
            </a:r>
            <a:r>
              <a:rPr lang="id-ID" sz="1600" err="1">
                <a:latin typeface="Apple Braille" pitchFamily="2" charset="0"/>
                <a:ea typeface="Roboto" panose="02000000000000000000" pitchFamily="2" charset="0"/>
                <a:cs typeface="Roboto" panose="02000000000000000000" pitchFamily="2" charset="0"/>
              </a:rPr>
              <a:t>Technical</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University</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of</a:t>
            </a:r>
            <a:r>
              <a:rPr lang="id-ID" sz="1600">
                <a:latin typeface="Apple Braille" pitchFamily="2" charset="0"/>
                <a:ea typeface="Roboto" panose="02000000000000000000" pitchFamily="2" charset="0"/>
                <a:cs typeface="Roboto" panose="02000000000000000000" pitchFamily="2" charset="0"/>
              </a:rPr>
              <a:t> </a:t>
            </a:r>
            <a:r>
              <a:rPr lang="id-ID" sz="1600" err="1">
                <a:latin typeface="Apple Braille" pitchFamily="2" charset="0"/>
                <a:ea typeface="Roboto" panose="02000000000000000000" pitchFamily="2" charset="0"/>
                <a:cs typeface="Roboto" panose="02000000000000000000" pitchFamily="2" charset="0"/>
              </a:rPr>
              <a:t>Athens</a:t>
            </a:r>
            <a:r>
              <a:rPr lang="id-ID" sz="1600">
                <a:latin typeface="Apple Braille" pitchFamily="2" charset="0"/>
                <a:ea typeface="Roboto" panose="02000000000000000000" pitchFamily="2" charset="0"/>
                <a:cs typeface="Roboto" panose="02000000000000000000" pitchFamily="2" charset="0"/>
              </a:rPr>
              <a:t> (NTUA).</a:t>
            </a:r>
            <a:endParaRPr lang="id-ID" sz="1600">
              <a:latin typeface="Raleway" pitchFamily="2" charset="77"/>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A3AF3A09-C267-FE67-133C-DD4C9457AEC2}"/>
              </a:ext>
            </a:extLst>
          </p:cNvPr>
          <p:cNvSpPr txBox="1"/>
          <p:nvPr/>
        </p:nvSpPr>
        <p:spPr>
          <a:xfrm>
            <a:off x="4727752" y="3845973"/>
            <a:ext cx="3096906" cy="707886"/>
          </a:xfrm>
          <a:prstGeom prst="rect">
            <a:avLst/>
          </a:prstGeom>
          <a:noFill/>
        </p:spPr>
        <p:txBody>
          <a:bodyPr wrap="square" rtlCol="0">
            <a:spAutoFit/>
          </a:bodyPr>
          <a:lstStyle/>
          <a:p>
            <a:r>
              <a:rPr lang="id-ID" sz="2000" b="1" err="1">
                <a:latin typeface="Apple Braille" pitchFamily="2" charset="0"/>
                <a:ea typeface="Roboto" panose="02000000000000000000" pitchFamily="2" charset="0"/>
                <a:cs typeface="Roboto" panose="02000000000000000000" pitchFamily="2" charset="0"/>
              </a:rPr>
              <a:t>Advancing</a:t>
            </a:r>
            <a:r>
              <a:rPr lang="id-ID" sz="2000" b="1">
                <a:latin typeface="Apple Braille" pitchFamily="2" charset="0"/>
                <a:ea typeface="Roboto" panose="02000000000000000000" pitchFamily="2" charset="0"/>
                <a:cs typeface="Roboto" panose="02000000000000000000" pitchFamily="2" charset="0"/>
              </a:rPr>
              <a:t> Basic </a:t>
            </a:r>
            <a:r>
              <a:rPr lang="id-ID" sz="2000" b="1" err="1">
                <a:latin typeface="Apple Braille" pitchFamily="2" charset="0"/>
                <a:ea typeface="Roboto" panose="02000000000000000000" pitchFamily="2" charset="0"/>
                <a:cs typeface="Roboto" panose="02000000000000000000" pitchFamily="2" charset="0"/>
              </a:rPr>
              <a:t>and</a:t>
            </a:r>
            <a:r>
              <a:rPr lang="id-ID" sz="2000" b="1">
                <a:latin typeface="Apple Braille" pitchFamily="2" charset="0"/>
                <a:ea typeface="Roboto" panose="02000000000000000000" pitchFamily="2" charset="0"/>
                <a:cs typeface="Roboto" panose="02000000000000000000" pitchFamily="2" charset="0"/>
              </a:rPr>
              <a:t> </a:t>
            </a:r>
            <a:r>
              <a:rPr lang="id-ID" sz="2000" b="1" err="1">
                <a:latin typeface="Apple Braille" pitchFamily="2" charset="0"/>
                <a:ea typeface="Roboto" panose="02000000000000000000" pitchFamily="2" charset="0"/>
                <a:cs typeface="Roboto" panose="02000000000000000000" pitchFamily="2" charset="0"/>
              </a:rPr>
              <a:t>Applied</a:t>
            </a:r>
            <a:r>
              <a:rPr lang="id-ID" sz="2000" b="1">
                <a:latin typeface="Apple Braille" pitchFamily="2" charset="0"/>
                <a:ea typeface="Roboto" panose="02000000000000000000" pitchFamily="2" charset="0"/>
                <a:cs typeface="Roboto" panose="02000000000000000000" pitchFamily="2" charset="0"/>
              </a:rPr>
              <a:t> </a:t>
            </a:r>
            <a:r>
              <a:rPr lang="id-ID" sz="2000" b="1" err="1">
                <a:latin typeface="Apple Braille" pitchFamily="2" charset="0"/>
                <a:ea typeface="Roboto" panose="02000000000000000000" pitchFamily="2" charset="0"/>
                <a:cs typeface="Roboto" panose="02000000000000000000" pitchFamily="2" charset="0"/>
              </a:rPr>
              <a:t>Research</a:t>
            </a:r>
            <a:r>
              <a:rPr lang="id-ID" sz="2000" b="1">
                <a:latin typeface="Apple Braille" pitchFamily="2" charset="0"/>
                <a:ea typeface="Roboto" panose="02000000000000000000" pitchFamily="2" charset="0"/>
                <a:cs typeface="Roboto" panose="02000000000000000000" pitchFamily="2" charset="0"/>
              </a:rPr>
              <a:t> </a:t>
            </a:r>
          </a:p>
        </p:txBody>
      </p:sp>
      <p:sp>
        <p:nvSpPr>
          <p:cNvPr id="15" name="Teardrop 14">
            <a:extLst>
              <a:ext uri="{FF2B5EF4-FFF2-40B4-BE49-F238E27FC236}">
                <a16:creationId xmlns:a16="http://schemas.microsoft.com/office/drawing/2014/main" id="{4EF2EE4D-5698-B249-FE27-140CD0A1D345}"/>
              </a:ext>
            </a:extLst>
          </p:cNvPr>
          <p:cNvSpPr/>
          <p:nvPr/>
        </p:nvSpPr>
        <p:spPr>
          <a:xfrm>
            <a:off x="8585325" y="4361525"/>
            <a:ext cx="2424051" cy="2173388"/>
          </a:xfrm>
          <a:prstGeom prst="teardrop">
            <a:avLst/>
          </a:prstGeom>
          <a:solidFill>
            <a:srgbClr val="C5D6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 name="TextBox 11">
            <a:extLst>
              <a:ext uri="{FF2B5EF4-FFF2-40B4-BE49-F238E27FC236}">
                <a16:creationId xmlns:a16="http://schemas.microsoft.com/office/drawing/2014/main" id="{0DFE92B9-145B-2EFD-D6C1-FD64745A2065}"/>
              </a:ext>
            </a:extLst>
          </p:cNvPr>
          <p:cNvSpPr txBox="1"/>
          <p:nvPr/>
        </p:nvSpPr>
        <p:spPr>
          <a:xfrm>
            <a:off x="4727753" y="296300"/>
            <a:ext cx="3097568" cy="1815882"/>
          </a:xfrm>
          <a:prstGeom prst="rect">
            <a:avLst/>
          </a:prstGeom>
          <a:noFill/>
        </p:spPr>
        <p:txBody>
          <a:bodyPr wrap="square" rtlCol="0">
            <a:spAutoFit/>
          </a:bodyPr>
          <a:lstStyle/>
          <a:p>
            <a:r>
              <a:rPr lang="el-GR" sz="2800" b="1">
                <a:latin typeface="Apple Braille" pitchFamily="2" charset="0"/>
                <a:ea typeface="Roboto" panose="02000000000000000000" pitchFamily="2" charset="0"/>
                <a:cs typeface="Roboto" panose="02000000000000000000" pitchFamily="2" charset="0"/>
              </a:rPr>
              <a:t>Ι</a:t>
            </a:r>
            <a:r>
              <a:rPr lang="en-US" sz="2800" b="1" err="1">
                <a:latin typeface="Apple Braille" pitchFamily="2" charset="0"/>
                <a:ea typeface="Roboto" panose="02000000000000000000" pitchFamily="2" charset="0"/>
                <a:cs typeface="Roboto" panose="02000000000000000000" pitchFamily="2" charset="0"/>
              </a:rPr>
              <a:t>nstitute</a:t>
            </a:r>
            <a:r>
              <a:rPr lang="en-US" sz="2800" b="1">
                <a:latin typeface="Apple Braille" pitchFamily="2" charset="0"/>
                <a:ea typeface="Roboto" panose="02000000000000000000" pitchFamily="2" charset="0"/>
                <a:cs typeface="Roboto" panose="02000000000000000000" pitchFamily="2" charset="0"/>
              </a:rPr>
              <a:t> of Communication &amp; Computer System</a:t>
            </a:r>
            <a:r>
              <a:rPr lang="id-ID" sz="2800" b="1" err="1">
                <a:latin typeface="Apple Braille" pitchFamily="2" charset="0"/>
                <a:ea typeface="Roboto" panose="02000000000000000000" pitchFamily="2" charset="0"/>
                <a:cs typeface="Roboto" panose="02000000000000000000" pitchFamily="2" charset="0"/>
              </a:rPr>
              <a:t>s</a:t>
            </a:r>
            <a:r>
              <a:rPr lang="id-ID" sz="2800" b="1">
                <a:latin typeface="Apple Braille" pitchFamily="2" charset="0"/>
                <a:ea typeface="Roboto" panose="02000000000000000000" pitchFamily="2" charset="0"/>
                <a:cs typeface="Roboto" panose="02000000000000000000" pitchFamily="2" charset="0"/>
              </a:rPr>
              <a:t> (ICCS)</a:t>
            </a:r>
          </a:p>
        </p:txBody>
      </p:sp>
      <p:pic>
        <p:nvPicPr>
          <p:cNvPr id="7" name="Picture 6" descr="A logo with a head and text&#10;&#10;Description automatically generated">
            <a:extLst>
              <a:ext uri="{FF2B5EF4-FFF2-40B4-BE49-F238E27FC236}">
                <a16:creationId xmlns:a16="http://schemas.microsoft.com/office/drawing/2014/main" id="{5FEB5B69-7D33-947C-B144-01C545D0FD28}"/>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56000"/>
                    </a14:imgEffect>
                    <a14:imgEffect>
                      <a14:colorTemperature colorTemp="8800"/>
                    </a14:imgEffect>
                    <a14:imgEffect>
                      <a14:brightnessContrast bright="-38000" contrast="33000"/>
                    </a14:imgEffect>
                  </a14:imgLayer>
                </a14:imgProps>
              </a:ext>
            </a:extLst>
          </a:blip>
          <a:stretch>
            <a:fillRect/>
          </a:stretch>
        </p:blipFill>
        <p:spPr>
          <a:xfrm>
            <a:off x="-443679" y="-36934"/>
            <a:ext cx="3538857" cy="2359239"/>
          </a:xfrm>
          <a:prstGeom prst="rect">
            <a:avLst/>
          </a:prstGeom>
        </p:spPr>
      </p:pic>
      <p:sp>
        <p:nvSpPr>
          <p:cNvPr id="14" name="TextBox 13">
            <a:extLst>
              <a:ext uri="{FF2B5EF4-FFF2-40B4-BE49-F238E27FC236}">
                <a16:creationId xmlns:a16="http://schemas.microsoft.com/office/drawing/2014/main" id="{B9CC02F0-889F-554B-D1B0-F04AE6CE33DF}"/>
              </a:ext>
            </a:extLst>
          </p:cNvPr>
          <p:cNvSpPr txBox="1"/>
          <p:nvPr/>
        </p:nvSpPr>
        <p:spPr>
          <a:xfrm>
            <a:off x="8730969" y="4414620"/>
            <a:ext cx="2400522" cy="2031325"/>
          </a:xfrm>
          <a:prstGeom prst="rect">
            <a:avLst/>
          </a:prstGeom>
          <a:noFill/>
        </p:spPr>
        <p:txBody>
          <a:bodyPr wrap="square" lIns="91440" tIns="45720" rIns="91440" bIns="45720" anchor="t">
            <a:spAutoFit/>
          </a:bodyPr>
          <a:lstStyle/>
          <a:p>
            <a:pPr algn="ctr" fontAlgn="t"/>
            <a:r>
              <a:rPr lang="en-GB" b="0" i="1">
                <a:solidFill>
                  <a:srgbClr val="000000"/>
                </a:solidFill>
                <a:effectLst/>
                <a:latin typeface="Apple Braille" pitchFamily="2" charset="0"/>
                <a:ea typeface="Roboto" panose="02000000000000000000" pitchFamily="2" charset="0"/>
                <a:cs typeface="Roboto" panose="02000000000000000000" pitchFamily="2" charset="0"/>
              </a:rPr>
              <a:t>ICCS today ranks among the top 3 Research Institutions in Greece and among the first 20 in EU </a:t>
            </a:r>
          </a:p>
          <a:p>
            <a:pPr algn="ctr" fontAlgn="t"/>
            <a:r>
              <a:rPr lang="en-GB" b="0" i="1">
                <a:solidFill>
                  <a:srgbClr val="000000"/>
                </a:solidFill>
                <a:effectLst/>
                <a:latin typeface="Apple Braille" pitchFamily="2" charset="0"/>
                <a:ea typeface="Roboto" panose="02000000000000000000" pitchFamily="2" charset="0"/>
                <a:cs typeface="Roboto" panose="02000000000000000000" pitchFamily="2" charset="0"/>
              </a:rPr>
              <a:t>-in terms of research funding.</a:t>
            </a:r>
            <a:endParaRPr lang="id-ID" i="1">
              <a:latin typeface="Apple Braille"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FB1452A1-5F62-2983-95C0-12C11B60287F}"/>
              </a:ext>
            </a:extLst>
          </p:cNvPr>
          <p:cNvSpPr/>
          <p:nvPr/>
        </p:nvSpPr>
        <p:spPr>
          <a:xfrm>
            <a:off x="8049297" y="2854521"/>
            <a:ext cx="225472" cy="1755006"/>
          </a:xfrm>
          <a:prstGeom prst="rect">
            <a:avLst/>
          </a:prstGeom>
          <a:solidFill>
            <a:srgbClr val="A2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A20003"/>
              </a:solidFill>
              <a:latin typeface="Open Sans Light" panose="020B0306030504020204" pitchFamily="34" charset="0"/>
            </a:endParaRPr>
          </a:p>
        </p:txBody>
      </p:sp>
      <p:sp>
        <p:nvSpPr>
          <p:cNvPr id="20" name="Teardrop 19">
            <a:extLst>
              <a:ext uri="{FF2B5EF4-FFF2-40B4-BE49-F238E27FC236}">
                <a16:creationId xmlns:a16="http://schemas.microsoft.com/office/drawing/2014/main" id="{C05A3883-E8BD-866B-E805-8B559969ACD3}"/>
              </a:ext>
            </a:extLst>
          </p:cNvPr>
          <p:cNvSpPr/>
          <p:nvPr/>
        </p:nvSpPr>
        <p:spPr>
          <a:xfrm>
            <a:off x="857612" y="392051"/>
            <a:ext cx="2997173" cy="2933379"/>
          </a:xfrm>
          <a:prstGeom prst="teardrop">
            <a:avLst/>
          </a:prstGeom>
          <a:solidFill>
            <a:srgbClr val="C5D6DB">
              <a:alpha val="769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19" name="Picture 18" descr="A logo with a head and text&#10;&#10;Description automatically generated">
            <a:extLst>
              <a:ext uri="{FF2B5EF4-FFF2-40B4-BE49-F238E27FC236}">
                <a16:creationId xmlns:a16="http://schemas.microsoft.com/office/drawing/2014/main" id="{45678C54-AE55-BAAE-2EA6-8DAB9F8059B9}"/>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5">
                    <a14:imgEffect>
                      <a14:sharpenSoften amount="56000"/>
                    </a14:imgEffect>
                    <a14:imgEffect>
                      <a14:colorTemperature colorTemp="8800"/>
                    </a14:imgEffect>
                    <a14:imgEffect>
                      <a14:brightnessContrast bright="-38000" contrast="33000"/>
                    </a14:imgEffect>
                  </a14:imgLayer>
                </a14:imgProps>
              </a:ext>
            </a:extLst>
          </a:blip>
          <a:stretch>
            <a:fillRect/>
          </a:stretch>
        </p:blipFill>
        <p:spPr>
          <a:xfrm>
            <a:off x="652812" y="575385"/>
            <a:ext cx="3538857" cy="2359239"/>
          </a:xfrm>
          <a:prstGeom prst="rect">
            <a:avLst/>
          </a:prstGeom>
        </p:spPr>
      </p:pic>
      <p:pic>
        <p:nvPicPr>
          <p:cNvPr id="29" name="Picture Placeholder 28" descr="A building with columns and a fence&#10;&#10;Description automatically generated">
            <a:extLst>
              <a:ext uri="{FF2B5EF4-FFF2-40B4-BE49-F238E27FC236}">
                <a16:creationId xmlns:a16="http://schemas.microsoft.com/office/drawing/2014/main" id="{A17F250E-70C7-FBF4-C03A-741A6F1A1232}"/>
              </a:ext>
            </a:extLst>
          </p:cNvPr>
          <p:cNvPicPr>
            <a:picLocks noGrp="1" noChangeAspect="1"/>
          </p:cNvPicPr>
          <p:nvPr>
            <p:ph type="pic" sz="quarter" idx="13"/>
          </p:nvPr>
        </p:nvPicPr>
        <p:blipFill>
          <a:blip r:embed="rId6"/>
          <a:srcRect l="34393" r="34393"/>
          <a:stretch>
            <a:fillRect/>
          </a:stretch>
        </p:blipFill>
        <p:spPr/>
      </p:pic>
      <p:sp>
        <p:nvSpPr>
          <p:cNvPr id="33" name="Teardrop 32">
            <a:extLst>
              <a:ext uri="{FF2B5EF4-FFF2-40B4-BE49-F238E27FC236}">
                <a16:creationId xmlns:a16="http://schemas.microsoft.com/office/drawing/2014/main" id="{D23D9CD5-A44E-D287-3E4B-EF52B31C34DB}"/>
              </a:ext>
            </a:extLst>
          </p:cNvPr>
          <p:cNvSpPr/>
          <p:nvPr/>
        </p:nvSpPr>
        <p:spPr>
          <a:xfrm>
            <a:off x="2168812" y="390562"/>
            <a:ext cx="1797385" cy="1842292"/>
          </a:xfrm>
          <a:prstGeom prst="teardrop">
            <a:avLst/>
          </a:prstGeom>
          <a:solidFill>
            <a:srgbClr val="C5D6DB">
              <a:alpha val="769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32" name="Picture 31" descr="A logo with a head and text&#10;&#10;Description automatically generated">
            <a:extLst>
              <a:ext uri="{FF2B5EF4-FFF2-40B4-BE49-F238E27FC236}">
                <a16:creationId xmlns:a16="http://schemas.microsoft.com/office/drawing/2014/main" id="{8577A260-B2D0-7D24-AC16-128BAC2B803B}"/>
              </a:ext>
            </a:extLst>
          </p:cNvPr>
          <p:cNvPicPr>
            <a:picLocks noChangeAspect="1"/>
          </p:cNvPicPr>
          <p:nvPr/>
        </p:nvPicPr>
        <p:blipFill>
          <a:blip r:embed="rId7">
            <a:duotone>
              <a:prstClr val="black"/>
              <a:schemeClr val="tx2">
                <a:tint val="45000"/>
                <a:satMod val="400000"/>
              </a:schemeClr>
            </a:duotone>
            <a:extLst>
              <a:ext uri="{BEBA8EAE-BF5A-486C-A8C5-ECC9F3942E4B}">
                <a14:imgProps xmlns:a14="http://schemas.microsoft.com/office/drawing/2010/main">
                  <a14:imgLayer r:embed="rId8">
                    <a14:imgEffect>
                      <a14:sharpenSoften amount="56000"/>
                    </a14:imgEffect>
                    <a14:imgEffect>
                      <a14:colorTemperature colorTemp="8800"/>
                    </a14:imgEffect>
                    <a14:imgEffect>
                      <a14:brightnessContrast bright="-38000" contrast="33000"/>
                    </a14:imgEffect>
                  </a14:imgLayer>
                </a14:imgProps>
              </a:ext>
            </a:extLst>
          </a:blip>
          <a:stretch>
            <a:fillRect/>
          </a:stretch>
        </p:blipFill>
        <p:spPr>
          <a:xfrm>
            <a:off x="1816100" y="452975"/>
            <a:ext cx="2527969" cy="1685313"/>
          </a:xfrm>
          <a:prstGeom prst="rect">
            <a:avLst/>
          </a:prstGeom>
        </p:spPr>
      </p:pic>
    </p:spTree>
    <p:extLst>
      <p:ext uri="{BB962C8B-B14F-4D97-AF65-F5344CB8AC3E}">
        <p14:creationId xmlns:p14="http://schemas.microsoft.com/office/powerpoint/2010/main" val="143669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2" decel="100000" fill="hold" nodeType="withEffect">
                                  <p:stCondLst>
                                    <p:cond delay="25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1+#ppt_w/2"/>
                                          </p:val>
                                        </p:tav>
                                        <p:tav tm="100000">
                                          <p:val>
                                            <p:strVal val="#ppt_x"/>
                                          </p:val>
                                        </p:tav>
                                      </p:tavLst>
                                    </p:anim>
                                    <p:anim calcmode="lin" valueType="num">
                                      <p:cBhvr additive="base">
                                        <p:cTn id="20" dur="10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30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ppt_x"/>
                                          </p:val>
                                        </p:tav>
                                        <p:tav tm="100000">
                                          <p:val>
                                            <p:strVal val="#ppt_x"/>
                                          </p:val>
                                        </p:tav>
                                      </p:tavLst>
                                    </p:anim>
                                    <p:anim calcmode="lin" valueType="num">
                                      <p:cBhvr additive="base">
                                        <p:cTn id="24" dur="10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1" decel="100000" fill="hold" grpId="0" nodeType="withEffect">
                                  <p:stCondLst>
                                    <p:cond delay="5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ppt_x"/>
                                          </p:val>
                                        </p:tav>
                                        <p:tav tm="100000">
                                          <p:val>
                                            <p:strVal val="#ppt_x"/>
                                          </p:val>
                                        </p:tav>
                                      </p:tavLst>
                                    </p:anim>
                                    <p:anim calcmode="lin" valueType="num">
                                      <p:cBhvr additive="base">
                                        <p:cTn id="28" dur="1000" fill="hold"/>
                                        <p:tgtEl>
                                          <p:spTgt spid="4"/>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75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ppt_x"/>
                                          </p:val>
                                        </p:tav>
                                        <p:tav tm="100000">
                                          <p:val>
                                            <p:strVal val="#ppt_x"/>
                                          </p:val>
                                        </p:tav>
                                      </p:tavLst>
                                    </p:anim>
                                    <p:anim calcmode="lin" valueType="num">
                                      <p:cBhvr additive="base">
                                        <p:cTn id="32" dur="1000" fill="hold"/>
                                        <p:tgtEl>
                                          <p:spTgt spid="2"/>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50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750" fill="hold"/>
                                        <p:tgtEl>
                                          <p:spTgt spid="6"/>
                                        </p:tgtEl>
                                        <p:attrNameLst>
                                          <p:attrName>ppt_x</p:attrName>
                                        </p:attrNameLst>
                                      </p:cBhvr>
                                      <p:tavLst>
                                        <p:tav tm="0">
                                          <p:val>
                                            <p:strVal val="#ppt_x"/>
                                          </p:val>
                                        </p:tav>
                                        <p:tav tm="100000">
                                          <p:val>
                                            <p:strVal val="#ppt_x"/>
                                          </p:val>
                                        </p:tav>
                                      </p:tavLst>
                                    </p:anim>
                                    <p:anim calcmode="lin" valueType="num">
                                      <p:cBhvr additive="base">
                                        <p:cTn id="36" dur="750" fill="hold"/>
                                        <p:tgtEl>
                                          <p:spTgt spid="6"/>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750" fill="hold"/>
                                        <p:tgtEl>
                                          <p:spTgt spid="12"/>
                                        </p:tgtEl>
                                        <p:attrNameLst>
                                          <p:attrName>ppt_x</p:attrName>
                                        </p:attrNameLst>
                                      </p:cBhvr>
                                      <p:tavLst>
                                        <p:tav tm="0">
                                          <p:val>
                                            <p:strVal val="#ppt_x"/>
                                          </p:val>
                                        </p:tav>
                                        <p:tav tm="100000">
                                          <p:val>
                                            <p:strVal val="#ppt_x"/>
                                          </p:val>
                                        </p:tav>
                                      </p:tavLst>
                                    </p:anim>
                                    <p:anim calcmode="lin" valueType="num">
                                      <p:cBhvr additive="base">
                                        <p:cTn id="40"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4" grpId="0"/>
      <p:bldP spid="6" grpId="0"/>
      <p:bldP spid="12"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DFB8FD4-49E5-3432-8D6D-498A0D6D3DFC}"/>
              </a:ext>
            </a:extLst>
          </p:cNvPr>
          <p:cNvPicPr>
            <a:picLocks noGrp="1" noChangeAspect="1"/>
          </p:cNvPicPr>
          <p:nvPr>
            <p:ph type="pic" sz="quarter" idx="10"/>
          </p:nvPr>
        </p:nvPicPr>
        <p:blipFill rotWithShape="1">
          <a:blip r:embed="rId3"/>
          <a:srcRect l="26727" t="26165"/>
          <a:stretch/>
        </p:blipFill>
        <p:spPr>
          <a:xfrm>
            <a:off x="2899875" y="4919"/>
            <a:ext cx="9292125" cy="4669372"/>
          </a:xfrm>
          <a:effectLst>
            <a:outerShdw blurRad="50800" dist="50800" dir="5400000" sx="1000" sy="1000" algn="ctr" rotWithShape="0">
              <a:srgbClr val="000000"/>
            </a:outerShdw>
          </a:effectLst>
        </p:spPr>
      </p:pic>
      <p:sp>
        <p:nvSpPr>
          <p:cNvPr id="7" name="Freeform: Shape 6">
            <a:extLst>
              <a:ext uri="{FF2B5EF4-FFF2-40B4-BE49-F238E27FC236}">
                <a16:creationId xmlns:a16="http://schemas.microsoft.com/office/drawing/2014/main" id="{7823A424-B6FC-470C-9803-0D67879295A7}"/>
              </a:ext>
            </a:extLst>
          </p:cNvPr>
          <p:cNvSpPr>
            <a:spLocks/>
          </p:cNvSpPr>
          <p:nvPr/>
        </p:nvSpPr>
        <p:spPr bwMode="auto">
          <a:xfrm>
            <a:off x="2872243" y="3411731"/>
            <a:ext cx="9347388" cy="3390899"/>
          </a:xfrm>
          <a:custGeom>
            <a:avLst/>
            <a:gdLst>
              <a:gd name="connsiteX0" fmla="*/ 0 w 8801100"/>
              <a:gd name="connsiteY0" fmla="*/ 0 h 3390900"/>
              <a:gd name="connsiteX1" fmla="*/ 8801100 w 8801100"/>
              <a:gd name="connsiteY1" fmla="*/ 0 h 3390900"/>
              <a:gd name="connsiteX2" fmla="*/ 8801100 w 8801100"/>
              <a:gd name="connsiteY2" fmla="*/ 3390900 h 3390900"/>
              <a:gd name="connsiteX3" fmla="*/ 0 w 8801100"/>
              <a:gd name="connsiteY3" fmla="*/ 3390900 h 3390900"/>
            </a:gdLst>
            <a:ahLst/>
            <a:cxnLst>
              <a:cxn ang="0">
                <a:pos x="connsiteX0" y="connsiteY0"/>
              </a:cxn>
              <a:cxn ang="0">
                <a:pos x="connsiteX1" y="connsiteY1"/>
              </a:cxn>
              <a:cxn ang="0">
                <a:pos x="connsiteX2" y="connsiteY2"/>
              </a:cxn>
              <a:cxn ang="0">
                <a:pos x="connsiteX3" y="connsiteY3"/>
              </a:cxn>
            </a:cxnLst>
            <a:rect l="l" t="t" r="r" b="b"/>
            <a:pathLst>
              <a:path w="8801100" h="3390900">
                <a:moveTo>
                  <a:pt x="0" y="0"/>
                </a:moveTo>
                <a:lnTo>
                  <a:pt x="8801100" y="0"/>
                </a:lnTo>
                <a:lnTo>
                  <a:pt x="8801100" y="3390900"/>
                </a:lnTo>
                <a:lnTo>
                  <a:pt x="0" y="3390900"/>
                </a:lnTo>
                <a:close/>
              </a:path>
            </a:pathLst>
          </a:custGeom>
          <a:solidFill>
            <a:schemeClr val="bg1">
              <a:alpha val="70000"/>
            </a:schemeClr>
          </a:solidFill>
          <a:ln>
            <a:noFill/>
          </a:ln>
        </p:spPr>
        <p:txBody>
          <a:bodyPr vert="horz" wrap="square" lIns="91440" tIns="45720" rIns="91440" bIns="45720" numCol="1" anchor="t" anchorCtr="0" compatLnSpc="1">
            <a:prstTxWarp prst="textNoShape">
              <a:avLst/>
            </a:prstTxWarp>
            <a:noAutofit/>
          </a:bodyPr>
          <a:lstStyle/>
          <a:p>
            <a:endParaRPr lang="id-ID">
              <a:latin typeface="Open Sans Light" panose="020B0306030504020204" pitchFamily="34" charset="0"/>
            </a:endParaRPr>
          </a:p>
        </p:txBody>
      </p:sp>
      <p:sp>
        <p:nvSpPr>
          <p:cNvPr id="10" name="TextBox 9">
            <a:extLst>
              <a:ext uri="{FF2B5EF4-FFF2-40B4-BE49-F238E27FC236}">
                <a16:creationId xmlns:a16="http://schemas.microsoft.com/office/drawing/2014/main" id="{4DEC3395-3785-4545-BA34-E040E28D8FB3}"/>
              </a:ext>
            </a:extLst>
          </p:cNvPr>
          <p:cNvSpPr txBox="1"/>
          <p:nvPr/>
        </p:nvSpPr>
        <p:spPr>
          <a:xfrm>
            <a:off x="3668177" y="3571546"/>
            <a:ext cx="3523841" cy="338554"/>
          </a:xfrm>
          <a:prstGeom prst="rect">
            <a:avLst/>
          </a:prstGeom>
          <a:noFill/>
        </p:spPr>
        <p:txBody>
          <a:bodyPr wrap="square" rtlCol="0">
            <a:spAutoFit/>
          </a:bodyPr>
          <a:lstStyle/>
          <a:p>
            <a:r>
              <a:rPr lang="id-ID" sz="1600" b="1" err="1">
                <a:latin typeface="Apple Braille" pitchFamily="2" charset="0"/>
              </a:rPr>
              <a:t>With</a:t>
            </a:r>
            <a:r>
              <a:rPr lang="id-ID" sz="1600" b="1">
                <a:latin typeface="Apple Braille" pitchFamily="2" charset="0"/>
              </a:rPr>
              <a:t> </a:t>
            </a:r>
            <a:r>
              <a:rPr lang="id-ID" sz="1600" b="1" err="1">
                <a:latin typeface="Apple Braille" pitchFamily="2" charset="0"/>
              </a:rPr>
              <a:t>a</a:t>
            </a:r>
            <a:r>
              <a:rPr lang="id-ID" sz="1600" b="1">
                <a:latin typeface="Apple Braille" pitchFamily="2" charset="0"/>
              </a:rPr>
              <a:t> </a:t>
            </a:r>
            <a:r>
              <a:rPr lang="id-ID" sz="1600" b="1" err="1">
                <a:latin typeface="Apple Braille" pitchFamily="2" charset="0"/>
              </a:rPr>
              <a:t>vision</a:t>
            </a:r>
            <a:endParaRPr lang="id-ID" sz="1600" b="1">
              <a:latin typeface="Apple Braille" pitchFamily="2" charset="0"/>
            </a:endParaRPr>
          </a:p>
        </p:txBody>
      </p:sp>
      <p:sp>
        <p:nvSpPr>
          <p:cNvPr id="12" name="TextBox 11">
            <a:extLst>
              <a:ext uri="{FF2B5EF4-FFF2-40B4-BE49-F238E27FC236}">
                <a16:creationId xmlns:a16="http://schemas.microsoft.com/office/drawing/2014/main" id="{7D1A18E1-6E71-4391-B629-1F2364156323}"/>
              </a:ext>
            </a:extLst>
          </p:cNvPr>
          <p:cNvSpPr txBox="1"/>
          <p:nvPr/>
        </p:nvSpPr>
        <p:spPr>
          <a:xfrm>
            <a:off x="3643683" y="3791273"/>
            <a:ext cx="4611317" cy="954107"/>
          </a:xfrm>
          <a:prstGeom prst="rect">
            <a:avLst/>
          </a:prstGeom>
          <a:noFill/>
        </p:spPr>
        <p:txBody>
          <a:bodyPr wrap="square" rtlCol="0">
            <a:spAutoFit/>
          </a:bodyPr>
          <a:lstStyle/>
          <a:p>
            <a:r>
              <a:rPr lang="en-US" sz="2800" b="1">
                <a:latin typeface="Apple Braille" pitchFamily="2" charset="0"/>
              </a:rPr>
              <a:t>T</a:t>
            </a:r>
            <a:r>
              <a:rPr lang="id-ID" sz="2800" b="1" err="1">
                <a:latin typeface="Apple Braille" pitchFamily="2" charset="0"/>
              </a:rPr>
              <a:t>owards</a:t>
            </a:r>
            <a:r>
              <a:rPr lang="id-ID" sz="2800" b="1">
                <a:latin typeface="Apple Braille" pitchFamily="2" charset="0"/>
              </a:rPr>
              <a:t> </a:t>
            </a:r>
            <a:r>
              <a:rPr lang="id-ID" sz="2800" b="1" err="1">
                <a:latin typeface="Apple Braille" pitchFamily="2" charset="0"/>
              </a:rPr>
              <a:t>the</a:t>
            </a:r>
            <a:r>
              <a:rPr lang="id-ID" sz="2800" b="1">
                <a:latin typeface="Apple Braille" pitchFamily="2" charset="0"/>
              </a:rPr>
              <a:t> </a:t>
            </a:r>
            <a:r>
              <a:rPr lang="id-ID" sz="2800" b="1" err="1">
                <a:solidFill>
                  <a:srgbClr val="E58E19"/>
                </a:solidFill>
                <a:latin typeface="Apple Braille" pitchFamily="2" charset="0"/>
              </a:rPr>
              <a:t>Smart</a:t>
            </a:r>
            <a:r>
              <a:rPr lang="id-ID" sz="2800" b="1">
                <a:latin typeface="Apple Braille" pitchFamily="2" charset="0"/>
              </a:rPr>
              <a:t> </a:t>
            </a:r>
            <a:r>
              <a:rPr lang="id-ID" sz="2800" b="1" err="1">
                <a:latin typeface="Apple Braille" pitchFamily="2" charset="0"/>
              </a:rPr>
              <a:t>Societies</a:t>
            </a:r>
            <a:r>
              <a:rPr lang="id-ID" sz="2800" b="1">
                <a:latin typeface="Apple Braille" pitchFamily="2" charset="0"/>
              </a:rPr>
              <a:t> </a:t>
            </a:r>
            <a:r>
              <a:rPr lang="id-ID" sz="2800" b="1" err="1">
                <a:latin typeface="Apple Braille" pitchFamily="2" charset="0"/>
              </a:rPr>
              <a:t>of</a:t>
            </a:r>
            <a:r>
              <a:rPr lang="id-ID" sz="2800" b="1">
                <a:latin typeface="Apple Braille" pitchFamily="2" charset="0"/>
              </a:rPr>
              <a:t> </a:t>
            </a:r>
            <a:r>
              <a:rPr lang="id-ID" sz="2800" b="1" err="1">
                <a:latin typeface="Apple Braille" pitchFamily="2" charset="0"/>
              </a:rPr>
              <a:t>the</a:t>
            </a:r>
            <a:r>
              <a:rPr lang="id-ID" sz="2800" b="1">
                <a:latin typeface="Apple Braille" pitchFamily="2" charset="0"/>
              </a:rPr>
              <a:t> </a:t>
            </a:r>
            <a:r>
              <a:rPr lang="id-ID" sz="2800" b="1" err="1">
                <a:latin typeface="Apple Braille" pitchFamily="2" charset="0"/>
              </a:rPr>
              <a:t>future</a:t>
            </a:r>
            <a:endParaRPr lang="id-ID" sz="2800" b="1">
              <a:latin typeface="Apple Braille" pitchFamily="2" charset="0"/>
            </a:endParaRPr>
          </a:p>
        </p:txBody>
      </p:sp>
      <p:sp>
        <p:nvSpPr>
          <p:cNvPr id="14" name="TextBox 13">
            <a:extLst>
              <a:ext uri="{FF2B5EF4-FFF2-40B4-BE49-F238E27FC236}">
                <a16:creationId xmlns:a16="http://schemas.microsoft.com/office/drawing/2014/main" id="{9A172246-A600-457E-B92E-50C87EB1940B}"/>
              </a:ext>
            </a:extLst>
          </p:cNvPr>
          <p:cNvSpPr txBox="1"/>
          <p:nvPr/>
        </p:nvSpPr>
        <p:spPr>
          <a:xfrm>
            <a:off x="622825" y="1928918"/>
            <a:ext cx="1805686" cy="584775"/>
          </a:xfrm>
          <a:prstGeom prst="rect">
            <a:avLst/>
          </a:prstGeom>
          <a:noFill/>
        </p:spPr>
        <p:txBody>
          <a:bodyPr wrap="square" rtlCol="0">
            <a:spAutoFit/>
          </a:bodyPr>
          <a:lstStyle/>
          <a:p>
            <a:pPr algn="ctr"/>
            <a:r>
              <a:rPr lang="en-US" sz="1600">
                <a:solidFill>
                  <a:schemeClr val="bg1"/>
                </a:solidFill>
                <a:latin typeface="Raleway ExtraBold" panose="020B0903030101060003" pitchFamily="34" charset="0"/>
              </a:rPr>
              <a:t>Sample text goes here</a:t>
            </a:r>
            <a:endParaRPr lang="id-ID" sz="1600">
              <a:solidFill>
                <a:schemeClr val="accent1"/>
              </a:solidFill>
              <a:latin typeface="Raleway ExtraBold" panose="020B0903030101060003" pitchFamily="34" charset="0"/>
            </a:endParaRPr>
          </a:p>
        </p:txBody>
      </p:sp>
      <p:sp>
        <p:nvSpPr>
          <p:cNvPr id="15" name="TextBox 14">
            <a:extLst>
              <a:ext uri="{FF2B5EF4-FFF2-40B4-BE49-F238E27FC236}">
                <a16:creationId xmlns:a16="http://schemas.microsoft.com/office/drawing/2014/main" id="{72236019-6721-4519-915A-4B213E4B28B4}"/>
              </a:ext>
            </a:extLst>
          </p:cNvPr>
          <p:cNvSpPr txBox="1"/>
          <p:nvPr/>
        </p:nvSpPr>
        <p:spPr>
          <a:xfrm>
            <a:off x="3643683" y="4792846"/>
            <a:ext cx="4319217" cy="2246769"/>
          </a:xfrm>
          <a:prstGeom prst="rect">
            <a:avLst/>
          </a:prstGeom>
          <a:noFill/>
        </p:spPr>
        <p:txBody>
          <a:bodyPr wrap="square" rtlCol="0">
            <a:spAutoFit/>
          </a:bodyPr>
          <a:lstStyle/>
          <a:p>
            <a:pPr fontAlgn="base"/>
            <a:r>
              <a:rPr lang="en-GB" sz="1400">
                <a:latin typeface="Apple Braille" pitchFamily="2" charset="0"/>
                <a:ea typeface="Roboto" panose="02000000000000000000" pitchFamily="2" charset="0"/>
                <a:cs typeface="Roboto" panose="02000000000000000000" pitchFamily="2" charset="0"/>
              </a:rPr>
              <a:t>I-SENSE is one of the most active Research Groups of the Institute of Communication and Computer Systems (ICCS) of the National University of Athens in Greece (NTUA). Founded in 2002, I-SENSE is committed to the highest standards of academic excellence and research innovation in the field of electrical, electronic and computer engineering &amp; technologies.</a:t>
            </a:r>
          </a:p>
          <a:p>
            <a:pPr fontAlgn="base"/>
            <a:br>
              <a:rPr lang="en-GB" sz="1400"/>
            </a:br>
            <a:endParaRPr lang="id-ID" sz="1400">
              <a:solidFill>
                <a:schemeClr val="bg1"/>
              </a:solidFill>
              <a:latin typeface="Raleway" pitchFamily="2" charset="77"/>
              <a:ea typeface="Open Sans Light" panose="020B0306030504020204" pitchFamily="34" charset="0"/>
              <a:cs typeface="Open Sans Light" panose="020B0306030504020204" pitchFamily="34" charset="0"/>
            </a:endParaRPr>
          </a:p>
        </p:txBody>
      </p:sp>
      <p:pic>
        <p:nvPicPr>
          <p:cNvPr id="3" name="Picture 2">
            <a:extLst>
              <a:ext uri="{FF2B5EF4-FFF2-40B4-BE49-F238E27FC236}">
                <a16:creationId xmlns:a16="http://schemas.microsoft.com/office/drawing/2014/main" id="{A18CE746-B57F-4385-BCB6-77F0665466EF}"/>
              </a:ext>
            </a:extLst>
          </p:cNvPr>
          <p:cNvPicPr>
            <a:picLocks noChangeAspect="1"/>
          </p:cNvPicPr>
          <p:nvPr/>
        </p:nvPicPr>
        <p:blipFill rotWithShape="1">
          <a:blip r:embed="rId4"/>
          <a:srcRect b="14085"/>
          <a:stretch/>
        </p:blipFill>
        <p:spPr>
          <a:xfrm>
            <a:off x="2872243" y="1631827"/>
            <a:ext cx="9347388" cy="565849"/>
          </a:xfrm>
          <a:prstGeom prst="rect">
            <a:avLst/>
          </a:prstGeom>
        </p:spPr>
      </p:pic>
      <p:pic>
        <p:nvPicPr>
          <p:cNvPr id="6" name="Picture 5" descr="A black and grey logo&#10;&#10;Description automatically generated">
            <a:extLst>
              <a:ext uri="{FF2B5EF4-FFF2-40B4-BE49-F238E27FC236}">
                <a16:creationId xmlns:a16="http://schemas.microsoft.com/office/drawing/2014/main" id="{255125D2-72CE-115A-E976-5C3C333ECFD4}"/>
              </a:ext>
            </a:extLst>
          </p:cNvPr>
          <p:cNvPicPr>
            <a:picLocks noChangeAspect="1"/>
          </p:cNvPicPr>
          <p:nvPr/>
        </p:nvPicPr>
        <p:blipFill>
          <a:blip r:embed="rId5"/>
          <a:stretch>
            <a:fillRect/>
          </a:stretch>
        </p:blipFill>
        <p:spPr>
          <a:xfrm>
            <a:off x="850624" y="1488231"/>
            <a:ext cx="1835695" cy="709446"/>
          </a:xfrm>
          <a:prstGeom prst="rect">
            <a:avLst/>
          </a:prstGeom>
        </p:spPr>
      </p:pic>
      <p:sp>
        <p:nvSpPr>
          <p:cNvPr id="4" name="Rectangle 3">
            <a:extLst>
              <a:ext uri="{FF2B5EF4-FFF2-40B4-BE49-F238E27FC236}">
                <a16:creationId xmlns:a16="http://schemas.microsoft.com/office/drawing/2014/main" id="{47751039-9D06-4D79-894B-8E130084DDB7}"/>
              </a:ext>
            </a:extLst>
          </p:cNvPr>
          <p:cNvSpPr/>
          <p:nvPr/>
        </p:nvSpPr>
        <p:spPr>
          <a:xfrm>
            <a:off x="0" y="3411731"/>
            <a:ext cx="2899875" cy="3441349"/>
          </a:xfrm>
          <a:prstGeom prst="rect">
            <a:avLst/>
          </a:prstGeom>
          <a:solidFill>
            <a:srgbClr val="E58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highlight>
                <a:srgbClr val="FB7200"/>
              </a:highlight>
            </a:endParaRPr>
          </a:p>
        </p:txBody>
      </p:sp>
      <p:sp>
        <p:nvSpPr>
          <p:cNvPr id="18" name="TextBox 17">
            <a:extLst>
              <a:ext uri="{FF2B5EF4-FFF2-40B4-BE49-F238E27FC236}">
                <a16:creationId xmlns:a16="http://schemas.microsoft.com/office/drawing/2014/main" id="{6793B656-CA31-4F5F-1DA8-15CA103C0E57}"/>
              </a:ext>
            </a:extLst>
          </p:cNvPr>
          <p:cNvSpPr txBox="1"/>
          <p:nvPr/>
        </p:nvSpPr>
        <p:spPr>
          <a:xfrm>
            <a:off x="292697" y="3571546"/>
            <a:ext cx="2393622" cy="3170099"/>
          </a:xfrm>
          <a:prstGeom prst="rect">
            <a:avLst/>
          </a:prstGeom>
          <a:noFill/>
        </p:spPr>
        <p:txBody>
          <a:bodyPr wrap="square" rtlCol="0">
            <a:spAutoFit/>
          </a:bodyPr>
          <a:lstStyle/>
          <a:p>
            <a:r>
              <a:rPr lang="en-GB" sz="1400" b="1" i="1">
                <a:solidFill>
                  <a:schemeClr val="bg1">
                    <a:lumMod val="95000"/>
                  </a:schemeClr>
                </a:solidFill>
                <a:latin typeface="Apple Braille" pitchFamily="2" charset="0"/>
                <a:ea typeface="Roboto" panose="02000000000000000000" pitchFamily="2" charset="0"/>
                <a:cs typeface="Roboto" panose="02000000000000000000" pitchFamily="2" charset="0"/>
              </a:rPr>
              <a:t>“</a:t>
            </a:r>
            <a:r>
              <a:rPr lang="en-GB" sz="1600" b="1" i="1">
                <a:solidFill>
                  <a:schemeClr val="bg1">
                    <a:lumMod val="95000"/>
                  </a:schemeClr>
                </a:solidFill>
                <a:latin typeface="Apple Braille" pitchFamily="2" charset="0"/>
                <a:ea typeface="Roboto" panose="02000000000000000000" pitchFamily="2" charset="0"/>
                <a:cs typeface="Roboto" panose="02000000000000000000" pitchFamily="2" charset="0"/>
              </a:rPr>
              <a:t>Over the last 20 years, I-SENSE Group has succeeded in providing an environment where innovation can arise guided by the values of circular and green economy, openness and smart citizenship”.</a:t>
            </a:r>
          </a:p>
          <a:p>
            <a:r>
              <a:rPr lang="en-GB" sz="1600" b="1" i="1">
                <a:solidFill>
                  <a:schemeClr val="bg1">
                    <a:lumMod val="95000"/>
                  </a:schemeClr>
                </a:solidFill>
                <a:latin typeface="Apple Braille" pitchFamily="2" charset="0"/>
                <a:ea typeface="Roboto" panose="02000000000000000000" pitchFamily="2" charset="0"/>
                <a:cs typeface="Roboto" panose="02000000000000000000" pitchFamily="2" charset="0"/>
              </a:rPr>
              <a:t> </a:t>
            </a:r>
          </a:p>
          <a:p>
            <a:r>
              <a:rPr lang="en-GB" sz="1200" i="1">
                <a:solidFill>
                  <a:schemeClr val="bg1">
                    <a:lumMod val="95000"/>
                  </a:schemeClr>
                </a:solidFill>
                <a:latin typeface="Apple Braille" pitchFamily="2" charset="0"/>
                <a:ea typeface="Roboto" panose="02000000000000000000" pitchFamily="2" charset="0"/>
                <a:cs typeface="Roboto" panose="02000000000000000000" pitchFamily="2" charset="0"/>
              </a:rPr>
              <a:t>Dr </a:t>
            </a:r>
            <a:r>
              <a:rPr lang="en-GB" sz="1200" i="1" err="1">
                <a:solidFill>
                  <a:schemeClr val="bg1">
                    <a:lumMod val="95000"/>
                  </a:schemeClr>
                </a:solidFill>
                <a:latin typeface="Apple Braille" pitchFamily="2" charset="0"/>
                <a:ea typeface="Roboto" panose="02000000000000000000" pitchFamily="2" charset="0"/>
                <a:cs typeface="Roboto" panose="02000000000000000000" pitchFamily="2" charset="0"/>
              </a:rPr>
              <a:t>Angelos</a:t>
            </a:r>
            <a:r>
              <a:rPr lang="en-GB" sz="1200" i="1">
                <a:solidFill>
                  <a:schemeClr val="bg1">
                    <a:lumMod val="95000"/>
                  </a:schemeClr>
                </a:solidFill>
                <a:latin typeface="Apple Braille" pitchFamily="2" charset="0"/>
                <a:ea typeface="Roboto" panose="02000000000000000000" pitchFamily="2" charset="0"/>
                <a:cs typeface="Roboto" panose="02000000000000000000" pitchFamily="2" charset="0"/>
              </a:rPr>
              <a:t> </a:t>
            </a:r>
            <a:r>
              <a:rPr lang="en-GB" sz="1200" i="1" err="1">
                <a:solidFill>
                  <a:schemeClr val="bg1">
                    <a:lumMod val="95000"/>
                  </a:schemeClr>
                </a:solidFill>
                <a:latin typeface="Apple Braille" pitchFamily="2" charset="0"/>
                <a:ea typeface="Roboto" panose="02000000000000000000" pitchFamily="2" charset="0"/>
                <a:cs typeface="Roboto" panose="02000000000000000000" pitchFamily="2" charset="0"/>
              </a:rPr>
              <a:t>Amditis</a:t>
            </a:r>
            <a:r>
              <a:rPr lang="en-GB" sz="1200" i="1">
                <a:solidFill>
                  <a:schemeClr val="bg1">
                    <a:lumMod val="95000"/>
                  </a:schemeClr>
                </a:solidFill>
                <a:latin typeface="Apple Braille" pitchFamily="2" charset="0"/>
                <a:ea typeface="Roboto" panose="02000000000000000000" pitchFamily="2" charset="0"/>
                <a:cs typeface="Roboto" panose="02000000000000000000" pitchFamily="2" charset="0"/>
              </a:rPr>
              <a:t>, R&amp;D Director ICCS, I-SENSE Founder &amp; Director</a:t>
            </a:r>
            <a:endParaRPr lang="en-GB" sz="1200">
              <a:solidFill>
                <a:schemeClr val="bg1">
                  <a:lumMod val="95000"/>
                </a:schemeClr>
              </a:solidFill>
              <a:latin typeface="Apple Braille" pitchFamily="2" charset="0"/>
              <a:ea typeface="Roboto" panose="02000000000000000000" pitchFamily="2" charset="0"/>
              <a:cs typeface="Roboto" panose="02000000000000000000" pitchFamily="2" charset="0"/>
            </a:endParaRPr>
          </a:p>
        </p:txBody>
      </p:sp>
      <p:pic>
        <p:nvPicPr>
          <p:cNvPr id="19" name="Picture 18" descr="Icon&#10;&#10;Description automatically generated">
            <a:extLst>
              <a:ext uri="{FF2B5EF4-FFF2-40B4-BE49-F238E27FC236}">
                <a16:creationId xmlns:a16="http://schemas.microsoft.com/office/drawing/2014/main" id="{CB7C6B6E-C09F-FC25-CF7C-1D1BEFE1F1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19" y="5973210"/>
            <a:ext cx="468959" cy="774776"/>
          </a:xfrm>
          <a:prstGeom prst="rect">
            <a:avLst/>
          </a:prstGeom>
        </p:spPr>
      </p:pic>
      <p:sp>
        <p:nvSpPr>
          <p:cNvPr id="20" name="Rectangle 19">
            <a:extLst>
              <a:ext uri="{FF2B5EF4-FFF2-40B4-BE49-F238E27FC236}">
                <a16:creationId xmlns:a16="http://schemas.microsoft.com/office/drawing/2014/main" id="{AE0CD68B-23C8-E802-77D7-00C6DD5DAA3D}"/>
              </a:ext>
            </a:extLst>
          </p:cNvPr>
          <p:cNvSpPr/>
          <p:nvPr/>
        </p:nvSpPr>
        <p:spPr>
          <a:xfrm>
            <a:off x="440698" y="0"/>
            <a:ext cx="227799" cy="25108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Light" panose="020B0306030504020204" pitchFamily="34" charset="0"/>
            </a:endParaRPr>
          </a:p>
        </p:txBody>
      </p:sp>
      <p:sp>
        <p:nvSpPr>
          <p:cNvPr id="21" name="TextBox 20">
            <a:extLst>
              <a:ext uri="{FF2B5EF4-FFF2-40B4-BE49-F238E27FC236}">
                <a16:creationId xmlns:a16="http://schemas.microsoft.com/office/drawing/2014/main" id="{C91136ED-244C-28AB-49C1-455C06D113EE}"/>
              </a:ext>
            </a:extLst>
          </p:cNvPr>
          <p:cNvSpPr txBox="1"/>
          <p:nvPr/>
        </p:nvSpPr>
        <p:spPr>
          <a:xfrm>
            <a:off x="8198582" y="3838986"/>
            <a:ext cx="3700721" cy="2462213"/>
          </a:xfrm>
          <a:prstGeom prst="rect">
            <a:avLst/>
          </a:prstGeom>
          <a:noFill/>
        </p:spPr>
        <p:txBody>
          <a:bodyPr wrap="square" rtlCol="0">
            <a:spAutoFit/>
          </a:bodyPr>
          <a:lstStyle/>
          <a:p>
            <a:pPr fontAlgn="base"/>
            <a:r>
              <a:rPr lang="en-GB" sz="2800" b="1">
                <a:solidFill>
                  <a:srgbClr val="E58E19"/>
                </a:solidFill>
                <a:latin typeface="Apple Braille" pitchFamily="2" charset="0"/>
              </a:rPr>
              <a:t>184+ </a:t>
            </a:r>
            <a:r>
              <a:rPr lang="en-GB" sz="2000">
                <a:latin typeface="Apple Braille" pitchFamily="2" charset="0"/>
              </a:rPr>
              <a:t>Research Projects </a:t>
            </a:r>
          </a:p>
          <a:p>
            <a:pPr fontAlgn="base"/>
            <a:r>
              <a:rPr lang="en-GB" sz="2800" b="1">
                <a:solidFill>
                  <a:srgbClr val="E58E19"/>
                </a:solidFill>
                <a:latin typeface="Apple Braille" pitchFamily="2" charset="0"/>
              </a:rPr>
              <a:t>180+ </a:t>
            </a:r>
            <a:r>
              <a:rPr lang="en-GB" sz="2000">
                <a:latin typeface="Apple Braille" pitchFamily="2" charset="0"/>
              </a:rPr>
              <a:t>Researchers </a:t>
            </a:r>
          </a:p>
          <a:p>
            <a:pPr fontAlgn="base"/>
            <a:r>
              <a:rPr lang="en-GB" sz="2800" b="1">
                <a:solidFill>
                  <a:srgbClr val="E58E19"/>
                </a:solidFill>
                <a:latin typeface="Apple Braille" pitchFamily="2" charset="0"/>
              </a:rPr>
              <a:t>420+ </a:t>
            </a:r>
            <a:r>
              <a:rPr lang="en-GB" sz="2000">
                <a:latin typeface="Apple Braille" pitchFamily="2" charset="0"/>
              </a:rPr>
              <a:t>Scientific Publications</a:t>
            </a:r>
          </a:p>
          <a:p>
            <a:pPr fontAlgn="base"/>
            <a:r>
              <a:rPr lang="en-GB" sz="2800" b="1">
                <a:solidFill>
                  <a:srgbClr val="E58E19"/>
                </a:solidFill>
                <a:latin typeface="Apple Braille" pitchFamily="2" charset="0"/>
              </a:rPr>
              <a:t>10</a:t>
            </a:r>
            <a:r>
              <a:rPr lang="en-GB" sz="2000">
                <a:latin typeface="Apple Braille" pitchFamily="2" charset="0"/>
              </a:rPr>
              <a:t> Research Divisions  </a:t>
            </a:r>
          </a:p>
          <a:p>
            <a:pPr fontAlgn="base"/>
            <a:r>
              <a:rPr lang="en-GB" sz="2800" b="1">
                <a:solidFill>
                  <a:srgbClr val="E58E19"/>
                </a:solidFill>
                <a:latin typeface="Apple Braille" pitchFamily="2" charset="0"/>
              </a:rPr>
              <a:t>3</a:t>
            </a:r>
            <a:r>
              <a:rPr lang="en-GB" sz="2000">
                <a:latin typeface="Apple Braille" pitchFamily="2" charset="0"/>
              </a:rPr>
              <a:t> Spin offs </a:t>
            </a:r>
            <a:br>
              <a:rPr lang="en-GB" sz="1400"/>
            </a:br>
            <a:endParaRPr lang="id-ID" sz="1400">
              <a:solidFill>
                <a:schemeClr val="bg1"/>
              </a:solidFill>
              <a:latin typeface="Raleway" pitchFamily="2" charset="77"/>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8700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7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ppt_x"/>
                                          </p:val>
                                        </p:tav>
                                        <p:tav tm="100000">
                                          <p:val>
                                            <p:strVal val="#ppt_x"/>
                                          </p:val>
                                        </p:tav>
                                      </p:tavLst>
                                    </p:anim>
                                    <p:anim calcmode="lin" valueType="num">
                                      <p:cBhvr additive="base">
                                        <p:cTn id="24" dur="75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20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750" fill="hold"/>
                                        <p:tgtEl>
                                          <p:spTgt spid="15"/>
                                        </p:tgtEl>
                                        <p:attrNameLst>
                                          <p:attrName>ppt_x</p:attrName>
                                        </p:attrNameLst>
                                      </p:cBhvr>
                                      <p:tavLst>
                                        <p:tav tm="0">
                                          <p:val>
                                            <p:strVal val="#ppt_x"/>
                                          </p:val>
                                        </p:tav>
                                        <p:tav tm="100000">
                                          <p:val>
                                            <p:strVal val="#ppt_x"/>
                                          </p:val>
                                        </p:tav>
                                      </p:tavLst>
                                    </p:anim>
                                    <p:anim calcmode="lin" valueType="num">
                                      <p:cBhvr additive="base">
                                        <p:cTn id="28" dur="75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1" decel="100000" fill="hold" grpId="0" nodeType="withEffect">
                                  <p:stCondLst>
                                    <p:cond delay="75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ppt_x"/>
                                          </p:val>
                                        </p:tav>
                                        <p:tav tm="100000">
                                          <p:val>
                                            <p:strVal val="#ppt_x"/>
                                          </p:val>
                                        </p:tav>
                                      </p:tavLst>
                                    </p:anim>
                                    <p:anim calcmode="lin" valueType="num">
                                      <p:cBhvr additive="base">
                                        <p:cTn id="32" dur="1000" fill="hold"/>
                                        <p:tgtEl>
                                          <p:spTgt spid="20"/>
                                        </p:tgtEl>
                                        <p:attrNameLst>
                                          <p:attrName>ppt_y</p:attrName>
                                        </p:attrNameLst>
                                      </p:cBhvr>
                                      <p:tavLst>
                                        <p:tav tm="0">
                                          <p:val>
                                            <p:strVal val="0-#ppt_h/2"/>
                                          </p:val>
                                        </p:tav>
                                        <p:tav tm="100000">
                                          <p:val>
                                            <p:strVal val="#ppt_y"/>
                                          </p:val>
                                        </p:tav>
                                      </p:tavLst>
                                    </p:anim>
                                  </p:childTnLst>
                                </p:cTn>
                              </p:par>
                              <p:par>
                                <p:cTn id="33" presetID="2" presetClass="entr" presetSubtype="4" decel="100000" fill="hold" grpId="0" nodeType="withEffect">
                                  <p:stCondLst>
                                    <p:cond delay="200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750" fill="hold"/>
                                        <p:tgtEl>
                                          <p:spTgt spid="21"/>
                                        </p:tgtEl>
                                        <p:attrNameLst>
                                          <p:attrName>ppt_x</p:attrName>
                                        </p:attrNameLst>
                                      </p:cBhvr>
                                      <p:tavLst>
                                        <p:tav tm="0">
                                          <p:val>
                                            <p:strVal val="#ppt_x"/>
                                          </p:val>
                                        </p:tav>
                                        <p:tav tm="100000">
                                          <p:val>
                                            <p:strVal val="#ppt_x"/>
                                          </p:val>
                                        </p:tav>
                                      </p:tavLst>
                                    </p:anim>
                                    <p:anim calcmode="lin" valueType="num">
                                      <p:cBhvr additive="base">
                                        <p:cTn id="36"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P spid="14" grpId="0"/>
      <p:bldP spid="15" grpId="0"/>
      <p:bldP spid="4" grpId="0" animBg="1"/>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8E347-D658-5DE5-4172-8DB0715666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929AB0-E9FC-4C27-2795-0936BBD86243}"/>
              </a:ext>
            </a:extLst>
          </p:cNvPr>
          <p:cNvSpPr>
            <a:spLocks noGrp="1"/>
          </p:cNvSpPr>
          <p:nvPr>
            <p:ph type="title"/>
          </p:nvPr>
        </p:nvSpPr>
        <p:spPr>
          <a:xfrm>
            <a:off x="340996" y="365474"/>
            <a:ext cx="7552938" cy="492443"/>
          </a:xfrm>
        </p:spPr>
        <p:txBody>
          <a:bodyPr/>
          <a:lstStyle/>
          <a:p>
            <a:r>
              <a:rPr lang="en-US"/>
              <a:t>HSI and applications</a:t>
            </a:r>
          </a:p>
        </p:txBody>
      </p:sp>
      <p:sp>
        <p:nvSpPr>
          <p:cNvPr id="4" name="Slide Number Placeholder 3">
            <a:extLst>
              <a:ext uri="{FF2B5EF4-FFF2-40B4-BE49-F238E27FC236}">
                <a16:creationId xmlns:a16="http://schemas.microsoft.com/office/drawing/2014/main" id="{08FAFF0E-ED1F-F3DA-706C-ACC961448E1E}"/>
              </a:ext>
            </a:extLst>
          </p:cNvPr>
          <p:cNvSpPr>
            <a:spLocks noGrp="1"/>
          </p:cNvSpPr>
          <p:nvPr>
            <p:ph type="sldNum" sz="quarter" idx="4"/>
          </p:nvPr>
        </p:nvSpPr>
        <p:spPr/>
        <p:txBody>
          <a:bodyPr/>
          <a:lstStyle/>
          <a:p>
            <a:pPr>
              <a:defRPr/>
            </a:pPr>
            <a:fld id="{D65ACB9B-F2BC-4FE9-9640-F5E580D0F44C}" type="slidenum">
              <a:rPr lang="en-US" altLang="en-US" smtClean="0"/>
              <a:pPr>
                <a:defRPr/>
              </a:pPr>
              <a:t>5</a:t>
            </a:fld>
            <a:endParaRPr lang="en-US" altLang="en-US"/>
          </a:p>
        </p:txBody>
      </p:sp>
      <p:pic>
        <p:nvPicPr>
          <p:cNvPr id="27" name="Εικόνα 12">
            <a:extLst>
              <a:ext uri="{FF2B5EF4-FFF2-40B4-BE49-F238E27FC236}">
                <a16:creationId xmlns:a16="http://schemas.microsoft.com/office/drawing/2014/main" id="{CCF3EC2D-9BDA-C486-B049-3C62210CBA73}"/>
              </a:ext>
            </a:extLst>
          </p:cNvPr>
          <p:cNvPicPr>
            <a:picLocks noChangeAspect="1"/>
          </p:cNvPicPr>
          <p:nvPr/>
        </p:nvPicPr>
        <p:blipFill>
          <a:blip r:embed="rId3">
            <a:clrChange>
              <a:clrFrom>
                <a:srgbClr val="FFFFFF"/>
              </a:clrFrom>
              <a:clrTo>
                <a:srgbClr val="FFFFFF">
                  <a:alpha val="0"/>
                </a:srgbClr>
              </a:clrTo>
            </a:clrChange>
          </a:blip>
          <a:stretch>
            <a:fillRect/>
          </a:stretch>
        </p:blipFill>
        <p:spPr bwMode="auto">
          <a:xfrm>
            <a:off x="7844556" y="263583"/>
            <a:ext cx="716855" cy="705376"/>
          </a:xfrm>
          <a:prstGeom prst="rect">
            <a:avLst/>
          </a:prstGeom>
        </p:spPr>
      </p:pic>
      <p:pic>
        <p:nvPicPr>
          <p:cNvPr id="28" name="Picture 27" descr="I-SENSE Group">
            <a:extLst>
              <a:ext uri="{FF2B5EF4-FFF2-40B4-BE49-F238E27FC236}">
                <a16:creationId xmlns:a16="http://schemas.microsoft.com/office/drawing/2014/main" id="{DB962037-EA7D-91AA-39C8-E6C5624B5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251" y="263583"/>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a question mark&#10;&#10;Description automatically generated">
            <a:extLst>
              <a:ext uri="{FF2B5EF4-FFF2-40B4-BE49-F238E27FC236}">
                <a16:creationId xmlns:a16="http://schemas.microsoft.com/office/drawing/2014/main" id="{DAEFF330-166D-BF3C-ED2A-86BD4CBDC39D}"/>
              </a:ext>
            </a:extLst>
          </p:cNvPr>
          <p:cNvPicPr>
            <a:picLocks noChangeAspect="1"/>
          </p:cNvPicPr>
          <p:nvPr/>
        </p:nvPicPr>
        <p:blipFill>
          <a:blip r:embed="rId5">
            <a:extLst>
              <a:ext uri="{28A0092B-C50C-407E-A947-70E740481C1C}">
                <a14:useLocalDpi xmlns:a14="http://schemas.microsoft.com/office/drawing/2010/main" val="0"/>
              </a:ext>
            </a:extLst>
          </a:blip>
          <a:srcRect l="8915" t="33424" r="8817" b="35116"/>
          <a:stretch/>
        </p:blipFill>
        <p:spPr>
          <a:xfrm>
            <a:off x="10199417" y="329782"/>
            <a:ext cx="1926581" cy="521242"/>
          </a:xfrm>
          <a:prstGeom prst="rect">
            <a:avLst/>
          </a:prstGeom>
        </p:spPr>
      </p:pic>
      <p:sp>
        <p:nvSpPr>
          <p:cNvPr id="6" name="TextBox 5">
            <a:extLst>
              <a:ext uri="{FF2B5EF4-FFF2-40B4-BE49-F238E27FC236}">
                <a16:creationId xmlns:a16="http://schemas.microsoft.com/office/drawing/2014/main" id="{CB7C91F7-0280-74BB-83E9-A02CAB43FCCF}"/>
              </a:ext>
            </a:extLst>
          </p:cNvPr>
          <p:cNvSpPr txBox="1"/>
          <p:nvPr/>
        </p:nvSpPr>
        <p:spPr>
          <a:xfrm>
            <a:off x="2302519" y="1430985"/>
            <a:ext cx="7775058" cy="923330"/>
          </a:xfrm>
          <a:prstGeom prst="rect">
            <a:avLst/>
          </a:prstGeom>
          <a:noFill/>
        </p:spPr>
        <p:txBody>
          <a:bodyPr wrap="square">
            <a:spAutoFit/>
          </a:bodyPr>
          <a:lstStyle/>
          <a:p>
            <a:pPr algn="ctr"/>
            <a:r>
              <a:rPr lang="en-US" b="0" i="1">
                <a:solidFill>
                  <a:srgbClr val="333333"/>
                </a:solidFill>
                <a:effectLst/>
                <a:latin typeface="+mj-lt"/>
              </a:rPr>
              <a:t>Hyperspectral imaging (HSI) or imaging spectrometry is a spectral sensing technique in which an object is scanned using several well-defined optical bands in broad spectral range</a:t>
            </a:r>
            <a:endParaRPr lang="en-US" i="1">
              <a:latin typeface="+mj-lt"/>
            </a:endParaRPr>
          </a:p>
        </p:txBody>
      </p:sp>
      <p:pic>
        <p:nvPicPr>
          <p:cNvPr id="1026" name="Picture 2">
            <a:extLst>
              <a:ext uri="{FF2B5EF4-FFF2-40B4-BE49-F238E27FC236}">
                <a16:creationId xmlns:a16="http://schemas.microsoft.com/office/drawing/2014/main" id="{F768C28D-7B46-24AF-5AF7-4B27BBE821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1617" y="2650572"/>
            <a:ext cx="2895600" cy="1590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AAE481-0437-E63C-77C4-3BD9A6B68175}"/>
              </a:ext>
            </a:extLst>
          </p:cNvPr>
          <p:cNvSpPr txBox="1"/>
          <p:nvPr/>
        </p:nvSpPr>
        <p:spPr>
          <a:xfrm>
            <a:off x="427925" y="2938505"/>
            <a:ext cx="7775058" cy="2585323"/>
          </a:xfrm>
          <a:prstGeom prst="rect">
            <a:avLst/>
          </a:prstGeom>
          <a:noFill/>
        </p:spPr>
        <p:txBody>
          <a:bodyPr wrap="square">
            <a:spAutoFit/>
          </a:bodyPr>
          <a:lstStyle/>
          <a:p>
            <a:r>
              <a:rPr lang="en-US" b="1">
                <a:solidFill>
                  <a:srgbClr val="333333"/>
                </a:solidFill>
                <a:effectLst/>
                <a:latin typeface="+mj-lt"/>
              </a:rPr>
              <a:t>Application Areas</a:t>
            </a:r>
          </a:p>
          <a:p>
            <a:pPr marL="285750" indent="-285750">
              <a:buFont typeface="Arial" panose="020B0604020202020204" pitchFamily="34" charset="0"/>
              <a:buChar char="•"/>
            </a:pPr>
            <a:r>
              <a:rPr lang="en-US">
                <a:latin typeface="+mj-lt"/>
              </a:rPr>
              <a:t>Food Quality and Safety Assessment</a:t>
            </a:r>
          </a:p>
          <a:p>
            <a:pPr marL="285750" indent="-285750">
              <a:buFont typeface="Arial" panose="020B0604020202020204" pitchFamily="34" charset="0"/>
              <a:buChar char="•"/>
            </a:pPr>
            <a:r>
              <a:rPr lang="en-US">
                <a:latin typeface="+mj-lt"/>
              </a:rPr>
              <a:t>Medical Diagnosis</a:t>
            </a:r>
          </a:p>
          <a:p>
            <a:pPr marL="285750" indent="-285750">
              <a:buFont typeface="Arial" panose="020B0604020202020204" pitchFamily="34" charset="0"/>
              <a:buChar char="•"/>
            </a:pPr>
            <a:r>
              <a:rPr lang="en-US">
                <a:latin typeface="+mj-lt"/>
              </a:rPr>
              <a:t>Precision Agriculture- Environmental Monitoring</a:t>
            </a:r>
          </a:p>
          <a:p>
            <a:pPr marL="285750" indent="-285750">
              <a:buFont typeface="Arial" panose="020B0604020202020204" pitchFamily="34" charset="0"/>
              <a:buChar char="•"/>
            </a:pPr>
            <a:r>
              <a:rPr lang="en-US">
                <a:latin typeface="+mj-lt"/>
              </a:rPr>
              <a:t>Water Resource and Flood Management</a:t>
            </a:r>
          </a:p>
          <a:p>
            <a:pPr marL="285750" indent="-285750">
              <a:buFont typeface="Arial" panose="020B0604020202020204" pitchFamily="34" charset="0"/>
              <a:buChar char="•"/>
            </a:pPr>
            <a:r>
              <a:rPr lang="en-US">
                <a:latin typeface="+mj-lt"/>
              </a:rPr>
              <a:t>Cultural Heritage - Artwork Authentication</a:t>
            </a:r>
          </a:p>
          <a:p>
            <a:pPr marL="285750" indent="-285750">
              <a:buFont typeface="Arial" panose="020B0604020202020204" pitchFamily="34" charset="0"/>
              <a:buChar char="•"/>
            </a:pPr>
            <a:r>
              <a:rPr lang="en-US">
                <a:latin typeface="+mj-lt"/>
              </a:rPr>
              <a:t>Defense and Homeland Security</a:t>
            </a:r>
          </a:p>
          <a:p>
            <a:pPr marL="285750" indent="-285750">
              <a:buFont typeface="Arial" panose="020B0604020202020204" pitchFamily="34" charset="0"/>
              <a:buChar char="•"/>
            </a:pPr>
            <a:r>
              <a:rPr lang="en-US">
                <a:latin typeface="+mj-lt"/>
              </a:rPr>
              <a:t>Mining and material classification</a:t>
            </a:r>
          </a:p>
          <a:p>
            <a:r>
              <a:rPr lang="en-US">
                <a:latin typeface="+mj-lt"/>
              </a:rPr>
              <a:t>And many more.</a:t>
            </a:r>
          </a:p>
        </p:txBody>
      </p:sp>
    </p:spTree>
    <p:extLst>
      <p:ext uri="{BB962C8B-B14F-4D97-AF65-F5344CB8AC3E}">
        <p14:creationId xmlns:p14="http://schemas.microsoft.com/office/powerpoint/2010/main" val="3065250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D7F08-0AC0-CF82-0EEE-0FFD77DD7C61}"/>
              </a:ext>
            </a:extLst>
          </p:cNvPr>
          <p:cNvSpPr>
            <a:spLocks noGrp="1"/>
          </p:cNvSpPr>
          <p:nvPr>
            <p:ph type="title"/>
          </p:nvPr>
        </p:nvSpPr>
        <p:spPr>
          <a:xfrm>
            <a:off x="340996" y="365474"/>
            <a:ext cx="7552938" cy="492443"/>
          </a:xfrm>
        </p:spPr>
        <p:txBody>
          <a:bodyPr/>
          <a:lstStyle/>
          <a:p>
            <a:r>
              <a:rPr lang="en-US"/>
              <a:t>Raw materials exploration</a:t>
            </a:r>
          </a:p>
        </p:txBody>
      </p:sp>
      <p:sp>
        <p:nvSpPr>
          <p:cNvPr id="4" name="Slide Number Placeholder 3">
            <a:extLst>
              <a:ext uri="{FF2B5EF4-FFF2-40B4-BE49-F238E27FC236}">
                <a16:creationId xmlns:a16="http://schemas.microsoft.com/office/drawing/2014/main" id="{7A9040E0-6CF6-6A0D-1F99-AAE71479593F}"/>
              </a:ext>
            </a:extLst>
          </p:cNvPr>
          <p:cNvSpPr>
            <a:spLocks noGrp="1"/>
          </p:cNvSpPr>
          <p:nvPr>
            <p:ph type="sldNum" sz="quarter" idx="4"/>
          </p:nvPr>
        </p:nvSpPr>
        <p:spPr/>
        <p:txBody>
          <a:bodyPr/>
          <a:lstStyle/>
          <a:p>
            <a:pPr>
              <a:defRPr/>
            </a:pPr>
            <a:fld id="{D65ACB9B-F2BC-4FE9-9640-F5E580D0F44C}" type="slidenum">
              <a:rPr lang="en-US" altLang="en-US" smtClean="0"/>
              <a:pPr>
                <a:defRPr/>
              </a:pPr>
              <a:t>6</a:t>
            </a:fld>
            <a:endParaRPr lang="en-US" altLang="en-US"/>
          </a:p>
        </p:txBody>
      </p:sp>
      <p:pic>
        <p:nvPicPr>
          <p:cNvPr id="27" name="Εικόνα 12">
            <a:extLst>
              <a:ext uri="{FF2B5EF4-FFF2-40B4-BE49-F238E27FC236}">
                <a16:creationId xmlns:a16="http://schemas.microsoft.com/office/drawing/2014/main" id="{32C666E8-A38B-48B7-8E84-1B5C8CC33049}"/>
              </a:ext>
            </a:extLst>
          </p:cNvPr>
          <p:cNvPicPr>
            <a:picLocks noChangeAspect="1"/>
          </p:cNvPicPr>
          <p:nvPr/>
        </p:nvPicPr>
        <p:blipFill>
          <a:blip r:embed="rId3">
            <a:clrChange>
              <a:clrFrom>
                <a:srgbClr val="FFFFFF"/>
              </a:clrFrom>
              <a:clrTo>
                <a:srgbClr val="FFFFFF">
                  <a:alpha val="0"/>
                </a:srgbClr>
              </a:clrTo>
            </a:clrChange>
          </a:blip>
          <a:stretch>
            <a:fillRect/>
          </a:stretch>
        </p:blipFill>
        <p:spPr bwMode="auto">
          <a:xfrm>
            <a:off x="7844556" y="263583"/>
            <a:ext cx="716855" cy="705376"/>
          </a:xfrm>
          <a:prstGeom prst="rect">
            <a:avLst/>
          </a:prstGeom>
        </p:spPr>
      </p:pic>
      <p:pic>
        <p:nvPicPr>
          <p:cNvPr id="28" name="Picture 27" descr="I-SENSE Group">
            <a:extLst>
              <a:ext uri="{FF2B5EF4-FFF2-40B4-BE49-F238E27FC236}">
                <a16:creationId xmlns:a16="http://schemas.microsoft.com/office/drawing/2014/main" id="{0787AABB-129B-417A-8036-2BA0D4799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251" y="263583"/>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25" name="Εικόνα 2" descr="Εικόνα που περιέχει κείμενο, στιγμιότυπο οθόνης, διάγραμμα&#10;&#10;Περιγραφή που δημιουργήθηκε αυτόματα">
            <a:extLst>
              <a:ext uri="{FF2B5EF4-FFF2-40B4-BE49-F238E27FC236}">
                <a16:creationId xmlns:a16="http://schemas.microsoft.com/office/drawing/2014/main" id="{A401EF58-A3CF-473A-8CB9-571AF52F24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786" y="986436"/>
            <a:ext cx="5375602" cy="5088915"/>
          </a:xfrm>
          <a:prstGeom prst="rect">
            <a:avLst/>
          </a:prstGeom>
        </p:spPr>
      </p:pic>
      <p:sp>
        <p:nvSpPr>
          <p:cNvPr id="29" name="TextBox 5">
            <a:extLst>
              <a:ext uri="{FF2B5EF4-FFF2-40B4-BE49-F238E27FC236}">
                <a16:creationId xmlns:a16="http://schemas.microsoft.com/office/drawing/2014/main" id="{EC2BEC02-5BD3-4AC1-AA1E-A1E7800EEBB4}"/>
              </a:ext>
            </a:extLst>
          </p:cNvPr>
          <p:cNvSpPr txBox="1"/>
          <p:nvPr/>
        </p:nvSpPr>
        <p:spPr>
          <a:xfrm>
            <a:off x="364555" y="1812474"/>
            <a:ext cx="5598035" cy="3436838"/>
          </a:xfrm>
          <a:prstGeom prst="rect">
            <a:avLst/>
          </a:prstGeom>
        </p:spPr>
        <p:txBody>
          <a:bodyPr wrap="square" lIns="0" tIns="0" rIns="0" bIns="0" rtlCol="0" anchor="t">
            <a:spAutoFit/>
          </a:bodyPr>
          <a:lstStyle/>
          <a:p>
            <a:pPr marL="285750" indent="-285750" algn="l">
              <a:lnSpc>
                <a:spcPts val="2800"/>
              </a:lnSpc>
              <a:buFont typeface="Wingdings" panose="05000000000000000000" pitchFamily="2" charset="2"/>
              <a:buChar char="ü"/>
            </a:pPr>
            <a:endParaRPr lang="en-US" sz="1600" spc="12">
              <a:solidFill>
                <a:srgbClr val="020301"/>
              </a:solidFill>
              <a:latin typeface="Barlow"/>
              <a:ea typeface="Barlow"/>
              <a:cs typeface="Barlow"/>
              <a:sym typeface="Barlow"/>
            </a:endParaRPr>
          </a:p>
          <a:p>
            <a:pPr marL="285750" indent="-285750" algn="just">
              <a:buFont typeface="Wingdings" panose="05000000000000000000" pitchFamily="2" charset="2"/>
              <a:buChar char="ü"/>
            </a:pPr>
            <a:r>
              <a:rPr lang="en-US" sz="2000" b="1">
                <a:effectLst/>
                <a:latin typeface="Calibri"/>
                <a:ea typeface="Calibri"/>
                <a:cs typeface="Calibri"/>
              </a:rPr>
              <a:t>Spectral library</a:t>
            </a:r>
            <a:r>
              <a:rPr lang="en-US" sz="2000" b="1">
                <a:latin typeface="Calibri"/>
                <a:ea typeface="Calibri"/>
                <a:cs typeface="Calibri"/>
              </a:rPr>
              <a:t>:</a:t>
            </a:r>
            <a:r>
              <a:rPr lang="en-US" sz="2000" b="1">
                <a:effectLst/>
                <a:latin typeface="Calibri"/>
                <a:ea typeface="Calibri"/>
                <a:cs typeface="Calibri"/>
              </a:rPr>
              <a:t> </a:t>
            </a:r>
            <a:r>
              <a:rPr lang="en-US" sz="2000">
                <a:latin typeface="Calibri"/>
                <a:ea typeface="Calibri"/>
                <a:cs typeface="Calibri"/>
              </a:rPr>
              <a:t>Spectral</a:t>
            </a:r>
            <a:r>
              <a:rPr lang="en-US" sz="2000">
                <a:effectLst/>
                <a:latin typeface="Calibri"/>
                <a:ea typeface="Calibri"/>
                <a:cs typeface="Calibri"/>
              </a:rPr>
              <a:t> data and related information </a:t>
            </a:r>
            <a:r>
              <a:rPr lang="en-US" sz="2000">
                <a:latin typeface="Calibri"/>
                <a:ea typeface="Calibri"/>
                <a:cs typeface="Calibri"/>
              </a:rPr>
              <a:t>scattered in various spectral libraries will be harmonized in a common format to establish a comprehensive spectral library</a:t>
            </a:r>
          </a:p>
          <a:p>
            <a:pPr marL="285750" indent="-285750" algn="just">
              <a:buFont typeface="Wingdings" panose="05000000000000000000" pitchFamily="2" charset="2"/>
              <a:buChar char="ü"/>
            </a:pPr>
            <a:r>
              <a:rPr lang="en-US" sz="2000" b="1">
                <a:latin typeface="Calibri"/>
                <a:ea typeface="Calibri"/>
                <a:cs typeface="Calibri"/>
              </a:rPr>
              <a:t>Characteristic Geological Feature Mapping: </a:t>
            </a:r>
            <a:r>
              <a:rPr lang="en-US" sz="2000">
                <a:latin typeface="Calibri"/>
                <a:ea typeface="Calibri"/>
                <a:cs typeface="Calibri"/>
              </a:rPr>
              <a:t>Various geological features will be identified using remote sensing data with knowledge-based and data-driven methods. </a:t>
            </a:r>
          </a:p>
          <a:p>
            <a:pPr marL="285750" indent="-285750" algn="just">
              <a:buFont typeface="Wingdings" panose="05000000000000000000" pitchFamily="2" charset="2"/>
              <a:buChar char="ü"/>
            </a:pPr>
            <a:r>
              <a:rPr lang="en-US" sz="2000" b="1">
                <a:latin typeface="Calibri"/>
                <a:ea typeface="Calibri"/>
                <a:cs typeface="Calibri"/>
              </a:rPr>
              <a:t>Prospectivity Mapping:</a:t>
            </a:r>
            <a:r>
              <a:rPr lang="en-US" sz="2000">
                <a:latin typeface="Calibri"/>
                <a:ea typeface="Calibri"/>
                <a:cs typeface="Calibri"/>
              </a:rPr>
              <a:t> Predict the likelihood of finding mineral deposits. </a:t>
            </a:r>
            <a:endParaRPr lang="en-US" sz="2800" spc="12">
              <a:solidFill>
                <a:srgbClr val="020301"/>
              </a:solidFill>
              <a:latin typeface="Barlow"/>
              <a:ea typeface="Barlow"/>
              <a:cs typeface="Barlow"/>
              <a:sym typeface="Barlow"/>
            </a:endParaRPr>
          </a:p>
        </p:txBody>
      </p:sp>
      <p:pic>
        <p:nvPicPr>
          <p:cNvPr id="2" name="Picture 1" descr="A logo with a question mark&#10;&#10;Description automatically generated">
            <a:extLst>
              <a:ext uri="{FF2B5EF4-FFF2-40B4-BE49-F238E27FC236}">
                <a16:creationId xmlns:a16="http://schemas.microsoft.com/office/drawing/2014/main" id="{C0CA0738-178C-D837-FFB6-7CF8082FAD0F}"/>
              </a:ext>
            </a:extLst>
          </p:cNvPr>
          <p:cNvPicPr>
            <a:picLocks noChangeAspect="1"/>
          </p:cNvPicPr>
          <p:nvPr/>
        </p:nvPicPr>
        <p:blipFill>
          <a:blip r:embed="rId6">
            <a:extLst>
              <a:ext uri="{28A0092B-C50C-407E-A947-70E740481C1C}">
                <a14:useLocalDpi xmlns:a14="http://schemas.microsoft.com/office/drawing/2010/main" val="0"/>
              </a:ext>
            </a:extLst>
          </a:blip>
          <a:srcRect l="8915" t="33424" r="8817" b="35116"/>
          <a:stretch/>
        </p:blipFill>
        <p:spPr>
          <a:xfrm>
            <a:off x="10094018" y="334948"/>
            <a:ext cx="2115108" cy="572249"/>
          </a:xfrm>
          <a:prstGeom prst="rect">
            <a:avLst/>
          </a:prstGeom>
        </p:spPr>
      </p:pic>
    </p:spTree>
    <p:extLst>
      <p:ext uri="{BB962C8B-B14F-4D97-AF65-F5344CB8AC3E}">
        <p14:creationId xmlns:p14="http://schemas.microsoft.com/office/powerpoint/2010/main" val="2589479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D7F08-0AC0-CF82-0EEE-0FFD77DD7C61}"/>
              </a:ext>
            </a:extLst>
          </p:cNvPr>
          <p:cNvSpPr>
            <a:spLocks noGrp="1"/>
          </p:cNvSpPr>
          <p:nvPr>
            <p:ph type="title"/>
          </p:nvPr>
        </p:nvSpPr>
        <p:spPr>
          <a:xfrm>
            <a:off x="340996" y="365474"/>
            <a:ext cx="7552938" cy="492443"/>
          </a:xfrm>
        </p:spPr>
        <p:txBody>
          <a:bodyPr/>
          <a:lstStyle/>
          <a:p>
            <a:r>
              <a:rPr lang="en-US"/>
              <a:t>Raw Materials</a:t>
            </a:r>
          </a:p>
        </p:txBody>
      </p:sp>
      <p:sp>
        <p:nvSpPr>
          <p:cNvPr id="4" name="Slide Number Placeholder 3">
            <a:extLst>
              <a:ext uri="{FF2B5EF4-FFF2-40B4-BE49-F238E27FC236}">
                <a16:creationId xmlns:a16="http://schemas.microsoft.com/office/drawing/2014/main" id="{7A9040E0-6CF6-6A0D-1F99-AAE71479593F}"/>
              </a:ext>
            </a:extLst>
          </p:cNvPr>
          <p:cNvSpPr>
            <a:spLocks noGrp="1"/>
          </p:cNvSpPr>
          <p:nvPr>
            <p:ph type="sldNum" sz="quarter" idx="4"/>
          </p:nvPr>
        </p:nvSpPr>
        <p:spPr/>
        <p:txBody>
          <a:bodyPr/>
          <a:lstStyle/>
          <a:p>
            <a:pPr>
              <a:defRPr/>
            </a:pPr>
            <a:fld id="{D65ACB9B-F2BC-4FE9-9640-F5E580D0F44C}" type="slidenum">
              <a:rPr lang="en-US" altLang="en-US" smtClean="0"/>
              <a:pPr>
                <a:defRPr/>
              </a:pPr>
              <a:t>7</a:t>
            </a:fld>
            <a:endParaRPr lang="en-US" altLang="en-US"/>
          </a:p>
        </p:txBody>
      </p:sp>
      <p:pic>
        <p:nvPicPr>
          <p:cNvPr id="27" name="Εικόνα 12">
            <a:extLst>
              <a:ext uri="{FF2B5EF4-FFF2-40B4-BE49-F238E27FC236}">
                <a16:creationId xmlns:a16="http://schemas.microsoft.com/office/drawing/2014/main" id="{32C666E8-A38B-48B7-8E84-1B5C8CC33049}"/>
              </a:ext>
            </a:extLst>
          </p:cNvPr>
          <p:cNvPicPr>
            <a:picLocks noChangeAspect="1"/>
          </p:cNvPicPr>
          <p:nvPr/>
        </p:nvPicPr>
        <p:blipFill>
          <a:blip r:embed="rId3">
            <a:clrChange>
              <a:clrFrom>
                <a:srgbClr val="FFFFFF"/>
              </a:clrFrom>
              <a:clrTo>
                <a:srgbClr val="FFFFFF">
                  <a:alpha val="0"/>
                </a:srgbClr>
              </a:clrTo>
            </a:clrChange>
          </a:blip>
          <a:stretch>
            <a:fillRect/>
          </a:stretch>
        </p:blipFill>
        <p:spPr bwMode="auto">
          <a:xfrm>
            <a:off x="7844556" y="263583"/>
            <a:ext cx="716855" cy="705376"/>
          </a:xfrm>
          <a:prstGeom prst="rect">
            <a:avLst/>
          </a:prstGeom>
        </p:spPr>
      </p:pic>
      <p:pic>
        <p:nvPicPr>
          <p:cNvPr id="28" name="Picture 27" descr="I-SENSE Group">
            <a:extLst>
              <a:ext uri="{FF2B5EF4-FFF2-40B4-BE49-F238E27FC236}">
                <a16:creationId xmlns:a16="http://schemas.microsoft.com/office/drawing/2014/main" id="{0787AABB-129B-417A-8036-2BA0D4799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251" y="263583"/>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a question mark&#10;&#10;Description automatically generated">
            <a:extLst>
              <a:ext uri="{FF2B5EF4-FFF2-40B4-BE49-F238E27FC236}">
                <a16:creationId xmlns:a16="http://schemas.microsoft.com/office/drawing/2014/main" id="{63D8563A-02AD-4B7F-6408-D7BCAE16A597}"/>
              </a:ext>
            </a:extLst>
          </p:cNvPr>
          <p:cNvPicPr>
            <a:picLocks noChangeAspect="1"/>
          </p:cNvPicPr>
          <p:nvPr/>
        </p:nvPicPr>
        <p:blipFill>
          <a:blip r:embed="rId5">
            <a:extLst>
              <a:ext uri="{28A0092B-C50C-407E-A947-70E740481C1C}">
                <a14:useLocalDpi xmlns:a14="http://schemas.microsoft.com/office/drawing/2010/main" val="0"/>
              </a:ext>
            </a:extLst>
          </a:blip>
          <a:srcRect l="8915" t="33424" r="8817" b="35116"/>
          <a:stretch/>
        </p:blipFill>
        <p:spPr>
          <a:xfrm>
            <a:off x="10199417" y="329782"/>
            <a:ext cx="1926581" cy="521242"/>
          </a:xfrm>
          <a:prstGeom prst="rect">
            <a:avLst/>
          </a:prstGeom>
        </p:spPr>
      </p:pic>
      <p:sp>
        <p:nvSpPr>
          <p:cNvPr id="7" name="TextBox 5">
            <a:extLst>
              <a:ext uri="{FF2B5EF4-FFF2-40B4-BE49-F238E27FC236}">
                <a16:creationId xmlns:a16="http://schemas.microsoft.com/office/drawing/2014/main" id="{6203B6C0-B47B-4129-A389-615F37E2C9BE}"/>
              </a:ext>
            </a:extLst>
          </p:cNvPr>
          <p:cNvSpPr txBox="1"/>
          <p:nvPr/>
        </p:nvSpPr>
        <p:spPr>
          <a:xfrm>
            <a:off x="340997" y="1434787"/>
            <a:ext cx="4289826" cy="4052391"/>
          </a:xfrm>
          <a:prstGeom prst="rect">
            <a:avLst/>
          </a:prstGeom>
        </p:spPr>
        <p:txBody>
          <a:bodyPr wrap="square" lIns="0" tIns="0" rIns="0" bIns="0" rtlCol="0" anchor="t">
            <a:spAutoFit/>
          </a:bodyPr>
          <a:lstStyle/>
          <a:p>
            <a:pPr algn="l">
              <a:lnSpc>
                <a:spcPts val="2800"/>
              </a:lnSpc>
            </a:pPr>
            <a:r>
              <a:rPr lang="en-US" sz="2000" b="1">
                <a:latin typeface="Calibri"/>
                <a:cs typeface="Calibri"/>
                <a:sym typeface="Barlow"/>
              </a:rPr>
              <a:t>Raw Materials covered: </a:t>
            </a:r>
          </a:p>
          <a:p>
            <a:pPr marL="285750" indent="-285750" algn="just">
              <a:buFont typeface="Wingdings" panose="05000000000000000000" pitchFamily="2" charset="2"/>
              <a:buChar char="ü"/>
            </a:pPr>
            <a:r>
              <a:rPr lang="en-US" sz="2000">
                <a:effectLst/>
                <a:latin typeface="Calibri"/>
                <a:ea typeface="Calibri"/>
                <a:cs typeface="Calibri"/>
              </a:rPr>
              <a:t>Magnesite (Magnesium, Manganese)</a:t>
            </a:r>
          </a:p>
          <a:p>
            <a:pPr marL="285750" indent="-285750" algn="just">
              <a:buFont typeface="Wingdings" panose="05000000000000000000" pitchFamily="2" charset="2"/>
              <a:buChar char="ü"/>
            </a:pPr>
            <a:r>
              <a:rPr lang="en-US" sz="2000">
                <a:latin typeface="Calibri"/>
                <a:ea typeface="Calibri"/>
                <a:cs typeface="Calibri"/>
              </a:rPr>
              <a:t>Cobalt (CRM)</a:t>
            </a:r>
          </a:p>
          <a:p>
            <a:pPr marL="285750" indent="-285750" algn="just">
              <a:buFont typeface="Wingdings" panose="05000000000000000000" pitchFamily="2" charset="2"/>
              <a:buChar char="ü"/>
            </a:pPr>
            <a:r>
              <a:rPr lang="en-US" sz="2000">
                <a:latin typeface="Calibri"/>
                <a:ea typeface="Calibri"/>
                <a:cs typeface="Calibri"/>
              </a:rPr>
              <a:t>Copper (SRM)</a:t>
            </a:r>
          </a:p>
          <a:p>
            <a:pPr marL="285750" indent="-285750" algn="just">
              <a:buFont typeface="Wingdings" panose="05000000000000000000" pitchFamily="2" charset="2"/>
              <a:buChar char="ü"/>
            </a:pPr>
            <a:r>
              <a:rPr lang="en-US" sz="2000">
                <a:latin typeface="Calibri"/>
                <a:ea typeface="Calibri"/>
                <a:cs typeface="Calibri"/>
              </a:rPr>
              <a:t>Strontium</a:t>
            </a:r>
          </a:p>
          <a:p>
            <a:pPr marL="285750" indent="-285750" algn="just">
              <a:buFont typeface="Wingdings" panose="05000000000000000000" pitchFamily="2" charset="2"/>
              <a:buChar char="ü"/>
            </a:pPr>
            <a:r>
              <a:rPr lang="en-US" sz="2000">
                <a:latin typeface="Calibri"/>
                <a:ea typeface="Calibri"/>
                <a:cs typeface="Calibri"/>
              </a:rPr>
              <a:t>Zinc</a:t>
            </a:r>
          </a:p>
          <a:p>
            <a:pPr marL="285750" indent="-285750" algn="just">
              <a:buFont typeface="Wingdings" panose="05000000000000000000" pitchFamily="2" charset="2"/>
              <a:buChar char="ü"/>
            </a:pPr>
            <a:r>
              <a:rPr lang="en-US" sz="2000"/>
              <a:t>Nickel (SRM),</a:t>
            </a:r>
            <a:endParaRPr lang="en-US" sz="2000">
              <a:latin typeface="Calibri"/>
              <a:ea typeface="Calibri"/>
              <a:cs typeface="Calibri"/>
            </a:endParaRPr>
          </a:p>
          <a:p>
            <a:pPr marL="285750" indent="-285750" algn="just">
              <a:buFont typeface="Wingdings" panose="05000000000000000000" pitchFamily="2" charset="2"/>
              <a:buChar char="ü"/>
            </a:pPr>
            <a:r>
              <a:rPr lang="en-US" sz="2000">
                <a:latin typeface="Calibri"/>
                <a:ea typeface="Calibri"/>
                <a:cs typeface="Calibri"/>
              </a:rPr>
              <a:t>Lead </a:t>
            </a:r>
          </a:p>
          <a:p>
            <a:pPr marL="285750" indent="-285750" algn="just">
              <a:buFont typeface="Wingdings" panose="05000000000000000000" pitchFamily="2" charset="2"/>
              <a:buChar char="ü"/>
            </a:pPr>
            <a:r>
              <a:rPr lang="en-US" sz="2000">
                <a:latin typeface="Calibri"/>
                <a:ea typeface="Calibri"/>
                <a:cs typeface="Calibri"/>
              </a:rPr>
              <a:t>Fluorite (SRM)</a:t>
            </a:r>
          </a:p>
          <a:p>
            <a:pPr marL="285750" indent="-285750" algn="just">
              <a:buFont typeface="Wingdings" panose="05000000000000000000" pitchFamily="2" charset="2"/>
              <a:buChar char="ü"/>
            </a:pPr>
            <a:r>
              <a:rPr lang="en-US" sz="2000">
                <a:latin typeface="Calibri"/>
                <a:ea typeface="Calibri"/>
                <a:cs typeface="Calibri"/>
              </a:rPr>
              <a:t>Silver</a:t>
            </a:r>
          </a:p>
          <a:p>
            <a:pPr algn="just"/>
            <a:endParaRPr lang="en-US" sz="2000">
              <a:latin typeface="Calibri"/>
              <a:ea typeface="Calibri"/>
              <a:cs typeface="Calibri"/>
            </a:endParaRPr>
          </a:p>
          <a:p>
            <a:pPr marL="285750" indent="-285750" algn="just">
              <a:buFont typeface="Wingdings" panose="05000000000000000000" pitchFamily="2" charset="2"/>
              <a:buChar char="ü"/>
            </a:pPr>
            <a:endParaRPr lang="en-US" sz="2000">
              <a:latin typeface="Calibri"/>
              <a:ea typeface="Calibri"/>
              <a:cs typeface="Calibri"/>
            </a:endParaRPr>
          </a:p>
          <a:p>
            <a:pPr marL="285750" indent="-285750" algn="just">
              <a:buFont typeface="Wingdings" panose="05000000000000000000" pitchFamily="2" charset="2"/>
              <a:buChar char="ü"/>
            </a:pPr>
            <a:endParaRPr lang="en-US" sz="2000" b="1">
              <a:latin typeface="Calibri"/>
              <a:ea typeface="Calibri"/>
              <a:cs typeface="Calibri"/>
            </a:endParaRPr>
          </a:p>
        </p:txBody>
      </p:sp>
      <p:pic>
        <p:nvPicPr>
          <p:cNvPr id="9" name="Google Shape;111;p2" descr=" TERNA MAG" title="TERNA MAG">
            <a:extLst>
              <a:ext uri="{FF2B5EF4-FFF2-40B4-BE49-F238E27FC236}">
                <a16:creationId xmlns:a16="http://schemas.microsoft.com/office/drawing/2014/main" id="{262C9769-DCEE-4189-BA17-6C6AEE432769}"/>
              </a:ext>
            </a:extLst>
          </p:cNvPr>
          <p:cNvPicPr preferRelativeResize="0"/>
          <p:nvPr/>
        </p:nvPicPr>
        <p:blipFill rotWithShape="1">
          <a:blip r:embed="rId6">
            <a:alphaModFix/>
          </a:blip>
          <a:srcRect/>
          <a:stretch/>
        </p:blipFill>
        <p:spPr>
          <a:xfrm>
            <a:off x="8810204" y="3665300"/>
            <a:ext cx="3057946" cy="1958614"/>
          </a:xfrm>
          <a:prstGeom prst="rect">
            <a:avLst/>
          </a:prstGeom>
          <a:noFill/>
          <a:ln>
            <a:noFill/>
          </a:ln>
        </p:spPr>
      </p:pic>
      <p:pic>
        <p:nvPicPr>
          <p:cNvPr id="12" name="Google Shape;117;p2">
            <a:extLst>
              <a:ext uri="{FF2B5EF4-FFF2-40B4-BE49-F238E27FC236}">
                <a16:creationId xmlns:a16="http://schemas.microsoft.com/office/drawing/2014/main" id="{6DD3CFC7-F68F-4366-B64B-31D8C171D923}"/>
              </a:ext>
            </a:extLst>
          </p:cNvPr>
          <p:cNvPicPr preferRelativeResize="0"/>
          <p:nvPr/>
        </p:nvPicPr>
        <p:blipFill rotWithShape="1">
          <a:blip r:embed="rId7">
            <a:alphaModFix/>
          </a:blip>
          <a:srcRect/>
          <a:stretch/>
        </p:blipFill>
        <p:spPr>
          <a:xfrm>
            <a:off x="8592550" y="1112283"/>
            <a:ext cx="3213734" cy="1789616"/>
          </a:xfrm>
          <a:prstGeom prst="rect">
            <a:avLst/>
          </a:prstGeom>
          <a:noFill/>
          <a:ln w="9525" cap="flat" cmpd="sng">
            <a:solidFill>
              <a:srgbClr val="FFFFFF"/>
            </a:solidFill>
            <a:prstDash val="solid"/>
            <a:round/>
            <a:headEnd type="none" w="sm" len="sm"/>
            <a:tailEnd type="none" w="sm" len="sm"/>
          </a:ln>
        </p:spPr>
      </p:pic>
      <p:pic>
        <p:nvPicPr>
          <p:cNvPr id="1026" name="Picture 2" descr="Un dibujo de una persona&#10;&#10;Descripción generada automáticamente con confianza baja">
            <a:extLst>
              <a:ext uri="{FF2B5EF4-FFF2-40B4-BE49-F238E27FC236}">
                <a16:creationId xmlns:a16="http://schemas.microsoft.com/office/drawing/2014/main" id="{1B2DFF93-41F2-4876-BD04-D37128D509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1797" y="2302488"/>
            <a:ext cx="4859946" cy="343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046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D6F19-67C8-30C1-E847-6E9FB9B2FF8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34BF0A1-8738-B5BD-354B-0245AD37B2BC}"/>
              </a:ext>
            </a:extLst>
          </p:cNvPr>
          <p:cNvSpPr>
            <a:spLocks noGrp="1"/>
          </p:cNvSpPr>
          <p:nvPr>
            <p:ph type="body" sz="quarter" idx="13"/>
          </p:nvPr>
        </p:nvSpPr>
        <p:spPr/>
        <p:txBody>
          <a:bodyPr/>
          <a:lstStyle/>
          <a:p>
            <a:r>
              <a:rPr lang="en-US"/>
              <a:t>CRM optimal recovery</a:t>
            </a:r>
          </a:p>
        </p:txBody>
      </p:sp>
      <p:sp>
        <p:nvSpPr>
          <p:cNvPr id="6" name="Title 5">
            <a:extLst>
              <a:ext uri="{FF2B5EF4-FFF2-40B4-BE49-F238E27FC236}">
                <a16:creationId xmlns:a16="http://schemas.microsoft.com/office/drawing/2014/main" id="{8C3EFC43-4DB9-A1B7-4EB9-016B8666412E}"/>
              </a:ext>
            </a:extLst>
          </p:cNvPr>
          <p:cNvSpPr>
            <a:spLocks noGrp="1"/>
          </p:cNvSpPr>
          <p:nvPr>
            <p:ph type="title"/>
          </p:nvPr>
        </p:nvSpPr>
        <p:spPr/>
        <p:txBody>
          <a:bodyPr/>
          <a:lstStyle/>
          <a:p>
            <a:r>
              <a:rPr lang="en-US"/>
              <a:t>Mineral Sorting</a:t>
            </a:r>
          </a:p>
        </p:txBody>
      </p:sp>
      <p:pic>
        <p:nvPicPr>
          <p:cNvPr id="5" name="Εικόνα 19">
            <a:extLst>
              <a:ext uri="{FF2B5EF4-FFF2-40B4-BE49-F238E27FC236}">
                <a16:creationId xmlns:a16="http://schemas.microsoft.com/office/drawing/2014/main" id="{73F4D994-5BD8-4D0E-A627-0C1E18F1A24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10" t="2929" r="20650" b="12803"/>
          <a:stretch/>
        </p:blipFill>
        <p:spPr>
          <a:xfrm>
            <a:off x="6428793" y="162736"/>
            <a:ext cx="7154636" cy="5892831"/>
          </a:xfrm>
          <a:prstGeom prst="rect">
            <a:avLst/>
          </a:prstGeom>
        </p:spPr>
      </p:pic>
    </p:spTree>
    <p:extLst>
      <p:ext uri="{BB962C8B-B14F-4D97-AF65-F5344CB8AC3E}">
        <p14:creationId xmlns:p14="http://schemas.microsoft.com/office/powerpoint/2010/main" val="4252327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A56F-5E8E-2A03-4424-08820DA18E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864399-FE6D-96AC-77FB-943543AECD79}"/>
              </a:ext>
            </a:extLst>
          </p:cNvPr>
          <p:cNvSpPr>
            <a:spLocks noGrp="1"/>
          </p:cNvSpPr>
          <p:nvPr>
            <p:ph type="title"/>
          </p:nvPr>
        </p:nvSpPr>
        <p:spPr>
          <a:xfrm>
            <a:off x="340996" y="365474"/>
            <a:ext cx="7552938" cy="492443"/>
          </a:xfrm>
        </p:spPr>
        <p:txBody>
          <a:bodyPr/>
          <a:lstStyle/>
          <a:p>
            <a:r>
              <a:rPr lang="en-US"/>
              <a:t>CRM recovery using Sorting Systems </a:t>
            </a:r>
          </a:p>
        </p:txBody>
      </p:sp>
      <p:sp>
        <p:nvSpPr>
          <p:cNvPr id="4" name="Slide Number Placeholder 3">
            <a:extLst>
              <a:ext uri="{FF2B5EF4-FFF2-40B4-BE49-F238E27FC236}">
                <a16:creationId xmlns:a16="http://schemas.microsoft.com/office/drawing/2014/main" id="{7BF9FA82-5BB5-DF0F-2099-26A25C9CAA5E}"/>
              </a:ext>
            </a:extLst>
          </p:cNvPr>
          <p:cNvSpPr>
            <a:spLocks noGrp="1"/>
          </p:cNvSpPr>
          <p:nvPr>
            <p:ph type="sldNum" sz="quarter" idx="4"/>
          </p:nvPr>
        </p:nvSpPr>
        <p:spPr/>
        <p:txBody>
          <a:bodyPr/>
          <a:lstStyle/>
          <a:p>
            <a:pPr>
              <a:defRPr/>
            </a:pPr>
            <a:fld id="{D65ACB9B-F2BC-4FE9-9640-F5E580D0F44C}" type="slidenum">
              <a:rPr lang="en-US" altLang="en-US" smtClean="0"/>
              <a:pPr>
                <a:defRPr/>
              </a:pPr>
              <a:t>9</a:t>
            </a:fld>
            <a:endParaRPr lang="en-US" altLang="en-US"/>
          </a:p>
        </p:txBody>
      </p:sp>
      <p:pic>
        <p:nvPicPr>
          <p:cNvPr id="9" name="Εικόνα 17" descr="Εικόνα που περιέχει κείμενο, στιγμιότυπο οθόνης, σχεδίαση&#10;&#10;Περιγραφή που δημιουργήθηκε αυτόματα">
            <a:extLst>
              <a:ext uri="{FF2B5EF4-FFF2-40B4-BE49-F238E27FC236}">
                <a16:creationId xmlns:a16="http://schemas.microsoft.com/office/drawing/2014/main" id="{E750C26E-D2A9-9663-C187-4830456B5B60}"/>
              </a:ext>
            </a:extLst>
          </p:cNvPr>
          <p:cNvPicPr>
            <a:picLocks noChangeAspect="1"/>
          </p:cNvPicPr>
          <p:nvPr/>
        </p:nvPicPr>
        <p:blipFill rotWithShape="1">
          <a:blip r:embed="rId2">
            <a:extLst>
              <a:ext uri="{28A0092B-C50C-407E-A947-70E740481C1C}">
                <a14:useLocalDpi xmlns:a14="http://schemas.microsoft.com/office/drawing/2010/main" val="0"/>
              </a:ext>
            </a:extLst>
          </a:blip>
          <a:srcRect l="2516" t="26292" r="85030" b="-1"/>
          <a:stretch/>
        </p:blipFill>
        <p:spPr>
          <a:xfrm rot="16200000">
            <a:off x="4474262" y="-711762"/>
            <a:ext cx="2101175" cy="6180348"/>
          </a:xfrm>
          <a:prstGeom prst="rect">
            <a:avLst/>
          </a:prstGeom>
        </p:spPr>
      </p:pic>
      <p:pic>
        <p:nvPicPr>
          <p:cNvPr id="12" name="Εικόνα 17" descr="Εικόνα που περιέχει κείμενο, στιγμιότυπο οθόνης, σχεδίαση&#10;&#10;Περιγραφή που δημιουργήθηκε αυτόματα">
            <a:extLst>
              <a:ext uri="{FF2B5EF4-FFF2-40B4-BE49-F238E27FC236}">
                <a16:creationId xmlns:a16="http://schemas.microsoft.com/office/drawing/2014/main" id="{1CE5FDF5-A52D-89FE-7EDE-6A0E67298391}"/>
              </a:ext>
            </a:extLst>
          </p:cNvPr>
          <p:cNvPicPr>
            <a:picLocks noChangeAspect="1"/>
          </p:cNvPicPr>
          <p:nvPr/>
        </p:nvPicPr>
        <p:blipFill rotWithShape="1">
          <a:blip r:embed="rId2">
            <a:extLst>
              <a:ext uri="{28A0092B-C50C-407E-A947-70E740481C1C}">
                <a14:useLocalDpi xmlns:a14="http://schemas.microsoft.com/office/drawing/2010/main" val="0"/>
              </a:ext>
            </a:extLst>
          </a:blip>
          <a:srcRect l="86592" t="719" r="-228" b="74864"/>
          <a:stretch/>
        </p:blipFill>
        <p:spPr>
          <a:xfrm>
            <a:off x="9162055" y="2103437"/>
            <a:ext cx="1489534" cy="1325563"/>
          </a:xfrm>
          <a:prstGeom prst="rect">
            <a:avLst/>
          </a:prstGeom>
        </p:spPr>
      </p:pic>
      <p:pic>
        <p:nvPicPr>
          <p:cNvPr id="13" name="Εικόνα 17" descr="Εικόνα που περιέχει κείμενο, στιγμιότυπο οθόνης, σχεδίαση&#10;&#10;Περιγραφή που δημιουργήθηκε αυτόματα">
            <a:extLst>
              <a:ext uri="{FF2B5EF4-FFF2-40B4-BE49-F238E27FC236}">
                <a16:creationId xmlns:a16="http://schemas.microsoft.com/office/drawing/2014/main" id="{B121DFF5-5875-3190-37F4-7C4663D781AE}"/>
              </a:ext>
            </a:extLst>
          </p:cNvPr>
          <p:cNvPicPr>
            <a:picLocks noChangeAspect="1"/>
          </p:cNvPicPr>
          <p:nvPr/>
        </p:nvPicPr>
        <p:blipFill rotWithShape="1">
          <a:blip r:embed="rId2">
            <a:extLst>
              <a:ext uri="{28A0092B-C50C-407E-A947-70E740481C1C}">
                <a14:useLocalDpi xmlns:a14="http://schemas.microsoft.com/office/drawing/2010/main" val="0"/>
              </a:ext>
            </a:extLst>
          </a:blip>
          <a:srcRect l="78073" t="26757" r="9792"/>
          <a:stretch/>
        </p:blipFill>
        <p:spPr>
          <a:xfrm rot="16200000">
            <a:off x="4513428" y="1350247"/>
            <a:ext cx="2079077" cy="6236583"/>
          </a:xfrm>
          <a:prstGeom prst="rect">
            <a:avLst/>
          </a:prstGeom>
        </p:spPr>
      </p:pic>
      <p:pic>
        <p:nvPicPr>
          <p:cNvPr id="16" name="Εικόνα 12">
            <a:extLst>
              <a:ext uri="{FF2B5EF4-FFF2-40B4-BE49-F238E27FC236}">
                <a16:creationId xmlns:a16="http://schemas.microsoft.com/office/drawing/2014/main" id="{656BB2DA-2A43-6536-53FE-2DBFC11813D3}"/>
              </a:ext>
            </a:extLst>
          </p:cNvPr>
          <p:cNvPicPr>
            <a:picLocks noChangeAspect="1"/>
          </p:cNvPicPr>
          <p:nvPr/>
        </p:nvPicPr>
        <p:blipFill>
          <a:blip r:embed="rId3">
            <a:clrChange>
              <a:clrFrom>
                <a:srgbClr val="FFFFFF"/>
              </a:clrFrom>
              <a:clrTo>
                <a:srgbClr val="FFFFFF">
                  <a:alpha val="0"/>
                </a:srgbClr>
              </a:clrTo>
            </a:clrChange>
          </a:blip>
          <a:stretch>
            <a:fillRect/>
          </a:stretch>
        </p:blipFill>
        <p:spPr bwMode="auto">
          <a:xfrm>
            <a:off x="7844556" y="263583"/>
            <a:ext cx="716855" cy="705376"/>
          </a:xfrm>
          <a:prstGeom prst="rect">
            <a:avLst/>
          </a:prstGeom>
        </p:spPr>
      </p:pic>
      <p:pic>
        <p:nvPicPr>
          <p:cNvPr id="17" name="Picture 16" descr="I-SENSE Group">
            <a:extLst>
              <a:ext uri="{FF2B5EF4-FFF2-40B4-BE49-F238E27FC236}">
                <a16:creationId xmlns:a16="http://schemas.microsoft.com/office/drawing/2014/main" id="{5EEA0A4A-A104-685A-30FD-12FE2B89C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251" y="263583"/>
            <a:ext cx="1394326" cy="539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a question mark&#10;&#10;Description automatically generated">
            <a:extLst>
              <a:ext uri="{FF2B5EF4-FFF2-40B4-BE49-F238E27FC236}">
                <a16:creationId xmlns:a16="http://schemas.microsoft.com/office/drawing/2014/main" id="{E06D99F6-33BB-F345-4909-7051CFB89802}"/>
              </a:ext>
            </a:extLst>
          </p:cNvPr>
          <p:cNvPicPr>
            <a:picLocks noChangeAspect="1"/>
          </p:cNvPicPr>
          <p:nvPr/>
        </p:nvPicPr>
        <p:blipFill>
          <a:blip r:embed="rId5">
            <a:extLst>
              <a:ext uri="{28A0092B-C50C-407E-A947-70E740481C1C}">
                <a14:useLocalDpi xmlns:a14="http://schemas.microsoft.com/office/drawing/2010/main" val="0"/>
              </a:ext>
            </a:extLst>
          </a:blip>
          <a:srcRect l="8915" t="33424" r="8817" b="35116"/>
          <a:stretch/>
        </p:blipFill>
        <p:spPr>
          <a:xfrm>
            <a:off x="10094018" y="334948"/>
            <a:ext cx="2115108" cy="572249"/>
          </a:xfrm>
          <a:prstGeom prst="rect">
            <a:avLst/>
          </a:prstGeom>
        </p:spPr>
      </p:pic>
    </p:spTree>
    <p:extLst>
      <p:ext uri="{BB962C8B-B14F-4D97-AF65-F5344CB8AC3E}">
        <p14:creationId xmlns:p14="http://schemas.microsoft.com/office/powerpoint/2010/main" val="41657921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CoverTitel1"/>
</p:tagLst>
</file>

<file path=ppt/tags/tag2.xml><?xml version="1.0" encoding="utf-8"?>
<p:tagLst xmlns:a="http://schemas.openxmlformats.org/drawingml/2006/main" xmlns:r="http://schemas.openxmlformats.org/officeDocument/2006/relationships" xmlns:p="http://schemas.openxmlformats.org/presentationml/2006/main">
  <p:tag name="RNRSTYLE" val="CoverTitel1"/>
</p:tagLst>
</file>

<file path=ppt/tags/tag3.xml><?xml version="1.0" encoding="utf-8"?>
<p:tagLst xmlns:a="http://schemas.openxmlformats.org/drawingml/2006/main" xmlns:r="http://schemas.openxmlformats.org/officeDocument/2006/relationships" xmlns:p="http://schemas.openxmlformats.org/presentationml/2006/main">
  <p:tag name="RNRSTYLE" val="CoverTitel1"/>
</p:tagLst>
</file>

<file path=ppt/tags/tag4.xml><?xml version="1.0" encoding="utf-8"?>
<p:tagLst xmlns:a="http://schemas.openxmlformats.org/drawingml/2006/main" xmlns:r="http://schemas.openxmlformats.org/officeDocument/2006/relationships" xmlns:p="http://schemas.openxmlformats.org/presentationml/2006/main">
  <p:tag name="RNRSTYLE" val="CoverTitel1"/>
</p:tagLst>
</file>

<file path=ppt/tags/tag5.xml><?xml version="1.0" encoding="utf-8"?>
<p:tagLst xmlns:a="http://schemas.openxmlformats.org/drawingml/2006/main" xmlns:r="http://schemas.openxmlformats.org/officeDocument/2006/relationships" xmlns:p="http://schemas.openxmlformats.org/presentationml/2006/main">
  <p:tag name="RNRSTYLE" val="CoverTitel1"/>
</p:tagLst>
</file>

<file path=ppt/tags/tag6.xml><?xml version="1.0" encoding="utf-8"?>
<p:tagLst xmlns:a="http://schemas.openxmlformats.org/drawingml/2006/main" xmlns:r="http://schemas.openxmlformats.org/officeDocument/2006/relationships" xmlns:p="http://schemas.openxmlformats.org/presentationml/2006/main">
  <p:tag name="RNRSTYLE" val="CoverTitel1"/>
</p:tagLst>
</file>

<file path=ppt/tags/tag7.xml><?xml version="1.0" encoding="utf-8"?>
<p:tagLst xmlns:a="http://schemas.openxmlformats.org/drawingml/2006/main" xmlns:r="http://schemas.openxmlformats.org/officeDocument/2006/relationships" xmlns:p="http://schemas.openxmlformats.org/presentationml/2006/main">
  <p:tag name="RNRSTYLE" val="CoverTitel1"/>
</p:tagLst>
</file>

<file path=ppt/theme/theme1.xml><?xml version="1.0" encoding="utf-8"?>
<a:theme xmlns:a="http://schemas.openxmlformats.org/drawingml/2006/main" name="Cover-white-Bg">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8_eitRaw_PresentationMaster.potx" id="{DC858601-12D4-402D-9F46-02DFA6F2EDE4}" vid="{8DEEACA0-1221-42A7-AC92-909CB06BEBB3}"/>
    </a:ext>
  </a:extLst>
</a:theme>
</file>

<file path=ppt/theme/theme2.xml><?xml version="1.0" encoding="utf-8"?>
<a:theme xmlns:a="http://schemas.openxmlformats.org/drawingml/2006/main" name="Content Slides">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3.xml><?xml version="1.0" encoding="utf-8"?>
<a:theme xmlns:a="http://schemas.openxmlformats.org/drawingml/2006/main" name="Dark Background/Imag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1D32892E1C0340AACC37D54912D20B" ma:contentTypeVersion="15" ma:contentTypeDescription="Create a new document." ma:contentTypeScope="" ma:versionID="9ee327b9b7fb422b2863cbbc53d58d83">
  <xsd:schema xmlns:xsd="http://www.w3.org/2001/XMLSchema" xmlns:xs="http://www.w3.org/2001/XMLSchema" xmlns:p="http://schemas.microsoft.com/office/2006/metadata/properties" xmlns:ns2="32c973f7-fd22-440a-9834-698af4802ce7" xmlns:ns3="5ece6d21-fa13-42c6-bd15-cbeaaae860c8" targetNamespace="http://schemas.microsoft.com/office/2006/metadata/properties" ma:root="true" ma:fieldsID="6d0d272cb730b131ab6afc6227c88109" ns2:_="" ns3:_="">
    <xsd:import namespace="32c973f7-fd22-440a-9834-698af4802ce7"/>
    <xsd:import namespace="5ece6d21-fa13-42c6-bd15-cbeaaae860c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c973f7-fd22-440a-9834-698af4802c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f481b40-f286-4908-848d-74455da6f2b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ce6d21-fa13-42c6-bd15-cbeaaae860c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33cb4fa-6d94-41b9-b535-b62e42449b6b}" ma:internalName="TaxCatchAll" ma:showField="CatchAllData" ma:web="5ece6d21-fa13-42c6-bd15-cbeaaae860c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ece6d21-fa13-42c6-bd15-cbeaaae860c8" xsi:nil="true"/>
    <lcf76f155ced4ddcb4097134ff3c332f xmlns="32c973f7-fd22-440a-9834-698af4802c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4CD3A3-365F-414A-94F9-1AE2202EE605}">
  <ds:schemaRefs>
    <ds:schemaRef ds:uri="http://schemas.microsoft.com/sharepoint/v3/contenttype/forms"/>
  </ds:schemaRefs>
</ds:datastoreItem>
</file>

<file path=customXml/itemProps2.xml><?xml version="1.0" encoding="utf-8"?>
<ds:datastoreItem xmlns:ds="http://schemas.openxmlformats.org/officeDocument/2006/customXml" ds:itemID="{E4800A28-1E17-485C-9939-6D3862E8DBD3}">
  <ds:schemaRefs>
    <ds:schemaRef ds:uri="32c973f7-fd22-440a-9834-698af4802ce7"/>
    <ds:schemaRef ds:uri="5ece6d21-fa13-42c6-bd15-cbeaaae860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1CBFB7-DA8B-4529-9D21-968CDEE9EAC0}">
  <ds:schemaRefs>
    <ds:schemaRef ds:uri="http://schemas.microsoft.com/office/2006/metadata/properties"/>
    <ds:schemaRef ds:uri="http://purl.org/dc/dcmitype/"/>
    <ds:schemaRef ds:uri="http://purl.org/dc/terms/"/>
    <ds:schemaRef ds:uri="http://www.w3.org/XML/1998/namespace"/>
    <ds:schemaRef ds:uri="5ece6d21-fa13-42c6-bd15-cbeaaae860c8"/>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32c973f7-fd22-440a-9834-698af4802ce7"/>
  </ds:schemaRefs>
</ds:datastoreItem>
</file>

<file path=docProps/app.xml><?xml version="1.0" encoding="utf-8"?>
<Properties xmlns="http://schemas.openxmlformats.org/officeDocument/2006/extended-properties" xmlns:vt="http://schemas.openxmlformats.org/officeDocument/2006/docPropsVTypes">
  <TotalTime>6</TotalTime>
  <Words>1100</Words>
  <Application>Microsoft Office PowerPoint</Application>
  <PresentationFormat>Widescreen</PresentationFormat>
  <Paragraphs>142</Paragraphs>
  <Slides>15</Slides>
  <Notes>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Anantason SemiExpanded</vt:lpstr>
      <vt:lpstr>Apple Braille</vt:lpstr>
      <vt:lpstr>Arial</vt:lpstr>
      <vt:lpstr>Barlow</vt:lpstr>
      <vt:lpstr>Calibri</vt:lpstr>
      <vt:lpstr>Calibri Light</vt:lpstr>
      <vt:lpstr>Lato Bold</vt:lpstr>
      <vt:lpstr>Open Sans Light</vt:lpstr>
      <vt:lpstr>Raleway</vt:lpstr>
      <vt:lpstr>Raleway ExtraBold</vt:lpstr>
      <vt:lpstr>Raleway SemiBold</vt:lpstr>
      <vt:lpstr>System Font Regular</vt:lpstr>
      <vt:lpstr>Wingdings</vt:lpstr>
      <vt:lpstr>Cover-white-Bg</vt:lpstr>
      <vt:lpstr>Content Slides</vt:lpstr>
      <vt:lpstr>Dark Background/Image</vt:lpstr>
      <vt:lpstr>Hyperspectral Imaging(HSI) from Exploration to Mineral Classification</vt:lpstr>
      <vt:lpstr>Contents</vt:lpstr>
      <vt:lpstr>PowerPoint Presentation</vt:lpstr>
      <vt:lpstr>PowerPoint Presentation</vt:lpstr>
      <vt:lpstr>HSI and applications</vt:lpstr>
      <vt:lpstr>Raw materials exploration</vt:lpstr>
      <vt:lpstr>Raw Materials</vt:lpstr>
      <vt:lpstr>Mineral Sorting</vt:lpstr>
      <vt:lpstr>CRM recovery using Sorting Systems </vt:lpstr>
      <vt:lpstr>CRM recovery using Sorting Systems </vt:lpstr>
      <vt:lpstr>CRM recovery using Sorting Systems Lab Scale Testing</vt:lpstr>
      <vt:lpstr> Sorting Activities across  Europe</vt:lpstr>
      <vt:lpstr>PowerPoint Presentation</vt:lpstr>
      <vt:lpstr>PowerPoint Presentation</vt:lpstr>
      <vt:lpstr>CRM recovery using Sorting Systems – Lab Scale Testing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Μαγδαληνη Μυλωνα</dc:creator>
  <cp:lastModifiedBy>Anastasia Alexandratou</cp:lastModifiedBy>
  <cp:revision>3</cp:revision>
  <dcterms:created xsi:type="dcterms:W3CDTF">2024-10-30T07:44:04Z</dcterms:created>
  <dcterms:modified xsi:type="dcterms:W3CDTF">2024-12-06T11:01:33Z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0x010100DD1D32892E1C0340AACC37D54912D20B</vt:lpwstr>
  </property>
  <property fmtid="{D5CDD505-2E9C-101B-9397-08002B2CF9AE}" pid="3" name="MediaServiceImageTags">
    <vt:lpwstr/>
  </property>
</Properties>
</file>