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326" r:id="rId2"/>
    <p:sldId id="576" r:id="rId3"/>
    <p:sldId id="585" r:id="rId4"/>
    <p:sldId id="586" r:id="rId5"/>
    <p:sldId id="578" r:id="rId6"/>
    <p:sldId id="587" r:id="rId7"/>
    <p:sldId id="588" r:id="rId8"/>
    <p:sldId id="589" r:id="rId9"/>
    <p:sldId id="590" r:id="rId10"/>
    <p:sldId id="591" r:id="rId11"/>
    <p:sldId id="584" r:id="rId12"/>
    <p:sldId id="315" r:id="rId13"/>
    <p:sldId id="296" r:id="rId14"/>
    <p:sldId id="294" r:id="rId15"/>
    <p:sldId id="287" r:id="rId16"/>
    <p:sldId id="304" r:id="rId17"/>
    <p:sldId id="592" r:id="rId18"/>
    <p:sldId id="595" r:id="rId19"/>
    <p:sldId id="594" r:id="rId20"/>
    <p:sldId id="575" r:id="rId21"/>
    <p:sldId id="28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1F"/>
    <a:srgbClr val="EE3B35"/>
    <a:srgbClr val="000000"/>
    <a:srgbClr val="222962"/>
    <a:srgbClr val="FFDE07"/>
    <a:srgbClr val="FFB200"/>
    <a:srgbClr val="EAA33B"/>
    <a:srgbClr val="4BC4DA"/>
    <a:srgbClr val="00D2BC"/>
    <a:srgbClr val="6CC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89"/>
    <p:restoredTop sz="94563"/>
  </p:normalViewPr>
  <p:slideViewPr>
    <p:cSldViewPr snapToGrid="0">
      <p:cViewPr>
        <p:scale>
          <a:sx n="174" d="100"/>
          <a:sy n="174" d="100"/>
        </p:scale>
        <p:origin x="3216" y="10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AB0E5-433A-9644-B6A9-531798718046}" type="datetimeFigureOut">
              <a:rPr lang="en-GR" smtClean="0"/>
              <a:t>15/11/24</a:t>
            </a:fld>
            <a:endParaRPr lang="en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B98B4-E3E2-014D-BE8F-35D169DFD192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654595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B98B4-E3E2-014D-BE8F-35D169DFD192}" type="slidenum">
              <a:rPr lang="en-GR" smtClean="0"/>
              <a:t>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54832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B98B4-E3E2-014D-BE8F-35D169DFD192}" type="slidenum">
              <a:rPr lang="en-GR" smtClean="0"/>
              <a:t>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611027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B98B4-E3E2-014D-BE8F-35D169DFD192}" type="slidenum">
              <a:rPr lang="en-GR" smtClean="0"/>
              <a:t>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30122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B98B4-E3E2-014D-BE8F-35D169DFD192}" type="slidenum">
              <a:rPr lang="en-GR" smtClean="0"/>
              <a:t>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863752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B98B4-E3E2-014D-BE8F-35D169DFD192}" type="slidenum">
              <a:rPr lang="en-GR" smtClean="0"/>
              <a:t>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671188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B98B4-E3E2-014D-BE8F-35D169DFD192}" type="slidenum">
              <a:rPr lang="en-GR" smtClean="0"/>
              <a:t>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399525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B98B4-E3E2-014D-BE8F-35D169DFD192}" type="slidenum">
              <a:rPr lang="en-GR" smtClean="0"/>
              <a:t>16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36745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B98B4-E3E2-014D-BE8F-35D169DFD192}" type="slidenum">
              <a:rPr lang="en-GR" smtClean="0"/>
              <a:t>20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116913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B98B4-E3E2-014D-BE8F-35D169DFD192}" type="slidenum">
              <a:rPr lang="en-GR" smtClean="0"/>
              <a:t>21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59060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985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020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94276"/>
            <a:ext cx="10515600" cy="2690445"/>
          </a:xfrm>
        </p:spPr>
        <p:txBody>
          <a:bodyPr>
            <a:normAutofit/>
          </a:bodyPr>
          <a:lstStyle>
            <a:lvl1pPr algn="ctr">
              <a:defRPr sz="80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34BE2AAB-AB7F-68EE-0372-5089A8803336}"/>
              </a:ext>
            </a:extLst>
          </p:cNvPr>
          <p:cNvGrpSpPr/>
          <p:nvPr/>
        </p:nvGrpSpPr>
        <p:grpSpPr>
          <a:xfrm>
            <a:off x="-244980" y="416237"/>
            <a:ext cx="212322" cy="6025526"/>
            <a:chOff x="-212322" y="416237"/>
            <a:chExt cx="12610434" cy="602552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DCCE2AC-5FE7-E31F-0B21-7765454A361E}"/>
                </a:ext>
              </a:extLst>
            </p:cNvPr>
            <p:cNvCxnSpPr/>
            <p:nvPr userDrawn="1"/>
          </p:nvCxnSpPr>
          <p:spPr>
            <a:xfrm rot="5400000">
              <a:off x="6093713" y="-5885875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914B5CE-E1E7-9AC6-E19F-99ECEAAF153A}"/>
                </a:ext>
              </a:extLst>
            </p:cNvPr>
            <p:cNvCxnSpPr/>
            <p:nvPr userDrawn="1"/>
          </p:nvCxnSpPr>
          <p:spPr>
            <a:xfrm rot="5400000">
              <a:off x="6089789" y="-445142"/>
              <a:ext cx="0" cy="12604222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DA164B5-F598-B731-FE55-275C9DC34146}"/>
                </a:ext>
              </a:extLst>
            </p:cNvPr>
            <p:cNvCxnSpPr/>
            <p:nvPr userDrawn="1"/>
          </p:nvCxnSpPr>
          <p:spPr>
            <a:xfrm rot="5400000">
              <a:off x="6090308" y="-635313"/>
              <a:ext cx="0" cy="12604222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F262BAD-0B79-D1DD-BE82-2B39B6BF067C}"/>
                </a:ext>
              </a:extLst>
            </p:cNvPr>
            <p:cNvCxnSpPr/>
            <p:nvPr userDrawn="1"/>
          </p:nvCxnSpPr>
          <p:spPr>
            <a:xfrm rot="5400000">
              <a:off x="6091029" y="-1171833"/>
              <a:ext cx="0" cy="12604121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46400DCB-39F4-C2AB-DE63-BD3A860D6A49}"/>
                </a:ext>
              </a:extLst>
            </p:cNvPr>
            <p:cNvCxnSpPr/>
            <p:nvPr userDrawn="1"/>
          </p:nvCxnSpPr>
          <p:spPr>
            <a:xfrm rot="5400000">
              <a:off x="6094300" y="-1317365"/>
              <a:ext cx="0" cy="1260418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7A8E91B5-FCFA-C9F6-173B-3998F4F7DE86}"/>
                </a:ext>
              </a:extLst>
            </p:cNvPr>
            <p:cNvCxnSpPr/>
            <p:nvPr userDrawn="1"/>
          </p:nvCxnSpPr>
          <p:spPr>
            <a:xfrm rot="5400000">
              <a:off x="6090854" y="-1831073"/>
              <a:ext cx="0" cy="1260418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EDAA7625-5E50-AA34-2A18-EDFDCD8FCAC9}"/>
                </a:ext>
              </a:extLst>
            </p:cNvPr>
            <p:cNvCxnSpPr/>
            <p:nvPr userDrawn="1"/>
          </p:nvCxnSpPr>
          <p:spPr>
            <a:xfrm rot="5400000">
              <a:off x="6090307" y="-1968155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A6385B2F-5EE2-45A1-9D84-5CD3CDB6CC0D}"/>
                </a:ext>
              </a:extLst>
            </p:cNvPr>
            <p:cNvCxnSpPr/>
            <p:nvPr userDrawn="1"/>
          </p:nvCxnSpPr>
          <p:spPr>
            <a:xfrm rot="5400000">
              <a:off x="6090383" y="-2481837"/>
              <a:ext cx="0" cy="12604170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0E0059C8-FDE5-8C17-8362-60D844375F6B}"/>
                </a:ext>
              </a:extLst>
            </p:cNvPr>
            <p:cNvCxnSpPr/>
            <p:nvPr userDrawn="1"/>
          </p:nvCxnSpPr>
          <p:spPr>
            <a:xfrm rot="5400000">
              <a:off x="6090952" y="-2640034"/>
              <a:ext cx="0" cy="12604170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A1A70E89-2BCF-FCC3-CA01-981F248DF18B}"/>
                </a:ext>
              </a:extLst>
            </p:cNvPr>
            <p:cNvCxnSpPr/>
            <p:nvPr userDrawn="1"/>
          </p:nvCxnSpPr>
          <p:spPr>
            <a:xfrm rot="5400000">
              <a:off x="6090823" y="-3192771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9C8B04A8-D8C3-E297-96EB-6A9530745A91}"/>
                </a:ext>
              </a:extLst>
            </p:cNvPr>
            <p:cNvCxnSpPr/>
            <p:nvPr userDrawn="1"/>
          </p:nvCxnSpPr>
          <p:spPr>
            <a:xfrm rot="5400000">
              <a:off x="6090307" y="-3354111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754A1D5A-922F-A1CD-D1D3-91B01928D0D6}"/>
                </a:ext>
              </a:extLst>
            </p:cNvPr>
            <p:cNvCxnSpPr/>
            <p:nvPr userDrawn="1"/>
          </p:nvCxnSpPr>
          <p:spPr>
            <a:xfrm rot="5400000">
              <a:off x="6093713" y="-3855436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7473A93-8009-3890-06F1-E68DADC7390C}"/>
                </a:ext>
              </a:extLst>
            </p:cNvPr>
            <p:cNvCxnSpPr/>
            <p:nvPr userDrawn="1"/>
          </p:nvCxnSpPr>
          <p:spPr>
            <a:xfrm rot="5400000">
              <a:off x="6093713" y="-4007836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4253E1D8-0D67-A904-C9A9-5BD95E591151}"/>
                </a:ext>
              </a:extLst>
            </p:cNvPr>
            <p:cNvCxnSpPr/>
            <p:nvPr userDrawn="1"/>
          </p:nvCxnSpPr>
          <p:spPr>
            <a:xfrm rot="5400000">
              <a:off x="6090255" y="-4521732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6BA3EC8C-893C-10F5-BC91-A3CE24CB19E9}"/>
                </a:ext>
              </a:extLst>
            </p:cNvPr>
            <p:cNvCxnSpPr/>
            <p:nvPr userDrawn="1"/>
          </p:nvCxnSpPr>
          <p:spPr>
            <a:xfrm rot="5400000">
              <a:off x="6090255" y="-4667279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80EBD936-E125-A823-810D-703DCB739D4C}"/>
                </a:ext>
              </a:extLst>
            </p:cNvPr>
            <p:cNvCxnSpPr/>
            <p:nvPr userDrawn="1"/>
          </p:nvCxnSpPr>
          <p:spPr>
            <a:xfrm rot="5400000">
              <a:off x="6090307" y="-5203803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DA435B2E-859E-FE54-9264-53C7F5C0EB7D}"/>
                </a:ext>
              </a:extLst>
            </p:cNvPr>
            <p:cNvCxnSpPr/>
            <p:nvPr userDrawn="1"/>
          </p:nvCxnSpPr>
          <p:spPr>
            <a:xfrm rot="5400000">
              <a:off x="6093713" y="-5378266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4D24C219-02EA-99A6-E6DC-79094BB46118}"/>
                </a:ext>
              </a:extLst>
            </p:cNvPr>
            <p:cNvCxnSpPr/>
            <p:nvPr userDrawn="1"/>
          </p:nvCxnSpPr>
          <p:spPr>
            <a:xfrm rot="5400000">
              <a:off x="6096000" y="139651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EAC2FE79-2890-21C8-255A-A6D44BDD09EF}"/>
              </a:ext>
            </a:extLst>
          </p:cNvPr>
          <p:cNvGrpSpPr/>
          <p:nvPr/>
        </p:nvGrpSpPr>
        <p:grpSpPr>
          <a:xfrm>
            <a:off x="614793" y="6870095"/>
            <a:ext cx="10968917" cy="212271"/>
            <a:chOff x="614793" y="-139263"/>
            <a:chExt cx="10968917" cy="7136527"/>
          </a:xfrm>
        </p:grpSpPr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51D27080-F5DC-D1D4-283B-714B190336F7}"/>
                </a:ext>
              </a:extLst>
            </p:cNvPr>
            <p:cNvCxnSpPr/>
            <p:nvPr userDrawn="1"/>
          </p:nvCxnSpPr>
          <p:spPr>
            <a:xfrm>
              <a:off x="614793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E8BF5530-0FD0-B02A-89F2-96E6691D374C}"/>
                </a:ext>
              </a:extLst>
            </p:cNvPr>
            <p:cNvCxnSpPr/>
            <p:nvPr userDrawn="1"/>
          </p:nvCxnSpPr>
          <p:spPr>
            <a:xfrm>
              <a:off x="11583710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985F0C9C-05BB-0B82-41DA-8FA1B1BA10D1}"/>
                </a:ext>
              </a:extLst>
            </p:cNvPr>
            <p:cNvCxnSpPr/>
            <p:nvPr userDrawn="1"/>
          </p:nvCxnSpPr>
          <p:spPr>
            <a:xfrm>
              <a:off x="10855895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C4E3FFC2-FCD1-379E-C28F-2C007C5DA4CF}"/>
                </a:ext>
              </a:extLst>
            </p:cNvPr>
            <p:cNvCxnSpPr/>
            <p:nvPr userDrawn="1"/>
          </p:nvCxnSpPr>
          <p:spPr>
            <a:xfrm>
              <a:off x="10652695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7062E9AE-C619-CE8F-3DA8-69BD751A0408}"/>
                </a:ext>
              </a:extLst>
            </p:cNvPr>
            <p:cNvCxnSpPr/>
            <p:nvPr userDrawn="1"/>
          </p:nvCxnSpPr>
          <p:spPr>
            <a:xfrm>
              <a:off x="9924886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654156C8-465A-C961-9548-956E652C145E}"/>
                </a:ext>
              </a:extLst>
            </p:cNvPr>
            <p:cNvCxnSpPr/>
            <p:nvPr userDrawn="1"/>
          </p:nvCxnSpPr>
          <p:spPr>
            <a:xfrm>
              <a:off x="9721686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90ABE1E4-6299-EC82-795B-3131CADAB117}"/>
                </a:ext>
              </a:extLst>
            </p:cNvPr>
            <p:cNvCxnSpPr/>
            <p:nvPr userDrawn="1"/>
          </p:nvCxnSpPr>
          <p:spPr>
            <a:xfrm>
              <a:off x="8993877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8C658DB0-F898-95C3-2F26-AA2312CF18EB}"/>
                </a:ext>
              </a:extLst>
            </p:cNvPr>
            <p:cNvCxnSpPr/>
            <p:nvPr userDrawn="1"/>
          </p:nvCxnSpPr>
          <p:spPr>
            <a:xfrm>
              <a:off x="8790677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939EF334-9DA9-543F-B46B-30F32B79A858}"/>
                </a:ext>
              </a:extLst>
            </p:cNvPr>
            <p:cNvCxnSpPr/>
            <p:nvPr userDrawn="1"/>
          </p:nvCxnSpPr>
          <p:spPr>
            <a:xfrm>
              <a:off x="8062867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F26E3184-E946-3D8D-E822-B26F9ABF75E1}"/>
                </a:ext>
              </a:extLst>
            </p:cNvPr>
            <p:cNvCxnSpPr/>
            <p:nvPr userDrawn="1"/>
          </p:nvCxnSpPr>
          <p:spPr>
            <a:xfrm>
              <a:off x="7859667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0562E0CC-2FB8-E4F5-15B4-D896A49908E7}"/>
                </a:ext>
              </a:extLst>
            </p:cNvPr>
            <p:cNvCxnSpPr/>
            <p:nvPr userDrawn="1"/>
          </p:nvCxnSpPr>
          <p:spPr>
            <a:xfrm>
              <a:off x="7131858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25F50B1C-EE3E-14C1-C94E-B0AC0FCC7587}"/>
                </a:ext>
              </a:extLst>
            </p:cNvPr>
            <p:cNvCxnSpPr/>
            <p:nvPr userDrawn="1"/>
          </p:nvCxnSpPr>
          <p:spPr>
            <a:xfrm>
              <a:off x="6928658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5509A14B-D3F9-6C06-93B2-87DA8F0C5076}"/>
                </a:ext>
              </a:extLst>
            </p:cNvPr>
            <p:cNvCxnSpPr/>
            <p:nvPr userDrawn="1"/>
          </p:nvCxnSpPr>
          <p:spPr>
            <a:xfrm>
              <a:off x="6200849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E5950510-6E89-60A2-47B6-305C0688658A}"/>
                </a:ext>
              </a:extLst>
            </p:cNvPr>
            <p:cNvCxnSpPr/>
            <p:nvPr userDrawn="1"/>
          </p:nvCxnSpPr>
          <p:spPr>
            <a:xfrm>
              <a:off x="5997649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2F83DF6B-ECBA-1DF9-F662-9CF8B5809853}"/>
                </a:ext>
              </a:extLst>
            </p:cNvPr>
            <p:cNvCxnSpPr/>
            <p:nvPr userDrawn="1"/>
          </p:nvCxnSpPr>
          <p:spPr>
            <a:xfrm>
              <a:off x="5269840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9EAA3DD9-FF2E-B385-9E4F-8F437F73CB96}"/>
                </a:ext>
              </a:extLst>
            </p:cNvPr>
            <p:cNvCxnSpPr/>
            <p:nvPr userDrawn="1"/>
          </p:nvCxnSpPr>
          <p:spPr>
            <a:xfrm>
              <a:off x="5066640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23EF0259-198E-F027-5A78-5973349AC96E}"/>
                </a:ext>
              </a:extLst>
            </p:cNvPr>
            <p:cNvCxnSpPr/>
            <p:nvPr userDrawn="1"/>
          </p:nvCxnSpPr>
          <p:spPr>
            <a:xfrm>
              <a:off x="4338830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2B54A167-7756-4B1A-A97A-D3193E0EF8EF}"/>
                </a:ext>
              </a:extLst>
            </p:cNvPr>
            <p:cNvCxnSpPr/>
            <p:nvPr userDrawn="1"/>
          </p:nvCxnSpPr>
          <p:spPr>
            <a:xfrm>
              <a:off x="4135630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5CCB8FE-3DD8-30E8-ABBA-D9D3505EC113}"/>
                </a:ext>
              </a:extLst>
            </p:cNvPr>
            <p:cNvCxnSpPr/>
            <p:nvPr userDrawn="1"/>
          </p:nvCxnSpPr>
          <p:spPr>
            <a:xfrm>
              <a:off x="3407821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DDB82783-3577-AC0E-935C-9363E925EBBB}"/>
                </a:ext>
              </a:extLst>
            </p:cNvPr>
            <p:cNvCxnSpPr/>
            <p:nvPr userDrawn="1"/>
          </p:nvCxnSpPr>
          <p:spPr>
            <a:xfrm>
              <a:off x="3204621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738FA743-76AE-2141-9302-0D6E4AB34A53}"/>
                </a:ext>
              </a:extLst>
            </p:cNvPr>
            <p:cNvCxnSpPr/>
            <p:nvPr userDrawn="1"/>
          </p:nvCxnSpPr>
          <p:spPr>
            <a:xfrm>
              <a:off x="2476812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94B3E45C-D75B-2E19-881C-6914DA5F046A}"/>
                </a:ext>
              </a:extLst>
            </p:cNvPr>
            <p:cNvCxnSpPr/>
            <p:nvPr userDrawn="1"/>
          </p:nvCxnSpPr>
          <p:spPr>
            <a:xfrm>
              <a:off x="2273612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26EF94D7-E906-01BC-D1F9-C6A1623749C1}"/>
                </a:ext>
              </a:extLst>
            </p:cNvPr>
            <p:cNvCxnSpPr/>
            <p:nvPr userDrawn="1"/>
          </p:nvCxnSpPr>
          <p:spPr>
            <a:xfrm>
              <a:off x="1545802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55407796-5A7D-5CEC-11E3-0E63C0AC762C}"/>
                </a:ext>
              </a:extLst>
            </p:cNvPr>
            <p:cNvCxnSpPr/>
            <p:nvPr userDrawn="1"/>
          </p:nvCxnSpPr>
          <p:spPr>
            <a:xfrm>
              <a:off x="1342602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758B2FCD-5B98-0717-6615-58C289344EB5}"/>
              </a:ext>
            </a:extLst>
          </p:cNvPr>
          <p:cNvGrpSpPr/>
          <p:nvPr/>
        </p:nvGrpSpPr>
        <p:grpSpPr>
          <a:xfrm flipH="1">
            <a:off x="12191999" y="416236"/>
            <a:ext cx="250438" cy="6025526"/>
            <a:chOff x="-212322" y="416237"/>
            <a:chExt cx="12610434" cy="6025526"/>
          </a:xfrm>
        </p:grpSpPr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3B62BB00-5AB1-8B7E-0FC5-2896F24100FF}"/>
                </a:ext>
              </a:extLst>
            </p:cNvPr>
            <p:cNvCxnSpPr/>
            <p:nvPr userDrawn="1"/>
          </p:nvCxnSpPr>
          <p:spPr>
            <a:xfrm rot="5400000">
              <a:off x="6093713" y="-5885875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BF567E4E-B3BE-1613-F31C-870CDE38649E}"/>
                </a:ext>
              </a:extLst>
            </p:cNvPr>
            <p:cNvCxnSpPr/>
            <p:nvPr userDrawn="1"/>
          </p:nvCxnSpPr>
          <p:spPr>
            <a:xfrm rot="5400000">
              <a:off x="6089789" y="-445142"/>
              <a:ext cx="0" cy="12604222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2EBBD23B-0F98-C184-2FB0-8F5402E56D81}"/>
                </a:ext>
              </a:extLst>
            </p:cNvPr>
            <p:cNvCxnSpPr/>
            <p:nvPr userDrawn="1"/>
          </p:nvCxnSpPr>
          <p:spPr>
            <a:xfrm rot="5400000">
              <a:off x="6090308" y="-635313"/>
              <a:ext cx="0" cy="12604222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2FA890E7-188C-AD31-479D-39EBF38F381E}"/>
                </a:ext>
              </a:extLst>
            </p:cNvPr>
            <p:cNvCxnSpPr/>
            <p:nvPr userDrawn="1"/>
          </p:nvCxnSpPr>
          <p:spPr>
            <a:xfrm rot="5400000">
              <a:off x="6091029" y="-1171833"/>
              <a:ext cx="0" cy="12604121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A08AF70C-DE9D-2060-84B4-B8CF4CE4BB4F}"/>
                </a:ext>
              </a:extLst>
            </p:cNvPr>
            <p:cNvCxnSpPr/>
            <p:nvPr userDrawn="1"/>
          </p:nvCxnSpPr>
          <p:spPr>
            <a:xfrm rot="5400000">
              <a:off x="6094300" y="-1317365"/>
              <a:ext cx="0" cy="1260418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50F83C33-CC17-2C1E-0ADC-774858689882}"/>
                </a:ext>
              </a:extLst>
            </p:cNvPr>
            <p:cNvCxnSpPr/>
            <p:nvPr userDrawn="1"/>
          </p:nvCxnSpPr>
          <p:spPr>
            <a:xfrm rot="5400000">
              <a:off x="6090854" y="-1831073"/>
              <a:ext cx="0" cy="1260418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1B95E44B-ED52-5B57-55EE-1667739AE335}"/>
                </a:ext>
              </a:extLst>
            </p:cNvPr>
            <p:cNvCxnSpPr/>
            <p:nvPr userDrawn="1"/>
          </p:nvCxnSpPr>
          <p:spPr>
            <a:xfrm rot="5400000">
              <a:off x="6090307" y="-1968155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1C856CBD-5AA4-1C0A-A06F-0854012455DB}"/>
                </a:ext>
              </a:extLst>
            </p:cNvPr>
            <p:cNvCxnSpPr/>
            <p:nvPr userDrawn="1"/>
          </p:nvCxnSpPr>
          <p:spPr>
            <a:xfrm rot="5400000">
              <a:off x="6090383" y="-2481837"/>
              <a:ext cx="0" cy="12604170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B5A87EDF-285A-D480-5704-D4473B3F2C77}"/>
                </a:ext>
              </a:extLst>
            </p:cNvPr>
            <p:cNvCxnSpPr/>
            <p:nvPr userDrawn="1"/>
          </p:nvCxnSpPr>
          <p:spPr>
            <a:xfrm rot="5400000">
              <a:off x="6090952" y="-2640034"/>
              <a:ext cx="0" cy="12604170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AB5F0BC3-F0EA-5C7B-00FE-CAAE4F0557BE}"/>
                </a:ext>
              </a:extLst>
            </p:cNvPr>
            <p:cNvCxnSpPr/>
            <p:nvPr userDrawn="1"/>
          </p:nvCxnSpPr>
          <p:spPr>
            <a:xfrm rot="5400000">
              <a:off x="6090823" y="-3192771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2EADF9A3-F8E9-7451-92E0-E64C80445639}"/>
                </a:ext>
              </a:extLst>
            </p:cNvPr>
            <p:cNvCxnSpPr/>
            <p:nvPr userDrawn="1"/>
          </p:nvCxnSpPr>
          <p:spPr>
            <a:xfrm rot="5400000">
              <a:off x="6090307" y="-3354111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505C89E2-1B7A-7459-74B1-41523744E551}"/>
                </a:ext>
              </a:extLst>
            </p:cNvPr>
            <p:cNvCxnSpPr/>
            <p:nvPr userDrawn="1"/>
          </p:nvCxnSpPr>
          <p:spPr>
            <a:xfrm rot="5400000">
              <a:off x="6093713" y="-3855436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97BE52DB-6325-B8A3-9833-54D30CE53477}"/>
                </a:ext>
              </a:extLst>
            </p:cNvPr>
            <p:cNvCxnSpPr/>
            <p:nvPr userDrawn="1"/>
          </p:nvCxnSpPr>
          <p:spPr>
            <a:xfrm rot="5400000">
              <a:off x="6093713" y="-4007836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E40E7933-D8B1-FE33-379A-3247F1F10FFA}"/>
                </a:ext>
              </a:extLst>
            </p:cNvPr>
            <p:cNvCxnSpPr/>
            <p:nvPr userDrawn="1"/>
          </p:nvCxnSpPr>
          <p:spPr>
            <a:xfrm rot="5400000">
              <a:off x="6090255" y="-4521732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52803515-AAF2-B88C-6CEE-A1552DC02D92}"/>
                </a:ext>
              </a:extLst>
            </p:cNvPr>
            <p:cNvCxnSpPr/>
            <p:nvPr userDrawn="1"/>
          </p:nvCxnSpPr>
          <p:spPr>
            <a:xfrm rot="5400000">
              <a:off x="6090255" y="-4667279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8C6BB010-80C2-B0B2-B58D-94F8F4A80139}"/>
                </a:ext>
              </a:extLst>
            </p:cNvPr>
            <p:cNvCxnSpPr/>
            <p:nvPr userDrawn="1"/>
          </p:nvCxnSpPr>
          <p:spPr>
            <a:xfrm rot="5400000">
              <a:off x="6090307" y="-5203803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C09FC3C3-72C1-7FD8-9184-4BE6C8EEF8E6}"/>
                </a:ext>
              </a:extLst>
            </p:cNvPr>
            <p:cNvCxnSpPr/>
            <p:nvPr userDrawn="1"/>
          </p:nvCxnSpPr>
          <p:spPr>
            <a:xfrm rot="5400000">
              <a:off x="6093713" y="-5378266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282D261D-D6E2-8295-215D-60B1C07F5A40}"/>
                </a:ext>
              </a:extLst>
            </p:cNvPr>
            <p:cNvCxnSpPr/>
            <p:nvPr userDrawn="1"/>
          </p:nvCxnSpPr>
          <p:spPr>
            <a:xfrm rot="5400000">
              <a:off x="6096000" y="139651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AE72B55D-1417-8594-6430-1268A0EA2CA3}"/>
              </a:ext>
            </a:extLst>
          </p:cNvPr>
          <p:cNvGrpSpPr/>
          <p:nvPr/>
        </p:nvGrpSpPr>
        <p:grpSpPr>
          <a:xfrm>
            <a:off x="608289" y="-244929"/>
            <a:ext cx="10968917" cy="212271"/>
            <a:chOff x="614793" y="-139263"/>
            <a:chExt cx="10968917" cy="7136527"/>
          </a:xfrm>
        </p:grpSpPr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7B714E79-DB81-EE4E-B906-179C9542EEFC}"/>
                </a:ext>
              </a:extLst>
            </p:cNvPr>
            <p:cNvCxnSpPr/>
            <p:nvPr userDrawn="1"/>
          </p:nvCxnSpPr>
          <p:spPr>
            <a:xfrm>
              <a:off x="614793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C4779317-977A-FA86-3450-0246D1DA37EF}"/>
                </a:ext>
              </a:extLst>
            </p:cNvPr>
            <p:cNvCxnSpPr/>
            <p:nvPr userDrawn="1"/>
          </p:nvCxnSpPr>
          <p:spPr>
            <a:xfrm>
              <a:off x="11583710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778DBAE1-B7CF-9F6C-3D62-AB8DC9B54005}"/>
                </a:ext>
              </a:extLst>
            </p:cNvPr>
            <p:cNvCxnSpPr/>
            <p:nvPr userDrawn="1"/>
          </p:nvCxnSpPr>
          <p:spPr>
            <a:xfrm>
              <a:off x="10855895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104BD20E-CFB1-A8CC-E494-C81FDFC61D6B}"/>
                </a:ext>
              </a:extLst>
            </p:cNvPr>
            <p:cNvCxnSpPr/>
            <p:nvPr userDrawn="1"/>
          </p:nvCxnSpPr>
          <p:spPr>
            <a:xfrm>
              <a:off x="10652695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0CD00B69-00D9-4424-F5B1-A3D81C2B5877}"/>
                </a:ext>
              </a:extLst>
            </p:cNvPr>
            <p:cNvCxnSpPr/>
            <p:nvPr userDrawn="1"/>
          </p:nvCxnSpPr>
          <p:spPr>
            <a:xfrm>
              <a:off x="9924886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943C023C-4217-DC74-43DC-18AB911D8183}"/>
                </a:ext>
              </a:extLst>
            </p:cNvPr>
            <p:cNvCxnSpPr/>
            <p:nvPr userDrawn="1"/>
          </p:nvCxnSpPr>
          <p:spPr>
            <a:xfrm>
              <a:off x="9721686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575B4D0C-38A9-7DF0-A54E-21D95D1724D2}"/>
                </a:ext>
              </a:extLst>
            </p:cNvPr>
            <p:cNvCxnSpPr/>
            <p:nvPr userDrawn="1"/>
          </p:nvCxnSpPr>
          <p:spPr>
            <a:xfrm>
              <a:off x="8993877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D24974F7-F34C-A51C-8C92-965B74D12898}"/>
                </a:ext>
              </a:extLst>
            </p:cNvPr>
            <p:cNvCxnSpPr/>
            <p:nvPr userDrawn="1"/>
          </p:nvCxnSpPr>
          <p:spPr>
            <a:xfrm>
              <a:off x="8790677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E903E84F-883E-FB72-1BE7-E02923BB51F6}"/>
                </a:ext>
              </a:extLst>
            </p:cNvPr>
            <p:cNvCxnSpPr/>
            <p:nvPr userDrawn="1"/>
          </p:nvCxnSpPr>
          <p:spPr>
            <a:xfrm>
              <a:off x="8062867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C784F70A-2FC4-FD98-EAB0-D0B1A281B50B}"/>
                </a:ext>
              </a:extLst>
            </p:cNvPr>
            <p:cNvCxnSpPr/>
            <p:nvPr userDrawn="1"/>
          </p:nvCxnSpPr>
          <p:spPr>
            <a:xfrm>
              <a:off x="7859667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0E9DB331-7400-EB37-768C-10631F5BDCB3}"/>
                </a:ext>
              </a:extLst>
            </p:cNvPr>
            <p:cNvCxnSpPr/>
            <p:nvPr userDrawn="1"/>
          </p:nvCxnSpPr>
          <p:spPr>
            <a:xfrm>
              <a:off x="7131858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19656759-5E2E-0D08-21CC-8E4461DAF170}"/>
                </a:ext>
              </a:extLst>
            </p:cNvPr>
            <p:cNvCxnSpPr/>
            <p:nvPr userDrawn="1"/>
          </p:nvCxnSpPr>
          <p:spPr>
            <a:xfrm>
              <a:off x="6928658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BEF64993-7945-1BAD-E4E9-DB48B14D106F}"/>
                </a:ext>
              </a:extLst>
            </p:cNvPr>
            <p:cNvCxnSpPr/>
            <p:nvPr userDrawn="1"/>
          </p:nvCxnSpPr>
          <p:spPr>
            <a:xfrm>
              <a:off x="6200849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9F36DA80-0122-CD12-26CE-FC35CD63C70F}"/>
                </a:ext>
              </a:extLst>
            </p:cNvPr>
            <p:cNvCxnSpPr/>
            <p:nvPr userDrawn="1"/>
          </p:nvCxnSpPr>
          <p:spPr>
            <a:xfrm>
              <a:off x="5997649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496BCCF6-F13F-8243-F925-0382EC5537FE}"/>
                </a:ext>
              </a:extLst>
            </p:cNvPr>
            <p:cNvCxnSpPr/>
            <p:nvPr userDrawn="1"/>
          </p:nvCxnSpPr>
          <p:spPr>
            <a:xfrm>
              <a:off x="5269840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2493569A-261D-2A6B-1BB7-95376A0ABB0A}"/>
                </a:ext>
              </a:extLst>
            </p:cNvPr>
            <p:cNvCxnSpPr/>
            <p:nvPr userDrawn="1"/>
          </p:nvCxnSpPr>
          <p:spPr>
            <a:xfrm>
              <a:off x="5066640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43FA5BE3-DFE9-5CAD-DD1F-1A8344D70756}"/>
                </a:ext>
              </a:extLst>
            </p:cNvPr>
            <p:cNvCxnSpPr/>
            <p:nvPr userDrawn="1"/>
          </p:nvCxnSpPr>
          <p:spPr>
            <a:xfrm>
              <a:off x="4338830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0E5F25A5-93C7-24EA-6E11-119864108227}"/>
                </a:ext>
              </a:extLst>
            </p:cNvPr>
            <p:cNvCxnSpPr/>
            <p:nvPr userDrawn="1"/>
          </p:nvCxnSpPr>
          <p:spPr>
            <a:xfrm>
              <a:off x="4135630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57C1285A-44B6-87C8-42CF-B14AE6BDA891}"/>
                </a:ext>
              </a:extLst>
            </p:cNvPr>
            <p:cNvCxnSpPr/>
            <p:nvPr userDrawn="1"/>
          </p:nvCxnSpPr>
          <p:spPr>
            <a:xfrm>
              <a:off x="3407821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94E3850A-2E23-B1DE-27BA-A82A74A02475}"/>
                </a:ext>
              </a:extLst>
            </p:cNvPr>
            <p:cNvCxnSpPr/>
            <p:nvPr userDrawn="1"/>
          </p:nvCxnSpPr>
          <p:spPr>
            <a:xfrm>
              <a:off x="3204621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E6EC1B5A-59B5-7D13-B21F-3E409D4D676E}"/>
                </a:ext>
              </a:extLst>
            </p:cNvPr>
            <p:cNvCxnSpPr/>
            <p:nvPr userDrawn="1"/>
          </p:nvCxnSpPr>
          <p:spPr>
            <a:xfrm>
              <a:off x="2476812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09164F29-EA99-720F-65BB-B886F891CA08}"/>
                </a:ext>
              </a:extLst>
            </p:cNvPr>
            <p:cNvCxnSpPr/>
            <p:nvPr userDrawn="1"/>
          </p:nvCxnSpPr>
          <p:spPr>
            <a:xfrm>
              <a:off x="2273612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A173D3B1-8159-5841-3EBE-C99015E61441}"/>
                </a:ext>
              </a:extLst>
            </p:cNvPr>
            <p:cNvCxnSpPr/>
            <p:nvPr userDrawn="1"/>
          </p:nvCxnSpPr>
          <p:spPr>
            <a:xfrm>
              <a:off x="1545802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BF18B6BD-A99C-AEF7-2261-86B441B548F9}"/>
                </a:ext>
              </a:extLst>
            </p:cNvPr>
            <p:cNvCxnSpPr/>
            <p:nvPr userDrawn="1"/>
          </p:nvCxnSpPr>
          <p:spPr>
            <a:xfrm>
              <a:off x="1342602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8062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21" y="0"/>
            <a:ext cx="5827529" cy="685799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081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7648" y="-17148"/>
            <a:ext cx="5974605" cy="689229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782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00" y="5462052"/>
            <a:ext cx="10515600" cy="791698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097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440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3B8A2-6F16-C1A6-DFDA-D2E3C962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BE553-6F1E-021A-FAB6-95CBFE976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E5E02-197F-9A01-E36E-5BF441E95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E42CE-40FC-F14E-98D7-035D7BE2FD13}" type="datetimeFigureOut">
              <a:rPr lang="en-GR" smtClean="0"/>
              <a:t>15/11/24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1B3ED-4B44-83CF-E53F-1509EDAB5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C6168-672E-C742-D019-AE4EC9BC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B82DF-873C-7F49-900B-74F236CA790E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29057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132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100000">
              <a:srgbClr val="21296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1450" y="2801887"/>
            <a:ext cx="10515600" cy="1522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8F3B3808-BB82-4BD3-8139-8FBAE396731D}"/>
              </a:ext>
            </a:extLst>
          </p:cNvPr>
          <p:cNvGrpSpPr/>
          <p:nvPr/>
        </p:nvGrpSpPr>
        <p:grpSpPr>
          <a:xfrm>
            <a:off x="614793" y="6870095"/>
            <a:ext cx="10968917" cy="212271"/>
            <a:chOff x="614793" y="-139263"/>
            <a:chExt cx="10968917" cy="7136527"/>
          </a:xfrm>
        </p:grpSpPr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E9E44FC2-3088-2E51-0355-EEA159070EE3}"/>
                </a:ext>
              </a:extLst>
            </p:cNvPr>
            <p:cNvCxnSpPr/>
            <p:nvPr userDrawn="1"/>
          </p:nvCxnSpPr>
          <p:spPr>
            <a:xfrm>
              <a:off x="614793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42706E6A-A280-CF4E-CA52-7D65FAC4FF8F}"/>
                </a:ext>
              </a:extLst>
            </p:cNvPr>
            <p:cNvCxnSpPr/>
            <p:nvPr userDrawn="1"/>
          </p:nvCxnSpPr>
          <p:spPr>
            <a:xfrm>
              <a:off x="11583710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92AE958-5DCA-5E6B-8C45-CB9C9F083664}"/>
                </a:ext>
              </a:extLst>
            </p:cNvPr>
            <p:cNvCxnSpPr/>
            <p:nvPr userDrawn="1"/>
          </p:nvCxnSpPr>
          <p:spPr>
            <a:xfrm>
              <a:off x="10855895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37249E0D-3C21-568C-1A48-53C2F10959C5}"/>
                </a:ext>
              </a:extLst>
            </p:cNvPr>
            <p:cNvCxnSpPr/>
            <p:nvPr userDrawn="1"/>
          </p:nvCxnSpPr>
          <p:spPr>
            <a:xfrm>
              <a:off x="10652695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69ED7CB5-9C02-0B95-AAB9-D5FE26181C17}"/>
                </a:ext>
              </a:extLst>
            </p:cNvPr>
            <p:cNvCxnSpPr/>
            <p:nvPr userDrawn="1"/>
          </p:nvCxnSpPr>
          <p:spPr>
            <a:xfrm>
              <a:off x="9924886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18A76B5B-3003-6B0E-E1E0-C1E2419D62A9}"/>
                </a:ext>
              </a:extLst>
            </p:cNvPr>
            <p:cNvCxnSpPr/>
            <p:nvPr userDrawn="1"/>
          </p:nvCxnSpPr>
          <p:spPr>
            <a:xfrm>
              <a:off x="9721686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350BFC69-A7B0-F908-2902-0E5FBF888D58}"/>
                </a:ext>
              </a:extLst>
            </p:cNvPr>
            <p:cNvCxnSpPr/>
            <p:nvPr userDrawn="1"/>
          </p:nvCxnSpPr>
          <p:spPr>
            <a:xfrm>
              <a:off x="8993877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12619E54-D424-6625-79D7-21B159FB00CF}"/>
                </a:ext>
              </a:extLst>
            </p:cNvPr>
            <p:cNvCxnSpPr/>
            <p:nvPr userDrawn="1"/>
          </p:nvCxnSpPr>
          <p:spPr>
            <a:xfrm>
              <a:off x="8790677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4736478C-4CB8-925C-A646-E77893CDC190}"/>
                </a:ext>
              </a:extLst>
            </p:cNvPr>
            <p:cNvCxnSpPr/>
            <p:nvPr userDrawn="1"/>
          </p:nvCxnSpPr>
          <p:spPr>
            <a:xfrm>
              <a:off x="8062867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6E057E46-26A1-1538-E72F-0E92F031C6B4}"/>
                </a:ext>
              </a:extLst>
            </p:cNvPr>
            <p:cNvCxnSpPr/>
            <p:nvPr userDrawn="1"/>
          </p:nvCxnSpPr>
          <p:spPr>
            <a:xfrm>
              <a:off x="7859667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4E8AADFB-27AE-CB10-0B3C-983A914D536C}"/>
                </a:ext>
              </a:extLst>
            </p:cNvPr>
            <p:cNvCxnSpPr/>
            <p:nvPr userDrawn="1"/>
          </p:nvCxnSpPr>
          <p:spPr>
            <a:xfrm>
              <a:off x="7131858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219C97EF-80A3-B5B4-31F3-D58D066DC3D7}"/>
                </a:ext>
              </a:extLst>
            </p:cNvPr>
            <p:cNvCxnSpPr/>
            <p:nvPr userDrawn="1"/>
          </p:nvCxnSpPr>
          <p:spPr>
            <a:xfrm>
              <a:off x="6928658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DBBCAE01-0CC8-6C9B-76A9-32CF2567300E}"/>
                </a:ext>
              </a:extLst>
            </p:cNvPr>
            <p:cNvCxnSpPr/>
            <p:nvPr userDrawn="1"/>
          </p:nvCxnSpPr>
          <p:spPr>
            <a:xfrm>
              <a:off x="6200849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9AE910BA-0904-F13D-E5E4-6C88F8878FC9}"/>
                </a:ext>
              </a:extLst>
            </p:cNvPr>
            <p:cNvCxnSpPr/>
            <p:nvPr userDrawn="1"/>
          </p:nvCxnSpPr>
          <p:spPr>
            <a:xfrm>
              <a:off x="5997649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58CBDD7B-9455-3202-0945-7A7B22D13F15}"/>
                </a:ext>
              </a:extLst>
            </p:cNvPr>
            <p:cNvCxnSpPr/>
            <p:nvPr userDrawn="1"/>
          </p:nvCxnSpPr>
          <p:spPr>
            <a:xfrm>
              <a:off x="5269840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DBFA0D4D-3A36-33DF-3C5D-692543C1107A}"/>
                </a:ext>
              </a:extLst>
            </p:cNvPr>
            <p:cNvCxnSpPr/>
            <p:nvPr userDrawn="1"/>
          </p:nvCxnSpPr>
          <p:spPr>
            <a:xfrm>
              <a:off x="5066640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DD281BBC-429D-DAB3-1CFD-F1341BD583A2}"/>
                </a:ext>
              </a:extLst>
            </p:cNvPr>
            <p:cNvCxnSpPr/>
            <p:nvPr userDrawn="1"/>
          </p:nvCxnSpPr>
          <p:spPr>
            <a:xfrm>
              <a:off x="4338830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85ABE8D6-711D-8E08-B8C5-8AF60729BD2B}"/>
                </a:ext>
              </a:extLst>
            </p:cNvPr>
            <p:cNvCxnSpPr/>
            <p:nvPr userDrawn="1"/>
          </p:nvCxnSpPr>
          <p:spPr>
            <a:xfrm>
              <a:off x="4135630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63A0CB66-829C-1F03-BD6A-D3D9FBC4FB1D}"/>
                </a:ext>
              </a:extLst>
            </p:cNvPr>
            <p:cNvCxnSpPr/>
            <p:nvPr userDrawn="1"/>
          </p:nvCxnSpPr>
          <p:spPr>
            <a:xfrm>
              <a:off x="3407821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EA316E22-7514-14B1-6A71-756DBD3B9511}"/>
                </a:ext>
              </a:extLst>
            </p:cNvPr>
            <p:cNvCxnSpPr/>
            <p:nvPr userDrawn="1"/>
          </p:nvCxnSpPr>
          <p:spPr>
            <a:xfrm>
              <a:off x="3204621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8BCAD6E8-652D-06BF-3C8D-D1559DF641B5}"/>
                </a:ext>
              </a:extLst>
            </p:cNvPr>
            <p:cNvCxnSpPr/>
            <p:nvPr userDrawn="1"/>
          </p:nvCxnSpPr>
          <p:spPr>
            <a:xfrm>
              <a:off x="2476812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8AF6699F-0551-1F41-AF1B-E564407C6C34}"/>
                </a:ext>
              </a:extLst>
            </p:cNvPr>
            <p:cNvCxnSpPr/>
            <p:nvPr userDrawn="1"/>
          </p:nvCxnSpPr>
          <p:spPr>
            <a:xfrm>
              <a:off x="2273612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75EEF2F9-5BAF-12A4-D252-A2D949483B9B}"/>
                </a:ext>
              </a:extLst>
            </p:cNvPr>
            <p:cNvCxnSpPr/>
            <p:nvPr userDrawn="1"/>
          </p:nvCxnSpPr>
          <p:spPr>
            <a:xfrm>
              <a:off x="1545802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4B3336C7-7538-8ECA-9555-B878A75FDBC1}"/>
                </a:ext>
              </a:extLst>
            </p:cNvPr>
            <p:cNvCxnSpPr/>
            <p:nvPr userDrawn="1"/>
          </p:nvCxnSpPr>
          <p:spPr>
            <a:xfrm>
              <a:off x="1342602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8518C70E-2B51-CCA6-3A67-8EC210B731A0}"/>
              </a:ext>
            </a:extLst>
          </p:cNvPr>
          <p:cNvGrpSpPr/>
          <p:nvPr/>
        </p:nvGrpSpPr>
        <p:grpSpPr>
          <a:xfrm>
            <a:off x="-244980" y="416237"/>
            <a:ext cx="212322" cy="6025526"/>
            <a:chOff x="-212322" y="416237"/>
            <a:chExt cx="12610434" cy="6025526"/>
          </a:xfrm>
        </p:grpSpPr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FF853BB6-FD03-961E-389E-C7330BE96DDF}"/>
                </a:ext>
              </a:extLst>
            </p:cNvPr>
            <p:cNvCxnSpPr/>
            <p:nvPr userDrawn="1"/>
          </p:nvCxnSpPr>
          <p:spPr>
            <a:xfrm rot="5400000">
              <a:off x="6093713" y="-5885875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5EDEDB07-D71F-CEEF-62B0-C3F56AFC8A15}"/>
                </a:ext>
              </a:extLst>
            </p:cNvPr>
            <p:cNvCxnSpPr/>
            <p:nvPr userDrawn="1"/>
          </p:nvCxnSpPr>
          <p:spPr>
            <a:xfrm rot="5400000">
              <a:off x="6089789" y="-445142"/>
              <a:ext cx="0" cy="12604222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709C1B76-F722-544E-395B-B3319D9A1C23}"/>
                </a:ext>
              </a:extLst>
            </p:cNvPr>
            <p:cNvCxnSpPr/>
            <p:nvPr userDrawn="1"/>
          </p:nvCxnSpPr>
          <p:spPr>
            <a:xfrm rot="5400000">
              <a:off x="6090308" y="-635313"/>
              <a:ext cx="0" cy="12604222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6A1D97C3-6F4A-ABFF-FFF3-ED37B4A88579}"/>
                </a:ext>
              </a:extLst>
            </p:cNvPr>
            <p:cNvCxnSpPr/>
            <p:nvPr userDrawn="1"/>
          </p:nvCxnSpPr>
          <p:spPr>
            <a:xfrm rot="5400000">
              <a:off x="6091029" y="-1171833"/>
              <a:ext cx="0" cy="12604121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ADFD072-73EF-3B90-6013-50CB57F11E77}"/>
                </a:ext>
              </a:extLst>
            </p:cNvPr>
            <p:cNvCxnSpPr/>
            <p:nvPr userDrawn="1"/>
          </p:nvCxnSpPr>
          <p:spPr>
            <a:xfrm rot="5400000">
              <a:off x="6094300" y="-1317365"/>
              <a:ext cx="0" cy="1260418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02603377-CC91-243F-9040-E77CA5BF6B5E}"/>
                </a:ext>
              </a:extLst>
            </p:cNvPr>
            <p:cNvCxnSpPr/>
            <p:nvPr userDrawn="1"/>
          </p:nvCxnSpPr>
          <p:spPr>
            <a:xfrm rot="5400000">
              <a:off x="6090854" y="-1831073"/>
              <a:ext cx="0" cy="1260418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207978B7-B0CD-F493-FD72-56DAD20A7B70}"/>
                </a:ext>
              </a:extLst>
            </p:cNvPr>
            <p:cNvCxnSpPr/>
            <p:nvPr userDrawn="1"/>
          </p:nvCxnSpPr>
          <p:spPr>
            <a:xfrm rot="5400000">
              <a:off x="6090307" y="-1968155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BE6D529F-F95E-DA08-AD61-3AEE9266CBA1}"/>
                </a:ext>
              </a:extLst>
            </p:cNvPr>
            <p:cNvCxnSpPr/>
            <p:nvPr userDrawn="1"/>
          </p:nvCxnSpPr>
          <p:spPr>
            <a:xfrm rot="5400000">
              <a:off x="6090383" y="-2481837"/>
              <a:ext cx="0" cy="12604170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77ADE5A6-2400-D735-E293-744A1FC4D692}"/>
                </a:ext>
              </a:extLst>
            </p:cNvPr>
            <p:cNvCxnSpPr/>
            <p:nvPr userDrawn="1"/>
          </p:nvCxnSpPr>
          <p:spPr>
            <a:xfrm rot="5400000">
              <a:off x="6090952" y="-2640034"/>
              <a:ext cx="0" cy="12604170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773D2CE2-926A-AD34-7201-EFA0E3D39C64}"/>
                </a:ext>
              </a:extLst>
            </p:cNvPr>
            <p:cNvCxnSpPr/>
            <p:nvPr userDrawn="1"/>
          </p:nvCxnSpPr>
          <p:spPr>
            <a:xfrm rot="5400000">
              <a:off x="6090823" y="-3192771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B45F68F5-5C7B-5B0A-08B9-22A513C1493C}"/>
                </a:ext>
              </a:extLst>
            </p:cNvPr>
            <p:cNvCxnSpPr/>
            <p:nvPr userDrawn="1"/>
          </p:nvCxnSpPr>
          <p:spPr>
            <a:xfrm rot="5400000">
              <a:off x="6090307" y="-3354111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192E1941-F8C5-8CAB-671A-543641C22315}"/>
                </a:ext>
              </a:extLst>
            </p:cNvPr>
            <p:cNvCxnSpPr/>
            <p:nvPr userDrawn="1"/>
          </p:nvCxnSpPr>
          <p:spPr>
            <a:xfrm rot="5400000">
              <a:off x="6093713" y="-3855436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A9972229-C25A-311A-EA7F-20E9B28E1CEA}"/>
                </a:ext>
              </a:extLst>
            </p:cNvPr>
            <p:cNvCxnSpPr/>
            <p:nvPr userDrawn="1"/>
          </p:nvCxnSpPr>
          <p:spPr>
            <a:xfrm rot="5400000">
              <a:off x="6093713" y="-4007836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4298F849-0F9F-2075-9776-C252F7098BFC}"/>
                </a:ext>
              </a:extLst>
            </p:cNvPr>
            <p:cNvCxnSpPr/>
            <p:nvPr userDrawn="1"/>
          </p:nvCxnSpPr>
          <p:spPr>
            <a:xfrm rot="5400000">
              <a:off x="6090255" y="-4521732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F1B9A229-2DD6-C127-D9CB-61F36041B7A7}"/>
                </a:ext>
              </a:extLst>
            </p:cNvPr>
            <p:cNvCxnSpPr/>
            <p:nvPr userDrawn="1"/>
          </p:nvCxnSpPr>
          <p:spPr>
            <a:xfrm rot="5400000">
              <a:off x="6090237" y="-4667281"/>
              <a:ext cx="0" cy="12604228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B004D5AB-A2DE-A3AF-D2F5-18A6162B1E61}"/>
                </a:ext>
              </a:extLst>
            </p:cNvPr>
            <p:cNvCxnSpPr/>
            <p:nvPr userDrawn="1"/>
          </p:nvCxnSpPr>
          <p:spPr>
            <a:xfrm rot="5400000">
              <a:off x="6090307" y="-5203803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E5676427-D090-D8A0-8278-650E6A984A8F}"/>
                </a:ext>
              </a:extLst>
            </p:cNvPr>
            <p:cNvCxnSpPr/>
            <p:nvPr userDrawn="1"/>
          </p:nvCxnSpPr>
          <p:spPr>
            <a:xfrm rot="5400000">
              <a:off x="6093712" y="-5378238"/>
              <a:ext cx="0" cy="12604168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E97B26ED-9233-1FEF-8773-81F84E28D9D8}"/>
                </a:ext>
              </a:extLst>
            </p:cNvPr>
            <p:cNvCxnSpPr/>
            <p:nvPr userDrawn="1"/>
          </p:nvCxnSpPr>
          <p:spPr>
            <a:xfrm rot="5400000">
              <a:off x="6096000" y="139651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FC83B4D4-5CC6-239B-BA6F-B885C78B5374}"/>
              </a:ext>
            </a:extLst>
          </p:cNvPr>
          <p:cNvGrpSpPr/>
          <p:nvPr/>
        </p:nvGrpSpPr>
        <p:grpSpPr>
          <a:xfrm flipH="1">
            <a:off x="12191999" y="416236"/>
            <a:ext cx="250438" cy="6025526"/>
            <a:chOff x="-212322" y="416237"/>
            <a:chExt cx="12610434" cy="6025526"/>
          </a:xfrm>
        </p:grpSpPr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E3A41C08-AAF3-ECDA-FF4B-C6EBB1DC6A3F}"/>
                </a:ext>
              </a:extLst>
            </p:cNvPr>
            <p:cNvCxnSpPr/>
            <p:nvPr userDrawn="1"/>
          </p:nvCxnSpPr>
          <p:spPr>
            <a:xfrm rot="5400000">
              <a:off x="6093713" y="-5885875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78DDE37E-5300-B7AA-055A-C8FD8D0C22D2}"/>
                </a:ext>
              </a:extLst>
            </p:cNvPr>
            <p:cNvCxnSpPr/>
            <p:nvPr userDrawn="1"/>
          </p:nvCxnSpPr>
          <p:spPr>
            <a:xfrm rot="5400000">
              <a:off x="6089789" y="-445142"/>
              <a:ext cx="0" cy="12604222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542B6E9D-AC2C-FEF2-2ECB-44E56F785EF6}"/>
                </a:ext>
              </a:extLst>
            </p:cNvPr>
            <p:cNvCxnSpPr/>
            <p:nvPr userDrawn="1"/>
          </p:nvCxnSpPr>
          <p:spPr>
            <a:xfrm rot="5400000">
              <a:off x="6090308" y="-635313"/>
              <a:ext cx="0" cy="12604222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8B5C62B7-8AF3-5C5D-4F31-2B04278C7DC6}"/>
                </a:ext>
              </a:extLst>
            </p:cNvPr>
            <p:cNvCxnSpPr/>
            <p:nvPr userDrawn="1"/>
          </p:nvCxnSpPr>
          <p:spPr>
            <a:xfrm rot="5400000">
              <a:off x="6091029" y="-1171833"/>
              <a:ext cx="0" cy="12604121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6745104E-9A41-E672-8CF3-995298788906}"/>
                </a:ext>
              </a:extLst>
            </p:cNvPr>
            <p:cNvCxnSpPr/>
            <p:nvPr userDrawn="1"/>
          </p:nvCxnSpPr>
          <p:spPr>
            <a:xfrm rot="5400000">
              <a:off x="6094300" y="-1317365"/>
              <a:ext cx="0" cy="1260418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89619BE0-C37F-166C-0157-76B5C7F970AB}"/>
                </a:ext>
              </a:extLst>
            </p:cNvPr>
            <p:cNvCxnSpPr/>
            <p:nvPr userDrawn="1"/>
          </p:nvCxnSpPr>
          <p:spPr>
            <a:xfrm rot="5400000">
              <a:off x="6090854" y="-1831073"/>
              <a:ext cx="0" cy="1260418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C13109D5-7244-5C8E-606A-9E68C45F3E98}"/>
                </a:ext>
              </a:extLst>
            </p:cNvPr>
            <p:cNvCxnSpPr/>
            <p:nvPr userDrawn="1"/>
          </p:nvCxnSpPr>
          <p:spPr>
            <a:xfrm rot="5400000">
              <a:off x="6090307" y="-1968155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AA3C086E-1BCD-537E-FBEF-1F1DC76E9480}"/>
                </a:ext>
              </a:extLst>
            </p:cNvPr>
            <p:cNvCxnSpPr/>
            <p:nvPr userDrawn="1"/>
          </p:nvCxnSpPr>
          <p:spPr>
            <a:xfrm rot="5400000">
              <a:off x="6090383" y="-2481837"/>
              <a:ext cx="0" cy="12604170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670A9E2C-766F-C141-8597-530ADF63B463}"/>
                </a:ext>
              </a:extLst>
            </p:cNvPr>
            <p:cNvCxnSpPr/>
            <p:nvPr userDrawn="1"/>
          </p:nvCxnSpPr>
          <p:spPr>
            <a:xfrm rot="5400000">
              <a:off x="6090952" y="-2640034"/>
              <a:ext cx="0" cy="12604170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B77418CE-0DF6-2548-8A86-FC70062B0F50}"/>
                </a:ext>
              </a:extLst>
            </p:cNvPr>
            <p:cNvCxnSpPr/>
            <p:nvPr userDrawn="1"/>
          </p:nvCxnSpPr>
          <p:spPr>
            <a:xfrm rot="5400000">
              <a:off x="6090823" y="-3192771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D3573808-A44D-B923-65F9-45429AE241AD}"/>
                </a:ext>
              </a:extLst>
            </p:cNvPr>
            <p:cNvCxnSpPr/>
            <p:nvPr userDrawn="1"/>
          </p:nvCxnSpPr>
          <p:spPr>
            <a:xfrm rot="5400000">
              <a:off x="6090307" y="-3354111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0EBD7517-F695-E815-CE3C-B5B83292D38E}"/>
                </a:ext>
              </a:extLst>
            </p:cNvPr>
            <p:cNvCxnSpPr/>
            <p:nvPr userDrawn="1"/>
          </p:nvCxnSpPr>
          <p:spPr>
            <a:xfrm rot="5400000">
              <a:off x="6093713" y="-3855436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9BE83B21-AF9D-1347-74B7-F4F2FB95AB3A}"/>
                </a:ext>
              </a:extLst>
            </p:cNvPr>
            <p:cNvCxnSpPr/>
            <p:nvPr userDrawn="1"/>
          </p:nvCxnSpPr>
          <p:spPr>
            <a:xfrm rot="5400000">
              <a:off x="6093713" y="-4007836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31C740FF-0CCF-6713-8733-FDFC75F9EC06}"/>
                </a:ext>
              </a:extLst>
            </p:cNvPr>
            <p:cNvCxnSpPr/>
            <p:nvPr userDrawn="1"/>
          </p:nvCxnSpPr>
          <p:spPr>
            <a:xfrm rot="5400000">
              <a:off x="6090255" y="-4521732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FBC2B2C4-A5AD-6B75-B4D9-6192133D5797}"/>
                </a:ext>
              </a:extLst>
            </p:cNvPr>
            <p:cNvCxnSpPr/>
            <p:nvPr userDrawn="1"/>
          </p:nvCxnSpPr>
          <p:spPr>
            <a:xfrm rot="5400000">
              <a:off x="6090255" y="-4667279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4B994FCA-A97C-5461-C330-23C2FF5813C4}"/>
                </a:ext>
              </a:extLst>
            </p:cNvPr>
            <p:cNvCxnSpPr/>
            <p:nvPr userDrawn="1"/>
          </p:nvCxnSpPr>
          <p:spPr>
            <a:xfrm rot="5400000">
              <a:off x="6090307" y="-5203803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DDD3DAC5-B00D-1350-3119-6AFFDBA99CB2}"/>
                </a:ext>
              </a:extLst>
            </p:cNvPr>
            <p:cNvCxnSpPr/>
            <p:nvPr userDrawn="1"/>
          </p:nvCxnSpPr>
          <p:spPr>
            <a:xfrm rot="5400000">
              <a:off x="6093713" y="-5378266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F770C94C-3A40-48E6-6450-802CC962CB63}"/>
                </a:ext>
              </a:extLst>
            </p:cNvPr>
            <p:cNvCxnSpPr/>
            <p:nvPr userDrawn="1"/>
          </p:nvCxnSpPr>
          <p:spPr>
            <a:xfrm rot="5400000">
              <a:off x="6096000" y="139651"/>
              <a:ext cx="0" cy="12604224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C3BF22B6-401B-6084-F364-1CB9DA475C0F}"/>
              </a:ext>
            </a:extLst>
          </p:cNvPr>
          <p:cNvGrpSpPr/>
          <p:nvPr/>
        </p:nvGrpSpPr>
        <p:grpSpPr>
          <a:xfrm>
            <a:off x="608289" y="-244929"/>
            <a:ext cx="10968917" cy="212271"/>
            <a:chOff x="614793" y="-139263"/>
            <a:chExt cx="10968917" cy="7136527"/>
          </a:xfrm>
        </p:grpSpPr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E9C9F5C2-E585-BF91-D6CF-EA4EB22E9607}"/>
                </a:ext>
              </a:extLst>
            </p:cNvPr>
            <p:cNvCxnSpPr/>
            <p:nvPr userDrawn="1"/>
          </p:nvCxnSpPr>
          <p:spPr>
            <a:xfrm>
              <a:off x="614793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6FDBFD59-EC70-E4FF-F962-C4CBE4F51213}"/>
                </a:ext>
              </a:extLst>
            </p:cNvPr>
            <p:cNvCxnSpPr/>
            <p:nvPr userDrawn="1"/>
          </p:nvCxnSpPr>
          <p:spPr>
            <a:xfrm>
              <a:off x="11583710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67A5BDCF-1B47-BF30-C9F8-93B92AB2F0F5}"/>
                </a:ext>
              </a:extLst>
            </p:cNvPr>
            <p:cNvCxnSpPr/>
            <p:nvPr userDrawn="1"/>
          </p:nvCxnSpPr>
          <p:spPr>
            <a:xfrm>
              <a:off x="10855895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015525AD-BDB1-ABDE-3303-E98012A3184D}"/>
                </a:ext>
              </a:extLst>
            </p:cNvPr>
            <p:cNvCxnSpPr/>
            <p:nvPr userDrawn="1"/>
          </p:nvCxnSpPr>
          <p:spPr>
            <a:xfrm>
              <a:off x="10652695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987404CD-BBB7-2064-9D66-047139E773DA}"/>
                </a:ext>
              </a:extLst>
            </p:cNvPr>
            <p:cNvCxnSpPr/>
            <p:nvPr userDrawn="1"/>
          </p:nvCxnSpPr>
          <p:spPr>
            <a:xfrm>
              <a:off x="9924886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6A76702C-ED98-C521-77A7-129DBAA90F03}"/>
                </a:ext>
              </a:extLst>
            </p:cNvPr>
            <p:cNvCxnSpPr/>
            <p:nvPr userDrawn="1"/>
          </p:nvCxnSpPr>
          <p:spPr>
            <a:xfrm>
              <a:off x="9721686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B9B04297-BDBA-AF7A-E239-4E8CC76CC52D}"/>
                </a:ext>
              </a:extLst>
            </p:cNvPr>
            <p:cNvCxnSpPr/>
            <p:nvPr userDrawn="1"/>
          </p:nvCxnSpPr>
          <p:spPr>
            <a:xfrm>
              <a:off x="8993877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96B00319-A08F-2CD2-C9F1-0607F90DEF67}"/>
                </a:ext>
              </a:extLst>
            </p:cNvPr>
            <p:cNvCxnSpPr/>
            <p:nvPr userDrawn="1"/>
          </p:nvCxnSpPr>
          <p:spPr>
            <a:xfrm>
              <a:off x="8790677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32E7E255-B15C-C474-EE99-40CDD7E0CF57}"/>
                </a:ext>
              </a:extLst>
            </p:cNvPr>
            <p:cNvCxnSpPr/>
            <p:nvPr userDrawn="1"/>
          </p:nvCxnSpPr>
          <p:spPr>
            <a:xfrm>
              <a:off x="8062867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2BCC228B-8C83-78B9-BB42-FC4E86C83F00}"/>
                </a:ext>
              </a:extLst>
            </p:cNvPr>
            <p:cNvCxnSpPr/>
            <p:nvPr userDrawn="1"/>
          </p:nvCxnSpPr>
          <p:spPr>
            <a:xfrm>
              <a:off x="7859667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32BF127C-5501-720A-6B18-C981D90F6074}"/>
                </a:ext>
              </a:extLst>
            </p:cNvPr>
            <p:cNvCxnSpPr/>
            <p:nvPr userDrawn="1"/>
          </p:nvCxnSpPr>
          <p:spPr>
            <a:xfrm>
              <a:off x="7131858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F6686DD4-E0D2-6C38-2265-3B3984FA4FFF}"/>
                </a:ext>
              </a:extLst>
            </p:cNvPr>
            <p:cNvCxnSpPr/>
            <p:nvPr userDrawn="1"/>
          </p:nvCxnSpPr>
          <p:spPr>
            <a:xfrm>
              <a:off x="6928658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554E3965-1A06-8EF4-824B-C7CEED7B630B}"/>
                </a:ext>
              </a:extLst>
            </p:cNvPr>
            <p:cNvCxnSpPr/>
            <p:nvPr userDrawn="1"/>
          </p:nvCxnSpPr>
          <p:spPr>
            <a:xfrm>
              <a:off x="6200849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FED5B9B2-998A-079A-2B25-34A7EF72E5A7}"/>
                </a:ext>
              </a:extLst>
            </p:cNvPr>
            <p:cNvCxnSpPr/>
            <p:nvPr userDrawn="1"/>
          </p:nvCxnSpPr>
          <p:spPr>
            <a:xfrm>
              <a:off x="5997649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13BBDEC7-C61C-08D6-C04F-D9C94CE07080}"/>
                </a:ext>
              </a:extLst>
            </p:cNvPr>
            <p:cNvCxnSpPr/>
            <p:nvPr userDrawn="1"/>
          </p:nvCxnSpPr>
          <p:spPr>
            <a:xfrm>
              <a:off x="5269840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1ACBE234-5D15-598E-A213-B10754EBEBFE}"/>
                </a:ext>
              </a:extLst>
            </p:cNvPr>
            <p:cNvCxnSpPr/>
            <p:nvPr userDrawn="1"/>
          </p:nvCxnSpPr>
          <p:spPr>
            <a:xfrm>
              <a:off x="5066640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24E84FF0-77B3-1A08-90A1-90A5A624C566}"/>
                </a:ext>
              </a:extLst>
            </p:cNvPr>
            <p:cNvCxnSpPr/>
            <p:nvPr userDrawn="1"/>
          </p:nvCxnSpPr>
          <p:spPr>
            <a:xfrm>
              <a:off x="4338830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CB552455-72A6-7A96-F0CC-25515D565ECF}"/>
                </a:ext>
              </a:extLst>
            </p:cNvPr>
            <p:cNvCxnSpPr/>
            <p:nvPr userDrawn="1"/>
          </p:nvCxnSpPr>
          <p:spPr>
            <a:xfrm>
              <a:off x="4135630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13B0593A-53A4-A949-33BA-3B7AC2B93B1F}"/>
                </a:ext>
              </a:extLst>
            </p:cNvPr>
            <p:cNvCxnSpPr/>
            <p:nvPr userDrawn="1"/>
          </p:nvCxnSpPr>
          <p:spPr>
            <a:xfrm>
              <a:off x="3407821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542167DD-3661-A47D-8B03-119F440B64D7}"/>
                </a:ext>
              </a:extLst>
            </p:cNvPr>
            <p:cNvCxnSpPr/>
            <p:nvPr userDrawn="1"/>
          </p:nvCxnSpPr>
          <p:spPr>
            <a:xfrm>
              <a:off x="3204621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FAE059A0-6E80-10F3-CC80-EE427B494EAB}"/>
                </a:ext>
              </a:extLst>
            </p:cNvPr>
            <p:cNvCxnSpPr/>
            <p:nvPr userDrawn="1"/>
          </p:nvCxnSpPr>
          <p:spPr>
            <a:xfrm>
              <a:off x="2476812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CD081356-4FD6-B885-8EF6-E92841F8DB4A}"/>
                </a:ext>
              </a:extLst>
            </p:cNvPr>
            <p:cNvCxnSpPr/>
            <p:nvPr userDrawn="1"/>
          </p:nvCxnSpPr>
          <p:spPr>
            <a:xfrm>
              <a:off x="2273612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712414C8-BAAA-C778-C80F-79F49CE32018}"/>
                </a:ext>
              </a:extLst>
            </p:cNvPr>
            <p:cNvCxnSpPr/>
            <p:nvPr userDrawn="1"/>
          </p:nvCxnSpPr>
          <p:spPr>
            <a:xfrm>
              <a:off x="1545802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429C36F6-92DC-1B4E-1855-E94C2325250E}"/>
                </a:ext>
              </a:extLst>
            </p:cNvPr>
            <p:cNvCxnSpPr/>
            <p:nvPr userDrawn="1"/>
          </p:nvCxnSpPr>
          <p:spPr>
            <a:xfrm>
              <a:off x="1342602" y="-139263"/>
              <a:ext cx="0" cy="7136527"/>
            </a:xfrm>
            <a:prstGeom prst="line">
              <a:avLst/>
            </a:prstGeom>
            <a:ln w="31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63763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64" r:id="rId4"/>
    <p:sldLayoutId id="2147483672" r:id="rId5"/>
    <p:sldLayoutId id="2147483666" r:id="rId6"/>
    <p:sldLayoutId id="2147483667" r:id="rId7"/>
    <p:sldLayoutId id="2147483676" r:id="rId8"/>
    <p:sldLayoutId id="2147483677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Nova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mailto:nkyriakoulis@core-innovation.com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000">
              <a:srgbClr val="000000"/>
            </a:gs>
            <a:gs pos="0">
              <a:srgbClr val="21296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7F29084-6524-2F2F-08C3-CDBE99EB32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0" y="-54429"/>
            <a:ext cx="12192000" cy="696685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EC458C7-4425-81A7-BA1A-DA3616B51E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35" t="14721" r="17455" b="18105"/>
          <a:stretch/>
        </p:blipFill>
        <p:spPr>
          <a:xfrm>
            <a:off x="412678" y="4980288"/>
            <a:ext cx="1697990" cy="883757"/>
          </a:xfrm>
          <a:prstGeom prst="rect">
            <a:avLst/>
          </a:prstGeom>
          <a:effec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F286D2-7E7D-DA98-9994-BA7A93A66C7F}"/>
              </a:ext>
            </a:extLst>
          </p:cNvPr>
          <p:cNvSpPr txBox="1"/>
          <p:nvPr/>
        </p:nvSpPr>
        <p:spPr>
          <a:xfrm>
            <a:off x="426720" y="5727081"/>
            <a:ext cx="8773391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en-US" sz="2800" b="1" u="none" strike="noStrike" kern="0" cap="none" spc="0" normalizeH="0" baseline="0" noProof="0" dirty="0">
                <a:solidFill>
                  <a:srgbClr val="FFFFFF"/>
                </a:solidFill>
                <a:uLnTx/>
                <a:uFillTx/>
                <a:latin typeface="Arial Nova" panose="020B0504020202020204" pitchFamily="34" charset="0"/>
                <a:ea typeface="Roboto Medium" pitchFamily="2" charset="0"/>
                <a:cs typeface="SF Pro Display Regular"/>
                <a:sym typeface="SF Pro Display Regular"/>
              </a:rPr>
              <a:t>Stefanos </a:t>
            </a:r>
            <a:r>
              <a:rPr kumimoji="0" lang="en-US" sz="2800" b="1" u="none" strike="noStrike" kern="0" cap="none" spc="0" normalizeH="0" baseline="0" noProof="0" dirty="0" err="1">
                <a:solidFill>
                  <a:srgbClr val="FFFFFF"/>
                </a:solidFill>
                <a:uLnTx/>
                <a:uFillTx/>
                <a:latin typeface="Arial Nova" panose="020B0504020202020204" pitchFamily="34" charset="0"/>
                <a:ea typeface="Roboto Medium" pitchFamily="2" charset="0"/>
                <a:cs typeface="SF Pro Display Regular"/>
                <a:sym typeface="SF Pro Display Regular"/>
              </a:rPr>
              <a:t>Kokkorikos</a:t>
            </a:r>
            <a:endParaRPr kumimoji="0" lang="en-US" sz="2800" b="1" u="none" strike="noStrike" kern="0" cap="none" spc="0" normalizeH="0" baseline="0" noProof="0" dirty="0">
              <a:solidFill>
                <a:srgbClr val="FFFFFF"/>
              </a:solidFill>
              <a:uLnTx/>
              <a:uFillTx/>
              <a:latin typeface="Arial Nova" panose="020B0504020202020204" pitchFamily="34" charset="0"/>
              <a:ea typeface="Roboto Medium" pitchFamily="2" charset="0"/>
              <a:cs typeface="SF Pro Display Regular"/>
              <a:sym typeface="SF Pro Display Regular"/>
            </a:endParaRPr>
          </a:p>
          <a:p>
            <a:r>
              <a:rPr lang="en-US" sz="1600" dirty="0">
                <a:solidFill>
                  <a:srgbClr val="FFFFFF"/>
                </a:solidFill>
                <a:latin typeface="Arial Nova" panose="020B0504020202020204" pitchFamily="34" charset="0"/>
                <a:ea typeface="Roboto Medium" pitchFamily="2" charset="0"/>
                <a:cs typeface="SF Pro Display Regular"/>
              </a:rPr>
              <a:t>Founder, Managing Partner, CORE Group</a:t>
            </a:r>
            <a:endParaRPr lang="en-GR" sz="500" dirty="0">
              <a:solidFill>
                <a:srgbClr val="FFFFFF"/>
              </a:solidFill>
              <a:latin typeface="Arial Nova" panose="020B0504020202020204" pitchFamily="34" charset="0"/>
              <a:ea typeface="Roboto Medium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F345F0-A5F7-020E-BD33-7CB48F42D861}"/>
              </a:ext>
            </a:extLst>
          </p:cNvPr>
          <p:cNvSpPr txBox="1"/>
          <p:nvPr/>
        </p:nvSpPr>
        <p:spPr>
          <a:xfrm>
            <a:off x="3425408" y="1967061"/>
            <a:ext cx="8647324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u="none" strike="noStrike" kern="1200" cap="none" normalizeH="0" baseline="0" noProof="0" dirty="0">
                <a:ln w="3175" cap="rnd">
                  <a:noFill/>
                </a:ln>
                <a:effectLst/>
                <a:uLnTx/>
                <a:uFillTx/>
                <a:latin typeface="Arial Nova" panose="020B0504020202020204" pitchFamily="34" charset="0"/>
                <a:ea typeface="Roboto Black" pitchFamily="2" charset="0"/>
                <a:cs typeface="Open Sans" panose="020B0606030504020204" pitchFamily="34" charset="0"/>
              </a:rPr>
              <a:t>Digging into the Future: </a:t>
            </a:r>
            <a:r>
              <a:rPr kumimoji="0" lang="en-US" sz="4800" u="none" strike="noStrike" kern="1200" cap="none" normalizeH="0" baseline="0" noProof="0" dirty="0">
                <a:ln w="3175" cap="rnd">
                  <a:noFill/>
                </a:ln>
                <a:effectLst/>
                <a:uLnTx/>
                <a:uFillTx/>
                <a:latin typeface="Arial Nova" panose="020B0504020202020204" pitchFamily="34" charset="0"/>
                <a:ea typeface="Roboto Black" pitchFamily="2" charset="0"/>
                <a:cs typeface="Open Sans" panose="020B0606030504020204" pitchFamily="34" charset="0"/>
              </a:rPr>
              <a:t>Accelerating Mining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u="none" strike="noStrike" kern="1200" cap="none" normalizeH="0" baseline="0" noProof="0" dirty="0">
                <a:ln w="3175" cap="rnd">
                  <a:noFill/>
                </a:ln>
                <a:effectLst/>
                <a:uLnTx/>
                <a:uFillTx/>
                <a:latin typeface="Arial Nova" panose="020B0504020202020204" pitchFamily="34" charset="0"/>
                <a:ea typeface="Roboto Black" pitchFamily="2" charset="0"/>
                <a:cs typeface="Open Sans" panose="020B0606030504020204" pitchFamily="34" charset="0"/>
              </a:rPr>
              <a:t>Digital Transformation from Pit to Processing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8FD1D9-5E16-F984-E1AB-3EDCD55E6239}"/>
              </a:ext>
            </a:extLst>
          </p:cNvPr>
          <p:cNvSpPr txBox="1"/>
          <p:nvPr/>
        </p:nvSpPr>
        <p:spPr>
          <a:xfrm>
            <a:off x="316523" y="429533"/>
            <a:ext cx="31088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effectLst/>
                <a:latin typeface="Helvetica" pitchFamily="2" charset="0"/>
              </a:rPr>
              <a:t>9th Greek </a:t>
            </a:r>
            <a:r>
              <a:rPr lang="en-GB" sz="2000" dirty="0">
                <a:solidFill>
                  <a:schemeClr val="accent6"/>
                </a:solidFill>
                <a:effectLst/>
                <a:latin typeface="Helvetica" pitchFamily="2" charset="0"/>
              </a:rPr>
              <a:t>Raw Materials </a:t>
            </a:r>
            <a:r>
              <a:rPr lang="en-GB" sz="2000" dirty="0">
                <a:effectLst/>
                <a:latin typeface="Helvetica" pitchFamily="2" charset="0"/>
              </a:rPr>
              <a:t>Community Dialogue</a:t>
            </a:r>
          </a:p>
        </p:txBody>
      </p:sp>
    </p:spTree>
    <p:extLst>
      <p:ext uri="{BB962C8B-B14F-4D97-AF65-F5344CB8AC3E}">
        <p14:creationId xmlns:p14="http://schemas.microsoft.com/office/powerpoint/2010/main" val="3112308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1408D-4A78-DAA3-1C69-B964166E7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 dirty="0"/>
              <a:t>…and many more examples</a:t>
            </a:r>
          </a:p>
        </p:txBody>
      </p:sp>
    </p:spTree>
    <p:extLst>
      <p:ext uri="{BB962C8B-B14F-4D97-AF65-F5344CB8AC3E}">
        <p14:creationId xmlns:p14="http://schemas.microsoft.com/office/powerpoint/2010/main" val="1611771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12368-1400-E120-6AC7-28469E71B2B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R" sz="11200" spc="-224" dirty="0">
                <a:gradFill flip="none" rotWithShape="1">
                  <a:gsLst>
                    <a:gs pos="0">
                      <a:srgbClr val="DB5527"/>
                    </a:gs>
                    <a:gs pos="100000">
                      <a:srgbClr val="E9A33B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rPr>
              <a:t>Where</a:t>
            </a:r>
            <a:r>
              <a:rPr lang="en-GR" dirty="0">
                <a:gradFill>
                  <a:gsLst>
                    <a:gs pos="8000">
                      <a:schemeClr val="bg1"/>
                    </a:gs>
                    <a:gs pos="100000">
                      <a:srgbClr val="212961"/>
                    </a:gs>
                  </a:gsLst>
                  <a:lin ang="2700000" scaled="1"/>
                </a:gradFill>
              </a:rPr>
              <a:t> </a:t>
            </a:r>
            <a:r>
              <a:rPr lang="en-GR" sz="11200" spc="-224" dirty="0">
                <a:gradFill flip="none" rotWithShape="1">
                  <a:gsLst>
                    <a:gs pos="0">
                      <a:srgbClr val="DB5527"/>
                    </a:gs>
                    <a:gs pos="100000">
                      <a:srgbClr val="E9A33B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</a:rPr>
              <a:t>to start?</a:t>
            </a:r>
          </a:p>
        </p:txBody>
      </p:sp>
    </p:spTree>
    <p:extLst>
      <p:ext uri="{BB962C8B-B14F-4D97-AF65-F5344CB8AC3E}">
        <p14:creationId xmlns:p14="http://schemas.microsoft.com/office/powerpoint/2010/main" val="4116118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5A7F3-3EAA-98B5-5ED6-FD2FF14AF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765AF43-018A-24A5-9330-DD8F0DCA8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26" b="24804"/>
          <a:stretch/>
        </p:blipFill>
        <p:spPr>
          <a:xfrm>
            <a:off x="-152400" y="-247712"/>
            <a:ext cx="12719078" cy="5276911"/>
          </a:xfrm>
          <a:prstGeom prst="roundRect">
            <a:avLst>
              <a:gd name="adj" fmla="val 0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727B57-CC68-FCD3-BEE9-9BF3E43B812C}"/>
              </a:ext>
            </a:extLst>
          </p:cNvPr>
          <p:cNvSpPr txBox="1"/>
          <p:nvPr/>
        </p:nvSpPr>
        <p:spPr>
          <a:xfrm>
            <a:off x="641340" y="5399653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 Nova" panose="020B0504020202020204" pitchFamily="34" charset="0"/>
                <a:cs typeface="Arial" panose="020B0604020202020204" pitchFamily="34" charset="0"/>
              </a:rPr>
              <a:t>Digital maturity assessment tool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E72B58-B366-484A-473D-2F83EE179A20}"/>
              </a:ext>
            </a:extLst>
          </p:cNvPr>
          <p:cNvSpPr txBox="1"/>
          <p:nvPr/>
        </p:nvSpPr>
        <p:spPr>
          <a:xfrm>
            <a:off x="4298940" y="5389994"/>
            <a:ext cx="3200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 Nova" panose="020B0504020202020204" pitchFamily="34" charset="0"/>
                <a:cs typeface="Arial" panose="020B0604020202020204" pitchFamily="34" charset="0"/>
              </a:rPr>
              <a:t>Help start, scale and derive customized Industry 4.0 transformation roadmaps.</a:t>
            </a:r>
            <a:endParaRPr lang="en-GR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FF98D7-3A32-1D4A-5539-1E92F580D301}"/>
              </a:ext>
            </a:extLst>
          </p:cNvPr>
          <p:cNvSpPr txBox="1"/>
          <p:nvPr/>
        </p:nvSpPr>
        <p:spPr>
          <a:xfrm>
            <a:off x="597797" y="2895600"/>
            <a:ext cx="1045120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600"/>
              </a:lnSpc>
            </a:pPr>
            <a:r>
              <a:rPr lang="en-GB" sz="6600" dirty="0">
                <a:latin typeface="Arial Nova" panose="020B0504020202020204" pitchFamily="34" charset="0"/>
                <a:cs typeface="Arial" panose="020B0604020202020204" pitchFamily="34" charset="0"/>
              </a:rPr>
              <a:t>You cannot improve </a:t>
            </a:r>
            <a:br>
              <a:rPr lang="en-GB" sz="6600" dirty="0">
                <a:latin typeface="Arial Nova" panose="020B0504020202020204" pitchFamily="34" charset="0"/>
                <a:cs typeface="Arial" panose="020B0604020202020204" pitchFamily="34" charset="0"/>
              </a:rPr>
            </a:br>
            <a:r>
              <a:rPr lang="en-GB" sz="6600" dirty="0">
                <a:latin typeface="Arial Nova" panose="020B0504020202020204" pitchFamily="34" charset="0"/>
                <a:cs typeface="Arial" panose="020B0604020202020204" pitchFamily="34" charset="0"/>
              </a:rPr>
              <a:t>what you do not measure</a:t>
            </a:r>
            <a:endParaRPr lang="en-GR" sz="6600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6EA454-42F5-DEA2-CE3A-C6FBA7AA00B3}"/>
              </a:ext>
            </a:extLst>
          </p:cNvPr>
          <p:cNvCxnSpPr/>
          <p:nvPr/>
        </p:nvCxnSpPr>
        <p:spPr>
          <a:xfrm>
            <a:off x="3994140" y="5389994"/>
            <a:ext cx="0" cy="9233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A42B061-F742-A7C5-5D22-6804B24B6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228600"/>
            <a:ext cx="766659" cy="381651"/>
          </a:xfrm>
          <a:prstGeom prst="rect">
            <a:avLst/>
          </a:prstGeom>
        </p:spPr>
      </p:pic>
      <p:pic>
        <p:nvPicPr>
          <p:cNvPr id="17" name="object 39">
            <a:extLst>
              <a:ext uri="{FF2B5EF4-FFF2-40B4-BE49-F238E27FC236}">
                <a16:creationId xmlns:a16="http://schemas.microsoft.com/office/drawing/2014/main" id="{FC4080BF-5B0F-3243-DB2F-3DF6D8DA072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8998" y="38100"/>
            <a:ext cx="3096202" cy="161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69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3733800" y="2057400"/>
            <a:ext cx="57435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0" dirty="0">
                <a:solidFill>
                  <a:schemeClr val="tx1"/>
                </a:solidFill>
                <a:latin typeface="Arial Nova" panose="020B0504020202020204" pitchFamily="34" charset="0"/>
                <a:cs typeface="Arial Black"/>
              </a:rPr>
              <a:t>Smart Industry Readiness Index</a:t>
            </a:r>
          </a:p>
        </p:txBody>
      </p:sp>
      <p:pic>
        <p:nvPicPr>
          <p:cNvPr id="51" name="Picture 50" descr="A blue circle on a black background&#10;&#10;Description automatically generated">
            <a:extLst>
              <a:ext uri="{FF2B5EF4-FFF2-40B4-BE49-F238E27FC236}">
                <a16:creationId xmlns:a16="http://schemas.microsoft.com/office/drawing/2014/main" id="{98F66407-2FAC-CF28-1274-7EF92A19EEF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187871"/>
            <a:ext cx="1195683" cy="73889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33E5AD3-6548-8934-FA97-6A31A9D03DE3}"/>
              </a:ext>
            </a:extLst>
          </p:cNvPr>
          <p:cNvSpPr txBox="1"/>
          <p:nvPr/>
        </p:nvSpPr>
        <p:spPr>
          <a:xfrm>
            <a:off x="3657600" y="2895600"/>
            <a:ext cx="30514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0" i="0" u="none" strike="noStrike" dirty="0">
                <a:effectLst/>
              </a:rPr>
              <a:t>Developed by industry experts and now recognised by the World Economic Forum as the global standard for Industry 4.0 Transformation,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D0E3F58-4728-7EC6-95C0-8A3E21DA00EC}"/>
              </a:ext>
            </a:extLst>
          </p:cNvPr>
          <p:cNvSpPr txBox="1"/>
          <p:nvPr/>
        </p:nvSpPr>
        <p:spPr>
          <a:xfrm>
            <a:off x="6934200" y="2895600"/>
            <a:ext cx="30514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0" i="0" u="none" strike="noStrike" dirty="0">
                <a:effectLst/>
              </a:rPr>
              <a:t>the Smart Industry Readiness Index (SIRI) has been adopted by over 4000 organisations worldwide to start, scale and sustain their transformation.</a:t>
            </a:r>
          </a:p>
        </p:txBody>
      </p:sp>
    </p:spTree>
    <p:extLst>
      <p:ext uri="{BB962C8B-B14F-4D97-AF65-F5344CB8AC3E}">
        <p14:creationId xmlns:p14="http://schemas.microsoft.com/office/powerpoint/2010/main" val="2907491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/>
            </a:gs>
            <a:gs pos="100000">
              <a:srgbClr val="21296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935194-F2EC-38E0-2A2D-C906FB289531}"/>
              </a:ext>
            </a:extLst>
          </p:cNvPr>
          <p:cNvGrpSpPr/>
          <p:nvPr/>
        </p:nvGrpSpPr>
        <p:grpSpPr>
          <a:xfrm>
            <a:off x="100408" y="1714230"/>
            <a:ext cx="10997631" cy="4295553"/>
            <a:chOff x="1144578" y="1876647"/>
            <a:chExt cx="8518930" cy="3327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7ED783F-0683-9E62-B7E7-1CB81BE4F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76858" y="1876647"/>
              <a:ext cx="7486650" cy="3327400"/>
            </a:xfrm>
            <a:prstGeom prst="rect">
              <a:avLst/>
            </a:prstGeom>
          </p:spPr>
        </p:pic>
        <p:sp>
          <p:nvSpPr>
            <p:cNvPr id="9" name="object 9"/>
            <p:cNvSpPr txBox="1"/>
            <p:nvPr/>
          </p:nvSpPr>
          <p:spPr>
            <a:xfrm>
              <a:off x="1144578" y="3086882"/>
              <a:ext cx="1539241" cy="105157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540" algn="ctr">
                <a:lnSpc>
                  <a:spcPts val="2735"/>
                </a:lnSpc>
                <a:spcBef>
                  <a:spcPts val="100"/>
                </a:spcBef>
              </a:pPr>
              <a:r>
                <a:rPr lang="en-GB" sz="4000" dirty="0">
                  <a:solidFill>
                    <a:schemeClr val="tx1"/>
                  </a:solidFill>
                  <a:latin typeface="Arial Nova" panose="020B0504020202020204" pitchFamily="34" charset="0"/>
                  <a:cs typeface="Tahoma"/>
                </a:rPr>
                <a:t>3</a:t>
              </a:r>
            </a:p>
            <a:p>
              <a:pPr marL="12700" marR="5080" algn="ctr">
                <a:lnSpc>
                  <a:spcPts val="2590"/>
                </a:lnSpc>
                <a:spcBef>
                  <a:spcPts val="180"/>
                </a:spcBef>
              </a:pPr>
              <a:r>
                <a:rPr lang="en-GB" sz="2400" dirty="0">
                  <a:solidFill>
                    <a:schemeClr val="tx1"/>
                  </a:solidFill>
                  <a:latin typeface="Arial Nova" panose="020B0504020202020204" pitchFamily="34" charset="0"/>
                  <a:cs typeface="Tahoma"/>
                </a:rPr>
                <a:t>Building Blocks</a:t>
              </a:r>
            </a:p>
          </p:txBody>
        </p:sp>
      </p:grpSp>
      <p:sp>
        <p:nvSpPr>
          <p:cNvPr id="52" name="object 7">
            <a:extLst>
              <a:ext uri="{FF2B5EF4-FFF2-40B4-BE49-F238E27FC236}">
                <a16:creationId xmlns:a16="http://schemas.microsoft.com/office/drawing/2014/main" id="{204E6D87-4F6E-2B7C-CCBD-406F5F076504}"/>
              </a:ext>
            </a:extLst>
          </p:cNvPr>
          <p:cNvSpPr txBox="1"/>
          <p:nvPr/>
        </p:nvSpPr>
        <p:spPr>
          <a:xfrm>
            <a:off x="3224212" y="1209605"/>
            <a:ext cx="574357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3200" spc="-100" dirty="0">
                <a:solidFill>
                  <a:schemeClr val="tx1"/>
                </a:solidFill>
                <a:latin typeface="Arial Nova" panose="020B0504020202020204" pitchFamily="34" charset="0"/>
                <a:cs typeface="Arial Black"/>
              </a:rPr>
              <a:t>Smart</a:t>
            </a:r>
            <a:r>
              <a:rPr sz="3200" spc="-204" dirty="0">
                <a:solidFill>
                  <a:schemeClr val="tx1"/>
                </a:solidFill>
                <a:latin typeface="Arial Nova" panose="020B0504020202020204" pitchFamily="34" charset="0"/>
                <a:cs typeface="Arial Black"/>
              </a:rPr>
              <a:t> </a:t>
            </a:r>
            <a:r>
              <a:rPr sz="3200" spc="-120" dirty="0">
                <a:solidFill>
                  <a:schemeClr val="tx1"/>
                </a:solidFill>
                <a:latin typeface="Arial Nova" panose="020B0504020202020204" pitchFamily="34" charset="0"/>
                <a:cs typeface="Arial Black"/>
              </a:rPr>
              <a:t>Industry</a:t>
            </a:r>
            <a:r>
              <a:rPr sz="3200" spc="-190" dirty="0">
                <a:solidFill>
                  <a:schemeClr val="tx1"/>
                </a:solidFill>
                <a:latin typeface="Arial Nova" panose="020B0504020202020204" pitchFamily="34" charset="0"/>
                <a:cs typeface="Arial Black"/>
              </a:rPr>
              <a:t> </a:t>
            </a:r>
            <a:r>
              <a:rPr sz="3200" spc="-150" dirty="0">
                <a:solidFill>
                  <a:schemeClr val="tx1"/>
                </a:solidFill>
                <a:latin typeface="Arial Nova" panose="020B0504020202020204" pitchFamily="34" charset="0"/>
                <a:cs typeface="Arial Black"/>
              </a:rPr>
              <a:t>Readiness</a:t>
            </a:r>
            <a:r>
              <a:rPr sz="3200" spc="-195" dirty="0">
                <a:solidFill>
                  <a:schemeClr val="tx1"/>
                </a:solidFill>
                <a:latin typeface="Arial Nova" panose="020B0504020202020204" pitchFamily="34" charset="0"/>
                <a:cs typeface="Arial Black"/>
              </a:rPr>
              <a:t> </a:t>
            </a:r>
            <a:r>
              <a:rPr sz="3200" spc="-100" dirty="0">
                <a:solidFill>
                  <a:schemeClr val="tx1"/>
                </a:solidFill>
                <a:latin typeface="Arial Nova" panose="020B0504020202020204" pitchFamily="34" charset="0"/>
                <a:cs typeface="Arial Black"/>
              </a:rPr>
              <a:t>Index</a:t>
            </a:r>
            <a:endParaRPr sz="3200" dirty="0">
              <a:solidFill>
                <a:schemeClr val="tx1"/>
              </a:solidFill>
              <a:latin typeface="Arial Nova" panose="020B0504020202020204" pitchFamily="34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18198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bg1"/>
            </a:gs>
            <a:gs pos="100000">
              <a:srgbClr val="21296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DCF3D-9284-2949-62CB-A205FA7F0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66959"/>
            <a:ext cx="6696175" cy="6508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56FDDC-CDD2-1533-1C54-BD9D64EA1C52}"/>
              </a:ext>
            </a:extLst>
          </p:cNvPr>
          <p:cNvSpPr txBox="1"/>
          <p:nvPr/>
        </p:nvSpPr>
        <p:spPr>
          <a:xfrm>
            <a:off x="474453" y="1058694"/>
            <a:ext cx="2438400" cy="7437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b="1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 Nova" panose="020B0504020202020204" pitchFamily="34" charset="0"/>
              </a:rPr>
              <a:t>Operations</a:t>
            </a:r>
          </a:p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 Nova" panose="020B0504020202020204" pitchFamily="34" charset="0"/>
              </a:rPr>
              <a:t>The planning and execution of</a:t>
            </a:r>
          </a:p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 Nova" panose="020B0504020202020204" pitchFamily="34" charset="0"/>
              </a:rPr>
              <a:t>processes which lead to the</a:t>
            </a:r>
          </a:p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 Nova" panose="020B0504020202020204" pitchFamily="34" charset="0"/>
              </a:rPr>
              <a:t>production of goods &amp; services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9BD4BC-AC18-D308-C093-6346EB4D439D}"/>
              </a:ext>
            </a:extLst>
          </p:cNvPr>
          <p:cNvSpPr txBox="1"/>
          <p:nvPr/>
        </p:nvSpPr>
        <p:spPr>
          <a:xfrm>
            <a:off x="474453" y="2208153"/>
            <a:ext cx="2438400" cy="112851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lnSpc>
                <a:spcPts val="1340"/>
              </a:lnSpc>
              <a:spcBef>
                <a:spcPts val="165"/>
              </a:spcBef>
              <a:defRPr sz="1200" b="1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 Nova" panose="020B0504020202020204" pitchFamily="34" charset="0"/>
              </a:defRPr>
            </a:lvl1pPr>
          </a:lstStyle>
          <a:p>
            <a:r>
              <a:rPr lang="en-GB" dirty="0"/>
              <a:t>Supply Chain</a:t>
            </a:r>
          </a:p>
          <a:p>
            <a:r>
              <a:rPr lang="en-GB" b="0" dirty="0"/>
              <a:t>The planning &amp; management of</a:t>
            </a:r>
          </a:p>
          <a:p>
            <a:r>
              <a:rPr lang="en-GB" b="0" dirty="0"/>
              <a:t>raw materials &amp; inventory of a</a:t>
            </a:r>
          </a:p>
          <a:p>
            <a:r>
              <a:rPr lang="en-GB" b="0" dirty="0"/>
              <a:t>company’s goods &amp; services,</a:t>
            </a:r>
          </a:p>
          <a:p>
            <a:r>
              <a:rPr lang="en-GB" b="0" dirty="0"/>
              <a:t>from the point of origin to the</a:t>
            </a:r>
          </a:p>
          <a:p>
            <a:r>
              <a:rPr lang="en-GB" b="0" dirty="0"/>
              <a:t>point of consumption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E71600-DA68-F009-E012-8FCB43246C13}"/>
              </a:ext>
            </a:extLst>
          </p:cNvPr>
          <p:cNvSpPr txBox="1"/>
          <p:nvPr/>
        </p:nvSpPr>
        <p:spPr>
          <a:xfrm>
            <a:off x="474453" y="3742333"/>
            <a:ext cx="2438400" cy="9361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b="1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 Nova" panose="020B0504020202020204" pitchFamily="34" charset="0"/>
              </a:rPr>
              <a:t>Product Lifecycle</a:t>
            </a:r>
          </a:p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 Nova" panose="020B0504020202020204" pitchFamily="34" charset="0"/>
              </a:rPr>
              <a:t>The sequence of stages that a</a:t>
            </a:r>
          </a:p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 Nova" panose="020B0504020202020204" pitchFamily="34" charset="0"/>
              </a:rPr>
              <a:t>product goes through, from its</a:t>
            </a:r>
          </a:p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 Nova" panose="020B0504020202020204" pitchFamily="34" charset="0"/>
              </a:rPr>
              <a:t>initial conceptualization to its</a:t>
            </a:r>
          </a:p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 Nova" panose="020B0504020202020204" pitchFamily="34" charset="0"/>
              </a:rPr>
              <a:t>eventual removal from the market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0E1821-FA9C-C7A0-A25E-9F6E0E9099DA}"/>
              </a:ext>
            </a:extLst>
          </p:cNvPr>
          <p:cNvSpPr txBox="1"/>
          <p:nvPr/>
        </p:nvSpPr>
        <p:spPr>
          <a:xfrm>
            <a:off x="474453" y="5250865"/>
            <a:ext cx="2438400" cy="9361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b="1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 Nova" panose="020B0504020202020204" pitchFamily="34" charset="0"/>
              </a:rPr>
              <a:t>Automation</a:t>
            </a:r>
          </a:p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 Nova" panose="020B0504020202020204" pitchFamily="34" charset="0"/>
              </a:rPr>
              <a:t>The application of technology to</a:t>
            </a:r>
          </a:p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 Nova" panose="020B0504020202020204" pitchFamily="34" charset="0"/>
              </a:rPr>
              <a:t>monitor, control, &amp; execute the</a:t>
            </a:r>
          </a:p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 Nova" panose="020B0504020202020204" pitchFamily="34" charset="0"/>
              </a:rPr>
              <a:t>production &amp; delivery of products</a:t>
            </a:r>
          </a:p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 Nova" panose="020B0504020202020204" pitchFamily="34" charset="0"/>
              </a:rPr>
              <a:t>&amp; services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3281A1-412F-58BE-4CD8-AB66E8470672}"/>
              </a:ext>
            </a:extLst>
          </p:cNvPr>
          <p:cNvSpPr txBox="1"/>
          <p:nvPr/>
        </p:nvSpPr>
        <p:spPr>
          <a:xfrm>
            <a:off x="9379680" y="1058694"/>
            <a:ext cx="2438400" cy="112851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b="1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 Nova" panose="020B0504020202020204" pitchFamily="34" charset="0"/>
              </a:rPr>
              <a:t>Connectivity</a:t>
            </a:r>
          </a:p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 Nova" panose="020B0504020202020204" pitchFamily="34" charset="0"/>
              </a:rPr>
              <a:t>The state of interconnectedness</a:t>
            </a:r>
          </a:p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 Nova" panose="020B0504020202020204" pitchFamily="34" charset="0"/>
              </a:rPr>
              <a:t>between equipment, machines, &amp;</a:t>
            </a:r>
          </a:p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 Nova" panose="020B0504020202020204" pitchFamily="34" charset="0"/>
              </a:rPr>
              <a:t>computer-based systems to</a:t>
            </a:r>
          </a:p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 Nova" panose="020B0504020202020204" pitchFamily="34" charset="0"/>
              </a:rPr>
              <a:t>enable communication &amp; data</a:t>
            </a:r>
          </a:p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 Nova" panose="020B0504020202020204" pitchFamily="34" charset="0"/>
              </a:rPr>
              <a:t>exchange across assets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A390B-D022-F06F-A109-E7DE07B856A4}"/>
              </a:ext>
            </a:extLst>
          </p:cNvPr>
          <p:cNvSpPr txBox="1"/>
          <p:nvPr/>
        </p:nvSpPr>
        <p:spPr>
          <a:xfrm>
            <a:off x="9379680" y="2547484"/>
            <a:ext cx="2438400" cy="85921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b="1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 Nova" panose="020B0504020202020204" pitchFamily="34" charset="0"/>
              </a:rPr>
              <a:t>Intelligence</a:t>
            </a:r>
          </a:p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 Nova" panose="020B0504020202020204" pitchFamily="34" charset="0"/>
              </a:rPr>
              <a:t>The processing &amp; analysis of data collected, to diagnose problems &amp; identify opportunities for improvement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DC479A-50F8-1BCE-7709-EBAA9A095274}"/>
              </a:ext>
            </a:extLst>
          </p:cNvPr>
          <p:cNvSpPr txBox="1"/>
          <p:nvPr/>
        </p:nvSpPr>
        <p:spPr>
          <a:xfrm>
            <a:off x="9379680" y="3766970"/>
            <a:ext cx="2438400" cy="7437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b="1" dirty="0">
                <a:solidFill>
                  <a:srgbClr val="299FA6"/>
                </a:solidFill>
                <a:effectLst/>
                <a:latin typeface="Arial Nova" panose="020B0504020202020204" pitchFamily="34" charset="0"/>
              </a:rPr>
              <a:t>Talent Readiness</a:t>
            </a:r>
          </a:p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dirty="0">
                <a:solidFill>
                  <a:srgbClr val="299FA6"/>
                </a:solidFill>
                <a:effectLst/>
                <a:latin typeface="Arial Nova" panose="020B0504020202020204" pitchFamily="34" charset="0"/>
              </a:rPr>
              <a:t>The ability of the workforce to</a:t>
            </a:r>
          </a:p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dirty="0">
                <a:solidFill>
                  <a:srgbClr val="299FA6"/>
                </a:solidFill>
                <a:effectLst/>
                <a:latin typeface="Arial Nova" panose="020B0504020202020204" pitchFamily="34" charset="0"/>
              </a:rPr>
              <a:t>drive and deliver Industry 4.0</a:t>
            </a:r>
          </a:p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dirty="0">
                <a:solidFill>
                  <a:srgbClr val="299FA6"/>
                </a:solidFill>
                <a:effectLst/>
                <a:latin typeface="Arial Nova" panose="020B0504020202020204" pitchFamily="34" charset="0"/>
              </a:rPr>
              <a:t>initiatives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3C721D-C664-7879-25BB-1E308F1A415A}"/>
              </a:ext>
            </a:extLst>
          </p:cNvPr>
          <p:cNvSpPr txBox="1"/>
          <p:nvPr/>
        </p:nvSpPr>
        <p:spPr>
          <a:xfrm>
            <a:off x="9379680" y="4871038"/>
            <a:ext cx="2438400" cy="13593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b="1" dirty="0">
                <a:solidFill>
                  <a:srgbClr val="299FA6"/>
                </a:solidFill>
                <a:effectLst/>
                <a:latin typeface="Arial Nova" panose="020B0504020202020204" pitchFamily="34" charset="0"/>
              </a:rPr>
              <a:t>Structure &amp; Management</a:t>
            </a:r>
          </a:p>
          <a:p>
            <a:pPr>
              <a:lnSpc>
                <a:spcPts val="1340"/>
              </a:lnSpc>
              <a:spcBef>
                <a:spcPts val="165"/>
              </a:spcBef>
            </a:pPr>
            <a:r>
              <a:rPr lang="en-GB" sz="1200" dirty="0">
                <a:solidFill>
                  <a:srgbClr val="299FA6"/>
                </a:solidFill>
                <a:effectLst/>
                <a:latin typeface="Arial Nova" panose="020B0504020202020204" pitchFamily="34" charset="0"/>
              </a:rPr>
              <a:t>Strong leadership, supported by a clear strategy and governance framework, will enable firms to be more flexible, collaborative, and empowered to design and implement Industry 4.0 strategies effectively.</a:t>
            </a: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E78B899F-4795-8826-6AFB-EBDA68C0F7F7}"/>
              </a:ext>
            </a:extLst>
          </p:cNvPr>
          <p:cNvSpPr txBox="1"/>
          <p:nvPr/>
        </p:nvSpPr>
        <p:spPr>
          <a:xfrm>
            <a:off x="457200" y="352804"/>
            <a:ext cx="574357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z="2800" spc="-100" dirty="0">
                <a:latin typeface="Arial Nova" panose="020B0504020202020204" pitchFamily="34" charset="0"/>
                <a:cs typeface="Arial Black"/>
              </a:rPr>
              <a:t>Smart</a:t>
            </a:r>
            <a:r>
              <a:rPr sz="2800" spc="-204" dirty="0">
                <a:latin typeface="Arial Nova" panose="020B0504020202020204" pitchFamily="34" charset="0"/>
                <a:cs typeface="Arial Black"/>
              </a:rPr>
              <a:t> </a:t>
            </a:r>
            <a:r>
              <a:rPr sz="2800" spc="-120" dirty="0">
                <a:latin typeface="Arial Nova" panose="020B0504020202020204" pitchFamily="34" charset="0"/>
                <a:cs typeface="Arial Black"/>
              </a:rPr>
              <a:t>Industry</a:t>
            </a:r>
            <a:r>
              <a:rPr sz="2800" spc="-190" dirty="0">
                <a:latin typeface="Arial Nova" panose="020B0504020202020204" pitchFamily="34" charset="0"/>
                <a:cs typeface="Arial Black"/>
              </a:rPr>
              <a:t> </a:t>
            </a:r>
            <a:r>
              <a:rPr sz="2800" spc="-150" dirty="0">
                <a:latin typeface="Arial Nova" panose="020B0504020202020204" pitchFamily="34" charset="0"/>
                <a:cs typeface="Arial Black"/>
              </a:rPr>
              <a:t>Readiness</a:t>
            </a:r>
            <a:r>
              <a:rPr sz="2800" spc="-195" dirty="0">
                <a:latin typeface="Arial Nova" panose="020B0504020202020204" pitchFamily="34" charset="0"/>
                <a:cs typeface="Arial Black"/>
              </a:rPr>
              <a:t> </a:t>
            </a:r>
            <a:r>
              <a:rPr sz="2800" spc="-100" dirty="0">
                <a:latin typeface="Arial Nova" panose="020B0504020202020204" pitchFamily="34" charset="0"/>
                <a:cs typeface="Arial Black"/>
              </a:rPr>
              <a:t>Index</a:t>
            </a:r>
            <a:endParaRPr sz="2800" dirty="0">
              <a:latin typeface="Arial Nova" panose="020B0504020202020204" pitchFamily="34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93787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bg1"/>
            </a:gs>
            <a:gs pos="100000">
              <a:srgbClr val="21296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bject 7">
            <a:extLst>
              <a:ext uri="{FF2B5EF4-FFF2-40B4-BE49-F238E27FC236}">
                <a16:creationId xmlns:a16="http://schemas.microsoft.com/office/drawing/2014/main" id="{65C42EC1-16D5-DBE9-5572-12908011E37E}"/>
              </a:ext>
            </a:extLst>
          </p:cNvPr>
          <p:cNvSpPr txBox="1"/>
          <p:nvPr/>
        </p:nvSpPr>
        <p:spPr>
          <a:xfrm>
            <a:off x="533400" y="436014"/>
            <a:ext cx="574357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2800" spc="-100" dirty="0">
                <a:latin typeface="Arial Nova" panose="020B0504020202020204" pitchFamily="34" charset="0"/>
                <a:cs typeface="Arial Black"/>
              </a:rPr>
              <a:t>SIRI: Prioritisation Matrix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1BDDD9-C6DD-88FA-42B0-5C81F080E1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1437" y="1108601"/>
            <a:ext cx="9609125" cy="5226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1220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finish line on an asphalt">
            <a:extLst>
              <a:ext uri="{FF2B5EF4-FFF2-40B4-BE49-F238E27FC236}">
                <a16:creationId xmlns:a16="http://schemas.microsoft.com/office/drawing/2014/main" id="{91244464-69E7-C31E-DC4F-6226D44805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4994" b="813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C03212-DE29-DFE5-C903-5CCA7D169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2"/>
            <a:ext cx="7208520" cy="36429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R" sz="5400" dirty="0"/>
              <a:t>Weighted recommendation of key priority areas of intervention</a:t>
            </a:r>
            <a:endParaRPr lang="en-US" sz="52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960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looking at a screen with icons&#10;&#10;Description automatically generated">
            <a:extLst>
              <a:ext uri="{FF2B5EF4-FFF2-40B4-BE49-F238E27FC236}">
                <a16:creationId xmlns:a16="http://schemas.microsoft.com/office/drawing/2014/main" id="{04279139-55B7-BF64-5FBD-5ADD231283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88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98B2014-226F-2981-C3A7-F84DF0945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324" y="866851"/>
            <a:ext cx="5695352" cy="512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62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0E89AB-3038-08B1-A7F0-E2108910E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Do We Mean by Industry 4.0?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613806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bg1"/>
            </a:gs>
            <a:gs pos="100000">
              <a:srgbClr val="212961"/>
            </a:gs>
          </a:gsLst>
          <a:lin ang="27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53C70F-7D52-C43A-564E-1C942D784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E97CAC81-CA11-9057-E0D2-115941433B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279919"/>
            <a:ext cx="6268043" cy="7137919"/>
          </a:xfrm>
          <a:prstGeom prst="rect">
            <a:avLst/>
          </a:prstGeom>
          <a:noFill/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D8C1EF3-4E61-D850-44AE-C21D81782D01}"/>
              </a:ext>
            </a:extLst>
          </p:cNvPr>
          <p:cNvSpPr txBox="1"/>
          <p:nvPr/>
        </p:nvSpPr>
        <p:spPr>
          <a:xfrm>
            <a:off x="558350" y="633973"/>
            <a:ext cx="4814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3600" b="1" dirty="0">
                <a:solidFill>
                  <a:prstClr val="white"/>
                </a:solidFill>
                <a:latin typeface="SF Pro Display" pitchFamily="2" charset="0"/>
              </a:rPr>
              <a:t>50+ </a:t>
            </a:r>
          </a:p>
          <a:p>
            <a:pPr defTabSz="914400"/>
            <a:r>
              <a:rPr lang="en-GB" sz="3600" dirty="0">
                <a:solidFill>
                  <a:prstClr val="white"/>
                </a:solidFill>
                <a:latin typeface="SF Pro Display" pitchFamily="2" charset="0"/>
              </a:rPr>
              <a:t>EU-funded projects</a:t>
            </a:r>
            <a:endParaRPr lang="en-GR" sz="36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373817-3378-A2F8-5B18-F30E3CC86905}"/>
              </a:ext>
            </a:extLst>
          </p:cNvPr>
          <p:cNvSpPr txBox="1"/>
          <p:nvPr/>
        </p:nvSpPr>
        <p:spPr>
          <a:xfrm>
            <a:off x="558350" y="2038680"/>
            <a:ext cx="4814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3600" b="1" dirty="0">
                <a:solidFill>
                  <a:prstClr val="white"/>
                </a:solidFill>
                <a:latin typeface="SF Pro Display" pitchFamily="2" charset="0"/>
              </a:rPr>
              <a:t>24M € </a:t>
            </a:r>
          </a:p>
          <a:p>
            <a:pPr defTabSz="914400"/>
            <a:r>
              <a:rPr lang="en-GB" sz="3600" dirty="0">
                <a:solidFill>
                  <a:prstClr val="white"/>
                </a:solidFill>
                <a:latin typeface="SF Pro Display" pitchFamily="2" charset="0"/>
              </a:rPr>
              <a:t>EU funding</a:t>
            </a:r>
            <a:endParaRPr lang="en-GR" sz="36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FAC4CC0-DE04-3205-D6C8-C388988E0D36}"/>
              </a:ext>
            </a:extLst>
          </p:cNvPr>
          <p:cNvSpPr txBox="1"/>
          <p:nvPr/>
        </p:nvSpPr>
        <p:spPr>
          <a:xfrm>
            <a:off x="558350" y="4908024"/>
            <a:ext cx="4814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3600" b="1" dirty="0">
                <a:solidFill>
                  <a:prstClr val="white"/>
                </a:solidFill>
                <a:latin typeface="SF Pro Display" pitchFamily="2" charset="0"/>
              </a:rPr>
              <a:t>300+</a:t>
            </a:r>
          </a:p>
          <a:p>
            <a:pPr defTabSz="914400"/>
            <a:r>
              <a:rPr lang="en-GB" sz="3600" dirty="0">
                <a:solidFill>
                  <a:prstClr val="white"/>
                </a:solidFill>
                <a:latin typeface="SF Pro Display" pitchFamily="2" charset="0"/>
              </a:rPr>
              <a:t>Partners</a:t>
            </a:r>
            <a:endParaRPr lang="en-GR" sz="36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EDCD8F-A1D6-17C4-6EAB-395FB3023E5C}"/>
              </a:ext>
            </a:extLst>
          </p:cNvPr>
          <p:cNvSpPr txBox="1"/>
          <p:nvPr/>
        </p:nvSpPr>
        <p:spPr>
          <a:xfrm>
            <a:off x="558350" y="3503317"/>
            <a:ext cx="4814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3600" b="1" dirty="0">
                <a:solidFill>
                  <a:prstClr val="white"/>
                </a:solidFill>
                <a:latin typeface="SF Pro Display" pitchFamily="2" charset="0"/>
              </a:rPr>
              <a:t>70  </a:t>
            </a:r>
          </a:p>
          <a:p>
            <a:pPr defTabSz="914400"/>
            <a:r>
              <a:rPr lang="en-GB" sz="3600" dirty="0">
                <a:solidFill>
                  <a:prstClr val="white"/>
                </a:solidFill>
                <a:latin typeface="SF Pro Display" pitchFamily="2" charset="0"/>
              </a:rPr>
              <a:t>Team Members</a:t>
            </a:r>
            <a:endParaRPr lang="en-GR" sz="3600" dirty="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6C99FF-86C6-7C6A-96FD-25DCB8E4C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1484986" cy="148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834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bg1"/>
            </a:gs>
            <a:gs pos="100000">
              <a:srgbClr val="21296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ikos Kyriakoulis,  Co-Founder and Managing Partner nkyriakoulis@core-innovation.com">
            <a:extLst>
              <a:ext uri="{FF2B5EF4-FFF2-40B4-BE49-F238E27FC236}">
                <a16:creationId xmlns:a16="http://schemas.microsoft.com/office/drawing/2014/main" id="{05C13D7A-E975-968D-6B7B-84014A579646}"/>
              </a:ext>
            </a:extLst>
          </p:cNvPr>
          <p:cNvSpPr txBox="1"/>
          <p:nvPr/>
        </p:nvSpPr>
        <p:spPr>
          <a:xfrm>
            <a:off x="670761" y="5062341"/>
            <a:ext cx="6941374" cy="1513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5500">
                <a:solidFill>
                  <a:srgbClr val="FFFFFF"/>
                </a:solidFill>
              </a:defRPr>
            </a:pPr>
            <a:r>
              <a:rPr lang="en-US" sz="2750" b="1" dirty="0">
                <a:latin typeface="Arial Nova" panose="020B0504020202020204" pitchFamily="34" charset="0"/>
              </a:rPr>
              <a:t>Stefanos </a:t>
            </a:r>
            <a:r>
              <a:rPr lang="en-US" sz="2750" b="1" dirty="0" err="1">
                <a:latin typeface="Arial Nova" panose="020B0504020202020204" pitchFamily="34" charset="0"/>
              </a:rPr>
              <a:t>Kokkorikos</a:t>
            </a:r>
            <a:endParaRPr lang="el-GR" sz="2750" b="1" dirty="0">
              <a:latin typeface="Arial Nova" panose="020B0504020202020204" pitchFamily="34" charset="0"/>
            </a:endParaRPr>
          </a:p>
          <a:p>
            <a:pPr algn="l">
              <a:defRPr sz="5500">
                <a:solidFill>
                  <a:srgbClr val="FFFFFF"/>
                </a:solidFill>
              </a:defRPr>
            </a:pPr>
            <a:r>
              <a:rPr lang="en-US" sz="2250" dirty="0">
                <a:solidFill>
                  <a:srgbClr val="FFFFFF"/>
                </a:solidFill>
                <a:latin typeface="Arial Nova" panose="020B0504020202020204" pitchFamily="34" charset="0"/>
              </a:rPr>
              <a:t>SIRI Certified Assessor</a:t>
            </a:r>
            <a:br>
              <a:rPr sz="2750" b="1" dirty="0">
                <a:latin typeface="Arial Nova" panose="020B0504020202020204" pitchFamily="34" charset="0"/>
              </a:rPr>
            </a:br>
            <a:r>
              <a:rPr sz="2250" dirty="0">
                <a:latin typeface="Arial Nova" panose="020B0504020202020204" pitchFamily="34" charset="0"/>
              </a:rPr>
              <a:t>Co-Founder and Managing Partner</a:t>
            </a:r>
            <a:br>
              <a:rPr sz="2250" b="1" dirty="0">
                <a:latin typeface="Arial Nova" panose="020B0504020202020204" pitchFamily="34" charset="0"/>
              </a:rPr>
            </a:br>
            <a:r>
              <a:rPr lang="en-US" sz="2250" u="sng" dirty="0">
                <a:solidFill>
                  <a:srgbClr val="FF661F"/>
                </a:solidFill>
                <a:latin typeface="Arial Nova" panose="020B05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skokkorikos</a:t>
            </a:r>
            <a:r>
              <a:rPr sz="2250" u="sng" dirty="0">
                <a:solidFill>
                  <a:srgbClr val="FF661F"/>
                </a:solidFill>
                <a:latin typeface="Arial Nova" panose="020B05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@core-innovation.com</a:t>
            </a:r>
            <a:r>
              <a:rPr sz="2250" dirty="0">
                <a:solidFill>
                  <a:srgbClr val="FF661F"/>
                </a:solidFill>
                <a:latin typeface="Arial Nova" panose="020B0504020202020204" pitchFamily="34" charset="0"/>
              </a:rPr>
              <a:t> </a:t>
            </a:r>
          </a:p>
        </p:txBody>
      </p:sp>
      <p:sp>
        <p:nvSpPr>
          <p:cNvPr id="7" name="@coreinnovationtech">
            <a:extLst>
              <a:ext uri="{FF2B5EF4-FFF2-40B4-BE49-F238E27FC236}">
                <a16:creationId xmlns:a16="http://schemas.microsoft.com/office/drawing/2014/main" id="{ADDA26E6-3967-37D5-0A24-AC31FCD11028}"/>
              </a:ext>
            </a:extLst>
          </p:cNvPr>
          <p:cNvSpPr txBox="1"/>
          <p:nvPr/>
        </p:nvSpPr>
        <p:spPr>
          <a:xfrm>
            <a:off x="2528243" y="2226827"/>
            <a:ext cx="245740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4000">
                <a:solidFill>
                  <a:srgbClr val="FFFFFF"/>
                </a:solidFill>
              </a:defRPr>
            </a:lvl1pPr>
          </a:lstStyle>
          <a:p>
            <a:r>
              <a:rPr sz="2000">
                <a:latin typeface="Arial Nova" panose="020B0504020202020204" pitchFamily="34" charset="0"/>
              </a:rPr>
              <a:t>@coreinnovationtech</a:t>
            </a:r>
          </a:p>
        </p:txBody>
      </p:sp>
      <p:sp>
        <p:nvSpPr>
          <p:cNvPr id="8" name="@coreinno2016">
            <a:extLst>
              <a:ext uri="{FF2B5EF4-FFF2-40B4-BE49-F238E27FC236}">
                <a16:creationId xmlns:a16="http://schemas.microsoft.com/office/drawing/2014/main" id="{6D0A611A-9734-98D9-7BF8-675B498C841E}"/>
              </a:ext>
            </a:extLst>
          </p:cNvPr>
          <p:cNvSpPr txBox="1"/>
          <p:nvPr/>
        </p:nvSpPr>
        <p:spPr>
          <a:xfrm>
            <a:off x="2528243" y="2983948"/>
            <a:ext cx="1854675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4000">
                <a:solidFill>
                  <a:srgbClr val="FFFFFF"/>
                </a:solidFill>
              </a:defRPr>
            </a:lvl1pPr>
          </a:lstStyle>
          <a:p>
            <a:r>
              <a:rPr sz="2000">
                <a:latin typeface="Arial Nova" panose="020B0504020202020204" pitchFamily="34" charset="0"/>
              </a:rPr>
              <a:t>@coreinno2016</a:t>
            </a:r>
          </a:p>
        </p:txBody>
      </p:sp>
      <p:sp>
        <p:nvSpPr>
          <p:cNvPr id="9" name="@CORE INNOVATION">
            <a:extLst>
              <a:ext uri="{FF2B5EF4-FFF2-40B4-BE49-F238E27FC236}">
                <a16:creationId xmlns:a16="http://schemas.microsoft.com/office/drawing/2014/main" id="{0C800F45-6391-4F65-40D8-E8A27F8DB2D8}"/>
              </a:ext>
            </a:extLst>
          </p:cNvPr>
          <p:cNvSpPr txBox="1"/>
          <p:nvPr/>
        </p:nvSpPr>
        <p:spPr>
          <a:xfrm>
            <a:off x="2528243" y="3741069"/>
            <a:ext cx="261770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4000">
                <a:solidFill>
                  <a:srgbClr val="FFFFFF"/>
                </a:solidFill>
              </a:defRPr>
            </a:lvl1pPr>
          </a:lstStyle>
          <a:p>
            <a:r>
              <a:rPr sz="2000" dirty="0">
                <a:latin typeface="Arial Nova" panose="020B0504020202020204" pitchFamily="34" charset="0"/>
              </a:rPr>
              <a:t>@CORE INNOVATION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3ECF9511-A6B7-4299-75E4-8647D8F78A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43357" r="-43357"/>
          <a:stretch/>
        </p:blipFill>
        <p:spPr>
          <a:xfrm>
            <a:off x="1741710" y="2184475"/>
            <a:ext cx="454699" cy="454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9A6F1047-CD08-1C30-FB91-4EA4EDD7D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710" y="2936139"/>
            <a:ext cx="454699" cy="45468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www.core-innovation.com…">
            <a:extLst>
              <a:ext uri="{FF2B5EF4-FFF2-40B4-BE49-F238E27FC236}">
                <a16:creationId xmlns:a16="http://schemas.microsoft.com/office/drawing/2014/main" id="{D694D329-53B1-059B-BE15-249E13E0991C}"/>
              </a:ext>
            </a:extLst>
          </p:cNvPr>
          <p:cNvSpPr txBox="1"/>
          <p:nvPr/>
        </p:nvSpPr>
        <p:spPr>
          <a:xfrm>
            <a:off x="6727989" y="3001427"/>
            <a:ext cx="4837863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8600">
              <a:defRPr sz="3200">
                <a:solidFill>
                  <a:srgbClr val="FFFFFF"/>
                </a:solidFill>
              </a:defRPr>
            </a:pPr>
            <a:r>
              <a:rPr sz="1600" dirty="0" err="1">
                <a:latin typeface="Arial Nova" panose="020B0504020202020204" pitchFamily="34" charset="0"/>
              </a:rPr>
              <a:t>www.core-innovation.com</a:t>
            </a:r>
            <a:endParaRPr sz="1600" dirty="0">
              <a:latin typeface="Arial Nova" panose="020B0504020202020204" pitchFamily="34" charset="0"/>
            </a:endParaRPr>
          </a:p>
          <a:p>
            <a:pPr defTabSz="228600">
              <a:defRPr sz="3200">
                <a:solidFill>
                  <a:srgbClr val="FFFFFF"/>
                </a:solidFill>
              </a:defRPr>
            </a:pPr>
            <a:r>
              <a:rPr sz="1600" dirty="0">
                <a:latin typeface="Arial Nova" panose="020B0504020202020204" pitchFamily="34" charset="0"/>
              </a:rPr>
              <a:t>44 </a:t>
            </a:r>
            <a:r>
              <a:rPr sz="1600" dirty="0" err="1">
                <a:latin typeface="Arial Nova" panose="020B0504020202020204" pitchFamily="34" charset="0"/>
              </a:rPr>
              <a:t>Solomou</a:t>
            </a:r>
            <a:r>
              <a:rPr sz="1600" dirty="0">
                <a:latin typeface="Arial Nova" panose="020B0504020202020204" pitchFamily="34" charset="0"/>
              </a:rPr>
              <a:t> str 17343, Ag. Dimitrios, Athens, Greece</a:t>
            </a:r>
          </a:p>
          <a:p>
            <a:pPr defTabSz="228600">
              <a:defRPr sz="3200">
                <a:solidFill>
                  <a:srgbClr val="000000"/>
                </a:solidFill>
              </a:defRPr>
            </a:pPr>
            <a:endParaRPr sz="1600" dirty="0">
              <a:latin typeface="Arial Nova" panose="020B0504020202020204" pitchFamily="34" charset="0"/>
            </a:endParaRPr>
          </a:p>
          <a:p>
            <a:pPr defTabSz="228600">
              <a:defRPr sz="3200">
                <a:solidFill>
                  <a:srgbClr val="FFFFFF"/>
                </a:solidFill>
              </a:defRPr>
            </a:pPr>
            <a:r>
              <a:rPr sz="1600" dirty="0" err="1">
                <a:latin typeface="Arial Nova" panose="020B0504020202020204" pitchFamily="34" charset="0"/>
              </a:rPr>
              <a:t>secretary@core-nnovation.com</a:t>
            </a:r>
            <a:r>
              <a:rPr sz="1600" dirty="0">
                <a:latin typeface="Arial Nova" panose="020B0504020202020204" pitchFamily="34" charset="0"/>
              </a:rPr>
              <a:t> </a:t>
            </a:r>
          </a:p>
          <a:p>
            <a:pPr defTabSz="228600">
              <a:defRPr sz="3200">
                <a:solidFill>
                  <a:srgbClr val="FFFFFF"/>
                </a:solidFill>
              </a:defRPr>
            </a:pPr>
            <a:r>
              <a:rPr sz="1600" dirty="0">
                <a:latin typeface="Arial Nova" panose="020B0504020202020204" pitchFamily="34" charset="0"/>
              </a:rPr>
              <a:t>+30 2109246730</a:t>
            </a:r>
          </a:p>
        </p:txBody>
      </p:sp>
      <p:pic>
        <p:nvPicPr>
          <p:cNvPr id="14" name="CORE-white.png" descr="CORE-white.png">
            <a:extLst>
              <a:ext uri="{FF2B5EF4-FFF2-40B4-BE49-F238E27FC236}">
                <a16:creationId xmlns:a16="http://schemas.microsoft.com/office/drawing/2014/main" id="{E8B4FF02-1C54-0055-21D3-A7F5ACFDF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8754" y="1155933"/>
            <a:ext cx="4147732" cy="2127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2" descr="Free vector new 2023 twitter logo x icon design">
            <a:extLst>
              <a:ext uri="{FF2B5EF4-FFF2-40B4-BE49-F238E27FC236}">
                <a16:creationId xmlns:a16="http://schemas.microsoft.com/office/drawing/2014/main" id="{C2D9E982-70CE-9133-6E6B-F2F5E2561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30" t="18698" r="19430" b="20164"/>
          <a:stretch/>
        </p:blipFill>
        <p:spPr bwMode="auto">
          <a:xfrm>
            <a:off x="1741710" y="3687804"/>
            <a:ext cx="454700" cy="45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7D5B6F-89CD-71F6-FCCA-30614281A46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contrast="-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7989" y="4436714"/>
            <a:ext cx="2127787" cy="212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84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BA00A4-7EC2-9DC7-F39D-17B593833A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997"/>
          <a:stretch/>
        </p:blipFill>
        <p:spPr>
          <a:xfrm>
            <a:off x="397481" y="758444"/>
            <a:ext cx="11397038" cy="5341111"/>
          </a:xfrm>
          <a:prstGeom prst="rect">
            <a:avLst/>
          </a:prstGeo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9C6A93E1-2A1A-CCC5-2AE1-86AE64ADEA0A}"/>
              </a:ext>
            </a:extLst>
          </p:cNvPr>
          <p:cNvSpPr/>
          <p:nvPr/>
        </p:nvSpPr>
        <p:spPr>
          <a:xfrm rot="5400000">
            <a:off x="5449119" y="4897046"/>
            <a:ext cx="858852" cy="645030"/>
          </a:xfrm>
          <a:prstGeom prst="triangle">
            <a:avLst>
              <a:gd name="adj" fmla="val 50324"/>
            </a:avLst>
          </a:prstGeom>
          <a:solidFill>
            <a:schemeClr val="bg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EDB96BA4-1CFB-B020-EE57-C98A47A04423}"/>
              </a:ext>
            </a:extLst>
          </p:cNvPr>
          <p:cNvSpPr/>
          <p:nvPr/>
        </p:nvSpPr>
        <p:spPr>
          <a:xfrm rot="5400000">
            <a:off x="8535836" y="4897045"/>
            <a:ext cx="858852" cy="645030"/>
          </a:xfrm>
          <a:prstGeom prst="triangle">
            <a:avLst>
              <a:gd name="adj" fmla="val 50324"/>
            </a:avLst>
          </a:prstGeom>
          <a:solidFill>
            <a:schemeClr val="bg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07EF871-B1AE-5B42-1427-7C8E49883AA9}"/>
              </a:ext>
            </a:extLst>
          </p:cNvPr>
          <p:cNvSpPr/>
          <p:nvPr/>
        </p:nvSpPr>
        <p:spPr>
          <a:xfrm rot="5400000">
            <a:off x="2419110" y="4897045"/>
            <a:ext cx="858852" cy="645030"/>
          </a:xfrm>
          <a:prstGeom prst="triangle">
            <a:avLst>
              <a:gd name="adj" fmla="val 50324"/>
            </a:avLst>
          </a:prstGeom>
          <a:solidFill>
            <a:schemeClr val="bg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897635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6E9A83-5101-2EE8-C3A7-E33B3189D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491" y="349298"/>
            <a:ext cx="6038456" cy="615939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F0E48C5-CF70-16C6-D0C2-78A8ECD45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enabling technologies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654791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15B0-BD55-338E-49FD-AD7B8DF74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How Is Industry 4.0 Applied in Mining?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220351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background with colorful words&#10;&#10;Description automatically generated">
            <a:extLst>
              <a:ext uri="{FF2B5EF4-FFF2-40B4-BE49-F238E27FC236}">
                <a16:creationId xmlns:a16="http://schemas.microsoft.com/office/drawing/2014/main" id="{D6B505C7-6B91-24DF-BCF2-C99E1C6882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445" t="17616" r="11796" b="19975"/>
          <a:stretch/>
        </p:blipFill>
        <p:spPr>
          <a:xfrm>
            <a:off x="6539789" y="4785690"/>
            <a:ext cx="4975964" cy="2115680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EAE50D-27F8-D01F-F9D8-E669E7B86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31412"/>
            <a:ext cx="5913933" cy="3326588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4F681D-2409-FCD7-6F88-3A8716491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5649" y="-1"/>
            <a:ext cx="8146352" cy="4674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A61E9-DA3E-5616-596A-C33FE161F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438" y="4191848"/>
            <a:ext cx="1568196" cy="32798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6634383-460B-BA96-A098-7ABABA7E3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49" y="900842"/>
            <a:ext cx="3861883" cy="913328"/>
          </a:xfrm>
        </p:spPr>
        <p:txBody>
          <a:bodyPr>
            <a:normAutofit fontScale="90000"/>
          </a:bodyPr>
          <a:lstStyle/>
          <a:p>
            <a:r>
              <a:rPr lang="en-GR" dirty="0"/>
              <a:t>Predictive maintenance</a:t>
            </a:r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86EB104C-6653-E9F6-AAD2-ADECB66A8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057" y="3988886"/>
            <a:ext cx="2936084" cy="84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65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bg1"/>
            </a:gs>
            <a:gs pos="100000">
              <a:srgbClr val="21296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3" descr="A diagram of data storage&#10;&#10;Description automatically generated">
            <a:extLst>
              <a:ext uri="{FF2B5EF4-FFF2-40B4-BE49-F238E27FC236}">
                <a16:creationId xmlns:a16="http://schemas.microsoft.com/office/drawing/2014/main" id="{FF620263-E795-2BDF-1838-D13300146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692" y="2109792"/>
            <a:ext cx="4851205" cy="4269062"/>
          </a:xfrm>
          <a:prstGeom prst="rect">
            <a:avLst/>
          </a:prstGeom>
        </p:spPr>
      </p:pic>
      <p:pic>
        <p:nvPicPr>
          <p:cNvPr id="33" name="Picture 32" descr="A map of a region&#10;&#10;Description automatically generated">
            <a:extLst>
              <a:ext uri="{FF2B5EF4-FFF2-40B4-BE49-F238E27FC236}">
                <a16:creationId xmlns:a16="http://schemas.microsoft.com/office/drawing/2014/main" id="{EADE27D2-7425-015E-727D-5D9629815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946" y="644229"/>
            <a:ext cx="4339526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 descr="A map of a large area&#10;&#10;Description automatically generated with medium confidence">
            <a:extLst>
              <a:ext uri="{FF2B5EF4-FFF2-40B4-BE49-F238E27FC236}">
                <a16:creationId xmlns:a16="http://schemas.microsoft.com/office/drawing/2014/main" id="{84E70AD1-52E6-8C77-2754-CB57C89AA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8015" y="2496800"/>
            <a:ext cx="4551682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2CBE5B-AB34-656E-4A97-F1BC02100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8582" y="5335015"/>
            <a:ext cx="3662879" cy="1283412"/>
          </a:xfrm>
          <a:prstGeom prst="rect">
            <a:avLst/>
          </a:prstGeom>
        </p:spPr>
      </p:pic>
      <p:pic>
        <p:nvPicPr>
          <p:cNvPr id="35" name="Picture 34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70792EF4-E899-B301-D57B-2A29247D76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5358" y="6378854"/>
            <a:ext cx="2056642" cy="479146"/>
          </a:xfrm>
          <a:prstGeom prst="rect">
            <a:avLst/>
          </a:prstGeom>
        </p:spPr>
      </p:pic>
      <p:sp>
        <p:nvSpPr>
          <p:cNvPr id="36" name="Title 5">
            <a:extLst>
              <a:ext uri="{FF2B5EF4-FFF2-40B4-BE49-F238E27FC236}">
                <a16:creationId xmlns:a16="http://schemas.microsoft.com/office/drawing/2014/main" id="{CAE5696E-25C9-923A-9FC5-E2EAFA10BEB5}"/>
              </a:ext>
            </a:extLst>
          </p:cNvPr>
          <p:cNvSpPr txBox="1">
            <a:spLocks/>
          </p:cNvSpPr>
          <p:nvPr/>
        </p:nvSpPr>
        <p:spPr>
          <a:xfrm>
            <a:off x="143255" y="259690"/>
            <a:ext cx="6345327" cy="1152144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en-GR" dirty="0"/>
              <a:t>Analytics platform for smart exploration</a:t>
            </a:r>
          </a:p>
        </p:txBody>
      </p:sp>
    </p:spTree>
    <p:extLst>
      <p:ext uri="{BB962C8B-B14F-4D97-AF65-F5344CB8AC3E}">
        <p14:creationId xmlns:p14="http://schemas.microsoft.com/office/powerpoint/2010/main" val="2198934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uilding under construction at night&#10;&#10;Description automatically generated">
            <a:extLst>
              <a:ext uri="{FF2B5EF4-FFF2-40B4-BE49-F238E27FC236}">
                <a16:creationId xmlns:a16="http://schemas.microsoft.com/office/drawing/2014/main" id="{B4E5478A-0FA8-9854-A065-D0342D3F8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091" y="4682851"/>
            <a:ext cx="4936321" cy="2273306"/>
          </a:xfrm>
          <a:prstGeom prst="rect">
            <a:avLst/>
          </a:prstGeom>
        </p:spPr>
      </p:pic>
      <p:pic>
        <p:nvPicPr>
          <p:cNvPr id="9" name="Picture 8" descr="A collage of a factory&#10;&#10;Description automatically generated">
            <a:extLst>
              <a:ext uri="{FF2B5EF4-FFF2-40B4-BE49-F238E27FC236}">
                <a16:creationId xmlns:a16="http://schemas.microsoft.com/office/drawing/2014/main" id="{91AF99A9-2F99-3E4A-1813-89FDEAF1B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091" y="0"/>
            <a:ext cx="4877970" cy="46828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70C55F-3447-5D3C-CD95-3A6903CA5F5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4331786" y="461111"/>
            <a:ext cx="2826167" cy="1682242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9BDE2272-D0B8-3043-4D87-61814B8E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21" y="1345997"/>
            <a:ext cx="5827529" cy="5511998"/>
          </a:xfrm>
        </p:spPr>
        <p:txBody>
          <a:bodyPr/>
          <a:lstStyle/>
          <a:p>
            <a:r>
              <a:rPr lang="en-GR" dirty="0"/>
              <a:t>Industry 4.0 in raw materials processing</a:t>
            </a:r>
          </a:p>
        </p:txBody>
      </p:sp>
    </p:spTree>
    <p:extLst>
      <p:ext uri="{BB962C8B-B14F-4D97-AF65-F5344CB8AC3E}">
        <p14:creationId xmlns:p14="http://schemas.microsoft.com/office/powerpoint/2010/main" val="683574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and black text&#10;&#10;Description automatically generated">
            <a:extLst>
              <a:ext uri="{FF2B5EF4-FFF2-40B4-BE49-F238E27FC236}">
                <a16:creationId xmlns:a16="http://schemas.microsoft.com/office/drawing/2014/main" id="{38F64BA2-5B3A-73F3-0BB6-6C4E8B6C90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10925" t="9257" r="20758" b="24262"/>
          <a:stretch/>
        </p:blipFill>
        <p:spPr bwMode="auto">
          <a:xfrm>
            <a:off x="0" y="5293170"/>
            <a:ext cx="5249864" cy="11588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5EDE4175-D77A-4DCC-385B-721879DF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"/>
            <a:ext cx="5252313" cy="4008725"/>
          </a:xfrm>
        </p:spPr>
        <p:txBody>
          <a:bodyPr/>
          <a:lstStyle/>
          <a:p>
            <a:r>
              <a:rPr lang="en-GR" dirty="0">
                <a:solidFill>
                  <a:srgbClr val="FFFF00"/>
                </a:solidFill>
              </a:rPr>
              <a:t>Virtual Miner</a:t>
            </a:r>
            <a:br>
              <a:rPr lang="en-GR" dirty="0"/>
            </a:br>
            <a:r>
              <a:rPr lang="en-GR" dirty="0"/>
              <a:t>an AI-based digital recovery assistant</a:t>
            </a:r>
          </a:p>
        </p:txBody>
      </p:sp>
      <p:pic>
        <p:nvPicPr>
          <p:cNvPr id="26" name="Picture 25" descr="A mining site with a person's head&#10;&#10;Description automatically generated">
            <a:extLst>
              <a:ext uri="{FF2B5EF4-FFF2-40B4-BE49-F238E27FC236}">
                <a16:creationId xmlns:a16="http://schemas.microsoft.com/office/drawing/2014/main" id="{B0B1C393-D760-E791-92E0-54870A74D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173" y="1"/>
            <a:ext cx="6847828" cy="684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4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91276</TotalTime>
  <Words>421</Words>
  <Application>Microsoft Macintosh PowerPoint</Application>
  <PresentationFormat>Widescreen</PresentationFormat>
  <Paragraphs>87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Aptos</vt:lpstr>
      <vt:lpstr>Arial</vt:lpstr>
      <vt:lpstr>Arial Nova</vt:lpstr>
      <vt:lpstr>Calibri</vt:lpstr>
      <vt:lpstr>Helvetica</vt:lpstr>
      <vt:lpstr>SF Pro Display</vt:lpstr>
      <vt:lpstr>Office Theme</vt:lpstr>
      <vt:lpstr>PowerPoint Presentation</vt:lpstr>
      <vt:lpstr>What Do We Mean by Industry 4.0?</vt:lpstr>
      <vt:lpstr>PowerPoint Presentation</vt:lpstr>
      <vt:lpstr>Key enabling technologies</vt:lpstr>
      <vt:lpstr>How Is Industry 4.0 Applied in Mining?</vt:lpstr>
      <vt:lpstr>Predictive maintenance</vt:lpstr>
      <vt:lpstr>PowerPoint Presentation</vt:lpstr>
      <vt:lpstr>Industry 4.0 in raw materials processing</vt:lpstr>
      <vt:lpstr>Virtual Miner an AI-based digital recovery assistant</vt:lpstr>
      <vt:lpstr>…and many more examples</vt:lpstr>
      <vt:lpstr>Where to start?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Weighted recommendation of key priority areas of intervention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</dc:title>
  <dc:creator>Nikos Kyriakoulis</dc:creator>
  <cp:lastModifiedBy>Stefanos Kokkorikos</cp:lastModifiedBy>
  <cp:revision>176</cp:revision>
  <cp:lastPrinted>2024-10-09T16:29:07Z</cp:lastPrinted>
  <dcterms:created xsi:type="dcterms:W3CDTF">2024-03-29T09:57:57Z</dcterms:created>
  <dcterms:modified xsi:type="dcterms:W3CDTF">2024-11-16T12:12:59Z</dcterms:modified>
</cp:coreProperties>
</file>