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147471499" r:id="rId6"/>
    <p:sldId id="313" r:id="rId7"/>
    <p:sldId id="2147471554" r:id="rId8"/>
    <p:sldId id="2147471569" r:id="rId9"/>
    <p:sldId id="2147471568" r:id="rId10"/>
    <p:sldId id="2147471560" r:id="rId11"/>
    <p:sldId id="2147471553" r:id="rId12"/>
    <p:sldId id="2147471572" r:id="rId13"/>
    <p:sldId id="2147471513" r:id="rId14"/>
    <p:sldId id="2147471573" r:id="rId15"/>
    <p:sldId id="263" r:id="rId16"/>
    <p:sldId id="2147471514" r:id="rId17"/>
    <p:sldId id="2147471565" r:id="rId18"/>
    <p:sldId id="2147471567" r:id="rId19"/>
    <p:sldId id="270" r:id="rId20"/>
  </p:sldIdLst>
  <p:sldSz cx="13004800" cy="7315200"/>
  <p:notesSz cx="6808788" cy="9940925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Montserrat Classic" panose="020B0604020202020204" charset="0"/>
      <p:regular r:id="rId27"/>
      <p:bold r:id="rId28"/>
      <p:italic r:id="rId29"/>
      <p:boldItalic r:id="rId30"/>
    </p:embeddedFont>
    <p:embeddedFont>
      <p:font typeface="Montserrat Classic Bold" panose="020B0604020202020204" charset="0"/>
      <p:regular r:id="rId31"/>
      <p:bold r:id="rId32"/>
    </p:embeddedFont>
    <p:embeddedFont>
      <p:font typeface="Montserrat Light" panose="00000400000000000000" pitchFamily="2" charset="0"/>
      <p:regular r:id="rId33"/>
      <p:italic r:id="rId34"/>
    </p:embeddedFont>
    <p:embeddedFont>
      <p:font typeface="Montserrat Light Bold" panose="020B0604020202020204" charset="0"/>
      <p:regular r:id="rId35"/>
      <p:bold r:id="rId36"/>
    </p:embeddedFont>
    <p:embeddedFont>
      <p:font typeface="Open Sans Bold" panose="020B0806030504020204" pitchFamily="3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72F3-4C68-7434-DB7E-171915BCF175}" v="4" dt="2024-11-11T14:01:3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177"/>
  </p:normalViewPr>
  <p:slideViewPr>
    <p:cSldViewPr snapToGrid="0">
      <p:cViewPr varScale="1">
        <p:scale>
          <a:sx n="97" d="100"/>
          <a:sy n="97" d="100"/>
        </p:scale>
        <p:origin x="146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45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αγδαληνη Μυλωνα" userId="S::mm15006@ntua.gr::da8aab6e-075a-48d0-aa58-096177225109" providerId="AD" clId="Web-{D51372F3-4C68-7434-DB7E-171915BCF175}"/>
    <pc:docChg chg="modSld">
      <pc:chgData name="Μαγδαληνη Μυλωνα" userId="S::mm15006@ntua.gr::da8aab6e-075a-48d0-aa58-096177225109" providerId="AD" clId="Web-{D51372F3-4C68-7434-DB7E-171915BCF175}" dt="2024-11-11T14:01:38.256" v="3" actId="1076"/>
      <pc:docMkLst>
        <pc:docMk/>
      </pc:docMkLst>
      <pc:sldChg chg="addSp delSp modSp">
        <pc:chgData name="Μαγδαληνη Μυλωνα" userId="S::mm15006@ntua.gr::da8aab6e-075a-48d0-aa58-096177225109" providerId="AD" clId="Web-{D51372F3-4C68-7434-DB7E-171915BCF175}" dt="2024-11-11T14:01:38.256" v="3" actId="1076"/>
        <pc:sldMkLst>
          <pc:docMk/>
          <pc:sldMk cId="0" sldId="256"/>
        </pc:sldMkLst>
        <pc:grpChg chg="add del">
          <ac:chgData name="Μαγδαληνη Μυλωνα" userId="S::mm15006@ntua.gr::da8aab6e-075a-48d0-aa58-096177225109" providerId="AD" clId="Web-{D51372F3-4C68-7434-DB7E-171915BCF175}" dt="2024-11-11T14:00:25.426" v="1"/>
          <ac:grpSpMkLst>
            <pc:docMk/>
            <pc:sldMk cId="0" sldId="256"/>
            <ac:grpSpMk id="4" creationId="{BB777788-F1B6-52DD-9B6F-C15FDD0D3AB6}"/>
          </ac:grpSpMkLst>
        </pc:grpChg>
        <pc:grpChg chg="mod">
          <ac:chgData name="Μαγδαληνη Μυλωνα" userId="S::mm15006@ntua.gr::da8aab6e-075a-48d0-aa58-096177225109" providerId="AD" clId="Web-{D51372F3-4C68-7434-DB7E-171915BCF175}" dt="2024-11-11T14:01:38.256" v="3" actId="1076"/>
          <ac:grpSpMkLst>
            <pc:docMk/>
            <pc:sldMk cId="0" sldId="256"/>
            <ac:grpSpMk id="6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269B46-473E-EAC1-63C5-1047E262E6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D7D46-46D3-4A32-ADF6-4B80A75F0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5C9E7-3697-8A42-8112-3F2CFB5BC85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A52C0-7664-EDBD-AF2F-F88474BB0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9DAF-9BD3-2DE3-A276-F281DA27F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CFB5-F664-8741-8C1C-C5681B0D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1A99E-00D0-4A12-B455-FE13516ABA8B}" type="datetimeFigureOut">
              <a:rPr lang="en-BE" smtClean="0"/>
              <a:t>11/11/2024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E64D-7956-4952-9B4A-E7DD1421A9F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7575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389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08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9505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684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382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600" b="1" i="0" u="none" strike="noStrike" baseline="0" dirty="0">
              <a:solidFill>
                <a:srgbClr val="1E2143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345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776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24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667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9505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187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" sz="1600" b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316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1861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146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E64D-7956-4952-9B4A-E7DD1421A9FE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9505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9260" y="0"/>
            <a:ext cx="12101021" cy="7412566"/>
          </a:xfrm>
          <a:custGeom>
            <a:avLst/>
            <a:gdLst/>
            <a:ahLst/>
            <a:cxnLst/>
            <a:rect l="l" t="t" r="r" b="b"/>
            <a:pathLst>
              <a:path w="12101021" h="7412566">
                <a:moveTo>
                  <a:pt x="0" y="0"/>
                </a:moveTo>
                <a:lnTo>
                  <a:pt x="12101021" y="0"/>
                </a:lnTo>
                <a:lnTo>
                  <a:pt x="12101021" y="7412566"/>
                </a:lnTo>
                <a:lnTo>
                  <a:pt x="0" y="7412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91" r="-1717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rot="-2700000">
            <a:off x="8491528" y="5695925"/>
            <a:ext cx="3794866" cy="323855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006600" y="1143001"/>
            <a:ext cx="8839200" cy="6680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endParaRPr lang="en-US" sz="3600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4800" b="1" spc="17" dirty="0">
                <a:solidFill>
                  <a:srgbClr val="F8FBFD"/>
                </a:solidFill>
                <a:latin typeface="Aptos" panose="020B0004020202020204" pitchFamily="34" charset="0"/>
              </a:rPr>
              <a:t>The Critical Raw Materials Act</a:t>
            </a: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36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4800" b="1" spc="17" dirty="0">
                <a:solidFill>
                  <a:srgbClr val="F8FBFD"/>
                </a:solidFill>
                <a:latin typeface="Aptos" panose="020B0004020202020204" pitchFamily="34" charset="0"/>
              </a:rPr>
              <a:t>What next?</a:t>
            </a: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36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48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48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48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3600" spc="17" dirty="0">
                <a:solidFill>
                  <a:srgbClr val="F8FBFD"/>
                </a:solidFill>
                <a:latin typeface="Aptos" panose="020B0004020202020204" pitchFamily="34" charset="0"/>
              </a:rPr>
              <a:t>Mark </a:t>
            </a:r>
            <a:r>
              <a:rPr lang="en-US" sz="3600" spc="17" dirty="0" err="1">
                <a:solidFill>
                  <a:srgbClr val="F8FBFD"/>
                </a:solidFill>
                <a:latin typeface="Aptos" panose="020B0004020202020204" pitchFamily="34" charset="0"/>
              </a:rPr>
              <a:t>Rachovides</a:t>
            </a:r>
            <a:endParaRPr lang="en-US" sz="3600" spc="17" dirty="0">
              <a:solidFill>
                <a:srgbClr val="F8FBFD"/>
              </a:solidFill>
              <a:latin typeface="Aptos" panose="020B0004020202020204" pitchFamily="34" charset="0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3600" spc="17" dirty="0">
                <a:solidFill>
                  <a:srgbClr val="F8FBFD"/>
                </a:solidFill>
                <a:latin typeface="Aptos" panose="020B0004020202020204" pitchFamily="34" charset="0"/>
              </a:rPr>
              <a:t>President Emeritus </a:t>
            </a:r>
            <a:r>
              <a:rPr lang="en-US" sz="3600" spc="17" dirty="0" err="1">
                <a:solidFill>
                  <a:srgbClr val="F8FBFD"/>
                </a:solidFill>
                <a:latin typeface="Aptos" panose="020B0004020202020204" pitchFamily="34" charset="0"/>
              </a:rPr>
              <a:t>Euromines</a:t>
            </a:r>
            <a:r>
              <a:rPr lang="en-US" sz="3600" spc="17" dirty="0">
                <a:solidFill>
                  <a:srgbClr val="F8FBFD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3600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1439"/>
              </a:lnSpc>
              <a:spcBef>
                <a:spcPct val="0"/>
              </a:spcBef>
            </a:pPr>
            <a:endParaRPr lang="en-US" sz="2999" spc="17" dirty="0">
              <a:solidFill>
                <a:srgbClr val="F8FBFD"/>
              </a:solidFill>
              <a:latin typeface="Montserrat Light Bold"/>
            </a:endParaRPr>
          </a:p>
          <a:p>
            <a:pPr>
              <a:lnSpc>
                <a:spcPts val="2159"/>
              </a:lnSpc>
              <a:spcBef>
                <a:spcPct val="0"/>
              </a:spcBef>
            </a:pPr>
            <a:endParaRPr lang="en-US" sz="1799" spc="10" dirty="0">
              <a:solidFill>
                <a:srgbClr val="F8FBFD"/>
              </a:solidFill>
              <a:latin typeface="Montserrat Light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753822" y="5938186"/>
            <a:ext cx="2641078" cy="1465158"/>
            <a:chOff x="0" y="0"/>
            <a:chExt cx="4446994" cy="2467000"/>
          </a:xfrm>
        </p:grpSpPr>
        <p:sp>
          <p:nvSpPr>
            <p:cNvPr id="7" name="Freeform 7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053D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053D57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97000" y="0"/>
            <a:ext cx="10272967" cy="7572237"/>
            <a:chOff x="0" y="0"/>
            <a:chExt cx="2339393" cy="2804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9393" cy="2804532"/>
            </a:xfrm>
            <a:custGeom>
              <a:avLst/>
              <a:gdLst/>
              <a:ahLst/>
              <a:cxnLst/>
              <a:rect l="l" t="t" r="r" b="b"/>
              <a:pathLst>
                <a:path w="2339393" h="2804532">
                  <a:moveTo>
                    <a:pt x="0" y="0"/>
                  </a:moveTo>
                  <a:lnTo>
                    <a:pt x="2339393" y="0"/>
                  </a:lnTo>
                  <a:lnTo>
                    <a:pt x="2339393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39393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685386" y="6366834"/>
            <a:ext cx="1709514" cy="948366"/>
            <a:chOff x="0" y="0"/>
            <a:chExt cx="4446994" cy="2467000"/>
          </a:xfrm>
        </p:grpSpPr>
        <p:sp>
          <p:nvSpPr>
            <p:cNvPr id="7" name="Freeform 7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83902" y="6897084"/>
            <a:ext cx="1378577" cy="17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spc="10">
                <a:solidFill>
                  <a:srgbClr val="FFFFFF"/>
                </a:solidFill>
                <a:latin typeface="Montserrat Light"/>
              </a:rPr>
              <a:t>www.euromines.org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C1CAB-0614-2D68-DFFB-CB34F6072DD1}"/>
              </a:ext>
            </a:extLst>
          </p:cNvPr>
          <p:cNvSpPr txBox="1"/>
          <p:nvPr/>
        </p:nvSpPr>
        <p:spPr>
          <a:xfrm>
            <a:off x="1805366" y="2672716"/>
            <a:ext cx="5186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EU needs massive investments: common debt, the way forward. But from where?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6B91E7-E338-D9D2-9A65-59FE3215F99F}"/>
              </a:ext>
            </a:extLst>
          </p:cNvPr>
          <p:cNvSpPr txBox="1"/>
          <p:nvPr/>
        </p:nvSpPr>
        <p:spPr>
          <a:xfrm>
            <a:off x="1805366" y="3505201"/>
            <a:ext cx="5186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ptos" panose="020B0004020202020204" pitchFamily="34" charset="0"/>
              </a:rPr>
              <a:t>Europe has a 'China problem’ – in certain fields, our competitive advantage is gone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CBBA7-0324-56F7-1227-4531D7B0C8DF}"/>
              </a:ext>
            </a:extLst>
          </p:cNvPr>
          <p:cNvSpPr txBox="1"/>
          <p:nvPr/>
        </p:nvSpPr>
        <p:spPr>
          <a:xfrm>
            <a:off x="1848080" y="4402997"/>
            <a:ext cx="5186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Keeping Europe's companies in Europe by boosting innovation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76C96D-C05A-1884-54C5-DEA35178F997}"/>
              </a:ext>
            </a:extLst>
          </p:cNvPr>
          <p:cNvSpPr txBox="1"/>
          <p:nvPr/>
        </p:nvSpPr>
        <p:spPr>
          <a:xfrm>
            <a:off x="1883901" y="5429913"/>
            <a:ext cx="5186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ptos" panose="020B0004020202020204" pitchFamily="34" charset="0"/>
              </a:rPr>
              <a:t>A focus on industry and framework 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C3416-868F-2407-ADD6-37990794F15A}"/>
              </a:ext>
            </a:extLst>
          </p:cNvPr>
          <p:cNvSpPr txBox="1"/>
          <p:nvPr/>
        </p:nvSpPr>
        <p:spPr>
          <a:xfrm>
            <a:off x="1913573" y="461577"/>
            <a:ext cx="51275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18" dirty="0">
                <a:solidFill>
                  <a:schemeClr val="bg1"/>
                </a:solidFill>
                <a:latin typeface="Aptos" panose="020B0004020202020204" pitchFamily="34" charset="0"/>
              </a:rPr>
              <a:t>Draghi Report - Guide to boosting Europe’s Industry competitiveness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14E1222-2769-DA28-7B8C-16CBF867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288" y="-131567"/>
            <a:ext cx="3824679" cy="6202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633852-15FC-143B-6C34-CA0F9A0FD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288" y="4638547"/>
            <a:ext cx="3914913" cy="29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477433" y="0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472267" y="543618"/>
            <a:ext cx="8830733" cy="6162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US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0543C-F4A8-4F8A-3F7A-6196D77E6A4D}"/>
              </a:ext>
            </a:extLst>
          </p:cNvPr>
          <p:cNvSpPr txBox="1"/>
          <p:nvPr/>
        </p:nvSpPr>
        <p:spPr>
          <a:xfrm>
            <a:off x="1868557" y="827543"/>
            <a:ext cx="86639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DRAGHI - BEYOND CRMA: </a:t>
            </a:r>
          </a:p>
          <a:p>
            <a:r>
              <a:rPr lang="en-GB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Headline proposals</a:t>
            </a:r>
            <a:endParaRPr lang="en-GB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comprehensive EU strategy building on the CRMA from mining to recycling.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a dedicated EU Critical Raw Material Platform (a European JOGMEC..)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financial solutions supporting the critical raw materials value chain.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further resource diplomacy for securing supply and diversification and joint strategies with other global buyers in the G7/OECD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the untapped potential of EU resources linked to better standards and integration with industry at different levels of the value chain.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Boost European excellence in research and innovation in alternative materials for processes to substitute critical raw materials in various applications.</a:t>
            </a:r>
          </a:p>
          <a:p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207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55000" y="6096000"/>
            <a:ext cx="2641078" cy="1465158"/>
            <a:chOff x="0" y="0"/>
            <a:chExt cx="4446994" cy="2467000"/>
          </a:xfrm>
        </p:grpSpPr>
        <p:sp>
          <p:nvSpPr>
            <p:cNvPr id="3" name="Freeform 3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356680" y="-232477"/>
            <a:ext cx="7795512" cy="8034172"/>
          </a:xfrm>
          <a:custGeom>
            <a:avLst/>
            <a:gdLst/>
            <a:ahLst/>
            <a:cxnLst/>
            <a:rect l="l" t="t" r="r" b="b"/>
            <a:pathLst>
              <a:path w="12058795" h="8034172">
                <a:moveTo>
                  <a:pt x="0" y="0"/>
                </a:moveTo>
                <a:lnTo>
                  <a:pt x="12058794" y="0"/>
                </a:lnTo>
                <a:lnTo>
                  <a:pt x="12058794" y="8034172"/>
                </a:lnTo>
                <a:lnTo>
                  <a:pt x="0" y="8034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68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86564" y="6524648"/>
            <a:ext cx="1709514" cy="948366"/>
            <a:chOff x="0" y="0"/>
            <a:chExt cx="4446994" cy="2467000"/>
          </a:xfrm>
        </p:grpSpPr>
        <p:sp>
          <p:nvSpPr>
            <p:cNvPr id="10" name="Freeform 10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200C7D3A-BB15-DBC5-C08B-0841E29764D8}"/>
              </a:ext>
            </a:extLst>
          </p:cNvPr>
          <p:cNvGrpSpPr>
            <a:grpSpLocks noChangeAspect="1"/>
          </p:cNvGrpSpPr>
          <p:nvPr/>
        </p:nvGrpSpPr>
        <p:grpSpPr>
          <a:xfrm>
            <a:off x="9338964" y="6677048"/>
            <a:ext cx="1709514" cy="948366"/>
            <a:chOff x="0" y="0"/>
            <a:chExt cx="4446994" cy="24670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553BE81-83D6-F7C5-9769-599C8AA19005}"/>
                </a:ext>
              </a:extLst>
            </p:cNvPr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88D3040-03A9-9A57-DB34-DDBBB9F76B1D}"/>
                </a:ext>
              </a:extLst>
            </p:cNvPr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72C944EF-F54A-ED36-C15B-128B68CE7AE5}"/>
              </a:ext>
            </a:extLst>
          </p:cNvPr>
          <p:cNvGrpSpPr/>
          <p:nvPr/>
        </p:nvGrpSpPr>
        <p:grpSpPr>
          <a:xfrm>
            <a:off x="4479578" y="166813"/>
            <a:ext cx="6927986" cy="7572237"/>
            <a:chOff x="-301713" y="0"/>
            <a:chExt cx="2440389" cy="2804532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1990543-E812-7AE1-D62A-2BA38655997B}"/>
                </a:ext>
              </a:extLst>
            </p:cNvPr>
            <p:cNvSpPr/>
            <p:nvPr/>
          </p:nvSpPr>
          <p:spPr>
            <a:xfrm>
              <a:off x="-301713" y="0"/>
              <a:ext cx="2440389" cy="2804532"/>
            </a:xfrm>
            <a:custGeom>
              <a:avLst/>
              <a:gdLst/>
              <a:ahLst/>
              <a:cxnLst/>
              <a:rect l="l" t="t" r="r" b="b"/>
              <a:pathLst>
                <a:path w="2138676" h="2804532">
                  <a:moveTo>
                    <a:pt x="0" y="0"/>
                  </a:moveTo>
                  <a:lnTo>
                    <a:pt x="2138676" y="0"/>
                  </a:lnTo>
                  <a:lnTo>
                    <a:pt x="2138676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7E424A89-B013-AACE-07A5-4E4FB4003340}"/>
                </a:ext>
              </a:extLst>
            </p:cNvPr>
            <p:cNvSpPr txBox="1"/>
            <p:nvPr/>
          </p:nvSpPr>
          <p:spPr>
            <a:xfrm>
              <a:off x="0" y="0"/>
              <a:ext cx="2138676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63EFFBD5-210B-C22D-5B50-7010F959119C}"/>
              </a:ext>
            </a:extLst>
          </p:cNvPr>
          <p:cNvGrpSpPr/>
          <p:nvPr/>
        </p:nvGrpSpPr>
        <p:grpSpPr>
          <a:xfrm>
            <a:off x="4719736" y="353453"/>
            <a:ext cx="6927986" cy="1672166"/>
            <a:chOff x="-377567" y="-3748112"/>
            <a:chExt cx="2226671" cy="2296220"/>
          </a:xfrm>
        </p:grpSpPr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86401FDF-FD12-7050-8682-8EC5904E23CD}"/>
                </a:ext>
              </a:extLst>
            </p:cNvPr>
            <p:cNvSpPr txBox="1"/>
            <p:nvPr/>
          </p:nvSpPr>
          <p:spPr>
            <a:xfrm>
              <a:off x="-377567" y="-3748112"/>
              <a:ext cx="2226671" cy="68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99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Aptos" panose="020B0004020202020204" pitchFamily="34" charset="0"/>
                </a:rPr>
                <a:t>The CRMA needs to enable</a:t>
              </a:r>
              <a:endParaRPr lang="en-US" sz="2400" b="1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D4D66028-62EC-A69C-4881-7999D50279A1}"/>
                </a:ext>
              </a:extLst>
            </p:cNvPr>
            <p:cNvSpPr txBox="1"/>
            <p:nvPr/>
          </p:nvSpPr>
          <p:spPr>
            <a:xfrm>
              <a:off x="-18607" y="-1724103"/>
              <a:ext cx="1590435" cy="27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endParaRPr lang="en-US" sz="1200" spc="84">
                <a:solidFill>
                  <a:srgbClr val="FFFFFF"/>
                </a:solidFill>
                <a:latin typeface="Montserrat Classic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25409D9-FAD3-BA89-A364-56FFA266EE43}"/>
              </a:ext>
            </a:extLst>
          </p:cNvPr>
          <p:cNvSpPr/>
          <p:nvPr/>
        </p:nvSpPr>
        <p:spPr>
          <a:xfrm>
            <a:off x="4479578" y="1555827"/>
            <a:ext cx="6927986" cy="16360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/>
              <a:t>1st call for Strategic </a:t>
            </a:r>
            <a:r>
              <a:rPr lang="fr-BE" sz="2200" dirty="0" err="1"/>
              <a:t>Projects</a:t>
            </a:r>
            <a:r>
              <a:rPr lang="fr-BE" sz="2200" dirty="0"/>
              <a:t>: </a:t>
            </a:r>
            <a:r>
              <a:rPr lang="fr-BE" sz="2200" dirty="0" err="1"/>
              <a:t>swift</a:t>
            </a:r>
            <a:r>
              <a:rPr lang="fr-BE" sz="2200" dirty="0"/>
              <a:t> and </a:t>
            </a:r>
            <a:r>
              <a:rPr lang="fr-BE" sz="2200" dirty="0" err="1"/>
              <a:t>thorough</a:t>
            </a:r>
            <a:r>
              <a:rPr lang="fr-BE" sz="2200" dirty="0"/>
              <a:t> </a:t>
            </a:r>
            <a:r>
              <a:rPr lang="fr-BE" sz="2200" dirty="0" err="1"/>
              <a:t>evaluation</a:t>
            </a:r>
            <a:r>
              <a:rPr lang="fr-BE" sz="2200" dirty="0"/>
              <a:t> and </a:t>
            </a:r>
            <a:r>
              <a:rPr lang="fr-BE" sz="2200" dirty="0" err="1"/>
              <a:t>implementation</a:t>
            </a:r>
            <a:endParaRPr lang="fr-BE" sz="22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2227B3-C6A2-34D2-E313-389AD6B0F31B}"/>
              </a:ext>
            </a:extLst>
          </p:cNvPr>
          <p:cNvSpPr/>
          <p:nvPr/>
        </p:nvSpPr>
        <p:spPr>
          <a:xfrm>
            <a:off x="4479579" y="3207843"/>
            <a:ext cx="6591305" cy="129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/>
              <a:t>Revive exploration: out of 1000 exploration </a:t>
            </a:r>
            <a:r>
              <a:rPr lang="fr-BE" sz="2200" dirty="0" err="1"/>
              <a:t>projects</a:t>
            </a:r>
            <a:r>
              <a:rPr lang="fr-BE" sz="2200" dirty="0"/>
              <a:t> </a:t>
            </a:r>
            <a:r>
              <a:rPr lang="fr-BE" sz="2200" dirty="0" err="1"/>
              <a:t>only</a:t>
            </a:r>
            <a:r>
              <a:rPr lang="fr-BE" sz="2200" dirty="0"/>
              <a:t> 1 mine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FFA1616-AA62-B894-6FBF-55DAA21D9D17}"/>
              </a:ext>
            </a:extLst>
          </p:cNvPr>
          <p:cNvSpPr/>
          <p:nvPr/>
        </p:nvSpPr>
        <p:spPr>
          <a:xfrm>
            <a:off x="4531547" y="4497548"/>
            <a:ext cx="6591305" cy="12618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 err="1"/>
              <a:t>Reduce</a:t>
            </a:r>
            <a:r>
              <a:rPr lang="fr-BE" sz="2200" dirty="0"/>
              <a:t> </a:t>
            </a:r>
            <a:r>
              <a:rPr lang="fr-BE" sz="2200" dirty="0" err="1"/>
              <a:t>costs</a:t>
            </a:r>
            <a:r>
              <a:rPr lang="fr-BE" sz="2200" dirty="0"/>
              <a:t> – </a:t>
            </a:r>
            <a:r>
              <a:rPr lang="fr-BE" sz="2200" dirty="0" err="1"/>
              <a:t>work</a:t>
            </a:r>
            <a:r>
              <a:rPr lang="fr-BE" sz="2200" dirty="0"/>
              <a:t> on high OPEX and </a:t>
            </a:r>
            <a:r>
              <a:rPr lang="fr-BE" sz="2200" dirty="0" err="1"/>
              <a:t>unpredictable</a:t>
            </a:r>
            <a:r>
              <a:rPr lang="fr-BE" sz="2200" dirty="0"/>
              <a:t> </a:t>
            </a:r>
            <a:r>
              <a:rPr lang="fr-BE" sz="2200" dirty="0" err="1"/>
              <a:t>permitting</a:t>
            </a:r>
            <a:endParaRPr lang="fr-BE" sz="22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B37DE4-63B1-C72A-7FE6-4FB5626CED99}"/>
              </a:ext>
            </a:extLst>
          </p:cNvPr>
          <p:cNvSpPr/>
          <p:nvPr/>
        </p:nvSpPr>
        <p:spPr>
          <a:xfrm>
            <a:off x="4543205" y="5759372"/>
            <a:ext cx="6501403" cy="1389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 err="1"/>
              <a:t>Demonstrate</a:t>
            </a:r>
            <a:r>
              <a:rPr lang="fr-BE" sz="2200" dirty="0"/>
              <a:t> </a:t>
            </a:r>
            <a:r>
              <a:rPr lang="fr-BE" sz="2200" dirty="0" err="1"/>
              <a:t>what</a:t>
            </a:r>
            <a:r>
              <a:rPr lang="fr-BE" sz="2200" dirty="0"/>
              <a:t> </a:t>
            </a:r>
            <a:r>
              <a:rPr lang="fr-BE" sz="2200" dirty="0" err="1"/>
              <a:t>we</a:t>
            </a:r>
            <a:r>
              <a:rPr lang="fr-BE" sz="2200" dirty="0"/>
              <a:t> are best at! Lead </a:t>
            </a:r>
            <a:r>
              <a:rPr lang="fr-BE" sz="2200" dirty="0" err="1"/>
              <a:t>markets</a:t>
            </a:r>
            <a:r>
              <a:rPr lang="fr-BE" sz="2200" dirty="0"/>
              <a:t> for </a:t>
            </a:r>
            <a:r>
              <a:rPr lang="fr-BE" sz="2200" dirty="0" err="1"/>
              <a:t>sustainably</a:t>
            </a:r>
            <a:r>
              <a:rPr lang="fr-BE" sz="2200" dirty="0"/>
              <a:t> </a:t>
            </a:r>
            <a:r>
              <a:rPr lang="fr-BE" sz="2200" dirty="0" err="1"/>
              <a:t>mined</a:t>
            </a:r>
            <a:r>
              <a:rPr lang="fr-BE" sz="2200" dirty="0"/>
              <a:t> </a:t>
            </a:r>
            <a:r>
              <a:rPr lang="fr-BE" sz="2200" dirty="0" err="1"/>
              <a:t>materials</a:t>
            </a:r>
            <a:endParaRPr lang="fr-BE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25601" y="-128519"/>
            <a:ext cx="10033857" cy="7572237"/>
            <a:chOff x="0" y="0"/>
            <a:chExt cx="2339393" cy="2804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9393" cy="2804532"/>
            </a:xfrm>
            <a:custGeom>
              <a:avLst/>
              <a:gdLst/>
              <a:ahLst/>
              <a:cxnLst/>
              <a:rect l="l" t="t" r="r" b="b"/>
              <a:pathLst>
                <a:path w="2339393" h="2804532">
                  <a:moveTo>
                    <a:pt x="0" y="0"/>
                  </a:moveTo>
                  <a:lnTo>
                    <a:pt x="2339393" y="0"/>
                  </a:lnTo>
                  <a:lnTo>
                    <a:pt x="2339393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39393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83902" y="6897084"/>
            <a:ext cx="1378577" cy="17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spc="10">
                <a:solidFill>
                  <a:srgbClr val="FFFFFF"/>
                </a:solidFill>
                <a:latin typeface="Montserrat Light"/>
              </a:rPr>
              <a:t>www.euromines.org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C3416-868F-2407-ADD6-37990794F15A}"/>
              </a:ext>
            </a:extLst>
          </p:cNvPr>
          <p:cNvSpPr txBox="1"/>
          <p:nvPr/>
        </p:nvSpPr>
        <p:spPr>
          <a:xfrm>
            <a:off x="2517889" y="230146"/>
            <a:ext cx="868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spc="18" dirty="0">
                <a:solidFill>
                  <a:schemeClr val="bg1"/>
                </a:solidFill>
                <a:latin typeface="Open Sans Bold"/>
              </a:rPr>
              <a:t>EUROMINES MANIFESTO </a:t>
            </a:r>
            <a:br>
              <a:rPr lang="en-US" sz="3200" spc="18" dirty="0">
                <a:solidFill>
                  <a:schemeClr val="bg1"/>
                </a:solidFill>
                <a:latin typeface="Open Sans Bold"/>
              </a:rPr>
            </a:br>
            <a:r>
              <a:rPr lang="en-US" sz="3200" spc="18" dirty="0">
                <a:solidFill>
                  <a:srgbClr val="FFFFFF"/>
                </a:solidFill>
                <a:latin typeface="Open Sans Bold"/>
              </a:rPr>
              <a:t>6 steps to </a:t>
            </a:r>
            <a:r>
              <a:rPr lang="en-US" sz="3200" spc="18" dirty="0">
                <a:solidFill>
                  <a:srgbClr val="FFFFFF"/>
                </a:solidFill>
                <a:latin typeface="Aptos" panose="020B0004020202020204" pitchFamily="34" charset="0"/>
              </a:rPr>
              <a:t>Europe’s</a:t>
            </a:r>
            <a:r>
              <a:rPr lang="en-US" sz="3200" spc="18" dirty="0">
                <a:solidFill>
                  <a:srgbClr val="FFFFFF"/>
                </a:solidFill>
                <a:latin typeface="Open Sans Bold"/>
              </a:rPr>
              <a:t> resilience</a:t>
            </a:r>
          </a:p>
        </p:txBody>
      </p:sp>
      <p:pic>
        <p:nvPicPr>
          <p:cNvPr id="10" name="Picture 9" descr="A diagram of a road with text">
            <a:extLst>
              <a:ext uri="{FF2B5EF4-FFF2-40B4-BE49-F238E27FC236}">
                <a16:creationId xmlns:a16="http://schemas.microsoft.com/office/drawing/2014/main" id="{EEB1983A-7B49-B917-2B49-F0CC3CE0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1267985"/>
            <a:ext cx="100338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594069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7"/>
            <a:ext cx="8915400" cy="444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 lang="en-US" sz="240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7" name="Picture 6" descr="A diagram of a road with arrows&#10;&#10;Description automatically generated">
            <a:extLst>
              <a:ext uri="{FF2B5EF4-FFF2-40B4-BE49-F238E27FC236}">
                <a16:creationId xmlns:a16="http://schemas.microsoft.com/office/drawing/2014/main" id="{B1935A3A-A64B-1571-01B7-3D788A6341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2" y="914400"/>
            <a:ext cx="9753599" cy="5486400"/>
          </a:xfrm>
          <a:prstGeom prst="rect">
            <a:avLst/>
          </a:prstGeom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5E140452-E527-A5C9-0A96-F4C917D02026}"/>
              </a:ext>
            </a:extLst>
          </p:cNvPr>
          <p:cNvSpPr txBox="1"/>
          <p:nvPr/>
        </p:nvSpPr>
        <p:spPr>
          <a:xfrm>
            <a:off x="2167681" y="435712"/>
            <a:ext cx="89154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fr-BE" sz="4000" b="1" dirty="0">
                <a:solidFill>
                  <a:schemeClr val="bg1"/>
                </a:solidFill>
                <a:latin typeface="EC Square Sans Cond Pro" panose="020B0506040000020004" pitchFamily="34" charset="0"/>
                <a:sym typeface="EC Square Sans Pro"/>
              </a:rPr>
              <a:t>Euromines’ </a:t>
            </a:r>
            <a:r>
              <a:rPr lang="fr-BE" sz="4000" b="1" dirty="0" err="1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take</a:t>
            </a:r>
            <a:r>
              <a:rPr lang="fr-BE" sz="4000" b="1" dirty="0">
                <a:solidFill>
                  <a:schemeClr val="bg1"/>
                </a:solidFill>
                <a:latin typeface="EC Square Sans Cond Pro" panose="020B0506040000020004" pitchFamily="34" charset="0"/>
                <a:sym typeface="EC Square Sans Pro"/>
              </a:rPr>
              <a:t> on a </a:t>
            </a:r>
            <a:r>
              <a:rPr lang="fr-BE" sz="4000" b="1" dirty="0" err="1">
                <a:solidFill>
                  <a:schemeClr val="bg1"/>
                </a:solidFill>
                <a:latin typeface="EC Square Sans Cond Pro" panose="020B0506040000020004" pitchFamily="34" charset="0"/>
                <a:sym typeface="EC Square Sans Pro"/>
              </a:rPr>
              <a:t>resilient</a:t>
            </a:r>
            <a:r>
              <a:rPr lang="fr-BE" sz="4000" b="1" dirty="0">
                <a:solidFill>
                  <a:schemeClr val="bg1"/>
                </a:solidFill>
                <a:latin typeface="EC Square Sans Cond Pro" panose="020B0506040000020004" pitchFamily="34" charset="0"/>
                <a:sym typeface="EC Square Sans Pro"/>
              </a:rPr>
              <a:t> </a:t>
            </a:r>
            <a:r>
              <a:rPr lang="fr-BE" sz="4000" b="1" dirty="0" err="1">
                <a:solidFill>
                  <a:schemeClr val="bg1"/>
                </a:solidFill>
                <a:latin typeface="EC Square Sans Cond Pro" panose="020B0506040000020004" pitchFamily="34" charset="0"/>
                <a:sym typeface="EC Square Sans Pro"/>
              </a:rPr>
              <a:t>industry</a:t>
            </a:r>
            <a:endParaRPr lang="en-US" sz="2400" dirty="0">
              <a:solidFill>
                <a:srgbClr val="FFFFFF"/>
              </a:solidFill>
              <a:latin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9318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625599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7"/>
            <a:ext cx="8915400" cy="444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 lang="en-US" sz="240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2" name="Picture 1" descr="A diagram of a company's supply chain&#10;&#10;Description automatically generated">
            <a:extLst>
              <a:ext uri="{FF2B5EF4-FFF2-40B4-BE49-F238E27FC236}">
                <a16:creationId xmlns:a16="http://schemas.microsoft.com/office/drawing/2014/main" id="{D174BA56-4EF6-490F-15D1-A1808109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2" y="914400"/>
            <a:ext cx="9753599" cy="5486400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A62B1F7C-8BA0-4C2E-A9B9-536345995684}"/>
              </a:ext>
            </a:extLst>
          </p:cNvPr>
          <p:cNvSpPr txBox="1"/>
          <p:nvPr/>
        </p:nvSpPr>
        <p:spPr>
          <a:xfrm>
            <a:off x="2167681" y="435712"/>
            <a:ext cx="8915400" cy="526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fr-BE" sz="4000" b="1" dirty="0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Euromines’ </a:t>
            </a:r>
            <a:r>
              <a:rPr lang="fr-BE" sz="4000" b="1" dirty="0" err="1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take</a:t>
            </a:r>
            <a:r>
              <a:rPr lang="fr-BE" sz="4000" b="1" dirty="0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 on a </a:t>
            </a:r>
            <a:r>
              <a:rPr lang="fr-BE" sz="4000" b="1" dirty="0" err="1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resilient</a:t>
            </a:r>
            <a:r>
              <a:rPr lang="fr-BE" sz="4000" b="1" dirty="0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 </a:t>
            </a:r>
            <a:r>
              <a:rPr lang="fr-BE" sz="4000" b="1" dirty="0" err="1">
                <a:solidFill>
                  <a:schemeClr val="bg1"/>
                </a:solidFill>
                <a:latin typeface="Aptos" panose="020B0004020202020204" pitchFamily="34" charset="0"/>
                <a:sym typeface="EC Square Sans Pro"/>
              </a:rPr>
              <a:t>industry</a:t>
            </a:r>
            <a:endParaRPr lang="en-US" sz="2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201" y="0"/>
            <a:ext cx="10363200" cy="7315200"/>
          </a:xfrm>
          <a:custGeom>
            <a:avLst/>
            <a:gdLst/>
            <a:ahLst/>
            <a:cxnLst/>
            <a:rect l="l" t="t" r="r" b="b"/>
            <a:pathLst>
              <a:path w="15564255" h="7315200">
                <a:moveTo>
                  <a:pt x="0" y="0"/>
                </a:moveTo>
                <a:lnTo>
                  <a:pt x="15564255" y="0"/>
                </a:lnTo>
                <a:lnTo>
                  <a:pt x="1556425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990" r="-3119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343097" y="-128519"/>
            <a:ext cx="6316361" cy="7572237"/>
            <a:chOff x="0" y="0"/>
            <a:chExt cx="2339393" cy="2804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9393" cy="2804532"/>
            </a:xfrm>
            <a:custGeom>
              <a:avLst/>
              <a:gdLst/>
              <a:ahLst/>
              <a:cxnLst/>
              <a:rect l="l" t="t" r="r" b="b"/>
              <a:pathLst>
                <a:path w="2339393" h="2804532">
                  <a:moveTo>
                    <a:pt x="0" y="0"/>
                  </a:moveTo>
                  <a:lnTo>
                    <a:pt x="2339393" y="0"/>
                  </a:lnTo>
                  <a:lnTo>
                    <a:pt x="2339393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39393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864691" y="1278378"/>
            <a:ext cx="4675452" cy="5088456"/>
            <a:chOff x="0" y="0"/>
            <a:chExt cx="6233936" cy="67846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623393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dirty="0">
                  <a:solidFill>
                    <a:srgbClr val="F8FBFD"/>
                  </a:solidFill>
                  <a:latin typeface="Montserrat Classic Bold"/>
                </a:rPr>
                <a:t>Thank you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5298"/>
              <a:ext cx="6233936" cy="590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dirty="0"/>
            </a:p>
            <a:p>
              <a:pPr>
                <a:lnSpc>
                  <a:spcPts val="2700"/>
                </a:lnSpc>
              </a:pPr>
              <a:endParaRPr dirty="0"/>
            </a:p>
            <a:p>
              <a:pPr>
                <a:lnSpc>
                  <a:spcPts val="2700"/>
                </a:lnSpc>
              </a:pPr>
              <a:endParaRPr dirty="0"/>
            </a:p>
            <a:p>
              <a:pPr>
                <a:lnSpc>
                  <a:spcPts val="2700"/>
                </a:lnSpc>
              </a:pPr>
              <a:r>
                <a:rPr lang="en-US" spc="18" dirty="0" err="1">
                  <a:solidFill>
                    <a:srgbClr val="F8FBFD"/>
                  </a:solidFill>
                  <a:latin typeface="Montserrat Light"/>
                </a:rPr>
                <a:t>Euromines</a:t>
              </a:r>
              <a:endParaRPr lang="en-US" spc="18" dirty="0">
                <a:solidFill>
                  <a:srgbClr val="F8FBFD"/>
                </a:solidFill>
                <a:latin typeface="Montserrat Light"/>
              </a:endParaRPr>
            </a:p>
            <a:p>
              <a:pPr>
                <a:lnSpc>
                  <a:spcPts val="2700"/>
                </a:lnSpc>
              </a:pPr>
              <a:r>
                <a:rPr lang="en-US" spc="18" dirty="0">
                  <a:solidFill>
                    <a:srgbClr val="F8FBFD"/>
                  </a:solidFill>
                  <a:latin typeface="Montserrat Light"/>
                </a:rPr>
                <a:t>European Association of Mining Industries, Metal Ores &amp; Industrial Minerals</a:t>
              </a:r>
            </a:p>
            <a:p>
              <a:pPr>
                <a:lnSpc>
                  <a:spcPts val="2700"/>
                </a:lnSpc>
              </a:pPr>
              <a:endParaRPr lang="en-US" spc="18" dirty="0">
                <a:solidFill>
                  <a:srgbClr val="F8FBFD"/>
                </a:solidFill>
                <a:latin typeface="Montserrat Light"/>
              </a:endParaRPr>
            </a:p>
            <a:p>
              <a:pPr>
                <a:lnSpc>
                  <a:spcPts val="2700"/>
                </a:lnSpc>
              </a:pPr>
              <a:r>
                <a:rPr lang="en-US" spc="18" dirty="0">
                  <a:solidFill>
                    <a:srgbClr val="F8FBFD"/>
                  </a:solidFill>
                  <a:latin typeface="Montserrat Light"/>
                </a:rPr>
                <a:t>Avenue de </a:t>
              </a:r>
              <a:r>
                <a:rPr lang="en-US" spc="18" dirty="0" err="1">
                  <a:solidFill>
                    <a:srgbClr val="F8FBFD"/>
                  </a:solidFill>
                  <a:latin typeface="Montserrat Light"/>
                </a:rPr>
                <a:t>Tervueren</a:t>
              </a:r>
              <a:r>
                <a:rPr lang="en-US" spc="18" dirty="0">
                  <a:solidFill>
                    <a:srgbClr val="F8FBFD"/>
                  </a:solidFill>
                  <a:latin typeface="Montserrat Light"/>
                </a:rPr>
                <a:t>, 168, box 15</a:t>
              </a:r>
            </a:p>
            <a:p>
              <a:pPr>
                <a:lnSpc>
                  <a:spcPts val="2700"/>
                </a:lnSpc>
              </a:pPr>
              <a:r>
                <a:rPr lang="en-US" spc="18" dirty="0">
                  <a:solidFill>
                    <a:srgbClr val="F8FBFD"/>
                  </a:solidFill>
                  <a:latin typeface="Montserrat Light"/>
                </a:rPr>
                <a:t>1150 Brussels-Belgium</a:t>
              </a:r>
            </a:p>
            <a:p>
              <a:pPr>
                <a:lnSpc>
                  <a:spcPts val="2700"/>
                </a:lnSpc>
              </a:pPr>
              <a:endParaRPr lang="en-US" spc="18" dirty="0">
                <a:solidFill>
                  <a:srgbClr val="F8FBFD"/>
                </a:solidFill>
                <a:latin typeface="Montserrat Light"/>
              </a:endParaRPr>
            </a:p>
            <a:p>
              <a:pPr>
                <a:lnSpc>
                  <a:spcPts val="2700"/>
                </a:lnSpc>
              </a:pPr>
              <a:r>
                <a:rPr lang="en-US" spc="18" dirty="0" err="1">
                  <a:solidFill>
                    <a:srgbClr val="F8FBFD"/>
                  </a:solidFill>
                  <a:latin typeface="Montserrat Light"/>
                </a:rPr>
                <a:t>www.euromines.org</a:t>
              </a:r>
              <a:endParaRPr lang="en-US" spc="18" dirty="0">
                <a:solidFill>
                  <a:srgbClr val="F8FBFD"/>
                </a:solidFill>
                <a:latin typeface="Montserrat Light"/>
              </a:endParaRPr>
            </a:p>
            <a:p>
              <a:pPr>
                <a:lnSpc>
                  <a:spcPts val="2700"/>
                </a:lnSpc>
              </a:pPr>
              <a:r>
                <a:rPr lang="en-US" spc="18" dirty="0" err="1">
                  <a:solidFill>
                    <a:srgbClr val="F8FBFD"/>
                  </a:solidFill>
                  <a:latin typeface="Montserrat Light"/>
                </a:rPr>
                <a:t>secretariat@euromines.be</a:t>
              </a:r>
              <a:endParaRPr lang="en-US" spc="18" dirty="0">
                <a:solidFill>
                  <a:srgbClr val="F8FBFD"/>
                </a:solidFill>
                <a:latin typeface="Montserrat Light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685386" y="6366834"/>
            <a:ext cx="1709514" cy="948366"/>
            <a:chOff x="0" y="0"/>
            <a:chExt cx="4446994" cy="2467000"/>
          </a:xfrm>
        </p:grpSpPr>
        <p:sp>
          <p:nvSpPr>
            <p:cNvPr id="11" name="Freeform 11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7275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18288000" h="10881360">
                <a:moveTo>
                  <a:pt x="0" y="0"/>
                </a:moveTo>
                <a:lnTo>
                  <a:pt x="18288000" y="0"/>
                </a:lnTo>
                <a:lnTo>
                  <a:pt x="18288000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24367" y="5436644"/>
            <a:ext cx="2095255" cy="1162359"/>
            <a:chOff x="0" y="0"/>
            <a:chExt cx="4446994" cy="2467000"/>
          </a:xfrm>
        </p:grpSpPr>
        <p:sp>
          <p:nvSpPr>
            <p:cNvPr id="4" name="Freeform 4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15950" y="6280205"/>
            <a:ext cx="1093671" cy="14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0"/>
              </a:lnSpc>
            </a:pPr>
            <a:r>
              <a:rPr lang="en-US" sz="793" spc="7">
                <a:solidFill>
                  <a:srgbClr val="FFFFFF"/>
                </a:solidFill>
                <a:latin typeface="Montserrat Light"/>
              </a:rPr>
              <a:t>www.euromines.org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5360263" y="776378"/>
            <a:ext cx="4441819" cy="5896422"/>
            <a:chOff x="0" y="0"/>
            <a:chExt cx="1320621" cy="17530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0622" cy="1753098"/>
            </a:xfrm>
            <a:custGeom>
              <a:avLst/>
              <a:gdLst/>
              <a:ahLst/>
              <a:cxnLst/>
              <a:rect l="l" t="t" r="r" b="b"/>
              <a:pathLst>
                <a:path w="1320622" h="1753098">
                  <a:moveTo>
                    <a:pt x="0" y="0"/>
                  </a:moveTo>
                  <a:lnTo>
                    <a:pt x="1320622" y="0"/>
                  </a:lnTo>
                  <a:lnTo>
                    <a:pt x="1320622" y="1753098"/>
                  </a:lnTo>
                  <a:lnTo>
                    <a:pt x="0" y="17530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20621" cy="1791198"/>
            </a:xfrm>
            <a:prstGeom prst="rect">
              <a:avLst/>
            </a:prstGeom>
          </p:spPr>
          <p:txBody>
            <a:bodyPr lIns="63282" tIns="63282" rIns="63282" bIns="63282" rtlCol="0" anchor="ctr"/>
            <a:lstStyle/>
            <a:p>
              <a:pPr algn="ctr">
                <a:lnSpc>
                  <a:spcPts val="1069"/>
                </a:lnSpc>
              </a:pPr>
              <a:endParaRPr sz="960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5053605" y="553778"/>
            <a:ext cx="4975548" cy="6287057"/>
          </a:xfrm>
          <a:custGeom>
            <a:avLst/>
            <a:gdLst/>
            <a:ahLst/>
            <a:cxnLst/>
            <a:rect l="l" t="t" r="r" b="b"/>
            <a:pathLst>
              <a:path w="9329153" h="11788232">
                <a:moveTo>
                  <a:pt x="0" y="0"/>
                </a:moveTo>
                <a:lnTo>
                  <a:pt x="9329153" y="0"/>
                </a:lnTo>
                <a:lnTo>
                  <a:pt x="9329153" y="11788232"/>
                </a:lnTo>
                <a:lnTo>
                  <a:pt x="0" y="11788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334" r="-296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919463" y="1828839"/>
            <a:ext cx="316464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3"/>
              </a:lnSpc>
            </a:pPr>
            <a:r>
              <a:rPr lang="en-US" sz="3853" spc="-38">
                <a:solidFill>
                  <a:srgbClr val="0085C8"/>
                </a:solidFill>
                <a:latin typeface="Montserrat Classic Bold"/>
              </a:rPr>
              <a:t>Membership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713993" y="1690788"/>
            <a:ext cx="1547700" cy="858598"/>
            <a:chOff x="0" y="0"/>
            <a:chExt cx="4446994" cy="2467000"/>
          </a:xfrm>
        </p:grpSpPr>
        <p:sp>
          <p:nvSpPr>
            <p:cNvPr id="13" name="Freeform 13"/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0085C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0085C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6445801" y="2615083"/>
            <a:ext cx="692054" cy="399262"/>
          </a:xfrm>
          <a:custGeom>
            <a:avLst/>
            <a:gdLst/>
            <a:ahLst/>
            <a:cxnLst/>
            <a:rect l="l" t="t" r="r" b="b"/>
            <a:pathLst>
              <a:path w="1297602" h="748617">
                <a:moveTo>
                  <a:pt x="0" y="0"/>
                </a:moveTo>
                <a:lnTo>
                  <a:pt x="1297602" y="0"/>
                </a:lnTo>
                <a:lnTo>
                  <a:pt x="1297602" y="748616"/>
                </a:lnTo>
                <a:lnTo>
                  <a:pt x="0" y="7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316836" y="2684411"/>
            <a:ext cx="1219412" cy="285146"/>
          </a:xfrm>
          <a:custGeom>
            <a:avLst/>
            <a:gdLst/>
            <a:ahLst/>
            <a:cxnLst/>
            <a:rect l="l" t="t" r="r" b="b"/>
            <a:pathLst>
              <a:path w="2286397" h="534649">
                <a:moveTo>
                  <a:pt x="0" y="0"/>
                </a:moveTo>
                <a:lnTo>
                  <a:pt x="2286397" y="0"/>
                </a:lnTo>
                <a:lnTo>
                  <a:pt x="2286397" y="534649"/>
                </a:lnTo>
                <a:lnTo>
                  <a:pt x="0" y="5346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81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590293" y="2696681"/>
            <a:ext cx="621170" cy="260606"/>
          </a:xfrm>
          <a:custGeom>
            <a:avLst/>
            <a:gdLst/>
            <a:ahLst/>
            <a:cxnLst/>
            <a:rect l="l" t="t" r="r" b="b"/>
            <a:pathLst>
              <a:path w="1164693" h="488636">
                <a:moveTo>
                  <a:pt x="0" y="0"/>
                </a:moveTo>
                <a:lnTo>
                  <a:pt x="1164693" y="0"/>
                </a:lnTo>
                <a:lnTo>
                  <a:pt x="1164693" y="488636"/>
                </a:lnTo>
                <a:lnTo>
                  <a:pt x="0" y="488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772328" y="2706229"/>
            <a:ext cx="796005" cy="308116"/>
          </a:xfrm>
          <a:custGeom>
            <a:avLst/>
            <a:gdLst/>
            <a:ahLst/>
            <a:cxnLst/>
            <a:rect l="l" t="t" r="r" b="b"/>
            <a:pathLst>
              <a:path w="1492510" h="577718">
                <a:moveTo>
                  <a:pt x="0" y="0"/>
                </a:moveTo>
                <a:lnTo>
                  <a:pt x="1492510" y="0"/>
                </a:lnTo>
                <a:lnTo>
                  <a:pt x="1492510" y="577717"/>
                </a:lnTo>
                <a:lnTo>
                  <a:pt x="0" y="5777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5678" r="-2" b="-826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4826024" y="3169034"/>
            <a:ext cx="1178206" cy="193598"/>
          </a:xfrm>
          <a:custGeom>
            <a:avLst/>
            <a:gdLst/>
            <a:ahLst/>
            <a:cxnLst/>
            <a:rect l="l" t="t" r="r" b="b"/>
            <a:pathLst>
              <a:path w="2209137" h="362997">
                <a:moveTo>
                  <a:pt x="0" y="0"/>
                </a:moveTo>
                <a:lnTo>
                  <a:pt x="2209137" y="0"/>
                </a:lnTo>
                <a:lnTo>
                  <a:pt x="2209137" y="362997"/>
                </a:lnTo>
                <a:lnTo>
                  <a:pt x="0" y="362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" r="-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7916631" y="5278380"/>
            <a:ext cx="853612" cy="284333"/>
          </a:xfrm>
          <a:custGeom>
            <a:avLst/>
            <a:gdLst/>
            <a:ahLst/>
            <a:cxnLst/>
            <a:rect l="l" t="t" r="r" b="b"/>
            <a:pathLst>
              <a:path w="1600522" h="533124">
                <a:moveTo>
                  <a:pt x="0" y="0"/>
                </a:moveTo>
                <a:lnTo>
                  <a:pt x="1600522" y="0"/>
                </a:lnTo>
                <a:lnTo>
                  <a:pt x="1600522" y="533124"/>
                </a:lnTo>
                <a:lnTo>
                  <a:pt x="0" y="533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83" r="-1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6128334" y="3085212"/>
            <a:ext cx="853612" cy="374733"/>
          </a:xfrm>
          <a:custGeom>
            <a:avLst/>
            <a:gdLst/>
            <a:ahLst/>
            <a:cxnLst/>
            <a:rect l="l" t="t" r="r" b="b"/>
            <a:pathLst>
              <a:path w="1600522" h="702625">
                <a:moveTo>
                  <a:pt x="0" y="0"/>
                </a:moveTo>
                <a:lnTo>
                  <a:pt x="1600522" y="0"/>
                </a:lnTo>
                <a:lnTo>
                  <a:pt x="1600522" y="702625"/>
                </a:lnTo>
                <a:lnTo>
                  <a:pt x="0" y="7026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70843" b="-569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8576907" y="3060305"/>
            <a:ext cx="627538" cy="349929"/>
          </a:xfrm>
          <a:custGeom>
            <a:avLst/>
            <a:gdLst/>
            <a:ahLst/>
            <a:cxnLst/>
            <a:rect l="l" t="t" r="r" b="b"/>
            <a:pathLst>
              <a:path w="1176633" h="656116">
                <a:moveTo>
                  <a:pt x="0" y="0"/>
                </a:moveTo>
                <a:lnTo>
                  <a:pt x="1176633" y="0"/>
                </a:lnTo>
                <a:lnTo>
                  <a:pt x="1176633" y="656116"/>
                </a:lnTo>
                <a:lnTo>
                  <a:pt x="0" y="6561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9469592" y="3042279"/>
            <a:ext cx="708143" cy="385983"/>
          </a:xfrm>
          <a:custGeom>
            <a:avLst/>
            <a:gdLst/>
            <a:ahLst/>
            <a:cxnLst/>
            <a:rect l="l" t="t" r="r" b="b"/>
            <a:pathLst>
              <a:path w="1327768" h="723719">
                <a:moveTo>
                  <a:pt x="0" y="0"/>
                </a:moveTo>
                <a:lnTo>
                  <a:pt x="1327767" y="0"/>
                </a:lnTo>
                <a:lnTo>
                  <a:pt x="1327767" y="723719"/>
                </a:lnTo>
                <a:lnTo>
                  <a:pt x="0" y="7237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4836916" y="3524453"/>
            <a:ext cx="731417" cy="406865"/>
          </a:xfrm>
          <a:custGeom>
            <a:avLst/>
            <a:gdLst/>
            <a:ahLst/>
            <a:cxnLst/>
            <a:rect l="l" t="t" r="r" b="b"/>
            <a:pathLst>
              <a:path w="1371407" h="762872">
                <a:moveTo>
                  <a:pt x="0" y="0"/>
                </a:moveTo>
                <a:lnTo>
                  <a:pt x="1371407" y="0"/>
                </a:lnTo>
                <a:lnTo>
                  <a:pt x="1371407" y="762872"/>
                </a:lnTo>
                <a:lnTo>
                  <a:pt x="0" y="762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8" r="-3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5755252" y="3563556"/>
            <a:ext cx="497959" cy="308645"/>
          </a:xfrm>
          <a:custGeom>
            <a:avLst/>
            <a:gdLst/>
            <a:ahLst/>
            <a:cxnLst/>
            <a:rect l="l" t="t" r="r" b="b"/>
            <a:pathLst>
              <a:path w="933674" h="578710">
                <a:moveTo>
                  <a:pt x="0" y="0"/>
                </a:moveTo>
                <a:lnTo>
                  <a:pt x="933674" y="0"/>
                </a:lnTo>
                <a:lnTo>
                  <a:pt x="933674" y="578710"/>
                </a:lnTo>
                <a:lnTo>
                  <a:pt x="0" y="578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2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7376544" y="3544465"/>
            <a:ext cx="767576" cy="386853"/>
          </a:xfrm>
          <a:custGeom>
            <a:avLst/>
            <a:gdLst/>
            <a:ahLst/>
            <a:cxnLst/>
            <a:rect l="l" t="t" r="r" b="b"/>
            <a:pathLst>
              <a:path w="1439205" h="725349">
                <a:moveTo>
                  <a:pt x="0" y="0"/>
                </a:moveTo>
                <a:lnTo>
                  <a:pt x="1439205" y="0"/>
                </a:lnTo>
                <a:lnTo>
                  <a:pt x="1439205" y="725349"/>
                </a:lnTo>
                <a:lnTo>
                  <a:pt x="0" y="72534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9357" b="-138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144121" y="3544464"/>
            <a:ext cx="780279" cy="413362"/>
          </a:xfrm>
          <a:custGeom>
            <a:avLst/>
            <a:gdLst/>
            <a:ahLst/>
            <a:cxnLst/>
            <a:rect l="l" t="t" r="r" b="b"/>
            <a:pathLst>
              <a:path w="1463023" h="775054">
                <a:moveTo>
                  <a:pt x="0" y="0"/>
                </a:moveTo>
                <a:lnTo>
                  <a:pt x="1463023" y="0"/>
                </a:lnTo>
                <a:lnTo>
                  <a:pt x="1463023" y="775053"/>
                </a:lnTo>
                <a:lnTo>
                  <a:pt x="0" y="775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918111" y="3502059"/>
            <a:ext cx="428308" cy="451653"/>
          </a:xfrm>
          <a:custGeom>
            <a:avLst/>
            <a:gdLst/>
            <a:ahLst/>
            <a:cxnLst/>
            <a:rect l="l" t="t" r="r" b="b"/>
            <a:pathLst>
              <a:path w="803077" h="846850">
                <a:moveTo>
                  <a:pt x="0" y="0"/>
                </a:moveTo>
                <a:lnTo>
                  <a:pt x="803077" y="0"/>
                </a:lnTo>
                <a:lnTo>
                  <a:pt x="803077" y="846850"/>
                </a:lnTo>
                <a:lnTo>
                  <a:pt x="0" y="8468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2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986270" y="3028253"/>
            <a:ext cx="417165" cy="486274"/>
          </a:xfrm>
          <a:custGeom>
            <a:avLst/>
            <a:gdLst/>
            <a:ahLst/>
            <a:cxnLst/>
            <a:rect l="l" t="t" r="r" b="b"/>
            <a:pathLst>
              <a:path w="782184" h="911763">
                <a:moveTo>
                  <a:pt x="0" y="0"/>
                </a:moveTo>
                <a:lnTo>
                  <a:pt x="782183" y="0"/>
                </a:lnTo>
                <a:lnTo>
                  <a:pt x="782183" y="911763"/>
                </a:lnTo>
                <a:lnTo>
                  <a:pt x="0" y="91176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33" r="-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9469591" y="3589027"/>
            <a:ext cx="894022" cy="257702"/>
          </a:xfrm>
          <a:custGeom>
            <a:avLst/>
            <a:gdLst/>
            <a:ahLst/>
            <a:cxnLst/>
            <a:rect l="l" t="t" r="r" b="b"/>
            <a:pathLst>
              <a:path w="1676292" h="483192">
                <a:moveTo>
                  <a:pt x="0" y="0"/>
                </a:moveTo>
                <a:lnTo>
                  <a:pt x="1676292" y="0"/>
                </a:lnTo>
                <a:lnTo>
                  <a:pt x="1676292" y="483192"/>
                </a:lnTo>
                <a:lnTo>
                  <a:pt x="0" y="48319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5993952" y="4016055"/>
            <a:ext cx="1000248" cy="288353"/>
          </a:xfrm>
          <a:custGeom>
            <a:avLst/>
            <a:gdLst/>
            <a:ahLst/>
            <a:cxnLst/>
            <a:rect l="l" t="t" r="r" b="b"/>
            <a:pathLst>
              <a:path w="1875465" h="540662">
                <a:moveTo>
                  <a:pt x="0" y="0"/>
                </a:moveTo>
                <a:lnTo>
                  <a:pt x="1875465" y="0"/>
                </a:lnTo>
                <a:lnTo>
                  <a:pt x="1875465" y="540662"/>
                </a:lnTo>
                <a:lnTo>
                  <a:pt x="0" y="54066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62" b="-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826025" y="3993896"/>
            <a:ext cx="1092417" cy="349573"/>
          </a:xfrm>
          <a:custGeom>
            <a:avLst/>
            <a:gdLst/>
            <a:ahLst/>
            <a:cxnLst/>
            <a:rect l="l" t="t" r="r" b="b"/>
            <a:pathLst>
              <a:path w="2048282" h="655450">
                <a:moveTo>
                  <a:pt x="0" y="0"/>
                </a:moveTo>
                <a:lnTo>
                  <a:pt x="2048282" y="0"/>
                </a:lnTo>
                <a:lnTo>
                  <a:pt x="2048282" y="655450"/>
                </a:lnTo>
                <a:lnTo>
                  <a:pt x="0" y="6554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54166" b="-5416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7244834" y="4047820"/>
            <a:ext cx="899286" cy="224822"/>
          </a:xfrm>
          <a:custGeom>
            <a:avLst/>
            <a:gdLst/>
            <a:ahLst/>
            <a:cxnLst/>
            <a:rect l="l" t="t" r="r" b="b"/>
            <a:pathLst>
              <a:path w="1686162" h="421541">
                <a:moveTo>
                  <a:pt x="0" y="0"/>
                </a:moveTo>
                <a:lnTo>
                  <a:pt x="1686162" y="0"/>
                </a:lnTo>
                <a:lnTo>
                  <a:pt x="1686162" y="421540"/>
                </a:lnTo>
                <a:lnTo>
                  <a:pt x="0" y="4215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8293080" y="4090696"/>
            <a:ext cx="1195195" cy="155973"/>
          </a:xfrm>
          <a:custGeom>
            <a:avLst/>
            <a:gdLst/>
            <a:ahLst/>
            <a:cxnLst/>
            <a:rect l="l" t="t" r="r" b="b"/>
            <a:pathLst>
              <a:path w="2240991" h="292450">
                <a:moveTo>
                  <a:pt x="0" y="0"/>
                </a:moveTo>
                <a:lnTo>
                  <a:pt x="2240991" y="0"/>
                </a:lnTo>
                <a:lnTo>
                  <a:pt x="2240991" y="292450"/>
                </a:lnTo>
                <a:lnTo>
                  <a:pt x="0" y="2924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9700686" y="3993895"/>
            <a:ext cx="477048" cy="357490"/>
          </a:xfrm>
          <a:custGeom>
            <a:avLst/>
            <a:gdLst/>
            <a:ahLst/>
            <a:cxnLst/>
            <a:rect l="l" t="t" r="r" b="b"/>
            <a:pathLst>
              <a:path w="894465" h="670294">
                <a:moveTo>
                  <a:pt x="0" y="0"/>
                </a:moveTo>
                <a:lnTo>
                  <a:pt x="894465" y="0"/>
                </a:lnTo>
                <a:lnTo>
                  <a:pt x="894465" y="670294"/>
                </a:lnTo>
                <a:lnTo>
                  <a:pt x="0" y="67029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b="-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5654373" y="4538589"/>
            <a:ext cx="1118487" cy="117372"/>
          </a:xfrm>
          <a:custGeom>
            <a:avLst/>
            <a:gdLst/>
            <a:ahLst/>
            <a:cxnLst/>
            <a:rect l="l" t="t" r="r" b="b"/>
            <a:pathLst>
              <a:path w="2097163" h="220073">
                <a:moveTo>
                  <a:pt x="0" y="0"/>
                </a:moveTo>
                <a:lnTo>
                  <a:pt x="2097163" y="0"/>
                </a:lnTo>
                <a:lnTo>
                  <a:pt x="2097163" y="220073"/>
                </a:lnTo>
                <a:lnTo>
                  <a:pt x="0" y="2200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7953487" y="4302700"/>
            <a:ext cx="679182" cy="412943"/>
          </a:xfrm>
          <a:custGeom>
            <a:avLst/>
            <a:gdLst/>
            <a:ahLst/>
            <a:cxnLst/>
            <a:rect l="l" t="t" r="r" b="b"/>
            <a:pathLst>
              <a:path w="1273467" h="774268">
                <a:moveTo>
                  <a:pt x="0" y="0"/>
                </a:moveTo>
                <a:lnTo>
                  <a:pt x="1273467" y="0"/>
                </a:lnTo>
                <a:lnTo>
                  <a:pt x="1273467" y="774268"/>
                </a:lnTo>
                <a:lnTo>
                  <a:pt x="0" y="77426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6889547" y="4429271"/>
            <a:ext cx="935675" cy="241339"/>
          </a:xfrm>
          <a:custGeom>
            <a:avLst/>
            <a:gdLst/>
            <a:ahLst/>
            <a:cxnLst/>
            <a:rect l="l" t="t" r="r" b="b"/>
            <a:pathLst>
              <a:path w="1754391" h="452511">
                <a:moveTo>
                  <a:pt x="0" y="0"/>
                </a:moveTo>
                <a:lnTo>
                  <a:pt x="1754391" y="0"/>
                </a:lnTo>
                <a:lnTo>
                  <a:pt x="1754391" y="452511"/>
                </a:lnTo>
                <a:lnTo>
                  <a:pt x="0" y="45251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b="-4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6705102" y="4906894"/>
            <a:ext cx="1146571" cy="294399"/>
          </a:xfrm>
          <a:custGeom>
            <a:avLst/>
            <a:gdLst/>
            <a:ahLst/>
            <a:cxnLst/>
            <a:rect l="l" t="t" r="r" b="b"/>
            <a:pathLst>
              <a:path w="2149821" h="551999">
                <a:moveTo>
                  <a:pt x="0" y="0"/>
                </a:moveTo>
                <a:lnTo>
                  <a:pt x="2149821" y="0"/>
                </a:lnTo>
                <a:lnTo>
                  <a:pt x="2149821" y="551998"/>
                </a:lnTo>
                <a:lnTo>
                  <a:pt x="0" y="55199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4917" t="-114833" r="-5406" b="-21483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8007007" y="4841954"/>
            <a:ext cx="362661" cy="362661"/>
          </a:xfrm>
          <a:custGeom>
            <a:avLst/>
            <a:gdLst/>
            <a:ahLst/>
            <a:cxnLst/>
            <a:rect l="l" t="t" r="r" b="b"/>
            <a:pathLst>
              <a:path w="679989" h="679989">
                <a:moveTo>
                  <a:pt x="0" y="0"/>
                </a:moveTo>
                <a:lnTo>
                  <a:pt x="679989" y="0"/>
                </a:lnTo>
                <a:lnTo>
                  <a:pt x="679989" y="679989"/>
                </a:lnTo>
                <a:lnTo>
                  <a:pt x="0" y="67998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8525001" y="4868272"/>
            <a:ext cx="728705" cy="185820"/>
          </a:xfrm>
          <a:custGeom>
            <a:avLst/>
            <a:gdLst/>
            <a:ahLst/>
            <a:cxnLst/>
            <a:rect l="l" t="t" r="r" b="b"/>
            <a:pathLst>
              <a:path w="1366321" h="348412">
                <a:moveTo>
                  <a:pt x="0" y="0"/>
                </a:moveTo>
                <a:lnTo>
                  <a:pt x="1366321" y="0"/>
                </a:lnTo>
                <a:lnTo>
                  <a:pt x="1366321" y="348412"/>
                </a:lnTo>
                <a:lnTo>
                  <a:pt x="0" y="34841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r="-34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9469592" y="4874511"/>
            <a:ext cx="763961" cy="252913"/>
          </a:xfrm>
          <a:custGeom>
            <a:avLst/>
            <a:gdLst/>
            <a:ahLst/>
            <a:cxnLst/>
            <a:rect l="l" t="t" r="r" b="b"/>
            <a:pathLst>
              <a:path w="1432426" h="474211">
                <a:moveTo>
                  <a:pt x="0" y="0"/>
                </a:moveTo>
                <a:lnTo>
                  <a:pt x="1432426" y="0"/>
                </a:lnTo>
                <a:lnTo>
                  <a:pt x="1432426" y="474211"/>
                </a:lnTo>
                <a:lnTo>
                  <a:pt x="0" y="474211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b="-2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4810713" y="5318498"/>
            <a:ext cx="774386" cy="332743"/>
          </a:xfrm>
          <a:custGeom>
            <a:avLst/>
            <a:gdLst/>
            <a:ahLst/>
            <a:cxnLst/>
            <a:rect l="l" t="t" r="r" b="b"/>
            <a:pathLst>
              <a:path w="1451973" h="623894">
                <a:moveTo>
                  <a:pt x="0" y="0"/>
                </a:moveTo>
                <a:lnTo>
                  <a:pt x="1451973" y="0"/>
                </a:lnTo>
                <a:lnTo>
                  <a:pt x="1451973" y="623895"/>
                </a:lnTo>
                <a:lnTo>
                  <a:pt x="0" y="62389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5645996" y="5343230"/>
            <a:ext cx="858914" cy="283278"/>
          </a:xfrm>
          <a:custGeom>
            <a:avLst/>
            <a:gdLst/>
            <a:ahLst/>
            <a:cxnLst/>
            <a:rect l="l" t="t" r="r" b="b"/>
            <a:pathLst>
              <a:path w="1610463" h="531147">
                <a:moveTo>
                  <a:pt x="0" y="0"/>
                </a:moveTo>
                <a:lnTo>
                  <a:pt x="1610463" y="0"/>
                </a:lnTo>
                <a:lnTo>
                  <a:pt x="1610463" y="531147"/>
                </a:lnTo>
                <a:lnTo>
                  <a:pt x="0" y="53114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b="-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6565806" y="5402746"/>
            <a:ext cx="1194526" cy="164247"/>
          </a:xfrm>
          <a:custGeom>
            <a:avLst/>
            <a:gdLst/>
            <a:ahLst/>
            <a:cxnLst/>
            <a:rect l="l" t="t" r="r" b="b"/>
            <a:pathLst>
              <a:path w="2239736" h="307964">
                <a:moveTo>
                  <a:pt x="0" y="0"/>
                </a:moveTo>
                <a:lnTo>
                  <a:pt x="2239736" y="0"/>
                </a:lnTo>
                <a:lnTo>
                  <a:pt x="2239736" y="307964"/>
                </a:lnTo>
                <a:lnTo>
                  <a:pt x="0" y="307964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8945531" y="5234250"/>
            <a:ext cx="411447" cy="413361"/>
          </a:xfrm>
          <a:custGeom>
            <a:avLst/>
            <a:gdLst/>
            <a:ahLst/>
            <a:cxnLst/>
            <a:rect l="l" t="t" r="r" b="b"/>
            <a:pathLst>
              <a:path w="771463" h="775052">
                <a:moveTo>
                  <a:pt x="0" y="0"/>
                </a:moveTo>
                <a:lnTo>
                  <a:pt x="771463" y="0"/>
                </a:lnTo>
                <a:lnTo>
                  <a:pt x="771463" y="775052"/>
                </a:lnTo>
                <a:lnTo>
                  <a:pt x="0" y="775052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r="-4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9469592" y="5234250"/>
            <a:ext cx="862573" cy="332743"/>
          </a:xfrm>
          <a:custGeom>
            <a:avLst/>
            <a:gdLst/>
            <a:ahLst/>
            <a:cxnLst/>
            <a:rect l="l" t="t" r="r" b="b"/>
            <a:pathLst>
              <a:path w="1617325" h="623894">
                <a:moveTo>
                  <a:pt x="0" y="0"/>
                </a:moveTo>
                <a:lnTo>
                  <a:pt x="1617325" y="0"/>
                </a:lnTo>
                <a:lnTo>
                  <a:pt x="1617325" y="623894"/>
                </a:lnTo>
                <a:lnTo>
                  <a:pt x="0" y="623894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4713994" y="4921925"/>
            <a:ext cx="854339" cy="229636"/>
          </a:xfrm>
          <a:custGeom>
            <a:avLst/>
            <a:gdLst/>
            <a:ahLst/>
            <a:cxnLst/>
            <a:rect l="l" t="t" r="r" b="b"/>
            <a:pathLst>
              <a:path w="1601886" h="430567">
                <a:moveTo>
                  <a:pt x="0" y="0"/>
                </a:moveTo>
                <a:lnTo>
                  <a:pt x="1601886" y="0"/>
                </a:lnTo>
                <a:lnTo>
                  <a:pt x="1601886" y="430567"/>
                </a:lnTo>
                <a:lnTo>
                  <a:pt x="0" y="430567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t="-18911" r="-141" b="-287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5662176" y="2728079"/>
            <a:ext cx="689783" cy="264417"/>
          </a:xfrm>
          <a:custGeom>
            <a:avLst/>
            <a:gdLst/>
            <a:ahLst/>
            <a:cxnLst/>
            <a:rect l="l" t="t" r="r" b="b"/>
            <a:pathLst>
              <a:path w="1293344" h="495782">
                <a:moveTo>
                  <a:pt x="0" y="0"/>
                </a:moveTo>
                <a:lnTo>
                  <a:pt x="1293344" y="0"/>
                </a:lnTo>
                <a:lnTo>
                  <a:pt x="1293344" y="495781"/>
                </a:lnTo>
                <a:lnTo>
                  <a:pt x="0" y="4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7201764" y="2684412"/>
            <a:ext cx="1011998" cy="299149"/>
          </a:xfrm>
          <a:custGeom>
            <a:avLst/>
            <a:gdLst/>
            <a:ahLst/>
            <a:cxnLst/>
            <a:rect l="l" t="t" r="r" b="b"/>
            <a:pathLst>
              <a:path w="1897496" h="560905">
                <a:moveTo>
                  <a:pt x="0" y="0"/>
                </a:moveTo>
                <a:lnTo>
                  <a:pt x="1897496" y="0"/>
                </a:lnTo>
                <a:lnTo>
                  <a:pt x="1897496" y="560905"/>
                </a:lnTo>
                <a:lnTo>
                  <a:pt x="0" y="560905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7136297" y="3088369"/>
            <a:ext cx="525724" cy="315034"/>
          </a:xfrm>
          <a:custGeom>
            <a:avLst/>
            <a:gdLst/>
            <a:ahLst/>
            <a:cxnLst/>
            <a:rect l="l" t="t" r="r" b="b"/>
            <a:pathLst>
              <a:path w="985733" h="590688">
                <a:moveTo>
                  <a:pt x="0" y="0"/>
                </a:moveTo>
                <a:lnTo>
                  <a:pt x="985733" y="0"/>
                </a:lnTo>
                <a:lnTo>
                  <a:pt x="985733" y="590688"/>
                </a:lnTo>
                <a:lnTo>
                  <a:pt x="0" y="590688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5608151" y="4929196"/>
            <a:ext cx="1040366" cy="188174"/>
          </a:xfrm>
          <a:custGeom>
            <a:avLst/>
            <a:gdLst/>
            <a:ahLst/>
            <a:cxnLst/>
            <a:rect l="l" t="t" r="r" b="b"/>
            <a:pathLst>
              <a:path w="1950686" h="352827">
                <a:moveTo>
                  <a:pt x="0" y="0"/>
                </a:moveTo>
                <a:lnTo>
                  <a:pt x="1950686" y="0"/>
                </a:lnTo>
                <a:lnTo>
                  <a:pt x="1950686" y="352827"/>
                </a:lnTo>
                <a:lnTo>
                  <a:pt x="0" y="352827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9651035" y="4376891"/>
            <a:ext cx="643503" cy="381859"/>
          </a:xfrm>
          <a:custGeom>
            <a:avLst/>
            <a:gdLst/>
            <a:ahLst/>
            <a:cxnLst/>
            <a:rect l="l" t="t" r="r" b="b"/>
            <a:pathLst>
              <a:path w="1206569" h="715986">
                <a:moveTo>
                  <a:pt x="0" y="0"/>
                </a:moveTo>
                <a:lnTo>
                  <a:pt x="1206569" y="0"/>
                </a:lnTo>
                <a:lnTo>
                  <a:pt x="1206569" y="715986"/>
                </a:lnTo>
                <a:lnTo>
                  <a:pt x="0" y="71598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6445801" y="3514527"/>
            <a:ext cx="732064" cy="406702"/>
          </a:xfrm>
          <a:custGeom>
            <a:avLst/>
            <a:gdLst/>
            <a:ahLst/>
            <a:cxnLst/>
            <a:rect l="l" t="t" r="r" b="b"/>
            <a:pathLst>
              <a:path w="1372620" h="762567">
                <a:moveTo>
                  <a:pt x="0" y="0"/>
                </a:moveTo>
                <a:lnTo>
                  <a:pt x="1372620" y="0"/>
                </a:lnTo>
                <a:lnTo>
                  <a:pt x="1372620" y="762567"/>
                </a:lnTo>
                <a:lnTo>
                  <a:pt x="0" y="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4836916" y="4423589"/>
            <a:ext cx="817457" cy="380648"/>
          </a:xfrm>
          <a:custGeom>
            <a:avLst/>
            <a:gdLst/>
            <a:ahLst/>
            <a:cxnLst/>
            <a:rect l="l" t="t" r="r" b="b"/>
            <a:pathLst>
              <a:path w="1532732" h="713715">
                <a:moveTo>
                  <a:pt x="0" y="0"/>
                </a:moveTo>
                <a:lnTo>
                  <a:pt x="1532732" y="0"/>
                </a:lnTo>
                <a:lnTo>
                  <a:pt x="1532732" y="713715"/>
                </a:lnTo>
                <a:lnTo>
                  <a:pt x="0" y="713715"/>
                </a:lnTo>
                <a:lnTo>
                  <a:pt x="0" y="0"/>
                </a:lnTo>
                <a:close/>
              </a:path>
            </a:pathLst>
          </a:custGeom>
          <a:blipFill>
            <a:blip r:embed="rId4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8712215" y="4361229"/>
            <a:ext cx="878079" cy="377420"/>
          </a:xfrm>
          <a:custGeom>
            <a:avLst/>
            <a:gdLst/>
            <a:ahLst/>
            <a:cxnLst/>
            <a:rect l="l" t="t" r="r" b="b"/>
            <a:pathLst>
              <a:path w="1646398" h="707662">
                <a:moveTo>
                  <a:pt x="0" y="0"/>
                </a:moveTo>
                <a:lnTo>
                  <a:pt x="1646398" y="0"/>
                </a:lnTo>
                <a:lnTo>
                  <a:pt x="1646398" y="707663"/>
                </a:lnTo>
                <a:lnTo>
                  <a:pt x="0" y="707663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0" name="Group 3">
            <a:extLst>
              <a:ext uri="{FF2B5EF4-FFF2-40B4-BE49-F238E27FC236}">
                <a16:creationId xmlns:a16="http://schemas.microsoft.com/office/drawing/2014/main" id="{83BE6170-40FA-AFE6-0EE3-BEBF73F1D99A}"/>
              </a:ext>
            </a:extLst>
          </p:cNvPr>
          <p:cNvGrpSpPr/>
          <p:nvPr/>
        </p:nvGrpSpPr>
        <p:grpSpPr>
          <a:xfrm>
            <a:off x="2323602" y="1489124"/>
            <a:ext cx="1955010" cy="3977228"/>
            <a:chOff x="0" y="0"/>
            <a:chExt cx="3506478" cy="2804532"/>
          </a:xfrm>
        </p:grpSpPr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7DBE2AA8-825A-F4BF-E8D2-60DAD2251185}"/>
                </a:ext>
              </a:extLst>
            </p:cNvPr>
            <p:cNvSpPr/>
            <p:nvPr/>
          </p:nvSpPr>
          <p:spPr>
            <a:xfrm>
              <a:off x="0" y="0"/>
              <a:ext cx="3506478" cy="2804532"/>
            </a:xfrm>
            <a:custGeom>
              <a:avLst/>
              <a:gdLst/>
              <a:ahLst/>
              <a:cxnLst/>
              <a:rect l="l" t="t" r="r" b="b"/>
              <a:pathLst>
                <a:path w="3506478" h="2804532">
                  <a:moveTo>
                    <a:pt x="0" y="0"/>
                  </a:moveTo>
                  <a:lnTo>
                    <a:pt x="3506478" y="0"/>
                  </a:lnTo>
                  <a:lnTo>
                    <a:pt x="3506478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 sz="512"/>
            </a:p>
          </p:txBody>
        </p:sp>
        <p:sp>
          <p:nvSpPr>
            <p:cNvPr id="62" name="TextBox 5">
              <a:extLst>
                <a:ext uri="{FF2B5EF4-FFF2-40B4-BE49-F238E27FC236}">
                  <a16:creationId xmlns:a16="http://schemas.microsoft.com/office/drawing/2014/main" id="{6A49F141-80DB-53F4-AE19-3874702652D6}"/>
                </a:ext>
              </a:extLst>
            </p:cNvPr>
            <p:cNvSpPr txBox="1"/>
            <p:nvPr/>
          </p:nvSpPr>
          <p:spPr>
            <a:xfrm>
              <a:off x="0" y="-9525"/>
              <a:ext cx="3506478" cy="2814057"/>
            </a:xfrm>
            <a:prstGeom prst="rect">
              <a:avLst/>
            </a:prstGeom>
          </p:spPr>
          <p:txBody>
            <a:bodyPr lIns="14450" tIns="14450" rIns="14450" bIns="14450" rtlCol="0" anchor="ctr"/>
            <a:lstStyle/>
            <a:p>
              <a:pPr algn="ctr">
                <a:lnSpc>
                  <a:spcPts val="348"/>
                </a:lnSpc>
              </a:pPr>
              <a:endParaRPr sz="512"/>
            </a:p>
          </p:txBody>
        </p:sp>
      </p:grpSp>
      <p:sp>
        <p:nvSpPr>
          <p:cNvPr id="63" name="TextBox 48">
            <a:extLst>
              <a:ext uri="{FF2B5EF4-FFF2-40B4-BE49-F238E27FC236}">
                <a16:creationId xmlns:a16="http://schemas.microsoft.com/office/drawing/2014/main" id="{4162EE74-BA11-370F-24F0-A8B41038BFEA}"/>
              </a:ext>
            </a:extLst>
          </p:cNvPr>
          <p:cNvSpPr txBox="1"/>
          <p:nvPr/>
        </p:nvSpPr>
        <p:spPr>
          <a:xfrm>
            <a:off x="2728263" y="1733658"/>
            <a:ext cx="1222813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8"/>
              </a:lnSpc>
            </a:pPr>
            <a:r>
              <a:rPr lang="en-US" sz="1280" spc="-12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Light Bold" panose="020B0604020202020204" charset="0"/>
              </a:rPr>
              <a:t>Membership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879E0F-459B-0891-0B6E-D6F9A84D8BF5}"/>
              </a:ext>
            </a:extLst>
          </p:cNvPr>
          <p:cNvSpPr txBox="1"/>
          <p:nvPr/>
        </p:nvSpPr>
        <p:spPr>
          <a:xfrm>
            <a:off x="2728262" y="2146632"/>
            <a:ext cx="178026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350k Employees</a:t>
            </a:r>
          </a:p>
          <a:p>
            <a:endParaRPr lang="en-US" sz="1280" dirty="0">
              <a:solidFill>
                <a:schemeClr val="bg1"/>
              </a:solidFill>
              <a:latin typeface="Montserrat Light Bold" panose="020B0604020202020204" charset="0"/>
            </a:endParaRPr>
          </a:p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54 Metals and Minerals</a:t>
            </a:r>
          </a:p>
          <a:p>
            <a:endParaRPr lang="en-US" sz="1280" dirty="0">
              <a:solidFill>
                <a:schemeClr val="bg1"/>
              </a:solidFill>
              <a:latin typeface="Montserrat Light Bold" panose="020B0604020202020204" charset="0"/>
            </a:endParaRPr>
          </a:p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42 Members</a:t>
            </a:r>
          </a:p>
          <a:p>
            <a:endParaRPr lang="en-US" sz="1280" dirty="0">
              <a:solidFill>
                <a:schemeClr val="bg1"/>
              </a:solidFill>
              <a:latin typeface="Montserrat Light Bold" panose="020B0604020202020204" charset="0"/>
            </a:endParaRPr>
          </a:p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17 Companies</a:t>
            </a:r>
          </a:p>
          <a:p>
            <a:endParaRPr lang="en-GB" sz="1280" dirty="0">
              <a:solidFill>
                <a:schemeClr val="bg1"/>
              </a:solidFill>
              <a:latin typeface="Montserrat Light Bold" panose="020B0604020202020204" charset="0"/>
            </a:endParaRPr>
          </a:p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15 Mining Federations</a:t>
            </a:r>
          </a:p>
          <a:p>
            <a:endParaRPr lang="en-US" sz="1280" dirty="0">
              <a:solidFill>
                <a:schemeClr val="bg1"/>
              </a:solidFill>
              <a:latin typeface="Montserrat Light Bold" panose="020B0604020202020204" charset="0"/>
            </a:endParaRPr>
          </a:p>
          <a:p>
            <a:r>
              <a:rPr lang="en-US" sz="1280" dirty="0">
                <a:solidFill>
                  <a:schemeClr val="bg1"/>
                </a:solidFill>
                <a:latin typeface="Montserrat Light Bold" panose="020B0604020202020204" charset="0"/>
              </a:rPr>
              <a:t>10 Associated members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435100" y="0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22546A9-0C03-9A57-9453-E74905733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1" y="2658358"/>
            <a:ext cx="9259539" cy="42758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7"/>
            <a:ext cx="8915400" cy="1509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</a:rPr>
              <a:t>WHY?</a:t>
            </a:r>
          </a:p>
          <a:p>
            <a:pPr>
              <a:lnSpc>
                <a:spcPts val="3999"/>
              </a:lnSpc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Commodity change to 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modern, clean, sustainable, circular, green society</a:t>
            </a:r>
          </a:p>
        </p:txBody>
      </p:sp>
    </p:spTree>
    <p:extLst>
      <p:ext uri="{BB962C8B-B14F-4D97-AF65-F5344CB8AC3E}">
        <p14:creationId xmlns:p14="http://schemas.microsoft.com/office/powerpoint/2010/main" val="174324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529723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6"/>
            <a:ext cx="891540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Critical raw materials (CRMs) and </a:t>
            </a:r>
            <a:b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the EU economy</a:t>
            </a:r>
            <a:endParaRPr lang="en-US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E7130-5305-65C2-98A0-BCF452516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7"/>
          <a:stretch/>
        </p:blipFill>
        <p:spPr>
          <a:xfrm>
            <a:off x="1653440" y="1595186"/>
            <a:ext cx="9725761" cy="5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529723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6"/>
            <a:ext cx="8915400" cy="526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Two kinds of dependencies</a:t>
            </a:r>
            <a:endParaRPr lang="en-US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BC85F-F3C9-7303-E66C-EE09E8497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" t="10570" r="1871" b="2385"/>
          <a:stretch/>
        </p:blipFill>
        <p:spPr>
          <a:xfrm>
            <a:off x="1874261" y="1133206"/>
            <a:ext cx="6381287" cy="3663580"/>
          </a:xfrm>
          <a:prstGeom prst="rect">
            <a:avLst/>
          </a:prstGeom>
        </p:spPr>
      </p:pic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53FD8EE8-1819-74D1-6F8F-24FA0654F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6" y="2833021"/>
            <a:ext cx="4362219" cy="4482180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8E784A30-CF51-2567-2086-CCD51BD8C632}"/>
              </a:ext>
            </a:extLst>
          </p:cNvPr>
          <p:cNvSpPr/>
          <p:nvPr/>
        </p:nvSpPr>
        <p:spPr>
          <a:xfrm rot="5400000">
            <a:off x="8351183" y="1163228"/>
            <a:ext cx="1574157" cy="1765428"/>
          </a:xfrm>
          <a:prstGeom prst="bentArrow">
            <a:avLst>
              <a:gd name="adj1" fmla="val 1861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529723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7600" y="543616"/>
            <a:ext cx="891540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Critical raw materials (CRMs) and </a:t>
            </a:r>
            <a:b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exploration investment</a:t>
            </a:r>
            <a:endParaRPr lang="en-US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Bildobjekt 5">
            <a:extLst>
              <a:ext uri="{FF2B5EF4-FFF2-40B4-BE49-F238E27FC236}">
                <a16:creationId xmlns:a16="http://schemas.microsoft.com/office/drawing/2014/main" id="{66C589A2-1C90-9655-07AB-2AA1B046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595186"/>
            <a:ext cx="9545294" cy="56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688692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914400" y="73023"/>
            <a:ext cx="1098605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defRPr sz="1600" b="1">
                <a:solidFill>
                  <a:srgbClr val="0C4D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EU producers of CRMs </a:t>
            </a:r>
          </a:p>
          <a:p>
            <a:pPr algn="r">
              <a:defRPr sz="1600" b="1">
                <a:solidFill>
                  <a:srgbClr val="0C4D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(shares of global </a:t>
            </a:r>
            <a:b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supply,</a:t>
            </a:r>
            <a:b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 2016-2020 </a:t>
            </a:r>
            <a:r>
              <a:rPr lang="en-US" sz="3600" b="1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) </a:t>
            </a:r>
            <a:endParaRPr lang="en-GB" sz="36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92D500-E256-DBB0-E3E9-388D60FD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92" y="914400"/>
            <a:ext cx="6718709" cy="6075680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4370C3F0-6A04-F0E2-5D6F-5AAFE08BAABB}"/>
              </a:ext>
            </a:extLst>
          </p:cNvPr>
          <p:cNvGrpSpPr>
            <a:grpSpLocks noChangeAspect="1"/>
          </p:cNvGrpSpPr>
          <p:nvPr/>
        </p:nvGrpSpPr>
        <p:grpSpPr>
          <a:xfrm>
            <a:off x="9171562" y="6395937"/>
            <a:ext cx="1709514" cy="948366"/>
            <a:chOff x="0" y="0"/>
            <a:chExt cx="4446994" cy="24670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3D30A4C-36BC-1860-B580-81E02FF0A192}"/>
                </a:ext>
              </a:extLst>
            </p:cNvPr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A5D8B1D-69DD-C040-6D9C-44ED20D36C53}"/>
                </a:ext>
              </a:extLst>
            </p:cNvPr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474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701800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385391" y="543616"/>
            <a:ext cx="8917609" cy="1039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IE" sz="4000" b="1" dirty="0">
                <a:solidFill>
                  <a:schemeClr val="bg1"/>
                </a:solidFill>
                <a:latin typeface="Aptos" panose="020B0004020202020204" pitchFamily="34" charset="0"/>
              </a:rPr>
              <a:t>The EU Critical Raw Materials Act “CRMA”</a:t>
            </a:r>
            <a:endParaRPr lang="en-US" sz="4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AC4B7-CF9D-4348-ED97-336FC33576B8}"/>
              </a:ext>
            </a:extLst>
          </p:cNvPr>
          <p:cNvSpPr/>
          <p:nvPr/>
        </p:nvSpPr>
        <p:spPr>
          <a:xfrm>
            <a:off x="2223453" y="1804925"/>
            <a:ext cx="8209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Aptos" panose="020B0004020202020204" pitchFamily="34" charset="0"/>
              </a:rPr>
              <a:t>Ensuring a secure and sustainable supply of critical raw materials for the European Union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02B6B-FA92-1BC7-C205-BB532C7E6F7D}"/>
              </a:ext>
            </a:extLst>
          </p:cNvPr>
          <p:cNvSpPr/>
          <p:nvPr/>
        </p:nvSpPr>
        <p:spPr>
          <a:xfrm>
            <a:off x="3422765" y="3203599"/>
            <a:ext cx="2802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Strengthen all stages of the European CRM value chain and expedite permitting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4835D2-CD6D-8B64-8F7D-EA6F12DB55DA}"/>
              </a:ext>
            </a:extLst>
          </p:cNvPr>
          <p:cNvSpPr/>
          <p:nvPr/>
        </p:nvSpPr>
        <p:spPr>
          <a:xfrm>
            <a:off x="3422766" y="4888842"/>
            <a:ext cx="2958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Stimulate skills, knowledge and innovation</a:t>
            </a:r>
            <a:endParaRPr lang="en-IE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FD95EA-BBD3-0B49-34CC-4CBC41EF8742}"/>
              </a:ext>
            </a:extLst>
          </p:cNvPr>
          <p:cNvSpPr/>
          <p:nvPr/>
        </p:nvSpPr>
        <p:spPr>
          <a:xfrm>
            <a:off x="7758310" y="3203598"/>
            <a:ext cx="2802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Improve knowledge of EU-own resources </a:t>
            </a:r>
            <a:endParaRPr lang="en-IE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C46BBF-B30F-ACFC-AC42-DB6F4E0FCF63}"/>
              </a:ext>
            </a:extLst>
          </p:cNvPr>
          <p:cNvSpPr/>
          <p:nvPr/>
        </p:nvSpPr>
        <p:spPr>
          <a:xfrm>
            <a:off x="7758310" y="4888843"/>
            <a:ext cx="2802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Develop novel mechanisms to foster sustainable raw materials production</a:t>
            </a:r>
            <a:endParaRPr lang="en-IE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 descr="A picture containing graphics, font, symbol, graphic design&#10;&#10;Description automatically generated">
            <a:extLst>
              <a:ext uri="{FF2B5EF4-FFF2-40B4-BE49-F238E27FC236}">
                <a16:creationId xmlns:a16="http://schemas.microsoft.com/office/drawing/2014/main" id="{0EF7D041-6D96-C5A5-B19C-38AEA951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254" y="2925202"/>
            <a:ext cx="947663" cy="989384"/>
          </a:xfrm>
          <a:prstGeom prst="rect">
            <a:avLst/>
          </a:prstGeom>
        </p:spPr>
      </p:pic>
      <p:pic>
        <p:nvPicPr>
          <p:cNvPr id="13" name="Picture 12" descr="A picture containing screenshot, graphics, circle, symbol&#10;&#10;Description automatically generated">
            <a:extLst>
              <a:ext uri="{FF2B5EF4-FFF2-40B4-BE49-F238E27FC236}">
                <a16:creationId xmlns:a16="http://schemas.microsoft.com/office/drawing/2014/main" id="{3B8BC659-AC6E-26E5-7DDF-2A877F14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532" y="3032761"/>
            <a:ext cx="983423" cy="989384"/>
          </a:xfrm>
          <a:prstGeom prst="rect">
            <a:avLst/>
          </a:prstGeom>
        </p:spPr>
      </p:pic>
      <p:pic>
        <p:nvPicPr>
          <p:cNvPr id="14" name="Picture 13" descr="A picture containing screenshot, diagram, design&#10;&#10;Description automatically generated">
            <a:extLst>
              <a:ext uri="{FF2B5EF4-FFF2-40B4-BE49-F238E27FC236}">
                <a16:creationId xmlns:a16="http://schemas.microsoft.com/office/drawing/2014/main" id="{38677232-E8BA-7535-2EB0-80607561B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52" y="4609549"/>
            <a:ext cx="977464" cy="1054945"/>
          </a:xfrm>
          <a:prstGeom prst="rect">
            <a:avLst/>
          </a:prstGeom>
        </p:spPr>
      </p:pic>
      <p:pic>
        <p:nvPicPr>
          <p:cNvPr id="15" name="Picture 14" descr="A picture containing design, graphics, graphic design, font&#10;&#10;Description automatically generated">
            <a:extLst>
              <a:ext uri="{FF2B5EF4-FFF2-40B4-BE49-F238E27FC236}">
                <a16:creationId xmlns:a16="http://schemas.microsoft.com/office/drawing/2014/main" id="{8852E711-2ABF-B3E1-D1D6-C0E7DA41E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293" y="4653376"/>
            <a:ext cx="947663" cy="989384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5219C5C8-9042-84D6-2F31-B7CE1D5781DD}"/>
              </a:ext>
            </a:extLst>
          </p:cNvPr>
          <p:cNvGrpSpPr>
            <a:grpSpLocks noChangeAspect="1"/>
          </p:cNvGrpSpPr>
          <p:nvPr/>
        </p:nvGrpSpPr>
        <p:grpSpPr>
          <a:xfrm>
            <a:off x="9171562" y="6395937"/>
            <a:ext cx="1709514" cy="948366"/>
            <a:chOff x="0" y="0"/>
            <a:chExt cx="4446994" cy="24670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ABF5E7-782E-3BB2-2A39-4F65C060EF28}"/>
                </a:ext>
              </a:extLst>
            </p:cNvPr>
            <p:cNvSpPr/>
            <p:nvPr/>
          </p:nvSpPr>
          <p:spPr>
            <a:xfrm>
              <a:off x="508508" y="1423797"/>
              <a:ext cx="3430016" cy="534288"/>
            </a:xfrm>
            <a:custGeom>
              <a:avLst/>
              <a:gdLst/>
              <a:ahLst/>
              <a:cxnLst/>
              <a:rect l="l" t="t" r="r" b="b"/>
              <a:pathLst>
                <a:path w="3430016" h="534288">
                  <a:moveTo>
                    <a:pt x="3394583" y="267208"/>
                  </a:moveTo>
                  <a:lnTo>
                    <a:pt x="3418586" y="185039"/>
                  </a:lnTo>
                  <a:cubicBezTo>
                    <a:pt x="3382518" y="168783"/>
                    <a:pt x="3339719" y="153162"/>
                    <a:pt x="3300222" y="153162"/>
                  </a:cubicBezTo>
                  <a:cubicBezTo>
                    <a:pt x="3224022" y="153162"/>
                    <a:pt x="3141472" y="179197"/>
                    <a:pt x="3141472" y="264922"/>
                  </a:cubicBezTo>
                  <a:cubicBezTo>
                    <a:pt x="3141472" y="327533"/>
                    <a:pt x="3184779" y="351663"/>
                    <a:pt x="3223641" y="361950"/>
                  </a:cubicBezTo>
                  <a:cubicBezTo>
                    <a:pt x="3262503" y="372237"/>
                    <a:pt x="3320542" y="373380"/>
                    <a:pt x="3319399" y="408686"/>
                  </a:cubicBezTo>
                  <a:cubicBezTo>
                    <a:pt x="3318256" y="442849"/>
                    <a:pt x="3287141" y="438785"/>
                    <a:pt x="3271520" y="439547"/>
                  </a:cubicBezTo>
                  <a:cubicBezTo>
                    <a:pt x="3217926" y="441833"/>
                    <a:pt x="3173476" y="412750"/>
                    <a:pt x="3148330" y="395097"/>
                  </a:cubicBezTo>
                  <a:lnTo>
                    <a:pt x="3119882" y="485394"/>
                  </a:lnTo>
                  <a:cubicBezTo>
                    <a:pt x="3162046" y="511175"/>
                    <a:pt x="3211322" y="520827"/>
                    <a:pt x="3260725" y="525526"/>
                  </a:cubicBezTo>
                  <a:cubicBezTo>
                    <a:pt x="3352419" y="534289"/>
                    <a:pt x="3430016" y="495046"/>
                    <a:pt x="3430016" y="403098"/>
                  </a:cubicBezTo>
                  <a:cubicBezTo>
                    <a:pt x="3430016" y="338455"/>
                    <a:pt x="3379470" y="312039"/>
                    <a:pt x="3321685" y="300482"/>
                  </a:cubicBezTo>
                  <a:cubicBezTo>
                    <a:pt x="3304667" y="297053"/>
                    <a:pt x="3252089" y="284353"/>
                    <a:pt x="3252089" y="260604"/>
                  </a:cubicBezTo>
                  <a:cubicBezTo>
                    <a:pt x="3252089" y="242951"/>
                    <a:pt x="3276600" y="236474"/>
                    <a:pt x="3290824" y="236728"/>
                  </a:cubicBezTo>
                  <a:cubicBezTo>
                    <a:pt x="3336417" y="237744"/>
                    <a:pt x="3375533" y="257175"/>
                    <a:pt x="3394583" y="267335"/>
                  </a:cubicBezTo>
                  <a:moveTo>
                    <a:pt x="1306830" y="348869"/>
                  </a:moveTo>
                  <a:cubicBezTo>
                    <a:pt x="1306830" y="249047"/>
                    <a:pt x="1228979" y="172466"/>
                    <a:pt x="1129792" y="172466"/>
                  </a:cubicBezTo>
                  <a:cubicBezTo>
                    <a:pt x="1030605" y="172466"/>
                    <a:pt x="952754" y="248920"/>
                    <a:pt x="952754" y="348869"/>
                  </a:cubicBezTo>
                  <a:cubicBezTo>
                    <a:pt x="952754" y="448818"/>
                    <a:pt x="1030605" y="525272"/>
                    <a:pt x="1129792" y="525272"/>
                  </a:cubicBezTo>
                  <a:cubicBezTo>
                    <a:pt x="1228979" y="525272"/>
                    <a:pt x="1306830" y="448691"/>
                    <a:pt x="1306830" y="348869"/>
                  </a:cubicBezTo>
                  <a:moveTo>
                    <a:pt x="1243076" y="348869"/>
                  </a:moveTo>
                  <a:cubicBezTo>
                    <a:pt x="1243076" y="411226"/>
                    <a:pt x="1192784" y="464312"/>
                    <a:pt x="1129792" y="464312"/>
                  </a:cubicBezTo>
                  <a:cubicBezTo>
                    <a:pt x="1066800" y="464312"/>
                    <a:pt x="1016508" y="411226"/>
                    <a:pt x="1016508" y="348869"/>
                  </a:cubicBezTo>
                  <a:cubicBezTo>
                    <a:pt x="1016508" y="285877"/>
                    <a:pt x="1066800" y="233426"/>
                    <a:pt x="1129792" y="233426"/>
                  </a:cubicBezTo>
                  <a:cubicBezTo>
                    <a:pt x="1192784" y="233426"/>
                    <a:pt x="1243076" y="285877"/>
                    <a:pt x="1243076" y="348869"/>
                  </a:cubicBezTo>
                  <a:moveTo>
                    <a:pt x="917956" y="246888"/>
                  </a:moveTo>
                  <a:lnTo>
                    <a:pt x="947039" y="188722"/>
                  </a:lnTo>
                  <a:cubicBezTo>
                    <a:pt x="931418" y="178816"/>
                    <a:pt x="913130" y="172466"/>
                    <a:pt x="894588" y="172466"/>
                  </a:cubicBezTo>
                  <a:cubicBezTo>
                    <a:pt x="852043" y="172466"/>
                    <a:pt x="819531" y="197231"/>
                    <a:pt x="803910" y="236220"/>
                  </a:cubicBezTo>
                  <a:lnTo>
                    <a:pt x="801751" y="236220"/>
                  </a:lnTo>
                  <a:lnTo>
                    <a:pt x="801751" y="182372"/>
                  </a:lnTo>
                  <a:lnTo>
                    <a:pt x="738124" y="182372"/>
                  </a:lnTo>
                  <a:lnTo>
                    <a:pt x="738124" y="513842"/>
                  </a:lnTo>
                  <a:lnTo>
                    <a:pt x="801878" y="513842"/>
                  </a:lnTo>
                  <a:lnTo>
                    <a:pt x="801878" y="350901"/>
                  </a:lnTo>
                  <a:cubicBezTo>
                    <a:pt x="801878" y="297053"/>
                    <a:pt x="810387" y="233299"/>
                    <a:pt x="879094" y="233299"/>
                  </a:cubicBezTo>
                  <a:cubicBezTo>
                    <a:pt x="893953" y="233299"/>
                    <a:pt x="906780" y="236855"/>
                    <a:pt x="918083" y="246761"/>
                  </a:cubicBezTo>
                  <a:moveTo>
                    <a:pt x="648970" y="372872"/>
                  </a:moveTo>
                  <a:lnTo>
                    <a:pt x="648970" y="182372"/>
                  </a:lnTo>
                  <a:lnTo>
                    <a:pt x="585089" y="182372"/>
                  </a:lnTo>
                  <a:lnTo>
                    <a:pt x="585089" y="365760"/>
                  </a:lnTo>
                  <a:cubicBezTo>
                    <a:pt x="585089" y="418846"/>
                    <a:pt x="571627" y="465709"/>
                    <a:pt x="508635" y="465709"/>
                  </a:cubicBezTo>
                  <a:cubicBezTo>
                    <a:pt x="445643" y="465709"/>
                    <a:pt x="432181" y="418973"/>
                    <a:pt x="432181" y="365760"/>
                  </a:cubicBezTo>
                  <a:lnTo>
                    <a:pt x="432181" y="182372"/>
                  </a:lnTo>
                  <a:lnTo>
                    <a:pt x="368300" y="182372"/>
                  </a:lnTo>
                  <a:lnTo>
                    <a:pt x="368300" y="372872"/>
                  </a:lnTo>
                  <a:cubicBezTo>
                    <a:pt x="368300" y="463550"/>
                    <a:pt x="410845" y="525145"/>
                    <a:pt x="508508" y="525145"/>
                  </a:cubicBezTo>
                  <a:cubicBezTo>
                    <a:pt x="606171" y="525145"/>
                    <a:pt x="648716" y="463550"/>
                    <a:pt x="648716" y="372872"/>
                  </a:cubicBezTo>
                  <a:moveTo>
                    <a:pt x="63627" y="358648"/>
                  </a:moveTo>
                  <a:lnTo>
                    <a:pt x="316611" y="358648"/>
                  </a:lnTo>
                  <a:lnTo>
                    <a:pt x="316611" y="348742"/>
                  </a:lnTo>
                  <a:cubicBezTo>
                    <a:pt x="316611" y="250317"/>
                    <a:pt x="267081" y="172339"/>
                    <a:pt x="161544" y="172339"/>
                  </a:cubicBezTo>
                  <a:cubicBezTo>
                    <a:pt x="54610" y="172339"/>
                    <a:pt x="0" y="248793"/>
                    <a:pt x="0" y="350901"/>
                  </a:cubicBezTo>
                  <a:cubicBezTo>
                    <a:pt x="0" y="448564"/>
                    <a:pt x="61595" y="525145"/>
                    <a:pt x="162941" y="525145"/>
                  </a:cubicBezTo>
                  <a:cubicBezTo>
                    <a:pt x="227457" y="525145"/>
                    <a:pt x="285496" y="491871"/>
                    <a:pt x="316611" y="434467"/>
                  </a:cubicBezTo>
                  <a:lnTo>
                    <a:pt x="262763" y="403987"/>
                  </a:lnTo>
                  <a:cubicBezTo>
                    <a:pt x="238633" y="443611"/>
                    <a:pt x="212471" y="468376"/>
                    <a:pt x="163576" y="468376"/>
                  </a:cubicBezTo>
                  <a:cubicBezTo>
                    <a:pt x="102616" y="468376"/>
                    <a:pt x="64389" y="415290"/>
                    <a:pt x="63754" y="358521"/>
                  </a:cubicBezTo>
                  <a:moveTo>
                    <a:pt x="67310" y="310388"/>
                  </a:moveTo>
                  <a:cubicBezTo>
                    <a:pt x="75057" y="262890"/>
                    <a:pt x="111887" y="227457"/>
                    <a:pt x="161544" y="227457"/>
                  </a:cubicBezTo>
                  <a:cubicBezTo>
                    <a:pt x="212598" y="227457"/>
                    <a:pt x="245110" y="260731"/>
                    <a:pt x="252984" y="310388"/>
                  </a:cubicBezTo>
                  <a:close/>
                  <a:moveTo>
                    <a:pt x="1487424" y="164592"/>
                  </a:moveTo>
                  <a:lnTo>
                    <a:pt x="1372616" y="164592"/>
                  </a:lnTo>
                  <a:lnTo>
                    <a:pt x="1372616" y="513588"/>
                  </a:lnTo>
                  <a:lnTo>
                    <a:pt x="1487424" y="513588"/>
                  </a:lnTo>
                  <a:lnTo>
                    <a:pt x="1487424" y="347091"/>
                  </a:lnTo>
                  <a:cubicBezTo>
                    <a:pt x="1487424" y="308229"/>
                    <a:pt x="1491615" y="242062"/>
                    <a:pt x="1546733" y="242062"/>
                  </a:cubicBezTo>
                  <a:cubicBezTo>
                    <a:pt x="1612519" y="242062"/>
                    <a:pt x="1600327" y="308229"/>
                    <a:pt x="1600327" y="347091"/>
                  </a:cubicBezTo>
                  <a:lnTo>
                    <a:pt x="1600327" y="513842"/>
                  </a:lnTo>
                  <a:lnTo>
                    <a:pt x="1717802" y="513842"/>
                  </a:lnTo>
                  <a:lnTo>
                    <a:pt x="1717802" y="347091"/>
                  </a:lnTo>
                  <a:cubicBezTo>
                    <a:pt x="1717802" y="305562"/>
                    <a:pt x="1722247" y="240919"/>
                    <a:pt x="1779397" y="240919"/>
                  </a:cubicBezTo>
                  <a:cubicBezTo>
                    <a:pt x="1838706" y="240919"/>
                    <a:pt x="1831594" y="311023"/>
                    <a:pt x="1831594" y="347091"/>
                  </a:cubicBezTo>
                  <a:lnTo>
                    <a:pt x="1831594" y="513842"/>
                  </a:lnTo>
                  <a:lnTo>
                    <a:pt x="1951609" y="513842"/>
                  </a:lnTo>
                  <a:lnTo>
                    <a:pt x="1951609" y="291338"/>
                  </a:lnTo>
                  <a:cubicBezTo>
                    <a:pt x="1951609" y="211074"/>
                    <a:pt x="1924812" y="153162"/>
                    <a:pt x="1836293" y="153162"/>
                  </a:cubicBezTo>
                  <a:cubicBezTo>
                    <a:pt x="1788668" y="153162"/>
                    <a:pt x="1741678" y="176276"/>
                    <a:pt x="1717929" y="219837"/>
                  </a:cubicBezTo>
                  <a:cubicBezTo>
                    <a:pt x="1692783" y="173609"/>
                    <a:pt x="1649222" y="153162"/>
                    <a:pt x="1598803" y="153162"/>
                  </a:cubicBezTo>
                  <a:cubicBezTo>
                    <a:pt x="1553972" y="153162"/>
                    <a:pt x="1517777" y="185039"/>
                    <a:pt x="1488567" y="223901"/>
                  </a:cubicBezTo>
                  <a:lnTo>
                    <a:pt x="1487170" y="223901"/>
                  </a:lnTo>
                  <a:close/>
                  <a:moveTo>
                    <a:pt x="2038096" y="69342"/>
                  </a:moveTo>
                  <a:cubicBezTo>
                    <a:pt x="2038096" y="77851"/>
                    <a:pt x="2039747" y="86106"/>
                    <a:pt x="2042668" y="93726"/>
                  </a:cubicBezTo>
                  <a:lnTo>
                    <a:pt x="2172335" y="93726"/>
                  </a:lnTo>
                  <a:cubicBezTo>
                    <a:pt x="2175256" y="86106"/>
                    <a:pt x="2176907" y="77978"/>
                    <a:pt x="2176907" y="69342"/>
                  </a:cubicBezTo>
                  <a:cubicBezTo>
                    <a:pt x="2176907" y="31242"/>
                    <a:pt x="2145665" y="0"/>
                    <a:pt x="2107565" y="0"/>
                  </a:cubicBezTo>
                  <a:cubicBezTo>
                    <a:pt x="2069465" y="0"/>
                    <a:pt x="2038223" y="31242"/>
                    <a:pt x="2038223" y="69342"/>
                  </a:cubicBezTo>
                  <a:moveTo>
                    <a:pt x="2169541" y="164592"/>
                  </a:moveTo>
                  <a:lnTo>
                    <a:pt x="2045716" y="164592"/>
                  </a:lnTo>
                  <a:lnTo>
                    <a:pt x="2045716" y="513588"/>
                  </a:lnTo>
                  <a:lnTo>
                    <a:pt x="2169541" y="513588"/>
                  </a:lnTo>
                  <a:close/>
                  <a:moveTo>
                    <a:pt x="2375027" y="164592"/>
                  </a:moveTo>
                  <a:lnTo>
                    <a:pt x="2260092" y="164592"/>
                  </a:lnTo>
                  <a:lnTo>
                    <a:pt x="2260092" y="513588"/>
                  </a:lnTo>
                  <a:lnTo>
                    <a:pt x="2383917" y="513588"/>
                  </a:lnTo>
                  <a:lnTo>
                    <a:pt x="2383917" y="332867"/>
                  </a:lnTo>
                  <a:cubicBezTo>
                    <a:pt x="2383917" y="289306"/>
                    <a:pt x="2407285" y="242824"/>
                    <a:pt x="2457577" y="242824"/>
                  </a:cubicBezTo>
                  <a:cubicBezTo>
                    <a:pt x="2518791" y="242824"/>
                    <a:pt x="2513330" y="310388"/>
                    <a:pt x="2513330" y="343662"/>
                  </a:cubicBezTo>
                  <a:lnTo>
                    <a:pt x="2513330" y="513842"/>
                  </a:lnTo>
                  <a:lnTo>
                    <a:pt x="2637155" y="513842"/>
                  </a:lnTo>
                  <a:lnTo>
                    <a:pt x="2637155" y="298069"/>
                  </a:lnTo>
                  <a:cubicBezTo>
                    <a:pt x="2637155" y="212344"/>
                    <a:pt x="2599690" y="153162"/>
                    <a:pt x="2505837" y="153162"/>
                  </a:cubicBezTo>
                  <a:cubicBezTo>
                    <a:pt x="2442083" y="153162"/>
                    <a:pt x="2404745" y="187325"/>
                    <a:pt x="2376170" y="229616"/>
                  </a:cubicBezTo>
                  <a:lnTo>
                    <a:pt x="2374773" y="229616"/>
                  </a:lnTo>
                  <a:close/>
                  <a:moveTo>
                    <a:pt x="2702306" y="339472"/>
                  </a:moveTo>
                  <a:cubicBezTo>
                    <a:pt x="2700909" y="459867"/>
                    <a:pt x="2788666" y="525145"/>
                    <a:pt x="2904363" y="525145"/>
                  </a:cubicBezTo>
                  <a:cubicBezTo>
                    <a:pt x="2969006" y="525145"/>
                    <a:pt x="3033141" y="499619"/>
                    <a:pt x="3065272" y="446151"/>
                  </a:cubicBezTo>
                  <a:lnTo>
                    <a:pt x="2972689" y="406147"/>
                  </a:lnTo>
                  <a:cubicBezTo>
                    <a:pt x="2958973" y="439294"/>
                    <a:pt x="2926207" y="448311"/>
                    <a:pt x="2899664" y="448311"/>
                  </a:cubicBezTo>
                  <a:cubicBezTo>
                    <a:pt x="2848610" y="448311"/>
                    <a:pt x="2817495" y="410084"/>
                    <a:pt x="2817495" y="359792"/>
                  </a:cubicBezTo>
                  <a:lnTo>
                    <a:pt x="3086608" y="359792"/>
                  </a:lnTo>
                  <a:lnTo>
                    <a:pt x="3086608" y="346838"/>
                  </a:lnTo>
                  <a:cubicBezTo>
                    <a:pt x="3083306" y="236094"/>
                    <a:pt x="3016504" y="152909"/>
                    <a:pt x="2895473" y="152909"/>
                  </a:cubicBezTo>
                  <a:cubicBezTo>
                    <a:pt x="2795905" y="152909"/>
                    <a:pt x="2703449" y="229363"/>
                    <a:pt x="2702306" y="339345"/>
                  </a:cubicBezTo>
                  <a:moveTo>
                    <a:pt x="2821305" y="295149"/>
                  </a:moveTo>
                  <a:cubicBezTo>
                    <a:pt x="2824480" y="255525"/>
                    <a:pt x="2853690" y="229236"/>
                    <a:pt x="2894838" y="229236"/>
                  </a:cubicBezTo>
                  <a:cubicBezTo>
                    <a:pt x="2932557" y="229236"/>
                    <a:pt x="2955671" y="250953"/>
                    <a:pt x="2964942" y="2951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046AD78-2939-8B13-9F8C-36F4D59C6618}"/>
                </a:ext>
              </a:extLst>
            </p:cNvPr>
            <p:cNvSpPr/>
            <p:nvPr/>
          </p:nvSpPr>
          <p:spPr>
            <a:xfrm>
              <a:off x="1880108" y="516636"/>
              <a:ext cx="1981708" cy="1001014"/>
            </a:xfrm>
            <a:custGeom>
              <a:avLst/>
              <a:gdLst/>
              <a:ahLst/>
              <a:cxnLst/>
              <a:rect l="l" t="t" r="r" b="b"/>
              <a:pathLst>
                <a:path w="1981708" h="1001014">
                  <a:moveTo>
                    <a:pt x="1981708" y="1001014"/>
                  </a:moveTo>
                  <a:lnTo>
                    <a:pt x="1366774" y="175514"/>
                  </a:lnTo>
                  <a:lnTo>
                    <a:pt x="1110488" y="426339"/>
                  </a:lnTo>
                  <a:lnTo>
                    <a:pt x="771271" y="0"/>
                  </a:lnTo>
                  <a:lnTo>
                    <a:pt x="0" y="1001014"/>
                  </a:lnTo>
                  <a:lnTo>
                    <a:pt x="570611" y="1001014"/>
                  </a:lnTo>
                  <a:cubicBezTo>
                    <a:pt x="569341" y="992886"/>
                    <a:pt x="569468" y="984631"/>
                    <a:pt x="569468" y="976122"/>
                  </a:cubicBezTo>
                  <a:cubicBezTo>
                    <a:pt x="569468" y="883666"/>
                    <a:pt x="643509" y="808736"/>
                    <a:pt x="735965" y="808736"/>
                  </a:cubicBezTo>
                  <a:cubicBezTo>
                    <a:pt x="828421" y="808736"/>
                    <a:pt x="902462" y="883666"/>
                    <a:pt x="902462" y="976122"/>
                  </a:cubicBezTo>
                  <a:cubicBezTo>
                    <a:pt x="902462" y="984631"/>
                    <a:pt x="902589" y="992886"/>
                    <a:pt x="901319" y="100101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624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6C60225D-F2EB-157D-21BB-0102A9160C60}"/>
              </a:ext>
            </a:extLst>
          </p:cNvPr>
          <p:cNvGrpSpPr/>
          <p:nvPr/>
        </p:nvGrpSpPr>
        <p:grpSpPr>
          <a:xfrm>
            <a:off x="1529723" y="-134945"/>
            <a:ext cx="10820400" cy="7585090"/>
            <a:chOff x="0" y="0"/>
            <a:chExt cx="1842225" cy="280453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24B07ED-AF42-9DFA-ADBD-8311F7865242}"/>
                </a:ext>
              </a:extLst>
            </p:cNvPr>
            <p:cNvSpPr/>
            <p:nvPr/>
          </p:nvSpPr>
          <p:spPr>
            <a:xfrm>
              <a:off x="0" y="0"/>
              <a:ext cx="1842225" cy="2804532"/>
            </a:xfrm>
            <a:custGeom>
              <a:avLst/>
              <a:gdLst/>
              <a:ahLst/>
              <a:cxnLst/>
              <a:rect l="l" t="t" r="r" b="b"/>
              <a:pathLst>
                <a:path w="1842225" h="2804532">
                  <a:moveTo>
                    <a:pt x="0" y="0"/>
                  </a:moveTo>
                  <a:lnTo>
                    <a:pt x="1842225" y="0"/>
                  </a:lnTo>
                  <a:lnTo>
                    <a:pt x="1842225" y="2804532"/>
                  </a:lnTo>
                  <a:lnTo>
                    <a:pt x="0" y="2804532"/>
                  </a:lnTo>
                  <a:close/>
                </a:path>
              </a:pathLst>
            </a:custGeom>
            <a:solidFill>
              <a:srgbClr val="3B53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0610021-F3DC-B678-860E-5E40FDB90A37}"/>
                </a:ext>
              </a:extLst>
            </p:cNvPr>
            <p:cNvSpPr txBox="1"/>
            <p:nvPr/>
          </p:nvSpPr>
          <p:spPr>
            <a:xfrm>
              <a:off x="0" y="0"/>
              <a:ext cx="1842225" cy="2804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A40FAC7F-46E3-326D-908E-F6C93A6270B9}"/>
              </a:ext>
            </a:extLst>
          </p:cNvPr>
          <p:cNvSpPr txBox="1"/>
          <p:nvPr/>
        </p:nvSpPr>
        <p:spPr>
          <a:xfrm>
            <a:off x="2472267" y="543618"/>
            <a:ext cx="8830733" cy="1277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CRMA: A first step in the right direction</a:t>
            </a:r>
          </a:p>
          <a:p>
            <a:r>
              <a:rPr lang="fr-B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6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new shift – driven by ambition and geopolitics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Away from outsourcing pollution and importing raw materials 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more than a market – it becomes a productive region – again 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B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</a:t>
            </a:r>
            <a:r>
              <a:rPr lang="fr-BE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spur</a:t>
            </a:r>
            <a:r>
              <a:rPr lang="fr-B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investment</a:t>
            </a:r>
            <a:r>
              <a:rPr lang="fr-B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into</a:t>
            </a:r>
            <a:r>
              <a:rPr lang="fr-B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raw</a:t>
            </a:r>
            <a:r>
              <a:rPr lang="fr-B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materials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sets 2030 benchmarks to increase domestic production, processing and recycling. 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capacities along the strategic raw materials supply chain must satisfy at least: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10% of the EU’s annual consumption of mined materials,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40% of its consumption of processed products and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25% of its consumption of recycled material.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more than 65% of the EU’s annual consumption of each strategic raw material at any relevant stage of processing should come from a single third country.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Identifying Strategic Projects that would benefit from faster permitting procedures and EU-facilitated financing.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 limits on permitting for strategic projects for the green and digital transitions.</a:t>
            </a:r>
            <a:r>
              <a:rPr lang="en-GB" kern="0" dirty="0">
                <a:solidFill>
                  <a:schemeClr val="bg1"/>
                </a:solidFill>
                <a:latin typeface="Helvetica" pitchFamily="2" charset="0"/>
                <a:ea typeface="Aptos" panose="020B0004020202020204" pitchFamily="34" charset="0"/>
                <a:cs typeface="Helvetica" pitchFamily="2" charset="0"/>
              </a:rPr>
              <a:t> 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27 months for extraction projects and new mines,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 months for refining and recycling facilities </a:t>
            </a: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IE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>
              <a:lnSpc>
                <a:spcPts val="3999"/>
              </a:lnSpc>
            </a:pPr>
            <a:endParaRPr lang="en-US" sz="40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1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2DFAC447F64408920649EA8094B48" ma:contentTypeVersion="15" ma:contentTypeDescription="Create a new document." ma:contentTypeScope="" ma:versionID="5a2155bd33316ec7ba018608e98a09dc">
  <xsd:schema xmlns:xsd="http://www.w3.org/2001/XMLSchema" xmlns:xs="http://www.w3.org/2001/XMLSchema" xmlns:p="http://schemas.microsoft.com/office/2006/metadata/properties" xmlns:ns2="b329e759-8dc8-411c-8406-3aed577d867d" xmlns:ns3="6f18eb84-f6f5-45ed-84a8-ecb0cb9a55a2" targetNamespace="http://schemas.microsoft.com/office/2006/metadata/properties" ma:root="true" ma:fieldsID="781801e43d1b830973b3d9033cbd1253" ns2:_="" ns3:_="">
    <xsd:import namespace="b329e759-8dc8-411c-8406-3aed577d867d"/>
    <xsd:import namespace="6f18eb84-f6f5-45ed-84a8-ecb0cb9a55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9e759-8dc8-411c-8406-3aed577d8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89bfa38-6dfa-4ed5-bb8a-38d29d72a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8eb84-f6f5-45ed-84a8-ecb0cb9a55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000f95-b0b7-421b-82c9-fe8837f9b17d}" ma:internalName="TaxCatchAll" ma:showField="CatchAllData" ma:web="6f18eb84-f6f5-45ed-84a8-ecb0cb9a55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8eb84-f6f5-45ed-84a8-ecb0cb9a55a2" xsi:nil="true"/>
    <lcf76f155ced4ddcb4097134ff3c332f xmlns="b329e759-8dc8-411c-8406-3aed577d867d">
      <Terms xmlns="http://schemas.microsoft.com/office/infopath/2007/PartnerControls"/>
    </lcf76f155ced4ddcb4097134ff3c332f>
    <MediaLengthInSeconds xmlns="b329e759-8dc8-411c-8406-3aed577d867d" xsi:nil="true"/>
    <SharedWithUsers xmlns="6f18eb84-f6f5-45ed-84a8-ecb0cb9a55a2">
      <UserInfo>
        <DisplayName>Rolf KUBY</DisplayName>
        <AccountId>30</AccountId>
        <AccountType/>
      </UserInfo>
      <UserInfo>
        <DisplayName>Kacper Chmielewski</DisplayName>
        <AccountId>46</AccountId>
        <AccountType/>
      </UserInfo>
      <UserInfo>
        <DisplayName>Florian Anderhuber</DisplayName>
        <AccountId>31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E709C3-7EA2-4F33-B116-9DD777CA4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9e759-8dc8-411c-8406-3aed577d867d"/>
    <ds:schemaRef ds:uri="6f18eb84-f6f5-45ed-84a8-ecb0cb9a5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C1120-DCB8-4C17-8D16-7784A1643CD1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f18eb84-f6f5-45ed-84a8-ecb0cb9a55a2"/>
    <ds:schemaRef ds:uri="b329e759-8dc8-411c-8406-3aed577d867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829CBAA-E8BA-4643-B0D1-B4344B75E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627</Words>
  <Application>Microsoft Office PowerPoint</Application>
  <PresentationFormat>Custom</PresentationFormat>
  <Paragraphs>140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20231122_Bulgaria association_ppt</dc:title>
  <dc:creator>Florian Anderhuber</dc:creator>
  <cp:lastModifiedBy>Mark Rachovides</cp:lastModifiedBy>
  <cp:revision>15</cp:revision>
  <cp:lastPrinted>2024-10-07T14:52:23Z</cp:lastPrinted>
  <dcterms:created xsi:type="dcterms:W3CDTF">2006-08-16T00:00:00Z</dcterms:created>
  <dcterms:modified xsi:type="dcterms:W3CDTF">2024-11-11T14:01:45Z</dcterms:modified>
  <dc:identifier>DAFzHI-wkec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0x01010095D2DFAC447F64408920649EA8094B48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_ExtendedDescription">
    <vt:lpwstr/>
  </property>
</Properties>
</file>