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4"/>
    <p:sldMasterId id="2147483673" r:id="rId5"/>
  </p:sldMasterIdLst>
  <p:notesMasterIdLst>
    <p:notesMasterId r:id="rId26"/>
  </p:notesMasterIdLst>
  <p:sldIdLst>
    <p:sldId id="259" r:id="rId6"/>
    <p:sldId id="3163" r:id="rId7"/>
    <p:sldId id="3164" r:id="rId8"/>
    <p:sldId id="342" r:id="rId9"/>
    <p:sldId id="3159" r:id="rId10"/>
    <p:sldId id="3160" r:id="rId11"/>
    <p:sldId id="305" r:id="rId12"/>
    <p:sldId id="339" r:id="rId13"/>
    <p:sldId id="3168" r:id="rId14"/>
    <p:sldId id="3161" r:id="rId15"/>
    <p:sldId id="3162" r:id="rId16"/>
    <p:sldId id="258" r:id="rId17"/>
    <p:sldId id="3165" r:id="rId18"/>
    <p:sldId id="265" r:id="rId19"/>
    <p:sldId id="268" r:id="rId20"/>
    <p:sldId id="261" r:id="rId21"/>
    <p:sldId id="266" r:id="rId22"/>
    <p:sldId id="267" r:id="rId23"/>
    <p:sldId id="3166" r:id="rId24"/>
    <p:sldId id="3167"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90E01E-F365-5CD4-DBB6-446A0A21F343}" name="David Price" initials="DP" userId="S::david@rockfire.co.uk::9904e0f6-6bcd-44b2-a4e2-f07aaaf9dabe" providerId="AD"/>
  <p188:author id="{64378F6D-9C14-3CA6-F9E2-C320C419B86C}" name="Matt Butlin" initials="MB" userId="S::m.butlin@allenbycapital.com::e978474a-2be8-4389-bf39-30ab52e59b1b" providerId="AD"/>
  <p188:author id="{74E03ECC-7237-6F60-FD31-6B9F3201975B}" name="Guy McDougall" initials="GM" userId="S::g.mcdougall@allenbycapital.com::25eedeac-fff7-4fd7-8592-3635862bd04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1BFD"/>
    <a:srgbClr val="C80000"/>
    <a:srgbClr val="FFFFFF"/>
    <a:srgbClr val="A36809"/>
    <a:srgbClr val="F5F5F5"/>
    <a:srgbClr val="DAD04A"/>
    <a:srgbClr val="D9B74B"/>
    <a:srgbClr val="DEC164"/>
    <a:srgbClr val="AD8D25"/>
    <a:srgbClr val="03CB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157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B556E6-BB4B-FE48-82D2-9276CEDF9AA2}" type="datetimeFigureOut">
              <a:rPr lang="en-US" smtClean="0"/>
              <a:t>11/8/2024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7D3EB-1B44-0A46-A7E1-E2320746F5A5}" type="slidenum">
              <a:rPr lang="en-US" smtClean="0"/>
              <a:t>‹#›</a:t>
            </a:fld>
            <a:endParaRPr lang="en-US"/>
          </a:p>
        </p:txBody>
      </p:sp>
    </p:spTree>
    <p:extLst>
      <p:ext uri="{BB962C8B-B14F-4D97-AF65-F5344CB8AC3E}">
        <p14:creationId xmlns:p14="http://schemas.microsoft.com/office/powerpoint/2010/main" val="2211125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2FD0E1-976A-8142-AC36-E90D93F9D6C4}"/>
              </a:ext>
            </a:extLst>
          </p:cNvPr>
          <p:cNvSpPr/>
          <p:nvPr userDrawn="1"/>
        </p:nvSpPr>
        <p:spPr>
          <a:xfrm>
            <a:off x="0" y="3429000"/>
            <a:ext cx="9144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Tree>
    <p:extLst>
      <p:ext uri="{BB962C8B-B14F-4D97-AF65-F5344CB8AC3E}">
        <p14:creationId xmlns:p14="http://schemas.microsoft.com/office/powerpoint/2010/main" val="4232889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32950" y="1434298"/>
            <a:ext cx="4982400" cy="3811588"/>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347299" y="1434298"/>
            <a:ext cx="2949178"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Title 1">
            <a:extLst>
              <a:ext uri="{FF2B5EF4-FFF2-40B4-BE49-F238E27FC236}">
                <a16:creationId xmlns:a16="http://schemas.microsoft.com/office/drawing/2014/main" id="{C7C3D838-B498-8C41-9DB6-1E6D6B93B355}"/>
              </a:ext>
            </a:extLst>
          </p:cNvPr>
          <p:cNvSpPr>
            <a:spLocks noGrp="1"/>
          </p:cNvSpPr>
          <p:nvPr>
            <p:ph type="title"/>
          </p:nvPr>
        </p:nvSpPr>
        <p:spPr>
          <a:xfrm>
            <a:off x="347299" y="563803"/>
            <a:ext cx="6818611" cy="385297"/>
          </a:xfrm>
        </p:spPr>
        <p:txBody>
          <a:bodyPr/>
          <a:lstStyle/>
          <a:p>
            <a:r>
              <a:rPr lang="en-GB"/>
              <a:t>Click to edit Master title style</a:t>
            </a:r>
            <a:endParaRPr lang="en-US"/>
          </a:p>
        </p:txBody>
      </p:sp>
      <p:pic>
        <p:nvPicPr>
          <p:cNvPr id="2" name="Picture 1" descr="Logo&#10;&#10;Description automatically generated">
            <a:extLst>
              <a:ext uri="{FF2B5EF4-FFF2-40B4-BE49-F238E27FC236}">
                <a16:creationId xmlns:a16="http://schemas.microsoft.com/office/drawing/2014/main" id="{D7B5363D-DDEB-0D0E-F8E3-AD06E455F735}"/>
              </a:ext>
            </a:extLst>
          </p:cNvPr>
          <p:cNvPicPr>
            <a:picLocks noChangeAspect="1"/>
          </p:cNvPicPr>
          <p:nvPr userDrawn="1"/>
        </p:nvPicPr>
        <p:blipFill>
          <a:blip r:embed="rId2"/>
          <a:stretch>
            <a:fillRect/>
          </a:stretch>
        </p:blipFill>
        <p:spPr>
          <a:xfrm>
            <a:off x="8572898" y="116198"/>
            <a:ext cx="447605" cy="447605"/>
          </a:xfrm>
          <a:prstGeom prst="rect">
            <a:avLst/>
          </a:prstGeom>
        </p:spPr>
      </p:pic>
      <p:pic>
        <p:nvPicPr>
          <p:cNvPr id="5" name="Picture 4" descr="A black helmet with a white background&#10;&#10;Description automatically generated">
            <a:extLst>
              <a:ext uri="{FF2B5EF4-FFF2-40B4-BE49-F238E27FC236}">
                <a16:creationId xmlns:a16="http://schemas.microsoft.com/office/drawing/2014/main" id="{AF9B94BC-9352-9874-5145-350FDE55E126}"/>
              </a:ext>
            </a:extLst>
          </p:cNvPr>
          <p:cNvPicPr>
            <a:picLocks noChangeAspect="1"/>
          </p:cNvPicPr>
          <p:nvPr userDrawn="1"/>
        </p:nvPicPr>
        <p:blipFill>
          <a:blip r:embed="rId3"/>
          <a:stretch>
            <a:fillRect/>
          </a:stretch>
        </p:blipFill>
        <p:spPr>
          <a:xfrm>
            <a:off x="7980922" y="51700"/>
            <a:ext cx="591976" cy="576600"/>
          </a:xfrm>
          <a:prstGeom prst="rect">
            <a:avLst/>
          </a:prstGeom>
        </p:spPr>
      </p:pic>
    </p:spTree>
    <p:extLst>
      <p:ext uri="{BB962C8B-B14F-4D97-AF65-F5344CB8AC3E}">
        <p14:creationId xmlns:p14="http://schemas.microsoft.com/office/powerpoint/2010/main" val="2043120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6200" y="1440357"/>
            <a:ext cx="4629150" cy="3811588"/>
          </a:xfrm>
        </p:spPr>
        <p:txBody>
          <a:bodyPr anchor="t"/>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347298" y="1440357"/>
            <a:ext cx="3338293"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Title 1">
            <a:extLst>
              <a:ext uri="{FF2B5EF4-FFF2-40B4-BE49-F238E27FC236}">
                <a16:creationId xmlns:a16="http://schemas.microsoft.com/office/drawing/2014/main" id="{51DA7D6C-EBDC-414B-B1B5-1406E853E32D}"/>
              </a:ext>
            </a:extLst>
          </p:cNvPr>
          <p:cNvSpPr>
            <a:spLocks noGrp="1"/>
          </p:cNvSpPr>
          <p:nvPr>
            <p:ph type="title"/>
          </p:nvPr>
        </p:nvSpPr>
        <p:spPr>
          <a:xfrm>
            <a:off x="347299" y="563803"/>
            <a:ext cx="6818611" cy="385297"/>
          </a:xfrm>
        </p:spPr>
        <p:txBody>
          <a:bodyPr/>
          <a:lstStyle/>
          <a:p>
            <a:r>
              <a:rPr lang="en-GB" dirty="0"/>
              <a:t>Click to edit Master title style</a:t>
            </a:r>
            <a:endParaRPr lang="en-US" dirty="0"/>
          </a:p>
        </p:txBody>
      </p:sp>
      <p:pic>
        <p:nvPicPr>
          <p:cNvPr id="2" name="Picture 1" descr="Logo&#10;&#10;Description automatically generated">
            <a:extLst>
              <a:ext uri="{FF2B5EF4-FFF2-40B4-BE49-F238E27FC236}">
                <a16:creationId xmlns:a16="http://schemas.microsoft.com/office/drawing/2014/main" id="{BE3F196D-7BB4-8ABB-2D72-20C587E2CCDD}"/>
              </a:ext>
            </a:extLst>
          </p:cNvPr>
          <p:cNvPicPr>
            <a:picLocks noChangeAspect="1"/>
          </p:cNvPicPr>
          <p:nvPr userDrawn="1"/>
        </p:nvPicPr>
        <p:blipFill>
          <a:blip r:embed="rId2"/>
          <a:stretch>
            <a:fillRect/>
          </a:stretch>
        </p:blipFill>
        <p:spPr>
          <a:xfrm>
            <a:off x="8572898" y="116198"/>
            <a:ext cx="447605" cy="447605"/>
          </a:xfrm>
          <a:prstGeom prst="rect">
            <a:avLst/>
          </a:prstGeom>
        </p:spPr>
      </p:pic>
      <p:pic>
        <p:nvPicPr>
          <p:cNvPr id="5" name="Picture 4" descr="A black helmet with a white background&#10;&#10;Description automatically generated">
            <a:extLst>
              <a:ext uri="{FF2B5EF4-FFF2-40B4-BE49-F238E27FC236}">
                <a16:creationId xmlns:a16="http://schemas.microsoft.com/office/drawing/2014/main" id="{8135DA7E-F44E-1C57-5B34-E151EE2FF79A}"/>
              </a:ext>
            </a:extLst>
          </p:cNvPr>
          <p:cNvPicPr>
            <a:picLocks noChangeAspect="1"/>
          </p:cNvPicPr>
          <p:nvPr userDrawn="1"/>
        </p:nvPicPr>
        <p:blipFill>
          <a:blip r:embed="rId3"/>
          <a:stretch>
            <a:fillRect/>
          </a:stretch>
        </p:blipFill>
        <p:spPr>
          <a:xfrm>
            <a:off x="7980922" y="51700"/>
            <a:ext cx="591976" cy="576600"/>
          </a:xfrm>
          <a:prstGeom prst="rect">
            <a:avLst/>
          </a:prstGeom>
        </p:spPr>
      </p:pic>
    </p:spTree>
    <p:extLst>
      <p:ext uri="{BB962C8B-B14F-4D97-AF65-F5344CB8AC3E}">
        <p14:creationId xmlns:p14="http://schemas.microsoft.com/office/powerpoint/2010/main" val="3285228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D778F0-1BFE-149D-00F7-271AD17AE279}"/>
              </a:ext>
            </a:extLst>
          </p:cNvPr>
          <p:cNvSpPr>
            <a:spLocks noGrp="1"/>
          </p:cNvSpPr>
          <p:nvPr>
            <p:ph type="dt" sz="half" idx="10"/>
          </p:nvPr>
        </p:nvSpPr>
        <p:spPr/>
        <p:txBody>
          <a:bodyPr/>
          <a:lstStyle/>
          <a:p>
            <a:fld id="{E23B19B4-2A5D-4146-B6E4-0FCA5B73195A}" type="datetimeFigureOut">
              <a:rPr lang="en-AU" smtClean="0"/>
              <a:t>8/11/2024</a:t>
            </a:fld>
            <a:endParaRPr lang="en-AU"/>
          </a:p>
        </p:txBody>
      </p:sp>
      <p:sp>
        <p:nvSpPr>
          <p:cNvPr id="3" name="Footer Placeholder 2">
            <a:extLst>
              <a:ext uri="{FF2B5EF4-FFF2-40B4-BE49-F238E27FC236}">
                <a16:creationId xmlns:a16="http://schemas.microsoft.com/office/drawing/2014/main" id="{F25EE83A-D4A5-5D00-D624-526068DFF22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345321D-569C-9DA1-F9B2-59C53DEE8843}"/>
              </a:ext>
            </a:extLst>
          </p:cNvPr>
          <p:cNvSpPr>
            <a:spLocks noGrp="1"/>
          </p:cNvSpPr>
          <p:nvPr>
            <p:ph type="sldNum" sz="quarter" idx="12"/>
          </p:nvPr>
        </p:nvSpPr>
        <p:spPr/>
        <p:txBody>
          <a:bodyPr/>
          <a:lstStyle/>
          <a:p>
            <a:fld id="{3D951D77-6C09-4929-A01D-D9CC929C9B48}" type="slidenum">
              <a:rPr lang="en-AU" smtClean="0"/>
              <a:t>‹#›</a:t>
            </a:fld>
            <a:endParaRPr lang="en-AU"/>
          </a:p>
        </p:txBody>
      </p:sp>
    </p:spTree>
    <p:extLst>
      <p:ext uri="{BB962C8B-B14F-4D97-AF65-F5344CB8AC3E}">
        <p14:creationId xmlns:p14="http://schemas.microsoft.com/office/powerpoint/2010/main" val="2900156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35ED3-CD78-7C6B-338F-1C0BC6057D0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9299B39C-026C-FEBA-3BE0-BA6B533577B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181C96B-075C-2DD5-7706-58CCE2805D2B}"/>
              </a:ext>
            </a:extLst>
          </p:cNvPr>
          <p:cNvSpPr>
            <a:spLocks noGrp="1"/>
          </p:cNvSpPr>
          <p:nvPr>
            <p:ph type="dt" sz="half" idx="10"/>
          </p:nvPr>
        </p:nvSpPr>
        <p:spPr/>
        <p:txBody>
          <a:bodyPr/>
          <a:lstStyle/>
          <a:p>
            <a:fld id="{E23B19B4-2A5D-4146-B6E4-0FCA5B73195A}" type="datetimeFigureOut">
              <a:rPr lang="en-AU" smtClean="0"/>
              <a:t>8/11/2024</a:t>
            </a:fld>
            <a:endParaRPr lang="en-AU"/>
          </a:p>
        </p:txBody>
      </p:sp>
      <p:sp>
        <p:nvSpPr>
          <p:cNvPr id="5" name="Footer Placeholder 4">
            <a:extLst>
              <a:ext uri="{FF2B5EF4-FFF2-40B4-BE49-F238E27FC236}">
                <a16:creationId xmlns:a16="http://schemas.microsoft.com/office/drawing/2014/main" id="{B0803FE1-D3AB-F385-404D-615D63C23D9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CBDB03B-8163-2BD7-4A0A-231AB8250026}"/>
              </a:ext>
            </a:extLst>
          </p:cNvPr>
          <p:cNvSpPr>
            <a:spLocks noGrp="1"/>
          </p:cNvSpPr>
          <p:nvPr>
            <p:ph type="sldNum" sz="quarter" idx="12"/>
          </p:nvPr>
        </p:nvSpPr>
        <p:spPr/>
        <p:txBody>
          <a:bodyPr/>
          <a:lstStyle/>
          <a:p>
            <a:fld id="{3D951D77-6C09-4929-A01D-D9CC929C9B48}" type="slidenum">
              <a:rPr lang="en-AU" smtClean="0"/>
              <a:t>‹#›</a:t>
            </a:fld>
            <a:endParaRPr lang="en-AU"/>
          </a:p>
        </p:txBody>
      </p:sp>
    </p:spTree>
    <p:extLst>
      <p:ext uri="{BB962C8B-B14F-4D97-AF65-F5344CB8AC3E}">
        <p14:creationId xmlns:p14="http://schemas.microsoft.com/office/powerpoint/2010/main" val="9720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F2AF-D7B4-9413-89FD-5144BA0DA7F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B8D59EA-77DB-563E-B98A-EE7869AC4B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6DFBE56-1577-7C66-F4E4-5561A129FA0D}"/>
              </a:ext>
            </a:extLst>
          </p:cNvPr>
          <p:cNvSpPr>
            <a:spLocks noGrp="1"/>
          </p:cNvSpPr>
          <p:nvPr>
            <p:ph type="dt" sz="half" idx="10"/>
          </p:nvPr>
        </p:nvSpPr>
        <p:spPr/>
        <p:txBody>
          <a:bodyPr/>
          <a:lstStyle/>
          <a:p>
            <a:fld id="{E23B19B4-2A5D-4146-B6E4-0FCA5B73195A}" type="datetimeFigureOut">
              <a:rPr lang="en-AU" smtClean="0"/>
              <a:t>8/11/2024</a:t>
            </a:fld>
            <a:endParaRPr lang="en-AU"/>
          </a:p>
        </p:txBody>
      </p:sp>
      <p:sp>
        <p:nvSpPr>
          <p:cNvPr id="5" name="Footer Placeholder 4">
            <a:extLst>
              <a:ext uri="{FF2B5EF4-FFF2-40B4-BE49-F238E27FC236}">
                <a16:creationId xmlns:a16="http://schemas.microsoft.com/office/drawing/2014/main" id="{C5B57AF3-F2CE-4E5A-CF7A-A0828433438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B9710F1-6EFC-BE33-0E3A-3119BA30A443}"/>
              </a:ext>
            </a:extLst>
          </p:cNvPr>
          <p:cNvSpPr>
            <a:spLocks noGrp="1"/>
          </p:cNvSpPr>
          <p:nvPr>
            <p:ph type="sldNum" sz="quarter" idx="12"/>
          </p:nvPr>
        </p:nvSpPr>
        <p:spPr/>
        <p:txBody>
          <a:bodyPr/>
          <a:lstStyle/>
          <a:p>
            <a:fld id="{3D951D77-6C09-4929-A01D-D9CC929C9B48}" type="slidenum">
              <a:rPr lang="en-AU" smtClean="0"/>
              <a:t>‹#›</a:t>
            </a:fld>
            <a:endParaRPr lang="en-AU"/>
          </a:p>
        </p:txBody>
      </p:sp>
    </p:spTree>
    <p:extLst>
      <p:ext uri="{BB962C8B-B14F-4D97-AF65-F5344CB8AC3E}">
        <p14:creationId xmlns:p14="http://schemas.microsoft.com/office/powerpoint/2010/main" val="565023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2CB65-DDFF-4085-E57B-6DE93DAF0E3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6A563CD-B8B5-76C9-FC4C-965CEBC4A5F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BB7A7A-553D-EB9F-D310-9F1C9DA2F985}"/>
              </a:ext>
            </a:extLst>
          </p:cNvPr>
          <p:cNvSpPr>
            <a:spLocks noGrp="1"/>
          </p:cNvSpPr>
          <p:nvPr>
            <p:ph type="dt" sz="half" idx="10"/>
          </p:nvPr>
        </p:nvSpPr>
        <p:spPr/>
        <p:txBody>
          <a:bodyPr/>
          <a:lstStyle/>
          <a:p>
            <a:fld id="{E23B19B4-2A5D-4146-B6E4-0FCA5B73195A}" type="datetimeFigureOut">
              <a:rPr lang="en-AU" smtClean="0"/>
              <a:t>8/11/2024</a:t>
            </a:fld>
            <a:endParaRPr lang="en-AU"/>
          </a:p>
        </p:txBody>
      </p:sp>
      <p:sp>
        <p:nvSpPr>
          <p:cNvPr id="5" name="Footer Placeholder 4">
            <a:extLst>
              <a:ext uri="{FF2B5EF4-FFF2-40B4-BE49-F238E27FC236}">
                <a16:creationId xmlns:a16="http://schemas.microsoft.com/office/drawing/2014/main" id="{A66F3117-89E4-8878-71D0-51F214B74CE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B26B7B2-FEE2-7F5A-2710-04015CB83167}"/>
              </a:ext>
            </a:extLst>
          </p:cNvPr>
          <p:cNvSpPr>
            <a:spLocks noGrp="1"/>
          </p:cNvSpPr>
          <p:nvPr>
            <p:ph type="sldNum" sz="quarter" idx="12"/>
          </p:nvPr>
        </p:nvSpPr>
        <p:spPr/>
        <p:txBody>
          <a:bodyPr/>
          <a:lstStyle/>
          <a:p>
            <a:fld id="{3D951D77-6C09-4929-A01D-D9CC929C9B48}" type="slidenum">
              <a:rPr lang="en-AU" smtClean="0"/>
              <a:t>‹#›</a:t>
            </a:fld>
            <a:endParaRPr lang="en-AU"/>
          </a:p>
        </p:txBody>
      </p:sp>
    </p:spTree>
    <p:extLst>
      <p:ext uri="{BB962C8B-B14F-4D97-AF65-F5344CB8AC3E}">
        <p14:creationId xmlns:p14="http://schemas.microsoft.com/office/powerpoint/2010/main" val="3899379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39C88-5877-AEB9-B56C-8621093E977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C386410-2F03-AF8E-4E85-ABB80785443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7F1A36E-D92C-2FF7-0FE1-34516398A89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D293C4D-B257-4E09-50BA-B0E83D287C1E}"/>
              </a:ext>
            </a:extLst>
          </p:cNvPr>
          <p:cNvSpPr>
            <a:spLocks noGrp="1"/>
          </p:cNvSpPr>
          <p:nvPr>
            <p:ph type="dt" sz="half" idx="10"/>
          </p:nvPr>
        </p:nvSpPr>
        <p:spPr/>
        <p:txBody>
          <a:bodyPr/>
          <a:lstStyle/>
          <a:p>
            <a:fld id="{E23B19B4-2A5D-4146-B6E4-0FCA5B73195A}" type="datetimeFigureOut">
              <a:rPr lang="en-AU" smtClean="0"/>
              <a:t>8/11/2024</a:t>
            </a:fld>
            <a:endParaRPr lang="en-AU"/>
          </a:p>
        </p:txBody>
      </p:sp>
      <p:sp>
        <p:nvSpPr>
          <p:cNvPr id="6" name="Footer Placeholder 5">
            <a:extLst>
              <a:ext uri="{FF2B5EF4-FFF2-40B4-BE49-F238E27FC236}">
                <a16:creationId xmlns:a16="http://schemas.microsoft.com/office/drawing/2014/main" id="{96D7D2BF-6D44-6B3F-E594-0E27550EAB8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CC7D1D2-95B0-7F53-8AB4-7714A731C43B}"/>
              </a:ext>
            </a:extLst>
          </p:cNvPr>
          <p:cNvSpPr>
            <a:spLocks noGrp="1"/>
          </p:cNvSpPr>
          <p:nvPr>
            <p:ph type="sldNum" sz="quarter" idx="12"/>
          </p:nvPr>
        </p:nvSpPr>
        <p:spPr/>
        <p:txBody>
          <a:bodyPr/>
          <a:lstStyle/>
          <a:p>
            <a:fld id="{3D951D77-6C09-4929-A01D-D9CC929C9B48}" type="slidenum">
              <a:rPr lang="en-AU" smtClean="0"/>
              <a:t>‹#›</a:t>
            </a:fld>
            <a:endParaRPr lang="en-AU"/>
          </a:p>
        </p:txBody>
      </p:sp>
    </p:spTree>
    <p:extLst>
      <p:ext uri="{BB962C8B-B14F-4D97-AF65-F5344CB8AC3E}">
        <p14:creationId xmlns:p14="http://schemas.microsoft.com/office/powerpoint/2010/main" val="4156275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8FA43-F18F-D067-045D-B89B80699CA7}"/>
              </a:ext>
            </a:extLst>
          </p:cNvPr>
          <p:cNvSpPr>
            <a:spLocks noGrp="1"/>
          </p:cNvSpPr>
          <p:nvPr>
            <p:ph type="title"/>
          </p:nvPr>
        </p:nvSpPr>
        <p:spPr>
          <a:xfrm>
            <a:off x="629841" y="365126"/>
            <a:ext cx="78867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CE1422E-9C78-3F35-7056-9E844E5FBF7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3738675-6974-E5BB-E2E8-F2FAE993905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FA5FE4D-C7E7-6F9C-D623-576809B0A56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09F7284-2BBB-0C42-0075-320F58B81A94}"/>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42A505C-D4BE-6E25-C1F3-6BCDE0C8EF26}"/>
              </a:ext>
            </a:extLst>
          </p:cNvPr>
          <p:cNvSpPr>
            <a:spLocks noGrp="1"/>
          </p:cNvSpPr>
          <p:nvPr>
            <p:ph type="dt" sz="half" idx="10"/>
          </p:nvPr>
        </p:nvSpPr>
        <p:spPr/>
        <p:txBody>
          <a:bodyPr/>
          <a:lstStyle/>
          <a:p>
            <a:fld id="{E23B19B4-2A5D-4146-B6E4-0FCA5B73195A}" type="datetimeFigureOut">
              <a:rPr lang="en-AU" smtClean="0"/>
              <a:t>8/11/2024</a:t>
            </a:fld>
            <a:endParaRPr lang="en-AU"/>
          </a:p>
        </p:txBody>
      </p:sp>
      <p:sp>
        <p:nvSpPr>
          <p:cNvPr id="8" name="Footer Placeholder 7">
            <a:extLst>
              <a:ext uri="{FF2B5EF4-FFF2-40B4-BE49-F238E27FC236}">
                <a16:creationId xmlns:a16="http://schemas.microsoft.com/office/drawing/2014/main" id="{BBCA1B01-B1AA-FF69-724B-012DB6EA95F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F1B4EAF3-E3FB-C754-D9FD-F89904B084A7}"/>
              </a:ext>
            </a:extLst>
          </p:cNvPr>
          <p:cNvSpPr>
            <a:spLocks noGrp="1"/>
          </p:cNvSpPr>
          <p:nvPr>
            <p:ph type="sldNum" sz="quarter" idx="12"/>
          </p:nvPr>
        </p:nvSpPr>
        <p:spPr/>
        <p:txBody>
          <a:bodyPr/>
          <a:lstStyle/>
          <a:p>
            <a:fld id="{3D951D77-6C09-4929-A01D-D9CC929C9B48}" type="slidenum">
              <a:rPr lang="en-AU" smtClean="0"/>
              <a:t>‹#›</a:t>
            </a:fld>
            <a:endParaRPr lang="en-AU"/>
          </a:p>
        </p:txBody>
      </p:sp>
    </p:spTree>
    <p:extLst>
      <p:ext uri="{BB962C8B-B14F-4D97-AF65-F5344CB8AC3E}">
        <p14:creationId xmlns:p14="http://schemas.microsoft.com/office/powerpoint/2010/main" val="3376850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9BC1F-B117-1210-E168-AF16FAF290C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34A5C6A-A724-475F-66DE-F66C8BA3495D}"/>
              </a:ext>
            </a:extLst>
          </p:cNvPr>
          <p:cNvSpPr>
            <a:spLocks noGrp="1"/>
          </p:cNvSpPr>
          <p:nvPr>
            <p:ph type="dt" sz="half" idx="10"/>
          </p:nvPr>
        </p:nvSpPr>
        <p:spPr/>
        <p:txBody>
          <a:bodyPr/>
          <a:lstStyle/>
          <a:p>
            <a:fld id="{E23B19B4-2A5D-4146-B6E4-0FCA5B73195A}" type="datetimeFigureOut">
              <a:rPr lang="en-AU" smtClean="0"/>
              <a:t>8/11/2024</a:t>
            </a:fld>
            <a:endParaRPr lang="en-AU"/>
          </a:p>
        </p:txBody>
      </p:sp>
      <p:sp>
        <p:nvSpPr>
          <p:cNvPr id="4" name="Footer Placeholder 3">
            <a:extLst>
              <a:ext uri="{FF2B5EF4-FFF2-40B4-BE49-F238E27FC236}">
                <a16:creationId xmlns:a16="http://schemas.microsoft.com/office/drawing/2014/main" id="{A00E5779-D62C-EEDF-8CE3-FB4C2C058D6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7DBDD0AB-75CF-E3EF-4491-B47ED0A080A6}"/>
              </a:ext>
            </a:extLst>
          </p:cNvPr>
          <p:cNvSpPr>
            <a:spLocks noGrp="1"/>
          </p:cNvSpPr>
          <p:nvPr>
            <p:ph type="sldNum" sz="quarter" idx="12"/>
          </p:nvPr>
        </p:nvSpPr>
        <p:spPr/>
        <p:txBody>
          <a:bodyPr/>
          <a:lstStyle/>
          <a:p>
            <a:fld id="{3D951D77-6C09-4929-A01D-D9CC929C9B48}" type="slidenum">
              <a:rPr lang="en-AU" smtClean="0"/>
              <a:t>‹#›</a:t>
            </a:fld>
            <a:endParaRPr lang="en-AU"/>
          </a:p>
        </p:txBody>
      </p:sp>
    </p:spTree>
    <p:extLst>
      <p:ext uri="{BB962C8B-B14F-4D97-AF65-F5344CB8AC3E}">
        <p14:creationId xmlns:p14="http://schemas.microsoft.com/office/powerpoint/2010/main" val="2932159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D778F0-1BFE-149D-00F7-271AD17AE279}"/>
              </a:ext>
            </a:extLst>
          </p:cNvPr>
          <p:cNvSpPr>
            <a:spLocks noGrp="1"/>
          </p:cNvSpPr>
          <p:nvPr>
            <p:ph type="dt" sz="half" idx="10"/>
          </p:nvPr>
        </p:nvSpPr>
        <p:spPr/>
        <p:txBody>
          <a:bodyPr/>
          <a:lstStyle/>
          <a:p>
            <a:fld id="{E23B19B4-2A5D-4146-B6E4-0FCA5B73195A}" type="datetimeFigureOut">
              <a:rPr lang="en-AU" smtClean="0"/>
              <a:t>8/11/2024</a:t>
            </a:fld>
            <a:endParaRPr lang="en-AU"/>
          </a:p>
        </p:txBody>
      </p:sp>
      <p:sp>
        <p:nvSpPr>
          <p:cNvPr id="3" name="Footer Placeholder 2">
            <a:extLst>
              <a:ext uri="{FF2B5EF4-FFF2-40B4-BE49-F238E27FC236}">
                <a16:creationId xmlns:a16="http://schemas.microsoft.com/office/drawing/2014/main" id="{F25EE83A-D4A5-5D00-D624-526068DFF22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345321D-569C-9DA1-F9B2-59C53DEE8843}"/>
              </a:ext>
            </a:extLst>
          </p:cNvPr>
          <p:cNvSpPr>
            <a:spLocks noGrp="1"/>
          </p:cNvSpPr>
          <p:nvPr>
            <p:ph type="sldNum" sz="quarter" idx="12"/>
          </p:nvPr>
        </p:nvSpPr>
        <p:spPr/>
        <p:txBody>
          <a:bodyPr/>
          <a:lstStyle/>
          <a:p>
            <a:fld id="{3D951D77-6C09-4929-A01D-D9CC929C9B48}" type="slidenum">
              <a:rPr lang="en-AU" smtClean="0"/>
              <a:t>‹#›</a:t>
            </a:fld>
            <a:endParaRPr lang="en-AU"/>
          </a:p>
        </p:txBody>
      </p:sp>
    </p:spTree>
    <p:extLst>
      <p:ext uri="{BB962C8B-B14F-4D97-AF65-F5344CB8AC3E}">
        <p14:creationId xmlns:p14="http://schemas.microsoft.com/office/powerpoint/2010/main" val="2521069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7299" y="1443207"/>
            <a:ext cx="6858000" cy="1655762"/>
          </a:xfrm>
        </p:spPr>
        <p:txBody>
          <a:bodyPr/>
          <a:lstStyle>
            <a:lvl1pPr marL="0" indent="0" algn="l">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itle Placeholder 1">
            <a:extLst>
              <a:ext uri="{FF2B5EF4-FFF2-40B4-BE49-F238E27FC236}">
                <a16:creationId xmlns:a16="http://schemas.microsoft.com/office/drawing/2014/main" id="{C7CBF8F5-8030-B941-9439-6EDEBDD09CD9}"/>
              </a:ext>
            </a:extLst>
          </p:cNvPr>
          <p:cNvSpPr>
            <a:spLocks noGrp="1"/>
          </p:cNvSpPr>
          <p:nvPr>
            <p:ph type="title"/>
          </p:nvPr>
        </p:nvSpPr>
        <p:spPr>
          <a:xfrm>
            <a:off x="347299" y="563803"/>
            <a:ext cx="6818611" cy="385297"/>
          </a:xfrm>
          <a:prstGeom prst="rect">
            <a:avLst/>
          </a:prstGeom>
        </p:spPr>
        <p:txBody>
          <a:bodyPr vert="horz" lIns="0" tIns="0" rIns="0" bIns="0" rtlCol="0" anchor="t">
            <a:normAutofit/>
          </a:bodyPr>
          <a:lstStyle/>
          <a:p>
            <a:r>
              <a:rPr lang="en-GB"/>
              <a:t>Click to edit Master title style</a:t>
            </a:r>
            <a:endParaRPr lang="en-US"/>
          </a:p>
        </p:txBody>
      </p:sp>
      <p:pic>
        <p:nvPicPr>
          <p:cNvPr id="18" name="Picture 17" descr="Logo&#10;&#10;Description automatically generated">
            <a:extLst>
              <a:ext uri="{FF2B5EF4-FFF2-40B4-BE49-F238E27FC236}">
                <a16:creationId xmlns:a16="http://schemas.microsoft.com/office/drawing/2014/main" id="{6668E14F-0348-9145-A426-9895A37C56B6}"/>
              </a:ext>
            </a:extLst>
          </p:cNvPr>
          <p:cNvPicPr>
            <a:picLocks noChangeAspect="1"/>
          </p:cNvPicPr>
          <p:nvPr userDrawn="1"/>
        </p:nvPicPr>
        <p:blipFill>
          <a:blip r:embed="rId2"/>
          <a:stretch>
            <a:fillRect/>
          </a:stretch>
        </p:blipFill>
        <p:spPr>
          <a:xfrm>
            <a:off x="8572898" y="116198"/>
            <a:ext cx="447605" cy="447605"/>
          </a:xfrm>
          <a:prstGeom prst="rect">
            <a:avLst/>
          </a:prstGeom>
        </p:spPr>
      </p:pic>
      <p:pic>
        <p:nvPicPr>
          <p:cNvPr id="4" name="Picture 3" descr="A black helmet with a white background&#10;&#10;Description automatically generated">
            <a:extLst>
              <a:ext uri="{FF2B5EF4-FFF2-40B4-BE49-F238E27FC236}">
                <a16:creationId xmlns:a16="http://schemas.microsoft.com/office/drawing/2014/main" id="{2A8CFA3C-8050-FC7C-132F-02112421A384}"/>
              </a:ext>
            </a:extLst>
          </p:cNvPr>
          <p:cNvPicPr>
            <a:picLocks noChangeAspect="1"/>
          </p:cNvPicPr>
          <p:nvPr userDrawn="1"/>
        </p:nvPicPr>
        <p:blipFill>
          <a:blip r:embed="rId3"/>
          <a:stretch>
            <a:fillRect/>
          </a:stretch>
        </p:blipFill>
        <p:spPr>
          <a:xfrm>
            <a:off x="7980922" y="51700"/>
            <a:ext cx="591976" cy="576600"/>
          </a:xfrm>
          <a:prstGeom prst="rect">
            <a:avLst/>
          </a:prstGeom>
        </p:spPr>
      </p:pic>
    </p:spTree>
    <p:extLst>
      <p:ext uri="{BB962C8B-B14F-4D97-AF65-F5344CB8AC3E}">
        <p14:creationId xmlns:p14="http://schemas.microsoft.com/office/powerpoint/2010/main" val="1587058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284E8-CC8E-0750-9823-EDDD1CE9767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3DABF54-7D85-B915-7C44-44CFD0C8240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82EB91E-D803-3424-6AA0-240974F69D5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CA76FB4-9254-EBB8-32F2-B06F1D68AA3B}"/>
              </a:ext>
            </a:extLst>
          </p:cNvPr>
          <p:cNvSpPr>
            <a:spLocks noGrp="1"/>
          </p:cNvSpPr>
          <p:nvPr>
            <p:ph type="dt" sz="half" idx="10"/>
          </p:nvPr>
        </p:nvSpPr>
        <p:spPr/>
        <p:txBody>
          <a:bodyPr/>
          <a:lstStyle/>
          <a:p>
            <a:fld id="{E23B19B4-2A5D-4146-B6E4-0FCA5B73195A}" type="datetimeFigureOut">
              <a:rPr lang="en-AU" smtClean="0"/>
              <a:t>8/11/2024</a:t>
            </a:fld>
            <a:endParaRPr lang="en-AU"/>
          </a:p>
        </p:txBody>
      </p:sp>
      <p:sp>
        <p:nvSpPr>
          <p:cNvPr id="6" name="Footer Placeholder 5">
            <a:extLst>
              <a:ext uri="{FF2B5EF4-FFF2-40B4-BE49-F238E27FC236}">
                <a16:creationId xmlns:a16="http://schemas.microsoft.com/office/drawing/2014/main" id="{E629ABE4-A320-72EE-FBA9-1728FF55AC6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BE1A878-72B5-CF0B-8AC8-45E6DA2A515B}"/>
              </a:ext>
            </a:extLst>
          </p:cNvPr>
          <p:cNvSpPr>
            <a:spLocks noGrp="1"/>
          </p:cNvSpPr>
          <p:nvPr>
            <p:ph type="sldNum" sz="quarter" idx="12"/>
          </p:nvPr>
        </p:nvSpPr>
        <p:spPr/>
        <p:txBody>
          <a:bodyPr/>
          <a:lstStyle/>
          <a:p>
            <a:fld id="{3D951D77-6C09-4929-A01D-D9CC929C9B48}" type="slidenum">
              <a:rPr lang="en-AU" smtClean="0"/>
              <a:t>‹#›</a:t>
            </a:fld>
            <a:endParaRPr lang="en-AU"/>
          </a:p>
        </p:txBody>
      </p:sp>
    </p:spTree>
    <p:extLst>
      <p:ext uri="{BB962C8B-B14F-4D97-AF65-F5344CB8AC3E}">
        <p14:creationId xmlns:p14="http://schemas.microsoft.com/office/powerpoint/2010/main" val="543399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AA9A-8A58-B9D5-47E0-2290BDE0895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67C6B1C-CB0E-DC29-7686-36557A1B1CF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a:extLst>
              <a:ext uri="{FF2B5EF4-FFF2-40B4-BE49-F238E27FC236}">
                <a16:creationId xmlns:a16="http://schemas.microsoft.com/office/drawing/2014/main" id="{E6FF08F4-7AF2-A0D9-46AB-97FDEF976DB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7C20FC7-D004-34D0-5A77-47E67DE5E4FD}"/>
              </a:ext>
            </a:extLst>
          </p:cNvPr>
          <p:cNvSpPr>
            <a:spLocks noGrp="1"/>
          </p:cNvSpPr>
          <p:nvPr>
            <p:ph type="dt" sz="half" idx="10"/>
          </p:nvPr>
        </p:nvSpPr>
        <p:spPr/>
        <p:txBody>
          <a:bodyPr/>
          <a:lstStyle/>
          <a:p>
            <a:fld id="{E23B19B4-2A5D-4146-B6E4-0FCA5B73195A}" type="datetimeFigureOut">
              <a:rPr lang="en-AU" smtClean="0"/>
              <a:t>8/11/2024</a:t>
            </a:fld>
            <a:endParaRPr lang="en-AU"/>
          </a:p>
        </p:txBody>
      </p:sp>
      <p:sp>
        <p:nvSpPr>
          <p:cNvPr id="6" name="Footer Placeholder 5">
            <a:extLst>
              <a:ext uri="{FF2B5EF4-FFF2-40B4-BE49-F238E27FC236}">
                <a16:creationId xmlns:a16="http://schemas.microsoft.com/office/drawing/2014/main" id="{93C49242-68E8-1257-39E6-69678DB78CD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F9A07A6-8691-A741-581B-7BA8DBDCE737}"/>
              </a:ext>
            </a:extLst>
          </p:cNvPr>
          <p:cNvSpPr>
            <a:spLocks noGrp="1"/>
          </p:cNvSpPr>
          <p:nvPr>
            <p:ph type="sldNum" sz="quarter" idx="12"/>
          </p:nvPr>
        </p:nvSpPr>
        <p:spPr/>
        <p:txBody>
          <a:bodyPr/>
          <a:lstStyle/>
          <a:p>
            <a:fld id="{3D951D77-6C09-4929-A01D-D9CC929C9B48}" type="slidenum">
              <a:rPr lang="en-AU" smtClean="0"/>
              <a:t>‹#›</a:t>
            </a:fld>
            <a:endParaRPr lang="en-AU"/>
          </a:p>
        </p:txBody>
      </p:sp>
    </p:spTree>
    <p:extLst>
      <p:ext uri="{BB962C8B-B14F-4D97-AF65-F5344CB8AC3E}">
        <p14:creationId xmlns:p14="http://schemas.microsoft.com/office/powerpoint/2010/main" val="3957158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8334-EF14-A31E-FED7-8FFA4D71A81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9907E54-B760-6AF0-770C-0696FCB922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5C13782-C260-594E-B0E0-C465E182C4E0}"/>
              </a:ext>
            </a:extLst>
          </p:cNvPr>
          <p:cNvSpPr>
            <a:spLocks noGrp="1"/>
          </p:cNvSpPr>
          <p:nvPr>
            <p:ph type="dt" sz="half" idx="10"/>
          </p:nvPr>
        </p:nvSpPr>
        <p:spPr/>
        <p:txBody>
          <a:bodyPr/>
          <a:lstStyle/>
          <a:p>
            <a:fld id="{E23B19B4-2A5D-4146-B6E4-0FCA5B73195A}" type="datetimeFigureOut">
              <a:rPr lang="en-AU" smtClean="0"/>
              <a:t>8/11/2024</a:t>
            </a:fld>
            <a:endParaRPr lang="en-AU"/>
          </a:p>
        </p:txBody>
      </p:sp>
      <p:sp>
        <p:nvSpPr>
          <p:cNvPr id="5" name="Footer Placeholder 4">
            <a:extLst>
              <a:ext uri="{FF2B5EF4-FFF2-40B4-BE49-F238E27FC236}">
                <a16:creationId xmlns:a16="http://schemas.microsoft.com/office/drawing/2014/main" id="{26046A32-A744-AC92-A010-D2DB456E9F4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8026F55-C598-216D-A95E-74A039050869}"/>
              </a:ext>
            </a:extLst>
          </p:cNvPr>
          <p:cNvSpPr>
            <a:spLocks noGrp="1"/>
          </p:cNvSpPr>
          <p:nvPr>
            <p:ph type="sldNum" sz="quarter" idx="12"/>
          </p:nvPr>
        </p:nvSpPr>
        <p:spPr/>
        <p:txBody>
          <a:bodyPr/>
          <a:lstStyle/>
          <a:p>
            <a:fld id="{3D951D77-6C09-4929-A01D-D9CC929C9B48}" type="slidenum">
              <a:rPr lang="en-AU" smtClean="0"/>
              <a:t>‹#›</a:t>
            </a:fld>
            <a:endParaRPr lang="en-AU"/>
          </a:p>
        </p:txBody>
      </p:sp>
    </p:spTree>
    <p:extLst>
      <p:ext uri="{BB962C8B-B14F-4D97-AF65-F5344CB8AC3E}">
        <p14:creationId xmlns:p14="http://schemas.microsoft.com/office/powerpoint/2010/main" val="645378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3B7D34-1FC9-B02B-9976-F95AE283AAE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AE07486-AF7D-2B35-256E-BE87E7D1E4D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44753BC-B594-328D-131C-39B9769AB75E}"/>
              </a:ext>
            </a:extLst>
          </p:cNvPr>
          <p:cNvSpPr>
            <a:spLocks noGrp="1"/>
          </p:cNvSpPr>
          <p:nvPr>
            <p:ph type="dt" sz="half" idx="10"/>
          </p:nvPr>
        </p:nvSpPr>
        <p:spPr/>
        <p:txBody>
          <a:bodyPr/>
          <a:lstStyle/>
          <a:p>
            <a:fld id="{E23B19B4-2A5D-4146-B6E4-0FCA5B73195A}" type="datetimeFigureOut">
              <a:rPr lang="en-AU" smtClean="0"/>
              <a:t>8/11/2024</a:t>
            </a:fld>
            <a:endParaRPr lang="en-AU"/>
          </a:p>
        </p:txBody>
      </p:sp>
      <p:sp>
        <p:nvSpPr>
          <p:cNvPr id="5" name="Footer Placeholder 4">
            <a:extLst>
              <a:ext uri="{FF2B5EF4-FFF2-40B4-BE49-F238E27FC236}">
                <a16:creationId xmlns:a16="http://schemas.microsoft.com/office/drawing/2014/main" id="{15F20501-F3E4-F5B1-7A70-F0B83777880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F3BEB48-15FF-6812-227A-CE41ECA428F3}"/>
              </a:ext>
            </a:extLst>
          </p:cNvPr>
          <p:cNvSpPr>
            <a:spLocks noGrp="1"/>
          </p:cNvSpPr>
          <p:nvPr>
            <p:ph type="sldNum" sz="quarter" idx="12"/>
          </p:nvPr>
        </p:nvSpPr>
        <p:spPr/>
        <p:txBody>
          <a:bodyPr/>
          <a:lstStyle/>
          <a:p>
            <a:fld id="{3D951D77-6C09-4929-A01D-D9CC929C9B48}" type="slidenum">
              <a:rPr lang="en-AU" smtClean="0"/>
              <a:t>‹#›</a:t>
            </a:fld>
            <a:endParaRPr lang="en-AU"/>
          </a:p>
        </p:txBody>
      </p:sp>
    </p:spTree>
    <p:extLst>
      <p:ext uri="{BB962C8B-B14F-4D97-AF65-F5344CB8AC3E}">
        <p14:creationId xmlns:p14="http://schemas.microsoft.com/office/powerpoint/2010/main" val="1788826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2FD0E1-976A-8142-AC36-E90D93F9D6C4}"/>
              </a:ext>
            </a:extLst>
          </p:cNvPr>
          <p:cNvSpPr/>
          <p:nvPr userDrawn="1"/>
        </p:nvSpPr>
        <p:spPr>
          <a:xfrm>
            <a:off x="0" y="3429000"/>
            <a:ext cx="9144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Tree>
    <p:extLst>
      <p:ext uri="{BB962C8B-B14F-4D97-AF65-F5344CB8AC3E}">
        <p14:creationId xmlns:p14="http://schemas.microsoft.com/office/powerpoint/2010/main" val="144780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36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347299" y="1441126"/>
            <a:ext cx="7886700" cy="423384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Logo&#10;&#10;Description automatically generated">
            <a:extLst>
              <a:ext uri="{FF2B5EF4-FFF2-40B4-BE49-F238E27FC236}">
                <a16:creationId xmlns:a16="http://schemas.microsoft.com/office/drawing/2014/main" id="{CEA8463E-9CF9-EAAF-2B3C-09075193D9AF}"/>
              </a:ext>
            </a:extLst>
          </p:cNvPr>
          <p:cNvPicPr>
            <a:picLocks noChangeAspect="1"/>
          </p:cNvPicPr>
          <p:nvPr userDrawn="1"/>
        </p:nvPicPr>
        <p:blipFill>
          <a:blip r:embed="rId2"/>
          <a:stretch>
            <a:fillRect/>
          </a:stretch>
        </p:blipFill>
        <p:spPr>
          <a:xfrm>
            <a:off x="8572898" y="116198"/>
            <a:ext cx="447605" cy="447605"/>
          </a:xfrm>
          <a:prstGeom prst="rect">
            <a:avLst/>
          </a:prstGeom>
        </p:spPr>
      </p:pic>
      <p:pic>
        <p:nvPicPr>
          <p:cNvPr id="5" name="Picture 4" descr="A black helmet with a white background&#10;&#10;Description automatically generated">
            <a:extLst>
              <a:ext uri="{FF2B5EF4-FFF2-40B4-BE49-F238E27FC236}">
                <a16:creationId xmlns:a16="http://schemas.microsoft.com/office/drawing/2014/main" id="{BD43C579-3EE6-46F6-5579-1D473CCE814B}"/>
              </a:ext>
            </a:extLst>
          </p:cNvPr>
          <p:cNvPicPr>
            <a:picLocks noChangeAspect="1"/>
          </p:cNvPicPr>
          <p:nvPr userDrawn="1"/>
        </p:nvPicPr>
        <p:blipFill>
          <a:blip r:embed="rId3"/>
          <a:stretch>
            <a:fillRect/>
          </a:stretch>
        </p:blipFill>
        <p:spPr>
          <a:xfrm>
            <a:off x="7980922" y="51700"/>
            <a:ext cx="591976" cy="576600"/>
          </a:xfrm>
          <a:prstGeom prst="rect">
            <a:avLst/>
          </a:prstGeom>
        </p:spPr>
      </p:pic>
    </p:spTree>
    <p:extLst>
      <p:ext uri="{BB962C8B-B14F-4D97-AF65-F5344CB8AC3E}">
        <p14:creationId xmlns:p14="http://schemas.microsoft.com/office/powerpoint/2010/main" val="214835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19877" y="1458139"/>
            <a:ext cx="7886700" cy="2852737"/>
          </a:xfrm>
        </p:spPr>
        <p:txBody>
          <a:bodyPr anchor="t"/>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419877" y="4589464"/>
            <a:ext cx="7886700" cy="1500187"/>
          </a:xfrm>
        </p:spPr>
        <p:txBody>
          <a:bodyPr anchor="t"/>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8" name="Title 1">
            <a:extLst>
              <a:ext uri="{FF2B5EF4-FFF2-40B4-BE49-F238E27FC236}">
                <a16:creationId xmlns:a16="http://schemas.microsoft.com/office/drawing/2014/main" id="{72B9644A-1253-F541-B6E0-A3116A522FA5}"/>
              </a:ext>
            </a:extLst>
          </p:cNvPr>
          <p:cNvSpPr txBox="1">
            <a:spLocks/>
          </p:cNvSpPr>
          <p:nvPr userDrawn="1"/>
        </p:nvSpPr>
        <p:spPr>
          <a:xfrm>
            <a:off x="347299" y="563803"/>
            <a:ext cx="6818611" cy="385297"/>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300" b="1" kern="1200">
                <a:solidFill>
                  <a:schemeClr val="accent5"/>
                </a:solidFill>
                <a:latin typeface="Arial" panose="020B0604020202020204" pitchFamily="34" charset="0"/>
                <a:ea typeface="+mj-ea"/>
                <a:cs typeface="Arial" panose="020B0604020202020204" pitchFamily="34" charset="0"/>
              </a:defRPr>
            </a:lvl1pPr>
          </a:lstStyle>
          <a:p>
            <a:r>
              <a:rPr lang="en-GB"/>
              <a:t>Click to edit Master title style</a:t>
            </a:r>
            <a:endParaRPr lang="en-US"/>
          </a:p>
        </p:txBody>
      </p:sp>
      <p:pic>
        <p:nvPicPr>
          <p:cNvPr id="4" name="Picture 3" descr="Logo&#10;&#10;Description automatically generated">
            <a:extLst>
              <a:ext uri="{FF2B5EF4-FFF2-40B4-BE49-F238E27FC236}">
                <a16:creationId xmlns:a16="http://schemas.microsoft.com/office/drawing/2014/main" id="{09CD32A6-ECAE-F7B1-202F-696034020945}"/>
              </a:ext>
            </a:extLst>
          </p:cNvPr>
          <p:cNvPicPr>
            <a:picLocks noChangeAspect="1"/>
          </p:cNvPicPr>
          <p:nvPr userDrawn="1"/>
        </p:nvPicPr>
        <p:blipFill>
          <a:blip r:embed="rId2"/>
          <a:stretch>
            <a:fillRect/>
          </a:stretch>
        </p:blipFill>
        <p:spPr>
          <a:xfrm>
            <a:off x="8572898" y="116198"/>
            <a:ext cx="447605" cy="447605"/>
          </a:xfrm>
          <a:prstGeom prst="rect">
            <a:avLst/>
          </a:prstGeom>
        </p:spPr>
      </p:pic>
      <p:pic>
        <p:nvPicPr>
          <p:cNvPr id="5" name="Picture 4" descr="A black helmet with a white background&#10;&#10;Description automatically generated">
            <a:extLst>
              <a:ext uri="{FF2B5EF4-FFF2-40B4-BE49-F238E27FC236}">
                <a16:creationId xmlns:a16="http://schemas.microsoft.com/office/drawing/2014/main" id="{3093A2C0-6EDD-1681-B433-59FCE5D4B43D}"/>
              </a:ext>
            </a:extLst>
          </p:cNvPr>
          <p:cNvPicPr>
            <a:picLocks noChangeAspect="1"/>
          </p:cNvPicPr>
          <p:nvPr userDrawn="1"/>
        </p:nvPicPr>
        <p:blipFill>
          <a:blip r:embed="rId3"/>
          <a:stretch>
            <a:fillRect/>
          </a:stretch>
        </p:blipFill>
        <p:spPr>
          <a:xfrm>
            <a:off x="7980922" y="51700"/>
            <a:ext cx="591976" cy="576600"/>
          </a:xfrm>
          <a:prstGeom prst="rect">
            <a:avLst/>
          </a:prstGeom>
        </p:spPr>
      </p:pic>
    </p:spTree>
    <p:extLst>
      <p:ext uri="{BB962C8B-B14F-4D97-AF65-F5344CB8AC3E}">
        <p14:creationId xmlns:p14="http://schemas.microsoft.com/office/powerpoint/2010/main" val="3656529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47299" y="1434298"/>
            <a:ext cx="3886200" cy="4351338"/>
          </a:xfrm>
        </p:spPr>
        <p:txBody>
          <a:bodyPr ancho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0" y="1434298"/>
            <a:ext cx="3886200" cy="4351338"/>
          </a:xfrm>
        </p:spPr>
        <p:txBody>
          <a:bodyPr ancho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Logo&#10;&#10;Description automatically generated">
            <a:extLst>
              <a:ext uri="{FF2B5EF4-FFF2-40B4-BE49-F238E27FC236}">
                <a16:creationId xmlns:a16="http://schemas.microsoft.com/office/drawing/2014/main" id="{8A0FDFCC-401C-A226-3940-23E63C7F85D2}"/>
              </a:ext>
            </a:extLst>
          </p:cNvPr>
          <p:cNvPicPr>
            <a:picLocks noChangeAspect="1"/>
          </p:cNvPicPr>
          <p:nvPr userDrawn="1"/>
        </p:nvPicPr>
        <p:blipFill>
          <a:blip r:embed="rId2"/>
          <a:stretch>
            <a:fillRect/>
          </a:stretch>
        </p:blipFill>
        <p:spPr>
          <a:xfrm>
            <a:off x="8572898" y="116198"/>
            <a:ext cx="447605" cy="447605"/>
          </a:xfrm>
          <a:prstGeom prst="rect">
            <a:avLst/>
          </a:prstGeom>
        </p:spPr>
      </p:pic>
      <p:pic>
        <p:nvPicPr>
          <p:cNvPr id="6" name="Picture 5" descr="A black helmet with a white background&#10;&#10;Description automatically generated">
            <a:extLst>
              <a:ext uri="{FF2B5EF4-FFF2-40B4-BE49-F238E27FC236}">
                <a16:creationId xmlns:a16="http://schemas.microsoft.com/office/drawing/2014/main" id="{2DD54549-7689-B119-D959-29D5DF8C603A}"/>
              </a:ext>
            </a:extLst>
          </p:cNvPr>
          <p:cNvPicPr>
            <a:picLocks noChangeAspect="1"/>
          </p:cNvPicPr>
          <p:nvPr userDrawn="1"/>
        </p:nvPicPr>
        <p:blipFill>
          <a:blip r:embed="rId3"/>
          <a:stretch>
            <a:fillRect/>
          </a:stretch>
        </p:blipFill>
        <p:spPr>
          <a:xfrm>
            <a:off x="7980922" y="51700"/>
            <a:ext cx="591976" cy="576600"/>
          </a:xfrm>
          <a:prstGeom prst="rect">
            <a:avLst/>
          </a:prstGeom>
        </p:spPr>
      </p:pic>
    </p:spTree>
    <p:extLst>
      <p:ext uri="{BB962C8B-B14F-4D97-AF65-F5344CB8AC3E}">
        <p14:creationId xmlns:p14="http://schemas.microsoft.com/office/powerpoint/2010/main" val="2747543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7299" y="1434298"/>
            <a:ext cx="3868340" cy="823912"/>
          </a:xfrm>
        </p:spPr>
        <p:txBody>
          <a:bodyPr anchor="t"/>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347299" y="2411769"/>
            <a:ext cx="3868340" cy="3684588"/>
          </a:xfrm>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395884" y="1434298"/>
            <a:ext cx="3887391"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395883" y="2406909"/>
            <a:ext cx="3887391" cy="3684588"/>
          </a:xfrm>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90E5BCAF-BFDF-DC4B-9C26-C13F39B396B5}"/>
              </a:ext>
            </a:extLst>
          </p:cNvPr>
          <p:cNvSpPr>
            <a:spLocks noGrp="1"/>
          </p:cNvSpPr>
          <p:nvPr>
            <p:ph type="title"/>
          </p:nvPr>
        </p:nvSpPr>
        <p:spPr>
          <a:xfrm>
            <a:off x="347299" y="563803"/>
            <a:ext cx="6818611" cy="385297"/>
          </a:xfrm>
          <a:prstGeom prst="rect">
            <a:avLst/>
          </a:prstGeom>
        </p:spPr>
        <p:txBody>
          <a:bodyPr vert="horz" lIns="0" tIns="0" rIns="0" bIns="0" rtlCol="0" anchor="t">
            <a:normAutofit/>
          </a:bodyPr>
          <a:lstStyle/>
          <a:p>
            <a:r>
              <a:rPr lang="en-GB"/>
              <a:t>Click to edit Master title style</a:t>
            </a:r>
            <a:endParaRPr lang="en-US"/>
          </a:p>
        </p:txBody>
      </p:sp>
      <p:cxnSp>
        <p:nvCxnSpPr>
          <p:cNvPr id="11" name="Straight Connector 10">
            <a:extLst>
              <a:ext uri="{FF2B5EF4-FFF2-40B4-BE49-F238E27FC236}">
                <a16:creationId xmlns:a16="http://schemas.microsoft.com/office/drawing/2014/main" id="{8255F711-172E-D040-BD6E-8DF4B31DD151}"/>
              </a:ext>
            </a:extLst>
          </p:cNvPr>
          <p:cNvCxnSpPr/>
          <p:nvPr userDrawn="1"/>
        </p:nvCxnSpPr>
        <p:spPr>
          <a:xfrm>
            <a:off x="-317241" y="1434298"/>
            <a:ext cx="1474237"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descr="Logo&#10;&#10;Description automatically generated">
            <a:extLst>
              <a:ext uri="{FF2B5EF4-FFF2-40B4-BE49-F238E27FC236}">
                <a16:creationId xmlns:a16="http://schemas.microsoft.com/office/drawing/2014/main" id="{47B7935E-21E7-A23F-6BA1-C06740DDB3D6}"/>
              </a:ext>
            </a:extLst>
          </p:cNvPr>
          <p:cNvPicPr>
            <a:picLocks noChangeAspect="1"/>
          </p:cNvPicPr>
          <p:nvPr userDrawn="1"/>
        </p:nvPicPr>
        <p:blipFill>
          <a:blip r:embed="rId2"/>
          <a:stretch>
            <a:fillRect/>
          </a:stretch>
        </p:blipFill>
        <p:spPr>
          <a:xfrm>
            <a:off x="8572898" y="116198"/>
            <a:ext cx="447605" cy="447605"/>
          </a:xfrm>
          <a:prstGeom prst="rect">
            <a:avLst/>
          </a:prstGeom>
        </p:spPr>
      </p:pic>
      <p:pic>
        <p:nvPicPr>
          <p:cNvPr id="7" name="Picture 6" descr="A black helmet with a white background&#10;&#10;Description automatically generated">
            <a:extLst>
              <a:ext uri="{FF2B5EF4-FFF2-40B4-BE49-F238E27FC236}">
                <a16:creationId xmlns:a16="http://schemas.microsoft.com/office/drawing/2014/main" id="{616D5354-4583-0B59-A9A1-BBE20E98E257}"/>
              </a:ext>
            </a:extLst>
          </p:cNvPr>
          <p:cNvPicPr>
            <a:picLocks noChangeAspect="1"/>
          </p:cNvPicPr>
          <p:nvPr userDrawn="1"/>
        </p:nvPicPr>
        <p:blipFill>
          <a:blip r:embed="rId3"/>
          <a:stretch>
            <a:fillRect/>
          </a:stretch>
        </p:blipFill>
        <p:spPr>
          <a:xfrm>
            <a:off x="7980922" y="51700"/>
            <a:ext cx="591976" cy="576600"/>
          </a:xfrm>
          <a:prstGeom prst="rect">
            <a:avLst/>
          </a:prstGeom>
        </p:spPr>
      </p:pic>
    </p:spTree>
    <p:extLst>
      <p:ext uri="{BB962C8B-B14F-4D97-AF65-F5344CB8AC3E}">
        <p14:creationId xmlns:p14="http://schemas.microsoft.com/office/powerpoint/2010/main" val="2349684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pic>
        <p:nvPicPr>
          <p:cNvPr id="3" name="Picture 2" descr="Logo&#10;&#10;Description automatically generated">
            <a:extLst>
              <a:ext uri="{FF2B5EF4-FFF2-40B4-BE49-F238E27FC236}">
                <a16:creationId xmlns:a16="http://schemas.microsoft.com/office/drawing/2014/main" id="{96130E3A-3D7E-9FAE-8214-9AE8C1521C90}"/>
              </a:ext>
            </a:extLst>
          </p:cNvPr>
          <p:cNvPicPr>
            <a:picLocks noChangeAspect="1"/>
          </p:cNvPicPr>
          <p:nvPr userDrawn="1"/>
        </p:nvPicPr>
        <p:blipFill>
          <a:blip r:embed="rId2"/>
          <a:stretch>
            <a:fillRect/>
          </a:stretch>
        </p:blipFill>
        <p:spPr>
          <a:xfrm>
            <a:off x="8572898" y="116198"/>
            <a:ext cx="447605" cy="447605"/>
          </a:xfrm>
          <a:prstGeom prst="rect">
            <a:avLst/>
          </a:prstGeom>
        </p:spPr>
      </p:pic>
      <p:pic>
        <p:nvPicPr>
          <p:cNvPr id="4" name="Picture 3" descr="A black helmet with a white background&#10;&#10;Description automatically generated">
            <a:extLst>
              <a:ext uri="{FF2B5EF4-FFF2-40B4-BE49-F238E27FC236}">
                <a16:creationId xmlns:a16="http://schemas.microsoft.com/office/drawing/2014/main" id="{A058D618-7B8D-0E57-683B-B142DBFD7947}"/>
              </a:ext>
            </a:extLst>
          </p:cNvPr>
          <p:cNvPicPr>
            <a:picLocks noChangeAspect="1"/>
          </p:cNvPicPr>
          <p:nvPr userDrawn="1"/>
        </p:nvPicPr>
        <p:blipFill>
          <a:blip r:embed="rId3"/>
          <a:stretch>
            <a:fillRect/>
          </a:stretch>
        </p:blipFill>
        <p:spPr>
          <a:xfrm>
            <a:off x="7980922" y="51700"/>
            <a:ext cx="591976" cy="576600"/>
          </a:xfrm>
          <a:prstGeom prst="rect">
            <a:avLst/>
          </a:prstGeom>
        </p:spPr>
      </p:pic>
    </p:spTree>
    <p:extLst>
      <p:ext uri="{BB962C8B-B14F-4D97-AF65-F5344CB8AC3E}">
        <p14:creationId xmlns:p14="http://schemas.microsoft.com/office/powerpoint/2010/main" val="518408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DC252B-B972-0445-8B99-D8F1613CA616}"/>
              </a:ext>
            </a:extLst>
          </p:cNvPr>
          <p:cNvSpPr>
            <a:spLocks noGrp="1"/>
          </p:cNvSpPr>
          <p:nvPr>
            <p:ph type="title"/>
          </p:nvPr>
        </p:nvSpPr>
        <p:spPr>
          <a:xfrm>
            <a:off x="347299" y="549948"/>
            <a:ext cx="6818611" cy="385297"/>
          </a:xfrm>
        </p:spPr>
        <p:txBody>
          <a:bodyPr/>
          <a:lstStyle/>
          <a:p>
            <a:r>
              <a:rPr lang="en-GB"/>
              <a:t>Click to edit Master title style</a:t>
            </a:r>
            <a:endParaRPr lang="en-US"/>
          </a:p>
        </p:txBody>
      </p:sp>
      <p:pic>
        <p:nvPicPr>
          <p:cNvPr id="2" name="Picture 1" descr="Logo&#10;&#10;Description automatically generated">
            <a:extLst>
              <a:ext uri="{FF2B5EF4-FFF2-40B4-BE49-F238E27FC236}">
                <a16:creationId xmlns:a16="http://schemas.microsoft.com/office/drawing/2014/main" id="{87CD12E7-90BB-0F59-AC58-D69F9CB205A5}"/>
              </a:ext>
            </a:extLst>
          </p:cNvPr>
          <p:cNvPicPr>
            <a:picLocks noChangeAspect="1"/>
          </p:cNvPicPr>
          <p:nvPr userDrawn="1"/>
        </p:nvPicPr>
        <p:blipFill>
          <a:blip r:embed="rId2"/>
          <a:stretch>
            <a:fillRect/>
          </a:stretch>
        </p:blipFill>
        <p:spPr>
          <a:xfrm>
            <a:off x="8572898" y="116198"/>
            <a:ext cx="447605" cy="447605"/>
          </a:xfrm>
          <a:prstGeom prst="rect">
            <a:avLst/>
          </a:prstGeom>
        </p:spPr>
      </p:pic>
      <p:pic>
        <p:nvPicPr>
          <p:cNvPr id="3" name="Picture 2" descr="A black helmet with a white background&#10;&#10;Description automatically generated">
            <a:extLst>
              <a:ext uri="{FF2B5EF4-FFF2-40B4-BE49-F238E27FC236}">
                <a16:creationId xmlns:a16="http://schemas.microsoft.com/office/drawing/2014/main" id="{A479132B-803A-AC86-A770-B6F4A6867AFB}"/>
              </a:ext>
            </a:extLst>
          </p:cNvPr>
          <p:cNvPicPr>
            <a:picLocks noChangeAspect="1"/>
          </p:cNvPicPr>
          <p:nvPr userDrawn="1"/>
        </p:nvPicPr>
        <p:blipFill>
          <a:blip r:embed="rId3"/>
          <a:stretch>
            <a:fillRect/>
          </a:stretch>
        </p:blipFill>
        <p:spPr>
          <a:xfrm>
            <a:off x="7980922" y="51700"/>
            <a:ext cx="591976" cy="576600"/>
          </a:xfrm>
          <a:prstGeom prst="rect">
            <a:avLst/>
          </a:prstGeom>
        </p:spPr>
      </p:pic>
    </p:spTree>
    <p:extLst>
      <p:ext uri="{BB962C8B-B14F-4D97-AF65-F5344CB8AC3E}">
        <p14:creationId xmlns:p14="http://schemas.microsoft.com/office/powerpoint/2010/main" val="3683094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7299" y="563803"/>
            <a:ext cx="6818611" cy="385297"/>
          </a:xfrm>
          <a:prstGeom prst="rect">
            <a:avLst/>
          </a:prstGeom>
        </p:spPr>
        <p:txBody>
          <a:bodyPr vert="horz" lIns="0" tIns="0" rIns="0" bIns="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347299" y="1919604"/>
            <a:ext cx="7886700" cy="423384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Slide Number Placeholder 6">
            <a:extLst>
              <a:ext uri="{FF2B5EF4-FFF2-40B4-BE49-F238E27FC236}">
                <a16:creationId xmlns:a16="http://schemas.microsoft.com/office/drawing/2014/main" id="{11F938A1-D798-3D45-AB91-598BAA11236A}"/>
              </a:ext>
            </a:extLst>
          </p:cNvPr>
          <p:cNvSpPr txBox="1">
            <a:spLocks/>
          </p:cNvSpPr>
          <p:nvPr userDrawn="1"/>
        </p:nvSpPr>
        <p:spPr>
          <a:xfrm>
            <a:off x="6739301" y="6346174"/>
            <a:ext cx="2057400" cy="385477"/>
          </a:xfrm>
          <a:prstGeom prst="rect">
            <a:avLst/>
          </a:prstGeom>
        </p:spPr>
        <p:txBody>
          <a:bodyPr lIns="0" tIns="0" rIns="0" b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F275688-06EE-404B-9AC2-34B4AB63C4BD}" type="slidenum">
              <a:rPr lang="en-US" sz="1000" smtClean="0">
                <a:solidFill>
                  <a:schemeClr val="accent5"/>
                </a:solidFill>
                <a:latin typeface="Arial" panose="020B0604020202020204" pitchFamily="34" charset="0"/>
                <a:cs typeface="Arial" panose="020B0604020202020204" pitchFamily="34" charset="0"/>
              </a:rPr>
              <a:pPr algn="r"/>
              <a:t>‹#›</a:t>
            </a:fld>
            <a:endParaRPr lang="en-US" sz="100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0630094"/>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7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85" r:id="rId12"/>
  </p:sldLayoutIdLst>
  <p:hf hdr="0" ftr="0" dt="0"/>
  <p:txStyles>
    <p:titleStyle>
      <a:lvl1pPr algn="l" defTabSz="914400" rtl="0" eaLnBrk="1" latinLnBrk="0" hangingPunct="1">
        <a:lnSpc>
          <a:spcPct val="90000"/>
        </a:lnSpc>
        <a:spcBef>
          <a:spcPct val="0"/>
        </a:spcBef>
        <a:buNone/>
        <a:defRPr sz="2300" b="1" kern="1200">
          <a:solidFill>
            <a:schemeClr val="accent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4C4A9F-1410-A2EF-C8A1-AE8A117C258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9ACA723-4964-415D-A0BB-0450B6D2AC2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D562FE6-F9BC-7B39-2F72-4319E281F3B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23B19B4-2A5D-4146-B6E4-0FCA5B73195A}" type="datetimeFigureOut">
              <a:rPr lang="en-AU" smtClean="0"/>
              <a:t>8/11/2024</a:t>
            </a:fld>
            <a:endParaRPr lang="en-AU"/>
          </a:p>
        </p:txBody>
      </p:sp>
      <p:sp>
        <p:nvSpPr>
          <p:cNvPr id="5" name="Footer Placeholder 4">
            <a:extLst>
              <a:ext uri="{FF2B5EF4-FFF2-40B4-BE49-F238E27FC236}">
                <a16:creationId xmlns:a16="http://schemas.microsoft.com/office/drawing/2014/main" id="{FDEEDCDB-E719-3DC6-F6DD-D5931AEFC6C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E29C79D-DE5F-275C-3847-08E3B882564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D951D77-6C09-4929-A01D-D9CC929C9B48}" type="slidenum">
              <a:rPr lang="en-AU" smtClean="0"/>
              <a:t>‹#›</a:t>
            </a:fld>
            <a:endParaRPr lang="en-AU"/>
          </a:p>
        </p:txBody>
      </p:sp>
    </p:spTree>
    <p:extLst>
      <p:ext uri="{BB962C8B-B14F-4D97-AF65-F5344CB8AC3E}">
        <p14:creationId xmlns:p14="http://schemas.microsoft.com/office/powerpoint/2010/main" val="16085780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cor-pro.com/case-study-corrosions-economic-impact-across-multiple-industries/#:~:text=According%20to%20NASA%2C%20the%20cost,around%20%24276%20billion%20per%20year."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image" Target="../media/image23.jpe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image" Target="../media/image29.jp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4.xml"/><Relationship Id="rId4" Type="http://schemas.openxmlformats.org/officeDocument/2006/relationships/hyperlink" Target="http://www.rockfireresources.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sciencedirect.com/science/article/abs/pii/S1383586623023754#:~:text=The%20extraction%20of%20germanium%20from,two%2Dstage%20acid%20leaching%20process."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blue and white flag&#10;&#10;Description automatically generated">
            <a:extLst>
              <a:ext uri="{FF2B5EF4-FFF2-40B4-BE49-F238E27FC236}">
                <a16:creationId xmlns:a16="http://schemas.microsoft.com/office/drawing/2014/main" id="{F8B31560-E2FB-33CA-5789-3D5CA41343D5}"/>
              </a:ext>
            </a:extLst>
          </p:cNvPr>
          <p:cNvPicPr>
            <a:picLocks noChangeAspect="1"/>
          </p:cNvPicPr>
          <p:nvPr/>
        </p:nvPicPr>
        <p:blipFill>
          <a:blip r:embed="rId2">
            <a:alphaModFix amt="30000"/>
          </a:blip>
          <a:stretch>
            <a:fillRect/>
          </a:stretch>
        </p:blipFill>
        <p:spPr>
          <a:xfrm>
            <a:off x="1998512" y="584749"/>
            <a:ext cx="5108028" cy="3351723"/>
          </a:xfrm>
          <a:prstGeom prst="rect">
            <a:avLst/>
          </a:prstGeom>
        </p:spPr>
      </p:pic>
      <p:pic>
        <p:nvPicPr>
          <p:cNvPr id="9" name="Picture 8" descr="A pen lying on a piece of rock&#10;&#10;Description automatically generated">
            <a:extLst>
              <a:ext uri="{FF2B5EF4-FFF2-40B4-BE49-F238E27FC236}">
                <a16:creationId xmlns:a16="http://schemas.microsoft.com/office/drawing/2014/main" id="{F61AF8C9-B5E8-EFFE-EF4E-3C38C6C87738}"/>
              </a:ext>
            </a:extLst>
          </p:cNvPr>
          <p:cNvPicPr>
            <a:picLocks noChangeAspect="1"/>
          </p:cNvPicPr>
          <p:nvPr/>
        </p:nvPicPr>
        <p:blipFill>
          <a:blip r:embed="rId3"/>
          <a:stretch>
            <a:fillRect/>
          </a:stretch>
        </p:blipFill>
        <p:spPr>
          <a:xfrm>
            <a:off x="0" y="3946962"/>
            <a:ext cx="9144000" cy="2911037"/>
          </a:xfrm>
          <a:prstGeom prst="rect">
            <a:avLst/>
          </a:prstGeom>
        </p:spPr>
      </p:pic>
      <p:sp>
        <p:nvSpPr>
          <p:cNvPr id="2" name="object 21">
            <a:extLst>
              <a:ext uri="{FF2B5EF4-FFF2-40B4-BE49-F238E27FC236}">
                <a16:creationId xmlns:a16="http://schemas.microsoft.com/office/drawing/2014/main" id="{FBC36873-B461-B277-725D-8DAFA8CEC16C}"/>
              </a:ext>
            </a:extLst>
          </p:cNvPr>
          <p:cNvSpPr txBox="1"/>
          <p:nvPr/>
        </p:nvSpPr>
        <p:spPr>
          <a:xfrm>
            <a:off x="634562" y="5157381"/>
            <a:ext cx="7874876" cy="490199"/>
          </a:xfrm>
          <a:prstGeom prst="rect">
            <a:avLst/>
          </a:prstGeom>
        </p:spPr>
        <p:txBody>
          <a:bodyPr vert="horz" wrap="square" lIns="0" tIns="164465" rIns="0" bIns="0" rtlCol="0">
            <a:spAutoFit/>
          </a:bodyPr>
          <a:lstStyle/>
          <a:p>
            <a:pPr marL="12700" marR="5080">
              <a:lnSpc>
                <a:spcPct val="75000"/>
              </a:lnSpc>
              <a:spcBef>
                <a:spcPts val="1295"/>
              </a:spcBef>
            </a:pPr>
            <a:r>
              <a:rPr lang="en-AU" sz="2800" b="1" spc="-5" dirty="0">
                <a:solidFill>
                  <a:schemeClr val="bg1"/>
                </a:solidFill>
                <a:latin typeface="Arial"/>
                <a:cs typeface="Arial"/>
              </a:rPr>
              <a:t>9</a:t>
            </a:r>
            <a:r>
              <a:rPr lang="en-AU" sz="2800" b="1" spc="-5" baseline="30000" dirty="0">
                <a:solidFill>
                  <a:schemeClr val="bg1"/>
                </a:solidFill>
                <a:latin typeface="Arial"/>
                <a:cs typeface="Arial"/>
              </a:rPr>
              <a:t>th</a:t>
            </a:r>
            <a:r>
              <a:rPr lang="en-AU" sz="2800" b="1" spc="-5" dirty="0">
                <a:solidFill>
                  <a:schemeClr val="bg1"/>
                </a:solidFill>
                <a:latin typeface="Arial"/>
                <a:cs typeface="Arial"/>
              </a:rPr>
              <a:t> Greek Raw Materials Community Dialogue</a:t>
            </a:r>
            <a:endParaRPr sz="2800" dirty="0">
              <a:solidFill>
                <a:schemeClr val="bg1"/>
              </a:solidFill>
              <a:latin typeface="Arial"/>
              <a:cs typeface="Arial"/>
            </a:endParaRPr>
          </a:p>
        </p:txBody>
      </p:sp>
      <p:sp>
        <p:nvSpPr>
          <p:cNvPr id="10" name="TextBox 9">
            <a:extLst>
              <a:ext uri="{FF2B5EF4-FFF2-40B4-BE49-F238E27FC236}">
                <a16:creationId xmlns:a16="http://schemas.microsoft.com/office/drawing/2014/main" id="{C4ABD01A-9DB0-4526-7FEF-D79AFB20FF22}"/>
              </a:ext>
            </a:extLst>
          </p:cNvPr>
          <p:cNvSpPr txBox="1"/>
          <p:nvPr/>
        </p:nvSpPr>
        <p:spPr>
          <a:xfrm>
            <a:off x="2562475" y="5647580"/>
            <a:ext cx="4104009" cy="461665"/>
          </a:xfrm>
          <a:prstGeom prst="rect">
            <a:avLst/>
          </a:prstGeom>
          <a:noFill/>
        </p:spPr>
        <p:txBody>
          <a:bodyPr wrap="none" rtlCol="0">
            <a:spAutoFit/>
          </a:bodyPr>
          <a:lstStyle/>
          <a:p>
            <a:r>
              <a:rPr lang="en-AU" sz="2400" b="1" dirty="0">
                <a:solidFill>
                  <a:schemeClr val="bg1"/>
                </a:solidFill>
              </a:rPr>
              <a:t>Athens November 20, 2024</a:t>
            </a:r>
          </a:p>
        </p:txBody>
      </p:sp>
      <p:sp>
        <p:nvSpPr>
          <p:cNvPr id="13" name="TextBox 12">
            <a:extLst>
              <a:ext uri="{FF2B5EF4-FFF2-40B4-BE49-F238E27FC236}">
                <a16:creationId xmlns:a16="http://schemas.microsoft.com/office/drawing/2014/main" id="{A2C5A110-C7E6-7721-B5E8-1847EE9558F5}"/>
              </a:ext>
            </a:extLst>
          </p:cNvPr>
          <p:cNvSpPr txBox="1"/>
          <p:nvPr/>
        </p:nvSpPr>
        <p:spPr>
          <a:xfrm>
            <a:off x="1009729" y="1598891"/>
            <a:ext cx="7085594" cy="1323439"/>
          </a:xfrm>
          <a:prstGeom prst="rect">
            <a:avLst/>
          </a:prstGeom>
          <a:noFill/>
        </p:spPr>
        <p:txBody>
          <a:bodyPr wrap="none" rtlCol="0">
            <a:spAutoFit/>
          </a:bodyPr>
          <a:lstStyle/>
          <a:p>
            <a:pPr algn="ctr"/>
            <a:r>
              <a:rPr lang="en-AU" sz="4000" b="1" dirty="0"/>
              <a:t>The Molaoi Project, Greece</a:t>
            </a:r>
          </a:p>
          <a:p>
            <a:pPr algn="ctr"/>
            <a:r>
              <a:rPr lang="en-AU" sz="4000" b="1" dirty="0"/>
              <a:t>(zinc/silver/lead/germanium)</a:t>
            </a:r>
          </a:p>
        </p:txBody>
      </p:sp>
      <p:sp>
        <p:nvSpPr>
          <p:cNvPr id="15" name="Rectangle 14">
            <a:extLst>
              <a:ext uri="{FF2B5EF4-FFF2-40B4-BE49-F238E27FC236}">
                <a16:creationId xmlns:a16="http://schemas.microsoft.com/office/drawing/2014/main" id="{E7A97790-EE6C-CF25-FF81-6B03FABB7A00}"/>
              </a:ext>
            </a:extLst>
          </p:cNvPr>
          <p:cNvSpPr/>
          <p:nvPr/>
        </p:nvSpPr>
        <p:spPr>
          <a:xfrm>
            <a:off x="0" y="0"/>
            <a:ext cx="9144000" cy="57426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B4F52A4D-1C88-8A1C-8BF1-06BEA71754E2}"/>
              </a:ext>
            </a:extLst>
          </p:cNvPr>
          <p:cNvSpPr txBox="1"/>
          <p:nvPr/>
        </p:nvSpPr>
        <p:spPr>
          <a:xfrm>
            <a:off x="0" y="87075"/>
            <a:ext cx="9105052" cy="400110"/>
          </a:xfrm>
          <a:prstGeom prst="rect">
            <a:avLst/>
          </a:prstGeom>
          <a:noFill/>
        </p:spPr>
        <p:txBody>
          <a:bodyPr wrap="square" rtlCol="0">
            <a:spAutoFit/>
          </a:bodyPr>
          <a:lstStyle/>
          <a:p>
            <a:pPr algn="ctr"/>
            <a:r>
              <a:rPr lang="en-US" sz="2000" b="1" i="1" dirty="0">
                <a:solidFill>
                  <a:schemeClr val="bg1"/>
                </a:solidFill>
              </a:rPr>
              <a:t>Securing a European critical raw material supply for generations to come</a:t>
            </a:r>
            <a:endParaRPr lang="en-AU" sz="2000" b="1" i="1" dirty="0">
              <a:solidFill>
                <a:schemeClr val="bg1"/>
              </a:solidFill>
            </a:endParaRPr>
          </a:p>
        </p:txBody>
      </p:sp>
    </p:spTree>
    <p:extLst>
      <p:ext uri="{BB962C8B-B14F-4D97-AF65-F5344CB8AC3E}">
        <p14:creationId xmlns:p14="http://schemas.microsoft.com/office/powerpoint/2010/main" val="1259728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1F70-38E8-2446-89D8-BEDE7C149CDA}"/>
              </a:ext>
            </a:extLst>
          </p:cNvPr>
          <p:cNvSpPr>
            <a:spLocks noGrp="1"/>
          </p:cNvSpPr>
          <p:nvPr>
            <p:ph type="title"/>
          </p:nvPr>
        </p:nvSpPr>
        <p:spPr>
          <a:xfrm>
            <a:off x="347253" y="466242"/>
            <a:ext cx="6638203" cy="338826"/>
          </a:xfrm>
        </p:spPr>
        <p:txBody>
          <a:bodyPr>
            <a:noAutofit/>
          </a:bodyPr>
          <a:lstStyle/>
          <a:p>
            <a:r>
              <a:rPr lang="en-GB" dirty="0">
                <a:solidFill>
                  <a:srgbClr val="2B1BFD"/>
                </a:solidFill>
                <a:latin typeface="Arial"/>
                <a:cs typeface="Arial"/>
              </a:rPr>
              <a:t>A choice of zinc smelters throughout Europe</a:t>
            </a:r>
            <a:endParaRPr lang="en-US" dirty="0">
              <a:solidFill>
                <a:srgbClr val="2B1BFD"/>
              </a:solidFill>
              <a:latin typeface="Arial"/>
              <a:cs typeface="Arial"/>
            </a:endParaRPr>
          </a:p>
        </p:txBody>
      </p:sp>
      <p:sp>
        <p:nvSpPr>
          <p:cNvPr id="4" name="TextBox 3">
            <a:extLst>
              <a:ext uri="{FF2B5EF4-FFF2-40B4-BE49-F238E27FC236}">
                <a16:creationId xmlns:a16="http://schemas.microsoft.com/office/drawing/2014/main" id="{4F2B3F65-C972-664C-567A-5BFD83EF89FB}"/>
              </a:ext>
            </a:extLst>
          </p:cNvPr>
          <p:cNvSpPr txBox="1"/>
          <p:nvPr/>
        </p:nvSpPr>
        <p:spPr>
          <a:xfrm>
            <a:off x="347254" y="1479263"/>
            <a:ext cx="8449492" cy="36933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dirty="0">
              <a:cs typeface="Arial"/>
            </a:endParaRPr>
          </a:p>
        </p:txBody>
      </p:sp>
      <p:pic>
        <p:nvPicPr>
          <p:cNvPr id="5" name="Picture 4" descr="A map of europe with white lines&#10;&#10;Description automatically generated">
            <a:extLst>
              <a:ext uri="{FF2B5EF4-FFF2-40B4-BE49-F238E27FC236}">
                <a16:creationId xmlns:a16="http://schemas.microsoft.com/office/drawing/2014/main" id="{69FE45AE-03EA-04B8-E7C0-99A9C690CF2B}"/>
              </a:ext>
            </a:extLst>
          </p:cNvPr>
          <p:cNvPicPr>
            <a:picLocks noChangeAspect="1"/>
          </p:cNvPicPr>
          <p:nvPr/>
        </p:nvPicPr>
        <p:blipFill>
          <a:blip r:embed="rId2"/>
          <a:stretch>
            <a:fillRect/>
          </a:stretch>
        </p:blipFill>
        <p:spPr>
          <a:xfrm>
            <a:off x="3436890" y="1174399"/>
            <a:ext cx="4761186" cy="5081266"/>
          </a:xfrm>
          <a:prstGeom prst="rect">
            <a:avLst/>
          </a:prstGeom>
        </p:spPr>
      </p:pic>
      <p:sp>
        <p:nvSpPr>
          <p:cNvPr id="6" name="Star: 5 Points 5">
            <a:extLst>
              <a:ext uri="{FF2B5EF4-FFF2-40B4-BE49-F238E27FC236}">
                <a16:creationId xmlns:a16="http://schemas.microsoft.com/office/drawing/2014/main" id="{D8AC3FA6-2ED6-4253-0549-E57C9289CA65}"/>
              </a:ext>
            </a:extLst>
          </p:cNvPr>
          <p:cNvSpPr>
            <a:spLocks noChangeAspect="1"/>
          </p:cNvSpPr>
          <p:nvPr/>
        </p:nvSpPr>
        <p:spPr>
          <a:xfrm>
            <a:off x="5454876" y="5780039"/>
            <a:ext cx="180000" cy="180000"/>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36B8AF05-BDFB-B94C-280B-B912EB443400}"/>
              </a:ext>
            </a:extLst>
          </p:cNvPr>
          <p:cNvSpPr>
            <a:spLocks noChangeAspect="1"/>
          </p:cNvSpPr>
          <p:nvPr/>
        </p:nvSpPr>
        <p:spPr>
          <a:xfrm>
            <a:off x="7378270" y="6075665"/>
            <a:ext cx="180000" cy="180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C7E9FD8A-E0D4-C8DD-504E-8661213ED9D2}"/>
              </a:ext>
            </a:extLst>
          </p:cNvPr>
          <p:cNvSpPr txBox="1"/>
          <p:nvPr/>
        </p:nvSpPr>
        <p:spPr>
          <a:xfrm>
            <a:off x="7700163" y="5912741"/>
            <a:ext cx="1007007" cy="338554"/>
          </a:xfrm>
          <a:prstGeom prst="rect">
            <a:avLst/>
          </a:prstGeom>
          <a:solidFill>
            <a:schemeClr val="bg1"/>
          </a:solidFill>
          <a:ln>
            <a:noFill/>
          </a:ln>
        </p:spPr>
        <p:txBody>
          <a:bodyPr wrap="none" rtlCol="0">
            <a:spAutoFit/>
          </a:bodyPr>
          <a:lstStyle/>
          <a:p>
            <a:r>
              <a:rPr lang="en-AU" sz="1600" b="1" dirty="0">
                <a:solidFill>
                  <a:srgbClr val="2B1BFD"/>
                </a:solidFill>
              </a:rPr>
              <a:t>MOLAOI</a:t>
            </a:r>
            <a:endParaRPr lang="en-AU" b="1" dirty="0">
              <a:solidFill>
                <a:srgbClr val="2B1BFD"/>
              </a:solidFill>
            </a:endParaRPr>
          </a:p>
        </p:txBody>
      </p:sp>
      <p:sp>
        <p:nvSpPr>
          <p:cNvPr id="9" name="Star: 5 Points 8">
            <a:extLst>
              <a:ext uri="{FF2B5EF4-FFF2-40B4-BE49-F238E27FC236}">
                <a16:creationId xmlns:a16="http://schemas.microsoft.com/office/drawing/2014/main" id="{21DF704C-4E2B-855C-14C3-4E7339F010F8}"/>
              </a:ext>
            </a:extLst>
          </p:cNvPr>
          <p:cNvSpPr>
            <a:spLocks noChangeAspect="1"/>
          </p:cNvSpPr>
          <p:nvPr/>
        </p:nvSpPr>
        <p:spPr>
          <a:xfrm>
            <a:off x="5306408" y="3763613"/>
            <a:ext cx="180000" cy="180000"/>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tar: 5 Points 9">
            <a:extLst>
              <a:ext uri="{FF2B5EF4-FFF2-40B4-BE49-F238E27FC236}">
                <a16:creationId xmlns:a16="http://schemas.microsoft.com/office/drawing/2014/main" id="{E7BB5D7D-38CB-6C97-D198-52401FE5986B}"/>
              </a:ext>
            </a:extLst>
          </p:cNvPr>
          <p:cNvSpPr>
            <a:spLocks noChangeAspect="1"/>
          </p:cNvSpPr>
          <p:nvPr/>
        </p:nvSpPr>
        <p:spPr>
          <a:xfrm>
            <a:off x="3857304" y="4829406"/>
            <a:ext cx="180000" cy="180000"/>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Star: 5 Points 10">
            <a:extLst>
              <a:ext uri="{FF2B5EF4-FFF2-40B4-BE49-F238E27FC236}">
                <a16:creationId xmlns:a16="http://schemas.microsoft.com/office/drawing/2014/main" id="{A1C66459-32E8-E307-78AC-CEAAE89D187F}"/>
              </a:ext>
            </a:extLst>
          </p:cNvPr>
          <p:cNvSpPr>
            <a:spLocks noChangeAspect="1"/>
          </p:cNvSpPr>
          <p:nvPr/>
        </p:nvSpPr>
        <p:spPr>
          <a:xfrm>
            <a:off x="5669015" y="3408904"/>
            <a:ext cx="180000" cy="180000"/>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Star: 5 Points 11">
            <a:extLst>
              <a:ext uri="{FF2B5EF4-FFF2-40B4-BE49-F238E27FC236}">
                <a16:creationId xmlns:a16="http://schemas.microsoft.com/office/drawing/2014/main" id="{A8A92E5C-2C51-6C3E-2F6C-4E9FB89F4926}"/>
              </a:ext>
            </a:extLst>
          </p:cNvPr>
          <p:cNvSpPr>
            <a:spLocks noChangeAspect="1"/>
          </p:cNvSpPr>
          <p:nvPr/>
        </p:nvSpPr>
        <p:spPr>
          <a:xfrm>
            <a:off x="4984514" y="3801719"/>
            <a:ext cx="180000" cy="180000"/>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Star: 5 Points 12">
            <a:extLst>
              <a:ext uri="{FF2B5EF4-FFF2-40B4-BE49-F238E27FC236}">
                <a16:creationId xmlns:a16="http://schemas.microsoft.com/office/drawing/2014/main" id="{FBCCF755-4277-4763-2ECA-086E434C4D02}"/>
              </a:ext>
            </a:extLst>
          </p:cNvPr>
          <p:cNvSpPr>
            <a:spLocks noChangeAspect="1"/>
          </p:cNvSpPr>
          <p:nvPr/>
        </p:nvSpPr>
        <p:spPr>
          <a:xfrm>
            <a:off x="6805456" y="1848595"/>
            <a:ext cx="180000" cy="180000"/>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Star: 5 Points 13">
            <a:extLst>
              <a:ext uri="{FF2B5EF4-FFF2-40B4-BE49-F238E27FC236}">
                <a16:creationId xmlns:a16="http://schemas.microsoft.com/office/drawing/2014/main" id="{F293B069-3CF3-9166-8BE2-7DB812CC161E}"/>
              </a:ext>
            </a:extLst>
          </p:cNvPr>
          <p:cNvSpPr>
            <a:spLocks noChangeAspect="1"/>
          </p:cNvSpPr>
          <p:nvPr/>
        </p:nvSpPr>
        <p:spPr>
          <a:xfrm>
            <a:off x="5628300" y="2397404"/>
            <a:ext cx="180000" cy="180000"/>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Star: 5 Points 14">
            <a:extLst>
              <a:ext uri="{FF2B5EF4-FFF2-40B4-BE49-F238E27FC236}">
                <a16:creationId xmlns:a16="http://schemas.microsoft.com/office/drawing/2014/main" id="{FD48D24E-8601-9FBE-5FC3-55543608DCB4}"/>
              </a:ext>
            </a:extLst>
          </p:cNvPr>
          <p:cNvSpPr>
            <a:spLocks noChangeAspect="1"/>
          </p:cNvSpPr>
          <p:nvPr/>
        </p:nvSpPr>
        <p:spPr>
          <a:xfrm>
            <a:off x="7554773" y="5151300"/>
            <a:ext cx="180000" cy="180000"/>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Star: 5 Points 15">
            <a:extLst>
              <a:ext uri="{FF2B5EF4-FFF2-40B4-BE49-F238E27FC236}">
                <a16:creationId xmlns:a16="http://schemas.microsoft.com/office/drawing/2014/main" id="{EE7AEB52-FDB7-1880-956E-CE7B6FC02F97}"/>
              </a:ext>
            </a:extLst>
          </p:cNvPr>
          <p:cNvSpPr>
            <a:spLocks noChangeAspect="1"/>
          </p:cNvSpPr>
          <p:nvPr/>
        </p:nvSpPr>
        <p:spPr>
          <a:xfrm>
            <a:off x="7644775" y="5257205"/>
            <a:ext cx="180000" cy="180000"/>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Star: 5 Points 16">
            <a:extLst>
              <a:ext uri="{FF2B5EF4-FFF2-40B4-BE49-F238E27FC236}">
                <a16:creationId xmlns:a16="http://schemas.microsoft.com/office/drawing/2014/main" id="{6A0BB3CF-E133-5030-4DE5-5CD50F2AB5CF}"/>
              </a:ext>
            </a:extLst>
          </p:cNvPr>
          <p:cNvSpPr>
            <a:spLocks noChangeAspect="1"/>
          </p:cNvSpPr>
          <p:nvPr/>
        </p:nvSpPr>
        <p:spPr>
          <a:xfrm>
            <a:off x="347254" y="1416993"/>
            <a:ext cx="180000" cy="180000"/>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F98DEF00-B34E-18C2-23AC-115D938CD317}"/>
              </a:ext>
            </a:extLst>
          </p:cNvPr>
          <p:cNvSpPr txBox="1"/>
          <p:nvPr/>
        </p:nvSpPr>
        <p:spPr>
          <a:xfrm>
            <a:off x="223140" y="1789157"/>
            <a:ext cx="3300904" cy="3139321"/>
          </a:xfrm>
          <a:prstGeom prst="rect">
            <a:avLst/>
          </a:prstGeom>
          <a:noFill/>
        </p:spPr>
        <p:txBody>
          <a:bodyPr wrap="none" rtlCol="0">
            <a:spAutoFit/>
          </a:bodyPr>
          <a:lstStyle/>
          <a:p>
            <a:pPr marL="342900" indent="-342900">
              <a:buAutoNum type="arabicPeriod"/>
            </a:pPr>
            <a:r>
              <a:rPr lang="en-AU" dirty="0" err="1"/>
              <a:t>Asturiana</a:t>
            </a:r>
            <a:r>
              <a:rPr lang="en-AU" dirty="0"/>
              <a:t> de Zinc</a:t>
            </a:r>
          </a:p>
          <a:p>
            <a:pPr marL="342900" indent="-342900">
              <a:buAutoNum type="arabicPeriod"/>
            </a:pPr>
            <a:r>
              <a:rPr lang="en-AU" dirty="0" err="1"/>
              <a:t>Auby</a:t>
            </a:r>
            <a:endParaRPr lang="en-AU" dirty="0"/>
          </a:p>
          <a:p>
            <a:pPr marL="342900" indent="-342900">
              <a:buAutoNum type="arabicPeriod"/>
            </a:pPr>
            <a:r>
              <a:rPr lang="en-AU" dirty="0" err="1"/>
              <a:t>Balen</a:t>
            </a:r>
            <a:r>
              <a:rPr lang="en-AU" dirty="0"/>
              <a:t>/Pelt</a:t>
            </a:r>
          </a:p>
          <a:p>
            <a:pPr marL="342900" indent="-342900">
              <a:buAutoNum type="arabicPeriod"/>
            </a:pPr>
            <a:r>
              <a:rPr lang="en-AU" dirty="0" err="1"/>
              <a:t>Nordenham</a:t>
            </a:r>
            <a:endParaRPr lang="en-AU" dirty="0"/>
          </a:p>
          <a:p>
            <a:pPr marL="342900" indent="-342900">
              <a:buAutoNum type="arabicPeriod"/>
            </a:pPr>
            <a:r>
              <a:rPr lang="en-AU" dirty="0"/>
              <a:t>Odda **</a:t>
            </a:r>
          </a:p>
          <a:p>
            <a:pPr marL="342900" indent="-342900">
              <a:buAutoNum type="arabicPeriod"/>
            </a:pPr>
            <a:r>
              <a:rPr lang="en-AU" dirty="0"/>
              <a:t>Kokkola</a:t>
            </a:r>
          </a:p>
          <a:p>
            <a:pPr marL="342900" indent="-342900">
              <a:buAutoNum type="arabicPeriod"/>
            </a:pPr>
            <a:r>
              <a:rPr lang="en-AU" dirty="0" err="1"/>
              <a:t>Zakłady</a:t>
            </a:r>
            <a:r>
              <a:rPr lang="en-AU" dirty="0"/>
              <a:t> </a:t>
            </a:r>
            <a:r>
              <a:rPr lang="en-AU" dirty="0" err="1"/>
              <a:t>Górniczo-Hutnicze</a:t>
            </a:r>
            <a:endParaRPr lang="en-AU" dirty="0"/>
          </a:p>
          <a:p>
            <a:pPr marL="342900" indent="-342900">
              <a:buFont typeface="+mj-lt"/>
              <a:buAutoNum type="arabicPeriod" startAt="8"/>
            </a:pPr>
            <a:r>
              <a:rPr lang="en-AU" dirty="0" err="1"/>
              <a:t>Portovesme</a:t>
            </a:r>
            <a:r>
              <a:rPr lang="en-AU" dirty="0"/>
              <a:t> **</a:t>
            </a:r>
          </a:p>
          <a:p>
            <a:pPr marL="342900" indent="-342900">
              <a:buFont typeface="+mj-lt"/>
              <a:buAutoNum type="arabicPeriod" startAt="8"/>
            </a:pPr>
            <a:r>
              <a:rPr lang="en-AU" dirty="0"/>
              <a:t>KCM</a:t>
            </a:r>
          </a:p>
          <a:p>
            <a:pPr marL="342900" indent="-342900">
              <a:buFont typeface="+mj-lt"/>
              <a:buAutoNum type="arabicPeriod" startAt="8"/>
            </a:pPr>
            <a:r>
              <a:rPr lang="en-AU" dirty="0" err="1"/>
              <a:t>Kardjali</a:t>
            </a:r>
            <a:r>
              <a:rPr lang="en-AU" dirty="0"/>
              <a:t> **</a:t>
            </a:r>
          </a:p>
          <a:p>
            <a:pPr marL="342900" indent="-342900">
              <a:buAutoNum type="arabicPeriod" startAt="8"/>
            </a:pPr>
            <a:endParaRPr lang="en-AU" dirty="0"/>
          </a:p>
        </p:txBody>
      </p:sp>
      <p:sp>
        <p:nvSpPr>
          <p:cNvPr id="19" name="TextBox 18">
            <a:extLst>
              <a:ext uri="{FF2B5EF4-FFF2-40B4-BE49-F238E27FC236}">
                <a16:creationId xmlns:a16="http://schemas.microsoft.com/office/drawing/2014/main" id="{8B235A78-A3D5-2E8F-6B35-5E8119228848}"/>
              </a:ext>
            </a:extLst>
          </p:cNvPr>
          <p:cNvSpPr txBox="1"/>
          <p:nvPr/>
        </p:nvSpPr>
        <p:spPr>
          <a:xfrm>
            <a:off x="614849" y="1334891"/>
            <a:ext cx="1544012" cy="369332"/>
          </a:xfrm>
          <a:prstGeom prst="rect">
            <a:avLst/>
          </a:prstGeom>
          <a:noFill/>
        </p:spPr>
        <p:txBody>
          <a:bodyPr wrap="none" rtlCol="0">
            <a:spAutoFit/>
          </a:bodyPr>
          <a:lstStyle/>
          <a:p>
            <a:r>
              <a:rPr lang="en-AU" b="1" dirty="0"/>
              <a:t>Zinc smelter</a:t>
            </a:r>
          </a:p>
        </p:txBody>
      </p:sp>
      <p:sp>
        <p:nvSpPr>
          <p:cNvPr id="20" name="TextBox 19">
            <a:extLst>
              <a:ext uri="{FF2B5EF4-FFF2-40B4-BE49-F238E27FC236}">
                <a16:creationId xmlns:a16="http://schemas.microsoft.com/office/drawing/2014/main" id="{78643FD8-8005-0BCA-C635-AA19AA57C206}"/>
              </a:ext>
            </a:extLst>
          </p:cNvPr>
          <p:cNvSpPr txBox="1"/>
          <p:nvPr/>
        </p:nvSpPr>
        <p:spPr>
          <a:xfrm>
            <a:off x="3700851" y="4550074"/>
            <a:ext cx="312906" cy="369332"/>
          </a:xfrm>
          <a:prstGeom prst="rect">
            <a:avLst/>
          </a:prstGeom>
          <a:noFill/>
        </p:spPr>
        <p:txBody>
          <a:bodyPr wrap="none" rtlCol="0">
            <a:spAutoFit/>
          </a:bodyPr>
          <a:lstStyle/>
          <a:p>
            <a:r>
              <a:rPr lang="en-AU" dirty="0"/>
              <a:t>1</a:t>
            </a:r>
          </a:p>
        </p:txBody>
      </p:sp>
      <p:sp>
        <p:nvSpPr>
          <p:cNvPr id="21" name="TextBox 20">
            <a:extLst>
              <a:ext uri="{FF2B5EF4-FFF2-40B4-BE49-F238E27FC236}">
                <a16:creationId xmlns:a16="http://schemas.microsoft.com/office/drawing/2014/main" id="{EECF571C-BD9A-A889-4513-0A7D0B718CAC}"/>
              </a:ext>
            </a:extLst>
          </p:cNvPr>
          <p:cNvSpPr txBox="1"/>
          <p:nvPr/>
        </p:nvSpPr>
        <p:spPr>
          <a:xfrm>
            <a:off x="4918061" y="3981719"/>
            <a:ext cx="312906" cy="369332"/>
          </a:xfrm>
          <a:prstGeom prst="rect">
            <a:avLst/>
          </a:prstGeom>
          <a:noFill/>
        </p:spPr>
        <p:txBody>
          <a:bodyPr wrap="none" rtlCol="0">
            <a:spAutoFit/>
          </a:bodyPr>
          <a:lstStyle/>
          <a:p>
            <a:r>
              <a:rPr lang="en-AU" dirty="0"/>
              <a:t>2</a:t>
            </a:r>
          </a:p>
        </p:txBody>
      </p:sp>
      <p:sp>
        <p:nvSpPr>
          <p:cNvPr id="22" name="TextBox 21">
            <a:extLst>
              <a:ext uri="{FF2B5EF4-FFF2-40B4-BE49-F238E27FC236}">
                <a16:creationId xmlns:a16="http://schemas.microsoft.com/office/drawing/2014/main" id="{5D6B6306-13CB-06B6-179E-DC94D631DC74}"/>
              </a:ext>
            </a:extLst>
          </p:cNvPr>
          <p:cNvSpPr txBox="1"/>
          <p:nvPr/>
        </p:nvSpPr>
        <p:spPr>
          <a:xfrm>
            <a:off x="5421160" y="3710352"/>
            <a:ext cx="312906" cy="369332"/>
          </a:xfrm>
          <a:prstGeom prst="rect">
            <a:avLst/>
          </a:prstGeom>
          <a:noFill/>
        </p:spPr>
        <p:txBody>
          <a:bodyPr wrap="none" rtlCol="0">
            <a:spAutoFit/>
          </a:bodyPr>
          <a:lstStyle/>
          <a:p>
            <a:r>
              <a:rPr lang="en-AU" dirty="0"/>
              <a:t>3</a:t>
            </a:r>
          </a:p>
        </p:txBody>
      </p:sp>
      <p:sp>
        <p:nvSpPr>
          <p:cNvPr id="23" name="TextBox 22">
            <a:extLst>
              <a:ext uri="{FF2B5EF4-FFF2-40B4-BE49-F238E27FC236}">
                <a16:creationId xmlns:a16="http://schemas.microsoft.com/office/drawing/2014/main" id="{E8A9AB5E-2237-EB90-40F0-926DF57EBE36}"/>
              </a:ext>
            </a:extLst>
          </p:cNvPr>
          <p:cNvSpPr txBox="1"/>
          <p:nvPr/>
        </p:nvSpPr>
        <p:spPr>
          <a:xfrm>
            <a:off x="5759015" y="3440060"/>
            <a:ext cx="312906" cy="369332"/>
          </a:xfrm>
          <a:prstGeom prst="rect">
            <a:avLst/>
          </a:prstGeom>
          <a:noFill/>
        </p:spPr>
        <p:txBody>
          <a:bodyPr wrap="none" rtlCol="0">
            <a:spAutoFit/>
          </a:bodyPr>
          <a:lstStyle/>
          <a:p>
            <a:r>
              <a:rPr lang="en-AU" dirty="0"/>
              <a:t>4</a:t>
            </a:r>
          </a:p>
        </p:txBody>
      </p:sp>
      <p:sp>
        <p:nvSpPr>
          <p:cNvPr id="24" name="TextBox 23">
            <a:extLst>
              <a:ext uri="{FF2B5EF4-FFF2-40B4-BE49-F238E27FC236}">
                <a16:creationId xmlns:a16="http://schemas.microsoft.com/office/drawing/2014/main" id="{DF646DAA-2397-81C8-D59C-21F09DB05F59}"/>
              </a:ext>
            </a:extLst>
          </p:cNvPr>
          <p:cNvSpPr txBox="1"/>
          <p:nvPr/>
        </p:nvSpPr>
        <p:spPr>
          <a:xfrm>
            <a:off x="5733409" y="2321557"/>
            <a:ext cx="312906" cy="369332"/>
          </a:xfrm>
          <a:prstGeom prst="rect">
            <a:avLst/>
          </a:prstGeom>
          <a:noFill/>
        </p:spPr>
        <p:txBody>
          <a:bodyPr wrap="none" rtlCol="0">
            <a:spAutoFit/>
          </a:bodyPr>
          <a:lstStyle/>
          <a:p>
            <a:r>
              <a:rPr lang="en-AU" dirty="0"/>
              <a:t>5</a:t>
            </a:r>
          </a:p>
        </p:txBody>
      </p:sp>
      <p:sp>
        <p:nvSpPr>
          <p:cNvPr id="25" name="TextBox 24">
            <a:extLst>
              <a:ext uri="{FF2B5EF4-FFF2-40B4-BE49-F238E27FC236}">
                <a16:creationId xmlns:a16="http://schemas.microsoft.com/office/drawing/2014/main" id="{D556249D-EC88-9097-AE2C-B17817990AF0}"/>
              </a:ext>
            </a:extLst>
          </p:cNvPr>
          <p:cNvSpPr txBox="1"/>
          <p:nvPr/>
        </p:nvSpPr>
        <p:spPr>
          <a:xfrm>
            <a:off x="6927097" y="1836116"/>
            <a:ext cx="312906" cy="369332"/>
          </a:xfrm>
          <a:prstGeom prst="rect">
            <a:avLst/>
          </a:prstGeom>
          <a:noFill/>
        </p:spPr>
        <p:txBody>
          <a:bodyPr wrap="none" rtlCol="0">
            <a:spAutoFit/>
          </a:bodyPr>
          <a:lstStyle/>
          <a:p>
            <a:r>
              <a:rPr lang="en-AU" dirty="0"/>
              <a:t>6</a:t>
            </a:r>
          </a:p>
        </p:txBody>
      </p:sp>
      <p:sp>
        <p:nvSpPr>
          <p:cNvPr id="26" name="TextBox 25">
            <a:extLst>
              <a:ext uri="{FF2B5EF4-FFF2-40B4-BE49-F238E27FC236}">
                <a16:creationId xmlns:a16="http://schemas.microsoft.com/office/drawing/2014/main" id="{CA591C43-E91C-47E1-B752-45955C582424}"/>
              </a:ext>
            </a:extLst>
          </p:cNvPr>
          <p:cNvSpPr txBox="1"/>
          <p:nvPr/>
        </p:nvSpPr>
        <p:spPr>
          <a:xfrm>
            <a:off x="5189595" y="5712686"/>
            <a:ext cx="312906" cy="369332"/>
          </a:xfrm>
          <a:prstGeom prst="rect">
            <a:avLst/>
          </a:prstGeom>
          <a:noFill/>
        </p:spPr>
        <p:txBody>
          <a:bodyPr wrap="none" rtlCol="0">
            <a:spAutoFit/>
          </a:bodyPr>
          <a:lstStyle/>
          <a:p>
            <a:r>
              <a:rPr lang="en-AU" dirty="0"/>
              <a:t>8</a:t>
            </a:r>
          </a:p>
        </p:txBody>
      </p:sp>
      <p:sp>
        <p:nvSpPr>
          <p:cNvPr id="27" name="TextBox 26">
            <a:extLst>
              <a:ext uri="{FF2B5EF4-FFF2-40B4-BE49-F238E27FC236}">
                <a16:creationId xmlns:a16="http://schemas.microsoft.com/office/drawing/2014/main" id="{42C368CD-C25F-5E41-0AB7-AE72D0B6AE76}"/>
              </a:ext>
            </a:extLst>
          </p:cNvPr>
          <p:cNvSpPr txBox="1"/>
          <p:nvPr/>
        </p:nvSpPr>
        <p:spPr>
          <a:xfrm>
            <a:off x="7331867" y="4977873"/>
            <a:ext cx="312906" cy="369332"/>
          </a:xfrm>
          <a:prstGeom prst="rect">
            <a:avLst/>
          </a:prstGeom>
          <a:noFill/>
        </p:spPr>
        <p:txBody>
          <a:bodyPr wrap="none" rtlCol="0">
            <a:spAutoFit/>
          </a:bodyPr>
          <a:lstStyle/>
          <a:p>
            <a:r>
              <a:rPr lang="en-AU" dirty="0"/>
              <a:t>9</a:t>
            </a:r>
          </a:p>
        </p:txBody>
      </p:sp>
      <p:sp>
        <p:nvSpPr>
          <p:cNvPr id="28" name="TextBox 27">
            <a:extLst>
              <a:ext uri="{FF2B5EF4-FFF2-40B4-BE49-F238E27FC236}">
                <a16:creationId xmlns:a16="http://schemas.microsoft.com/office/drawing/2014/main" id="{D064348C-178B-8521-EC8F-CFAFE20C96F3}"/>
              </a:ext>
            </a:extLst>
          </p:cNvPr>
          <p:cNvSpPr txBox="1"/>
          <p:nvPr/>
        </p:nvSpPr>
        <p:spPr>
          <a:xfrm>
            <a:off x="7514200" y="5432103"/>
            <a:ext cx="441146" cy="369332"/>
          </a:xfrm>
          <a:prstGeom prst="rect">
            <a:avLst/>
          </a:prstGeom>
          <a:noFill/>
        </p:spPr>
        <p:txBody>
          <a:bodyPr wrap="none" rtlCol="0">
            <a:spAutoFit/>
          </a:bodyPr>
          <a:lstStyle/>
          <a:p>
            <a:r>
              <a:rPr lang="en-AU" dirty="0"/>
              <a:t>10</a:t>
            </a:r>
          </a:p>
        </p:txBody>
      </p:sp>
      <p:sp>
        <p:nvSpPr>
          <p:cNvPr id="29" name="Star: 5 Points 28">
            <a:extLst>
              <a:ext uri="{FF2B5EF4-FFF2-40B4-BE49-F238E27FC236}">
                <a16:creationId xmlns:a16="http://schemas.microsoft.com/office/drawing/2014/main" id="{2D74B203-0D52-669C-FA19-B0CB24C0BDCF}"/>
              </a:ext>
            </a:extLst>
          </p:cNvPr>
          <p:cNvSpPr>
            <a:spLocks noChangeAspect="1"/>
          </p:cNvSpPr>
          <p:nvPr/>
        </p:nvSpPr>
        <p:spPr>
          <a:xfrm>
            <a:off x="5174707" y="3868740"/>
            <a:ext cx="180000" cy="180000"/>
          </a:xfrm>
          <a:prstGeom prst="star5">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Star: 5 Points 29">
            <a:extLst>
              <a:ext uri="{FF2B5EF4-FFF2-40B4-BE49-F238E27FC236}">
                <a16:creationId xmlns:a16="http://schemas.microsoft.com/office/drawing/2014/main" id="{1B761310-7697-C955-AC14-26DD68CCA6F0}"/>
              </a:ext>
            </a:extLst>
          </p:cNvPr>
          <p:cNvSpPr>
            <a:spLocks noChangeAspect="1"/>
          </p:cNvSpPr>
          <p:nvPr/>
        </p:nvSpPr>
        <p:spPr>
          <a:xfrm>
            <a:off x="341994" y="4974744"/>
            <a:ext cx="180000" cy="180000"/>
          </a:xfrm>
          <a:prstGeom prst="star5">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TextBox 30">
            <a:extLst>
              <a:ext uri="{FF2B5EF4-FFF2-40B4-BE49-F238E27FC236}">
                <a16:creationId xmlns:a16="http://schemas.microsoft.com/office/drawing/2014/main" id="{72C89B61-1BAA-8F41-74F5-DC0B43AC5978}"/>
              </a:ext>
            </a:extLst>
          </p:cNvPr>
          <p:cNvSpPr txBox="1"/>
          <p:nvPr/>
        </p:nvSpPr>
        <p:spPr>
          <a:xfrm>
            <a:off x="609589" y="4892642"/>
            <a:ext cx="2710999" cy="646331"/>
          </a:xfrm>
          <a:prstGeom prst="rect">
            <a:avLst/>
          </a:prstGeom>
          <a:noFill/>
        </p:spPr>
        <p:txBody>
          <a:bodyPr wrap="none" rtlCol="0">
            <a:spAutoFit/>
          </a:bodyPr>
          <a:lstStyle/>
          <a:p>
            <a:r>
              <a:rPr lang="en-AU" b="1" dirty="0"/>
              <a:t>Germanium refinement</a:t>
            </a:r>
          </a:p>
          <a:p>
            <a:r>
              <a:rPr lang="en-AU" b="1" dirty="0"/>
              <a:t>plant </a:t>
            </a:r>
            <a:r>
              <a:rPr lang="en-AU" dirty="0"/>
              <a:t>(Umicore)</a:t>
            </a:r>
          </a:p>
        </p:txBody>
      </p:sp>
      <p:sp>
        <p:nvSpPr>
          <p:cNvPr id="3" name="TextBox 2">
            <a:extLst>
              <a:ext uri="{FF2B5EF4-FFF2-40B4-BE49-F238E27FC236}">
                <a16:creationId xmlns:a16="http://schemas.microsoft.com/office/drawing/2014/main" id="{87F7FED5-4E01-17CE-9582-E038A0263C76}"/>
              </a:ext>
            </a:extLst>
          </p:cNvPr>
          <p:cNvSpPr txBox="1"/>
          <p:nvPr/>
        </p:nvSpPr>
        <p:spPr>
          <a:xfrm>
            <a:off x="0" y="5651131"/>
            <a:ext cx="3436890" cy="523220"/>
          </a:xfrm>
          <a:prstGeom prst="rect">
            <a:avLst/>
          </a:prstGeom>
          <a:noFill/>
        </p:spPr>
        <p:txBody>
          <a:bodyPr wrap="square" rtlCol="0">
            <a:spAutoFit/>
          </a:bodyPr>
          <a:lstStyle/>
          <a:p>
            <a:pPr algn="ctr"/>
            <a:r>
              <a:rPr lang="en-AU" sz="1400" i="1" dirty="0"/>
              <a:t>** Please note that some smelters are currently on Care &amp; Maintenance.</a:t>
            </a:r>
          </a:p>
        </p:txBody>
      </p:sp>
      <p:sp>
        <p:nvSpPr>
          <p:cNvPr id="32" name="Star: 5 Points 31">
            <a:extLst>
              <a:ext uri="{FF2B5EF4-FFF2-40B4-BE49-F238E27FC236}">
                <a16:creationId xmlns:a16="http://schemas.microsoft.com/office/drawing/2014/main" id="{5CE65EDD-E434-078D-307C-6898A6F023ED}"/>
              </a:ext>
            </a:extLst>
          </p:cNvPr>
          <p:cNvSpPr>
            <a:spLocks noChangeAspect="1"/>
          </p:cNvSpPr>
          <p:nvPr/>
        </p:nvSpPr>
        <p:spPr>
          <a:xfrm>
            <a:off x="6764437" y="3868740"/>
            <a:ext cx="180000" cy="180000"/>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TextBox 33">
            <a:extLst>
              <a:ext uri="{FF2B5EF4-FFF2-40B4-BE49-F238E27FC236}">
                <a16:creationId xmlns:a16="http://schemas.microsoft.com/office/drawing/2014/main" id="{40B511CF-FFA2-59B6-8448-2E3C2968FA09}"/>
              </a:ext>
            </a:extLst>
          </p:cNvPr>
          <p:cNvSpPr txBox="1"/>
          <p:nvPr/>
        </p:nvSpPr>
        <p:spPr>
          <a:xfrm>
            <a:off x="6873729" y="3797474"/>
            <a:ext cx="312906" cy="369332"/>
          </a:xfrm>
          <a:prstGeom prst="rect">
            <a:avLst/>
          </a:prstGeom>
          <a:noFill/>
        </p:spPr>
        <p:txBody>
          <a:bodyPr wrap="none" rtlCol="0">
            <a:spAutoFit/>
          </a:bodyPr>
          <a:lstStyle/>
          <a:p>
            <a:r>
              <a:rPr lang="en-AU" dirty="0"/>
              <a:t>7</a:t>
            </a:r>
          </a:p>
        </p:txBody>
      </p:sp>
    </p:spTree>
    <p:extLst>
      <p:ext uri="{BB962C8B-B14F-4D97-AF65-F5344CB8AC3E}">
        <p14:creationId xmlns:p14="http://schemas.microsoft.com/office/powerpoint/2010/main" val="2592377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1F70-38E8-2446-89D8-BEDE7C149CDA}"/>
              </a:ext>
            </a:extLst>
          </p:cNvPr>
          <p:cNvSpPr>
            <a:spLocks noGrp="1"/>
          </p:cNvSpPr>
          <p:nvPr>
            <p:ph type="title"/>
          </p:nvPr>
        </p:nvSpPr>
        <p:spPr>
          <a:xfrm>
            <a:off x="359227" y="347903"/>
            <a:ext cx="5994275" cy="619554"/>
          </a:xfrm>
        </p:spPr>
        <p:txBody>
          <a:bodyPr>
            <a:noAutofit/>
          </a:bodyPr>
          <a:lstStyle/>
          <a:p>
            <a:r>
              <a:rPr lang="en-GB" dirty="0">
                <a:solidFill>
                  <a:srgbClr val="2B1BFD"/>
                </a:solidFill>
                <a:latin typeface="Arial"/>
                <a:cs typeface="Arial"/>
              </a:rPr>
              <a:t>Uses of zinc (US Critical Mineral List)</a:t>
            </a:r>
            <a:endParaRPr lang="en-US" dirty="0">
              <a:solidFill>
                <a:srgbClr val="2B1BFD"/>
              </a:solidFill>
              <a:latin typeface="Arial"/>
              <a:cs typeface="Arial"/>
            </a:endParaRPr>
          </a:p>
        </p:txBody>
      </p:sp>
      <p:sp>
        <p:nvSpPr>
          <p:cNvPr id="4" name="TextBox 3">
            <a:extLst>
              <a:ext uri="{FF2B5EF4-FFF2-40B4-BE49-F238E27FC236}">
                <a16:creationId xmlns:a16="http://schemas.microsoft.com/office/drawing/2014/main" id="{4F2B3F65-C972-664C-567A-5BFD83EF89FB}"/>
              </a:ext>
            </a:extLst>
          </p:cNvPr>
          <p:cNvSpPr txBox="1"/>
          <p:nvPr/>
        </p:nvSpPr>
        <p:spPr>
          <a:xfrm>
            <a:off x="347254" y="1479263"/>
            <a:ext cx="8449492" cy="36933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dirty="0">
              <a:cs typeface="Arial"/>
            </a:endParaRPr>
          </a:p>
        </p:txBody>
      </p:sp>
      <p:sp>
        <p:nvSpPr>
          <p:cNvPr id="5" name="TextBox 4">
            <a:extLst>
              <a:ext uri="{FF2B5EF4-FFF2-40B4-BE49-F238E27FC236}">
                <a16:creationId xmlns:a16="http://schemas.microsoft.com/office/drawing/2014/main" id="{2C78FB66-BE59-DC40-A721-D3DD1F2EFC96}"/>
              </a:ext>
            </a:extLst>
          </p:cNvPr>
          <p:cNvSpPr txBox="1"/>
          <p:nvPr/>
        </p:nvSpPr>
        <p:spPr>
          <a:xfrm>
            <a:off x="189186" y="1154759"/>
            <a:ext cx="8954814" cy="5078313"/>
          </a:xfrm>
          <a:prstGeom prst="rect">
            <a:avLst/>
          </a:prstGeom>
          <a:noFill/>
        </p:spPr>
        <p:txBody>
          <a:bodyPr wrap="square">
            <a:spAutoFit/>
          </a:bodyPr>
          <a:lstStyle/>
          <a:p>
            <a:r>
              <a:rPr lang="en-US" sz="1200" dirty="0"/>
              <a:t>•	</a:t>
            </a:r>
            <a:r>
              <a:rPr lang="en-US" dirty="0" err="1"/>
              <a:t>Galvanising</a:t>
            </a:r>
            <a:r>
              <a:rPr lang="en-US" dirty="0"/>
              <a:t> other metals to prevent rusting (automotive, aviation, marine 	industries). Corrosion costs the US around US$ 276 billion (3.2% of GDP) 	annually </a:t>
            </a:r>
            <a:r>
              <a:rPr lang="en-US" dirty="0">
                <a:solidFill>
                  <a:srgbClr val="0070C0"/>
                </a:solidFill>
              </a:rPr>
              <a:t>**</a:t>
            </a:r>
            <a:r>
              <a:rPr lang="en-US" dirty="0"/>
              <a:t>.</a:t>
            </a:r>
          </a:p>
          <a:p>
            <a:endParaRPr lang="en-US" dirty="0"/>
          </a:p>
          <a:p>
            <a:r>
              <a:rPr lang="en-US" dirty="0"/>
              <a:t>•	Alloys (brass, bronze, </a:t>
            </a:r>
            <a:r>
              <a:rPr lang="en-US" dirty="0" err="1"/>
              <a:t>aluminium</a:t>
            </a:r>
            <a:r>
              <a:rPr lang="en-US" dirty="0"/>
              <a:t> solder).</a:t>
            </a:r>
          </a:p>
          <a:p>
            <a:endParaRPr lang="en-US" dirty="0"/>
          </a:p>
          <a:p>
            <a:r>
              <a:rPr lang="en-US" dirty="0"/>
              <a:t>•	Paint, toothpaste, insect repellant, plastics, sunscreen, soap, shampoo.</a:t>
            </a:r>
          </a:p>
          <a:p>
            <a:endParaRPr lang="en-US" dirty="0"/>
          </a:p>
          <a:p>
            <a:r>
              <a:rPr lang="en-US" dirty="0"/>
              <a:t>•	Biological labelling, drug delivery, gene delivery, and nanomedicine. </a:t>
            </a:r>
          </a:p>
          <a:p>
            <a:endParaRPr lang="en-US" dirty="0"/>
          </a:p>
          <a:p>
            <a:r>
              <a:rPr lang="en-US" dirty="0"/>
              <a:t>•	Cosmetics. Zinc is a strong anti-inflammatory and is commonly used for 	skincare, 	as well as accelerating wound healing.</a:t>
            </a:r>
          </a:p>
          <a:p>
            <a:endParaRPr lang="en-US" dirty="0"/>
          </a:p>
          <a:p>
            <a:r>
              <a:rPr lang="en-US" dirty="0"/>
              <a:t>•	Electrical equipment including circuit boards for computers and	phones.</a:t>
            </a:r>
          </a:p>
          <a:p>
            <a:endParaRPr lang="en-US" dirty="0"/>
          </a:p>
          <a:p>
            <a:r>
              <a:rPr lang="en-US" dirty="0"/>
              <a:t>•	Energy storage systems and batteries - low cost, safe, and long-duration.</a:t>
            </a:r>
          </a:p>
          <a:p>
            <a:endParaRPr lang="en-US" dirty="0"/>
          </a:p>
          <a:p>
            <a:r>
              <a:rPr lang="en-US" dirty="0"/>
              <a:t>•	Coatings for solar panels and wind turbines to prevent rust.</a:t>
            </a:r>
          </a:p>
        </p:txBody>
      </p:sp>
      <p:sp>
        <p:nvSpPr>
          <p:cNvPr id="3" name="TextBox 2">
            <a:extLst>
              <a:ext uri="{FF2B5EF4-FFF2-40B4-BE49-F238E27FC236}">
                <a16:creationId xmlns:a16="http://schemas.microsoft.com/office/drawing/2014/main" id="{652C4A3D-9BEC-6692-86CB-D6C79877F0A2}"/>
              </a:ext>
            </a:extLst>
          </p:cNvPr>
          <p:cNvSpPr txBox="1"/>
          <p:nvPr/>
        </p:nvSpPr>
        <p:spPr>
          <a:xfrm>
            <a:off x="1813035" y="1774288"/>
            <a:ext cx="6423553" cy="261610"/>
          </a:xfrm>
          <a:prstGeom prst="rect">
            <a:avLst/>
          </a:prstGeom>
          <a:noFill/>
        </p:spPr>
        <p:txBody>
          <a:bodyPr wrap="none" rtlCol="0">
            <a:spAutoFit/>
          </a:bodyPr>
          <a:lstStyle/>
          <a:p>
            <a:r>
              <a:rPr lang="en-US" sz="1100" dirty="0">
                <a:hlinkClick r:id="rId2"/>
              </a:rPr>
              <a:t>** Case Study: How Corrosion’s Economic Impact Across Multiple Industries – Cor Pro (cor-pro.com)</a:t>
            </a:r>
            <a:endParaRPr lang="en-AU" dirty="0"/>
          </a:p>
        </p:txBody>
      </p:sp>
    </p:spTree>
    <p:extLst>
      <p:ext uri="{BB962C8B-B14F-4D97-AF65-F5344CB8AC3E}">
        <p14:creationId xmlns:p14="http://schemas.microsoft.com/office/powerpoint/2010/main" val="4213244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FCD0F5-7018-3ADC-EAEC-15C42EDD337E}"/>
              </a:ext>
            </a:extLst>
          </p:cNvPr>
          <p:cNvPicPr>
            <a:picLocks noChangeAspect="1"/>
          </p:cNvPicPr>
          <p:nvPr/>
        </p:nvPicPr>
        <p:blipFill>
          <a:blip r:embed="rId2"/>
          <a:stretch>
            <a:fillRect/>
          </a:stretch>
        </p:blipFill>
        <p:spPr>
          <a:xfrm>
            <a:off x="12192" y="0"/>
            <a:ext cx="9119616" cy="6858000"/>
          </a:xfrm>
          <a:prstGeom prst="rect">
            <a:avLst/>
          </a:prstGeom>
        </p:spPr>
      </p:pic>
      <p:sp>
        <p:nvSpPr>
          <p:cNvPr id="4" name="Rectangle 3">
            <a:extLst>
              <a:ext uri="{FF2B5EF4-FFF2-40B4-BE49-F238E27FC236}">
                <a16:creationId xmlns:a16="http://schemas.microsoft.com/office/drawing/2014/main" id="{C6F82085-F00B-B072-70C8-BE87BD894459}"/>
              </a:ext>
            </a:extLst>
          </p:cNvPr>
          <p:cNvSpPr/>
          <p:nvPr/>
        </p:nvSpPr>
        <p:spPr>
          <a:xfrm>
            <a:off x="0" y="857250"/>
            <a:ext cx="9144000" cy="51435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extBox 1">
            <a:extLst>
              <a:ext uri="{FF2B5EF4-FFF2-40B4-BE49-F238E27FC236}">
                <a16:creationId xmlns:a16="http://schemas.microsoft.com/office/drawing/2014/main" id="{B02FB654-EAD2-7F64-E2C6-F21945104D24}"/>
              </a:ext>
            </a:extLst>
          </p:cNvPr>
          <p:cNvSpPr txBox="1"/>
          <p:nvPr/>
        </p:nvSpPr>
        <p:spPr>
          <a:xfrm rot="16200000">
            <a:off x="-1317255" y="2875002"/>
            <a:ext cx="4657044" cy="1107996"/>
          </a:xfrm>
          <a:prstGeom prst="rect">
            <a:avLst/>
          </a:prstGeom>
          <a:noFill/>
        </p:spPr>
        <p:txBody>
          <a:bodyPr wrap="none" rtlCol="0">
            <a:spAutoFit/>
          </a:bodyPr>
          <a:lstStyle/>
          <a:p>
            <a:r>
              <a:rPr lang="en-AU" sz="6600" b="1" dirty="0">
                <a:latin typeface="Arial" panose="020B0604020202020204" pitchFamily="34" charset="0"/>
                <a:cs typeface="Arial" panose="020B0604020202020204" pitchFamily="34" charset="0"/>
              </a:rPr>
              <a:t>Element 32</a:t>
            </a:r>
          </a:p>
        </p:txBody>
      </p:sp>
      <p:pic>
        <p:nvPicPr>
          <p:cNvPr id="6" name="Picture 5" descr="A close-up of a crystal&#10;&#10;Description automatically generated with low confidence">
            <a:extLst>
              <a:ext uri="{FF2B5EF4-FFF2-40B4-BE49-F238E27FC236}">
                <a16:creationId xmlns:a16="http://schemas.microsoft.com/office/drawing/2014/main" id="{96AE2185-D05B-660F-DCF9-E1FF602AB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689" y="857251"/>
            <a:ext cx="6694481" cy="5143499"/>
          </a:xfrm>
          <a:prstGeom prst="rect">
            <a:avLst/>
          </a:prstGeom>
        </p:spPr>
      </p:pic>
      <p:sp>
        <p:nvSpPr>
          <p:cNvPr id="3" name="TextBox 2">
            <a:extLst>
              <a:ext uri="{FF2B5EF4-FFF2-40B4-BE49-F238E27FC236}">
                <a16:creationId xmlns:a16="http://schemas.microsoft.com/office/drawing/2014/main" id="{AB6C8517-6221-CF0F-3877-864408763F9E}"/>
              </a:ext>
            </a:extLst>
          </p:cNvPr>
          <p:cNvSpPr txBox="1"/>
          <p:nvPr/>
        </p:nvSpPr>
        <p:spPr>
          <a:xfrm>
            <a:off x="2668159" y="2025832"/>
            <a:ext cx="4678572" cy="923330"/>
          </a:xfrm>
          <a:prstGeom prst="rect">
            <a:avLst/>
          </a:prstGeom>
          <a:solidFill>
            <a:schemeClr val="bg1">
              <a:lumMod val="75000"/>
            </a:schemeClr>
          </a:solidFill>
        </p:spPr>
        <p:txBody>
          <a:bodyPr wrap="square" rtlCol="0">
            <a:spAutoFit/>
          </a:bodyPr>
          <a:lstStyle/>
          <a:p>
            <a:pPr algn="ctr"/>
            <a:r>
              <a:rPr lang="en-AU" sz="5400" dirty="0">
                <a:latin typeface="Arial" panose="020B0604020202020204" pitchFamily="34" charset="0"/>
                <a:cs typeface="Arial" panose="020B0604020202020204" pitchFamily="34" charset="0"/>
              </a:rPr>
              <a:t>GERMANIUM</a:t>
            </a:r>
          </a:p>
        </p:txBody>
      </p:sp>
      <p:sp>
        <p:nvSpPr>
          <p:cNvPr id="7" name="TextBox 6">
            <a:extLst>
              <a:ext uri="{FF2B5EF4-FFF2-40B4-BE49-F238E27FC236}">
                <a16:creationId xmlns:a16="http://schemas.microsoft.com/office/drawing/2014/main" id="{6D0E3D60-7C1E-FAC2-EBED-55AAC1F700D5}"/>
              </a:ext>
            </a:extLst>
          </p:cNvPr>
          <p:cNvSpPr txBox="1"/>
          <p:nvPr/>
        </p:nvSpPr>
        <p:spPr>
          <a:xfrm>
            <a:off x="2789656" y="3806412"/>
            <a:ext cx="4435577" cy="1015663"/>
          </a:xfrm>
          <a:prstGeom prst="rect">
            <a:avLst/>
          </a:prstGeom>
          <a:solidFill>
            <a:schemeClr val="bg1">
              <a:lumMod val="75000"/>
            </a:schemeClr>
          </a:solidFill>
        </p:spPr>
        <p:txBody>
          <a:bodyPr wrap="square" rtlCol="0">
            <a:spAutoFit/>
          </a:bodyPr>
          <a:lstStyle/>
          <a:p>
            <a:pPr algn="ctr"/>
            <a:r>
              <a:rPr lang="en-AU" sz="3000" b="1" dirty="0">
                <a:solidFill>
                  <a:schemeClr val="bg1"/>
                </a:solidFill>
                <a:latin typeface="Arial" panose="020B0604020202020204" pitchFamily="34" charset="0"/>
                <a:cs typeface="Arial" panose="020B0604020202020204" pitchFamily="34" charset="0"/>
              </a:rPr>
              <a:t>A critical mineral for a technological future.</a:t>
            </a:r>
          </a:p>
        </p:txBody>
      </p:sp>
      <p:sp>
        <p:nvSpPr>
          <p:cNvPr id="10" name="Rectangle 9">
            <a:extLst>
              <a:ext uri="{FF2B5EF4-FFF2-40B4-BE49-F238E27FC236}">
                <a16:creationId xmlns:a16="http://schemas.microsoft.com/office/drawing/2014/main" id="{378CD0B7-E52B-81DC-6DBA-DED8FED44146}"/>
              </a:ext>
            </a:extLst>
          </p:cNvPr>
          <p:cNvSpPr/>
          <p:nvPr/>
        </p:nvSpPr>
        <p:spPr>
          <a:xfrm>
            <a:off x="179753" y="148958"/>
            <a:ext cx="723852" cy="990219"/>
          </a:xfrm>
          <a:prstGeom prst="rect">
            <a:avLst/>
          </a:prstGeom>
          <a:solidFill>
            <a:schemeClr val="bg1">
              <a:lumMod val="9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lumMod val="65000"/>
                  <a:lumOff val="35000"/>
                </a:prstClr>
              </a:solidFill>
              <a:latin typeface="Calibri" panose="020F0502020204030204"/>
            </a:endParaRPr>
          </a:p>
        </p:txBody>
      </p:sp>
      <p:pic>
        <p:nvPicPr>
          <p:cNvPr id="11" name="Picture 10" descr="Logo&#10;&#10;Description automatically generated">
            <a:extLst>
              <a:ext uri="{FF2B5EF4-FFF2-40B4-BE49-F238E27FC236}">
                <a16:creationId xmlns:a16="http://schemas.microsoft.com/office/drawing/2014/main" id="{27372BD1-590B-3D08-94DB-9D6A8115515F}"/>
              </a:ext>
            </a:extLst>
          </p:cNvPr>
          <p:cNvPicPr>
            <a:picLocks noChangeAspect="1"/>
          </p:cNvPicPr>
          <p:nvPr/>
        </p:nvPicPr>
        <p:blipFill>
          <a:blip r:embed="rId4"/>
          <a:stretch>
            <a:fillRect/>
          </a:stretch>
        </p:blipFill>
        <p:spPr>
          <a:xfrm flipH="1">
            <a:off x="231635" y="251048"/>
            <a:ext cx="641294" cy="641294"/>
          </a:xfrm>
          <a:prstGeom prst="rect">
            <a:avLst/>
          </a:prstGeom>
        </p:spPr>
      </p:pic>
      <p:sp>
        <p:nvSpPr>
          <p:cNvPr id="12" name="TextBox 11">
            <a:extLst>
              <a:ext uri="{FF2B5EF4-FFF2-40B4-BE49-F238E27FC236}">
                <a16:creationId xmlns:a16="http://schemas.microsoft.com/office/drawing/2014/main" id="{0059F2CF-DE4A-90FA-4428-E61A5C1DFD7A}"/>
              </a:ext>
            </a:extLst>
          </p:cNvPr>
          <p:cNvSpPr txBox="1"/>
          <p:nvPr/>
        </p:nvSpPr>
        <p:spPr>
          <a:xfrm>
            <a:off x="190357" y="862178"/>
            <a:ext cx="771237" cy="300082"/>
          </a:xfrm>
          <a:prstGeom prst="rect">
            <a:avLst/>
          </a:prstGeom>
          <a:noFill/>
        </p:spPr>
        <p:txBody>
          <a:bodyPr wrap="none" rtlCol="0">
            <a:spAutoFit/>
          </a:bodyPr>
          <a:lstStyle/>
          <a:p>
            <a:pPr defTabSz="685800"/>
            <a:r>
              <a:rPr lang="en-AU" sz="1350" b="1" dirty="0">
                <a:latin typeface="Calibri" panose="020F0502020204030204"/>
              </a:rPr>
              <a:t>Rockfire</a:t>
            </a:r>
          </a:p>
        </p:txBody>
      </p:sp>
      <p:sp>
        <p:nvSpPr>
          <p:cNvPr id="13" name="TextBox 12">
            <a:extLst>
              <a:ext uri="{FF2B5EF4-FFF2-40B4-BE49-F238E27FC236}">
                <a16:creationId xmlns:a16="http://schemas.microsoft.com/office/drawing/2014/main" id="{2422AC16-5FCA-74F9-2FEC-96C2B3E7F9A1}"/>
              </a:ext>
            </a:extLst>
          </p:cNvPr>
          <p:cNvSpPr txBox="1"/>
          <p:nvPr/>
        </p:nvSpPr>
        <p:spPr>
          <a:xfrm>
            <a:off x="1104469" y="203929"/>
            <a:ext cx="3293268" cy="880275"/>
          </a:xfrm>
          <a:prstGeom prst="rect">
            <a:avLst/>
          </a:prstGeom>
        </p:spPr>
        <p:txBody>
          <a:bodyPr vert="horz" lIns="68580" tIns="34290" rIns="68580" bIns="34290" rtlCol="0" anchor="t">
            <a:normAutofit/>
          </a:bodyPr>
          <a:lstStyle/>
          <a:p>
            <a:pPr defTabSz="685800">
              <a:lnSpc>
                <a:spcPct val="90000"/>
              </a:lnSpc>
              <a:spcBef>
                <a:spcPct val="0"/>
              </a:spcBef>
              <a:spcAft>
                <a:spcPts val="450"/>
              </a:spcAft>
            </a:pPr>
            <a:r>
              <a:rPr lang="en-US" sz="3000" b="1" dirty="0">
                <a:solidFill>
                  <a:prstClr val="white"/>
                </a:solidFill>
                <a:latin typeface="Calibri Light" panose="020F0302020204030204"/>
              </a:rPr>
              <a:t>Uses of Germanium</a:t>
            </a:r>
          </a:p>
        </p:txBody>
      </p:sp>
    </p:spTree>
    <p:extLst>
      <p:ext uri="{BB962C8B-B14F-4D97-AF65-F5344CB8AC3E}">
        <p14:creationId xmlns:p14="http://schemas.microsoft.com/office/powerpoint/2010/main" val="2677478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365DA5-B2F9-5A36-1CDF-837AE17D08D6}"/>
              </a:ext>
            </a:extLst>
          </p:cNvPr>
          <p:cNvPicPr>
            <a:picLocks noChangeAspect="1"/>
          </p:cNvPicPr>
          <p:nvPr/>
        </p:nvPicPr>
        <p:blipFill>
          <a:blip r:embed="rId2"/>
          <a:stretch>
            <a:fillRect/>
          </a:stretch>
        </p:blipFill>
        <p:spPr>
          <a:xfrm>
            <a:off x="12192" y="0"/>
            <a:ext cx="9119616" cy="6858000"/>
          </a:xfrm>
          <a:prstGeom prst="rect">
            <a:avLst/>
          </a:prstGeom>
        </p:spPr>
      </p:pic>
      <p:sp useBgFill="1">
        <p:nvSpPr>
          <p:cNvPr id="12" name="Rectangle 11">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Picture 4" descr="A close-up of a circuit board&#10;&#10;Description automatically generated">
            <a:extLst>
              <a:ext uri="{FF2B5EF4-FFF2-40B4-BE49-F238E27FC236}">
                <a16:creationId xmlns:a16="http://schemas.microsoft.com/office/drawing/2014/main" id="{7CD325CD-02F8-899C-4948-DE5FB47243DB}"/>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l="13416" r="8956" b="-1"/>
          <a:stretch/>
        </p:blipFill>
        <p:spPr>
          <a:xfrm>
            <a:off x="15" y="857257"/>
            <a:ext cx="6337723" cy="5143493"/>
          </a:xfrm>
          <a:prstGeom prst="rect">
            <a:avLst/>
          </a:prstGeom>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2" name="TextBox 1">
            <a:extLst>
              <a:ext uri="{FF2B5EF4-FFF2-40B4-BE49-F238E27FC236}">
                <a16:creationId xmlns:a16="http://schemas.microsoft.com/office/drawing/2014/main" id="{2EE24120-3B2E-3F7C-3601-EFBD1E8CA1BB}"/>
              </a:ext>
            </a:extLst>
          </p:cNvPr>
          <p:cNvSpPr txBox="1"/>
          <p:nvPr/>
        </p:nvSpPr>
        <p:spPr>
          <a:xfrm>
            <a:off x="371602" y="1600634"/>
            <a:ext cx="4472089" cy="4090718"/>
          </a:xfrm>
          <a:prstGeom prst="rect">
            <a:avLst/>
          </a:prstGeom>
        </p:spPr>
        <p:txBody>
          <a:bodyPr vert="horz" lIns="68580" tIns="34290" rIns="68580" bIns="34290" rtlCol="0">
            <a:normAutofit fontScale="92500"/>
          </a:bodyPr>
          <a:lstStyle/>
          <a:p>
            <a:pPr indent="-171450" defTabSz="685800">
              <a:lnSpc>
                <a:spcPct val="90000"/>
              </a:lnSpc>
              <a:spcAft>
                <a:spcPts val="450"/>
              </a:spcAft>
              <a:buFont typeface="Arial" panose="020B0604020202020204" pitchFamily="34" charset="0"/>
              <a:buChar char="•"/>
            </a:pPr>
            <a:r>
              <a:rPr lang="en-US" sz="2000" dirty="0">
                <a:solidFill>
                  <a:srgbClr val="FFFFFF"/>
                </a:solidFill>
                <a:latin typeface="Calibri" panose="020F0502020204030204"/>
              </a:rPr>
              <a:t>The standard microchip uses silicon as its base material. Silicon-germanium enables manufacturers to produce smaller electronic chips, with less electronic noise interference from the chip itself.</a:t>
            </a:r>
          </a:p>
          <a:p>
            <a:pPr indent="-171450" defTabSz="685800">
              <a:lnSpc>
                <a:spcPct val="90000"/>
              </a:lnSpc>
              <a:spcAft>
                <a:spcPts val="450"/>
              </a:spcAft>
              <a:buFont typeface="Arial" panose="020B0604020202020204" pitchFamily="34" charset="0"/>
              <a:buChar char="•"/>
            </a:pPr>
            <a:endParaRPr lang="en-US" sz="2000" dirty="0">
              <a:solidFill>
                <a:srgbClr val="FFFFFF"/>
              </a:solidFill>
              <a:latin typeface="Calibri" panose="020F0502020204030204"/>
            </a:endParaRPr>
          </a:p>
          <a:p>
            <a:pPr indent="-171450" defTabSz="685800">
              <a:lnSpc>
                <a:spcPct val="90000"/>
              </a:lnSpc>
              <a:spcAft>
                <a:spcPts val="450"/>
              </a:spcAft>
              <a:buFont typeface="Arial" panose="020B0604020202020204" pitchFamily="34" charset="0"/>
              <a:buChar char="•"/>
            </a:pPr>
            <a:r>
              <a:rPr lang="en-US" sz="2000" dirty="0">
                <a:solidFill>
                  <a:srgbClr val="FFFFFF"/>
                </a:solidFill>
                <a:latin typeface="Calibri" panose="020F0502020204030204"/>
              </a:rPr>
              <a:t>Germanium-based chips are more energy efficient than traditional silicon-based chips and, therefore, extend the life of battery-operated electronics.</a:t>
            </a:r>
          </a:p>
          <a:p>
            <a:pPr indent="-171450" defTabSz="685800">
              <a:lnSpc>
                <a:spcPct val="90000"/>
              </a:lnSpc>
              <a:spcAft>
                <a:spcPts val="450"/>
              </a:spcAft>
              <a:buFont typeface="Arial" panose="020B0604020202020204" pitchFamily="34" charset="0"/>
              <a:buChar char="•"/>
            </a:pPr>
            <a:endParaRPr lang="en-US" sz="2000" dirty="0">
              <a:solidFill>
                <a:srgbClr val="FFFFFF"/>
              </a:solidFill>
              <a:latin typeface="Calibri" panose="020F0502020204030204"/>
            </a:endParaRPr>
          </a:p>
          <a:p>
            <a:pPr indent="-171450" defTabSz="685800">
              <a:lnSpc>
                <a:spcPct val="90000"/>
              </a:lnSpc>
              <a:spcAft>
                <a:spcPts val="450"/>
              </a:spcAft>
              <a:buFont typeface="Arial" panose="020B0604020202020204" pitchFamily="34" charset="0"/>
              <a:buChar char="•"/>
            </a:pPr>
            <a:r>
              <a:rPr lang="en-US" sz="2000" dirty="0">
                <a:solidFill>
                  <a:srgbClr val="FFFFFF"/>
                </a:solidFill>
                <a:latin typeface="Calibri" panose="020F0502020204030204"/>
              </a:rPr>
              <a:t>Other benefits include being more stable over a wider range of temperatures and operation at ultrahigh frequencies.</a:t>
            </a:r>
          </a:p>
        </p:txBody>
      </p:sp>
      <p:pic>
        <p:nvPicPr>
          <p:cNvPr id="7" name="Picture 6" descr="A close-up of a circuit board&#10;&#10;Description automatically generated">
            <a:extLst>
              <a:ext uri="{FF2B5EF4-FFF2-40B4-BE49-F238E27FC236}">
                <a16:creationId xmlns:a16="http://schemas.microsoft.com/office/drawing/2014/main" id="{D4421099-EE56-7E5F-5449-496D479D7B58}"/>
              </a:ext>
            </a:extLst>
          </p:cNvPr>
          <p:cNvPicPr>
            <a:picLocks noChangeAspect="1"/>
          </p:cNvPicPr>
          <p:nvPr/>
        </p:nvPicPr>
        <p:blipFill rotWithShape="1">
          <a:blip r:embed="rId4">
            <a:extLst>
              <a:ext uri="{28A0092B-C50C-407E-A947-70E740481C1C}">
                <a14:useLocalDpi xmlns:a14="http://schemas.microsoft.com/office/drawing/2010/main" val="0"/>
              </a:ext>
            </a:extLst>
          </a:blip>
          <a:srcRect l="14799" r="21077" b="-2"/>
          <a:stretch/>
        </p:blipFill>
        <p:spPr>
          <a:xfrm>
            <a:off x="4669498" y="857257"/>
            <a:ext cx="4472089" cy="51434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Rectangle 5">
            <a:extLst>
              <a:ext uri="{FF2B5EF4-FFF2-40B4-BE49-F238E27FC236}">
                <a16:creationId xmlns:a16="http://schemas.microsoft.com/office/drawing/2014/main" id="{5EC7F67B-3392-BB61-ECC8-2A0D78BA2054}"/>
              </a:ext>
            </a:extLst>
          </p:cNvPr>
          <p:cNvSpPr/>
          <p:nvPr/>
        </p:nvSpPr>
        <p:spPr>
          <a:xfrm>
            <a:off x="179753" y="148958"/>
            <a:ext cx="723852" cy="990219"/>
          </a:xfrm>
          <a:prstGeom prst="rect">
            <a:avLst/>
          </a:prstGeom>
          <a:solidFill>
            <a:schemeClr val="bg1">
              <a:lumMod val="9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lumMod val="65000"/>
                  <a:lumOff val="35000"/>
                </a:prstClr>
              </a:solidFill>
              <a:latin typeface="Calibri" panose="020F0502020204030204"/>
            </a:endParaRPr>
          </a:p>
        </p:txBody>
      </p:sp>
      <p:pic>
        <p:nvPicPr>
          <p:cNvPr id="8" name="Picture 7" descr="Logo&#10;&#10;Description automatically generated">
            <a:extLst>
              <a:ext uri="{FF2B5EF4-FFF2-40B4-BE49-F238E27FC236}">
                <a16:creationId xmlns:a16="http://schemas.microsoft.com/office/drawing/2014/main" id="{8EC2D1E1-BE94-FE39-B292-DDD784130AB9}"/>
              </a:ext>
            </a:extLst>
          </p:cNvPr>
          <p:cNvPicPr>
            <a:picLocks noChangeAspect="1"/>
          </p:cNvPicPr>
          <p:nvPr/>
        </p:nvPicPr>
        <p:blipFill>
          <a:blip r:embed="rId5"/>
          <a:stretch>
            <a:fillRect/>
          </a:stretch>
        </p:blipFill>
        <p:spPr>
          <a:xfrm flipH="1">
            <a:off x="231635" y="251048"/>
            <a:ext cx="641294" cy="641294"/>
          </a:xfrm>
          <a:prstGeom prst="rect">
            <a:avLst/>
          </a:prstGeom>
        </p:spPr>
      </p:pic>
      <p:sp>
        <p:nvSpPr>
          <p:cNvPr id="13" name="TextBox 12">
            <a:extLst>
              <a:ext uri="{FF2B5EF4-FFF2-40B4-BE49-F238E27FC236}">
                <a16:creationId xmlns:a16="http://schemas.microsoft.com/office/drawing/2014/main" id="{08A74562-6A45-0121-419D-6E843209010F}"/>
              </a:ext>
            </a:extLst>
          </p:cNvPr>
          <p:cNvSpPr txBox="1"/>
          <p:nvPr/>
        </p:nvSpPr>
        <p:spPr>
          <a:xfrm>
            <a:off x="190357" y="862178"/>
            <a:ext cx="771237" cy="300082"/>
          </a:xfrm>
          <a:prstGeom prst="rect">
            <a:avLst/>
          </a:prstGeom>
          <a:noFill/>
        </p:spPr>
        <p:txBody>
          <a:bodyPr wrap="none" rtlCol="0">
            <a:spAutoFit/>
          </a:bodyPr>
          <a:lstStyle/>
          <a:p>
            <a:pPr defTabSz="685800"/>
            <a:r>
              <a:rPr lang="en-AU" sz="1350" b="1" dirty="0">
                <a:solidFill>
                  <a:prstClr val="white"/>
                </a:solidFill>
                <a:latin typeface="Calibri" panose="020F0502020204030204"/>
              </a:rPr>
              <a:t>Rockfire</a:t>
            </a:r>
          </a:p>
        </p:txBody>
      </p:sp>
      <p:sp>
        <p:nvSpPr>
          <p:cNvPr id="18" name="TextBox 17">
            <a:extLst>
              <a:ext uri="{FF2B5EF4-FFF2-40B4-BE49-F238E27FC236}">
                <a16:creationId xmlns:a16="http://schemas.microsoft.com/office/drawing/2014/main" id="{313C16FD-9F42-F7CD-8C36-AC0AE88EA2F7}"/>
              </a:ext>
            </a:extLst>
          </p:cNvPr>
          <p:cNvSpPr txBox="1"/>
          <p:nvPr/>
        </p:nvSpPr>
        <p:spPr>
          <a:xfrm>
            <a:off x="1104469" y="203929"/>
            <a:ext cx="3293268" cy="880275"/>
          </a:xfrm>
          <a:prstGeom prst="rect">
            <a:avLst/>
          </a:prstGeom>
        </p:spPr>
        <p:txBody>
          <a:bodyPr vert="horz" lIns="68580" tIns="34290" rIns="68580" bIns="34290" rtlCol="0" anchor="t">
            <a:normAutofit/>
          </a:bodyPr>
          <a:lstStyle/>
          <a:p>
            <a:pPr defTabSz="685800">
              <a:lnSpc>
                <a:spcPct val="90000"/>
              </a:lnSpc>
              <a:spcBef>
                <a:spcPct val="0"/>
              </a:spcBef>
              <a:spcAft>
                <a:spcPts val="450"/>
              </a:spcAft>
            </a:pPr>
            <a:r>
              <a:rPr lang="en-US" sz="3000" b="1" dirty="0">
                <a:solidFill>
                  <a:prstClr val="white"/>
                </a:solidFill>
                <a:latin typeface="Calibri Light" panose="020F0302020204030204"/>
              </a:rPr>
              <a:t>Electronics</a:t>
            </a:r>
          </a:p>
        </p:txBody>
      </p:sp>
    </p:spTree>
    <p:extLst>
      <p:ext uri="{BB962C8B-B14F-4D97-AF65-F5344CB8AC3E}">
        <p14:creationId xmlns:p14="http://schemas.microsoft.com/office/powerpoint/2010/main" val="3296292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9144001" cy="5143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7"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7306952" cy="51435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29"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7035252" cy="51435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2" name="TextBox 1">
            <a:extLst>
              <a:ext uri="{FF2B5EF4-FFF2-40B4-BE49-F238E27FC236}">
                <a16:creationId xmlns:a16="http://schemas.microsoft.com/office/drawing/2014/main" id="{F0C9F975-AB0C-1770-B922-F865D20EDA3E}"/>
              </a:ext>
            </a:extLst>
          </p:cNvPr>
          <p:cNvSpPr txBox="1"/>
          <p:nvPr/>
        </p:nvSpPr>
        <p:spPr>
          <a:xfrm>
            <a:off x="204541" y="1901026"/>
            <a:ext cx="5441074" cy="3353719"/>
          </a:xfrm>
          <a:prstGeom prst="rect">
            <a:avLst/>
          </a:prstGeom>
        </p:spPr>
        <p:txBody>
          <a:bodyPr vert="horz" lIns="68580" tIns="34290" rIns="68580" bIns="34290" rtlCol="0">
            <a:normAutofit lnSpcReduction="10000"/>
          </a:bodyPr>
          <a:lstStyle/>
          <a:p>
            <a:pPr indent="-171450" defTabSz="685800">
              <a:lnSpc>
                <a:spcPct val="90000"/>
              </a:lnSpc>
              <a:spcAft>
                <a:spcPts val="450"/>
              </a:spcAft>
              <a:buFont typeface="Arial" panose="020B0604020202020204" pitchFamily="34" charset="0"/>
              <a:buChar char="•"/>
            </a:pPr>
            <a:r>
              <a:rPr lang="en-US" sz="2400" dirty="0">
                <a:solidFill>
                  <a:prstClr val="white"/>
                </a:solidFill>
                <a:latin typeface="Calibri" panose="020F0502020204030204"/>
              </a:rPr>
              <a:t>Germanium is a catalyst in the production of polyethylene terephthalate (PET) plastic.</a:t>
            </a:r>
          </a:p>
          <a:p>
            <a:pPr indent="-171450" defTabSz="685800">
              <a:lnSpc>
                <a:spcPct val="90000"/>
              </a:lnSpc>
              <a:spcAft>
                <a:spcPts val="450"/>
              </a:spcAft>
              <a:buFont typeface="Arial" panose="020B0604020202020204" pitchFamily="34" charset="0"/>
              <a:buChar char="•"/>
            </a:pPr>
            <a:endParaRPr lang="en-US" sz="2400" dirty="0">
              <a:solidFill>
                <a:prstClr val="white"/>
              </a:solidFill>
              <a:latin typeface="Calibri" panose="020F0502020204030204"/>
            </a:endParaRPr>
          </a:p>
          <a:p>
            <a:pPr indent="-171450" defTabSz="685800">
              <a:lnSpc>
                <a:spcPct val="90000"/>
              </a:lnSpc>
              <a:spcAft>
                <a:spcPts val="450"/>
              </a:spcAft>
              <a:buFont typeface="Arial" panose="020B0604020202020204" pitchFamily="34" charset="0"/>
              <a:buChar char="•"/>
            </a:pPr>
            <a:r>
              <a:rPr lang="en-US" sz="2400" dirty="0">
                <a:solidFill>
                  <a:prstClr val="white"/>
                </a:solidFill>
                <a:latin typeface="Calibri" panose="020F0502020204030204"/>
              </a:rPr>
              <a:t>Used in bottles, food packaging, bakery products, water and soda bottles, peanut butter and condiment jars, frozen food packaging, cosmetics, as well as plastics for the storage of chemicals and household cleaners.</a:t>
            </a:r>
          </a:p>
        </p:txBody>
      </p:sp>
      <p:pic>
        <p:nvPicPr>
          <p:cNvPr id="9" name="Picture 8" descr="A picture containing bottle, open&#10;&#10;Description automatically generated">
            <a:extLst>
              <a:ext uri="{FF2B5EF4-FFF2-40B4-BE49-F238E27FC236}">
                <a16:creationId xmlns:a16="http://schemas.microsoft.com/office/drawing/2014/main" id="{490D9291-2307-777B-03ED-6225DF128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0831" y="1098550"/>
            <a:ext cx="2868961" cy="1358582"/>
          </a:xfrm>
          <a:prstGeom prst="rect">
            <a:avLst/>
          </a:prstGeom>
        </p:spPr>
      </p:pic>
      <p:pic>
        <p:nvPicPr>
          <p:cNvPr id="7" name="Picture 6" descr="A group of bottles&#10;&#10;Description automatically generated with low confidence">
            <a:extLst>
              <a:ext uri="{FF2B5EF4-FFF2-40B4-BE49-F238E27FC236}">
                <a16:creationId xmlns:a16="http://schemas.microsoft.com/office/drawing/2014/main" id="{E54DA424-0F11-62D9-C49B-05C61EF87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817" y="2676843"/>
            <a:ext cx="2182460" cy="1358582"/>
          </a:xfrm>
          <a:prstGeom prst="rect">
            <a:avLst/>
          </a:prstGeom>
        </p:spPr>
      </p:pic>
      <p:pic>
        <p:nvPicPr>
          <p:cNvPr id="5" name="Picture 4" descr="A picture containing bottle, open, beverage, appliance&#10;&#10;Description automatically generated">
            <a:extLst>
              <a:ext uri="{FF2B5EF4-FFF2-40B4-BE49-F238E27FC236}">
                <a16:creationId xmlns:a16="http://schemas.microsoft.com/office/drawing/2014/main" id="{FD94183E-C6AC-C6B2-C8FF-E15AB0B285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349" y="4276724"/>
            <a:ext cx="1549181" cy="1347788"/>
          </a:xfrm>
          <a:prstGeom prst="rect">
            <a:avLst/>
          </a:prstGeom>
        </p:spPr>
      </p:pic>
      <p:sp>
        <p:nvSpPr>
          <p:cNvPr id="12" name="TextBox 11">
            <a:extLst>
              <a:ext uri="{FF2B5EF4-FFF2-40B4-BE49-F238E27FC236}">
                <a16:creationId xmlns:a16="http://schemas.microsoft.com/office/drawing/2014/main" id="{4AFF3563-61B9-A413-CEA1-B10C6D61D77B}"/>
              </a:ext>
            </a:extLst>
          </p:cNvPr>
          <p:cNvSpPr txBox="1"/>
          <p:nvPr/>
        </p:nvSpPr>
        <p:spPr>
          <a:xfrm>
            <a:off x="8350815" y="5607841"/>
            <a:ext cx="771237" cy="300082"/>
          </a:xfrm>
          <a:prstGeom prst="rect">
            <a:avLst/>
          </a:prstGeom>
          <a:noFill/>
        </p:spPr>
        <p:txBody>
          <a:bodyPr wrap="none" rtlCol="0">
            <a:spAutoFit/>
          </a:bodyPr>
          <a:lstStyle/>
          <a:p>
            <a:pPr defTabSz="685800"/>
            <a:r>
              <a:rPr lang="en-AU" sz="1350" b="1" dirty="0">
                <a:solidFill>
                  <a:prstClr val="white"/>
                </a:solidFill>
                <a:latin typeface="Calibri" panose="020F0502020204030204"/>
              </a:rPr>
              <a:t>Rockfire</a:t>
            </a:r>
          </a:p>
        </p:txBody>
      </p:sp>
      <p:sp>
        <p:nvSpPr>
          <p:cNvPr id="4" name="Rectangle 3">
            <a:extLst>
              <a:ext uri="{FF2B5EF4-FFF2-40B4-BE49-F238E27FC236}">
                <a16:creationId xmlns:a16="http://schemas.microsoft.com/office/drawing/2014/main" id="{5DBC02B9-0646-00E6-F48D-164047C115C3}"/>
              </a:ext>
            </a:extLst>
          </p:cNvPr>
          <p:cNvSpPr/>
          <p:nvPr/>
        </p:nvSpPr>
        <p:spPr>
          <a:xfrm>
            <a:off x="152659" y="85248"/>
            <a:ext cx="723852" cy="990219"/>
          </a:xfrm>
          <a:prstGeom prst="rect">
            <a:avLst/>
          </a:prstGeom>
          <a:solidFill>
            <a:schemeClr val="tx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lumMod val="65000"/>
                  <a:lumOff val="35000"/>
                </a:prstClr>
              </a:solidFill>
              <a:latin typeface="Calibri" panose="020F0502020204030204"/>
            </a:endParaRPr>
          </a:p>
        </p:txBody>
      </p:sp>
      <p:pic>
        <p:nvPicPr>
          <p:cNvPr id="6" name="Picture 5" descr="Logo&#10;&#10;Description automatically generated">
            <a:extLst>
              <a:ext uri="{FF2B5EF4-FFF2-40B4-BE49-F238E27FC236}">
                <a16:creationId xmlns:a16="http://schemas.microsoft.com/office/drawing/2014/main" id="{6A1AC209-B582-7042-78B7-7102F57805DB}"/>
              </a:ext>
            </a:extLst>
          </p:cNvPr>
          <p:cNvPicPr>
            <a:picLocks noChangeAspect="1"/>
          </p:cNvPicPr>
          <p:nvPr/>
        </p:nvPicPr>
        <p:blipFill>
          <a:blip r:embed="rId5"/>
          <a:stretch>
            <a:fillRect/>
          </a:stretch>
        </p:blipFill>
        <p:spPr>
          <a:xfrm flipH="1">
            <a:off x="204541" y="187338"/>
            <a:ext cx="641294" cy="641294"/>
          </a:xfrm>
          <a:prstGeom prst="rect">
            <a:avLst/>
          </a:prstGeom>
        </p:spPr>
      </p:pic>
      <p:sp>
        <p:nvSpPr>
          <p:cNvPr id="8" name="TextBox 7">
            <a:extLst>
              <a:ext uri="{FF2B5EF4-FFF2-40B4-BE49-F238E27FC236}">
                <a16:creationId xmlns:a16="http://schemas.microsoft.com/office/drawing/2014/main" id="{9E4DA3BD-A85B-29F6-2A6E-C589E49F4A8F}"/>
              </a:ext>
            </a:extLst>
          </p:cNvPr>
          <p:cNvSpPr txBox="1"/>
          <p:nvPr/>
        </p:nvSpPr>
        <p:spPr>
          <a:xfrm>
            <a:off x="163263" y="798468"/>
            <a:ext cx="771237" cy="300082"/>
          </a:xfrm>
          <a:prstGeom prst="rect">
            <a:avLst/>
          </a:prstGeom>
          <a:noFill/>
        </p:spPr>
        <p:txBody>
          <a:bodyPr wrap="none" rtlCol="0">
            <a:spAutoFit/>
          </a:bodyPr>
          <a:lstStyle/>
          <a:p>
            <a:pPr defTabSz="685800"/>
            <a:r>
              <a:rPr lang="en-AU" sz="1350" b="1" dirty="0">
                <a:solidFill>
                  <a:prstClr val="white"/>
                </a:solidFill>
                <a:latin typeface="Calibri" panose="020F0502020204030204"/>
              </a:rPr>
              <a:t>Rockfire</a:t>
            </a:r>
          </a:p>
        </p:txBody>
      </p:sp>
      <p:sp>
        <p:nvSpPr>
          <p:cNvPr id="14" name="TextBox 13">
            <a:extLst>
              <a:ext uri="{FF2B5EF4-FFF2-40B4-BE49-F238E27FC236}">
                <a16:creationId xmlns:a16="http://schemas.microsoft.com/office/drawing/2014/main" id="{E045D5FB-55D3-B336-E726-7E7448C76CB0}"/>
              </a:ext>
            </a:extLst>
          </p:cNvPr>
          <p:cNvSpPr txBox="1"/>
          <p:nvPr/>
        </p:nvSpPr>
        <p:spPr>
          <a:xfrm>
            <a:off x="1104469" y="203929"/>
            <a:ext cx="3293268" cy="880275"/>
          </a:xfrm>
          <a:prstGeom prst="rect">
            <a:avLst/>
          </a:prstGeom>
        </p:spPr>
        <p:txBody>
          <a:bodyPr vert="horz" lIns="68580" tIns="34290" rIns="68580" bIns="34290" rtlCol="0" anchor="t">
            <a:normAutofit/>
          </a:bodyPr>
          <a:lstStyle/>
          <a:p>
            <a:pPr defTabSz="685800">
              <a:lnSpc>
                <a:spcPct val="90000"/>
              </a:lnSpc>
              <a:spcBef>
                <a:spcPct val="0"/>
              </a:spcBef>
              <a:spcAft>
                <a:spcPts val="450"/>
              </a:spcAft>
            </a:pPr>
            <a:r>
              <a:rPr lang="en-US" sz="3000" b="1" dirty="0">
                <a:solidFill>
                  <a:prstClr val="white"/>
                </a:solidFill>
                <a:latin typeface="Calibri Light" panose="020F0302020204030204"/>
              </a:rPr>
              <a:t>Recycled Plastics</a:t>
            </a:r>
          </a:p>
        </p:txBody>
      </p:sp>
    </p:spTree>
    <p:extLst>
      <p:ext uri="{BB962C8B-B14F-4D97-AF65-F5344CB8AC3E}">
        <p14:creationId xmlns:p14="http://schemas.microsoft.com/office/powerpoint/2010/main" val="358559846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AB5B11-5425-B7C2-566E-977BC0779B35}"/>
              </a:ext>
            </a:extLst>
          </p:cNvPr>
          <p:cNvSpPr/>
          <p:nvPr/>
        </p:nvSpPr>
        <p:spPr>
          <a:xfrm>
            <a:off x="0" y="0"/>
            <a:ext cx="912205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useBgFill="1">
        <p:nvSpPr>
          <p:cNvPr id="10" name="Rectangle 9">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Picture 4" descr="A picture containing diagram&#10;&#10;Description automatically generated">
            <a:extLst>
              <a:ext uri="{FF2B5EF4-FFF2-40B4-BE49-F238E27FC236}">
                <a16:creationId xmlns:a16="http://schemas.microsoft.com/office/drawing/2014/main" id="{C9BD1C47-3090-9402-CC67-385D047E1495}"/>
              </a:ext>
            </a:extLst>
          </p:cNvPr>
          <p:cNvPicPr>
            <a:picLocks noChangeAspect="1"/>
          </p:cNvPicPr>
          <p:nvPr/>
        </p:nvPicPr>
        <p:blipFill rotWithShape="1">
          <a:blip r:embed="rId2">
            <a:extLst>
              <a:ext uri="{28A0092B-C50C-407E-A947-70E740481C1C}">
                <a14:useLocalDpi xmlns:a14="http://schemas.microsoft.com/office/drawing/2010/main" val="0"/>
              </a:ext>
            </a:extLst>
          </a:blip>
          <a:srcRect t="9820" r="1" b="513"/>
          <a:stretch/>
        </p:blipFill>
        <p:spPr>
          <a:xfrm>
            <a:off x="452754" y="857250"/>
            <a:ext cx="8691247" cy="5143499"/>
          </a:xfrm>
          <a:prstGeom prst="rect">
            <a:avLst/>
          </a:prstGeom>
        </p:spPr>
      </p:pic>
      <p:sp>
        <p:nvSpPr>
          <p:cNvPr id="12" name="Rectangle 11">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4064924" cy="51435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455229" cy="24254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16" name="Group 15">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40" y="912115"/>
            <a:ext cx="884225" cy="174722"/>
            <a:chOff x="1188720" y="73152"/>
            <a:chExt cx="1178966" cy="232963"/>
          </a:xfrm>
        </p:grpSpPr>
        <p:sp>
          <p:nvSpPr>
            <p:cNvPr id="17"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8"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9"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0"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1"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2"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3"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4"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5"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6"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7"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8"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9"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0"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1"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2"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3"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4"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5"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6"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82739"/>
            <a:ext cx="455229" cy="2718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extBox 1">
            <a:extLst>
              <a:ext uri="{FF2B5EF4-FFF2-40B4-BE49-F238E27FC236}">
                <a16:creationId xmlns:a16="http://schemas.microsoft.com/office/drawing/2014/main" id="{F5247987-E0B2-3605-08FA-18CC8BCAE98D}"/>
              </a:ext>
            </a:extLst>
          </p:cNvPr>
          <p:cNvSpPr txBox="1"/>
          <p:nvPr/>
        </p:nvSpPr>
        <p:spPr>
          <a:xfrm>
            <a:off x="382774" y="1498544"/>
            <a:ext cx="4806665" cy="4731067"/>
          </a:xfrm>
          <a:prstGeom prst="rect">
            <a:avLst/>
          </a:prstGeom>
        </p:spPr>
        <p:txBody>
          <a:bodyPr vert="horz" lIns="68580" tIns="34290" rIns="68580" bIns="34290" rtlCol="0" anchor="ctr">
            <a:normAutofit/>
          </a:bodyPr>
          <a:lstStyle/>
          <a:p>
            <a:pPr indent="-171450" defTabSz="685800">
              <a:lnSpc>
                <a:spcPct val="90000"/>
              </a:lnSpc>
              <a:spcAft>
                <a:spcPts val="450"/>
              </a:spcAft>
              <a:buFont typeface="Arial" panose="020B0604020202020204" pitchFamily="34" charset="0"/>
              <a:buChar char="•"/>
            </a:pPr>
            <a:r>
              <a:rPr lang="en-US" sz="2000" dirty="0">
                <a:solidFill>
                  <a:prstClr val="white"/>
                </a:solidFill>
                <a:latin typeface="Calibri" panose="020F0502020204030204"/>
              </a:rPr>
              <a:t>Forward-looking infrared (FLIR) devices form images by sensing the thermal contrast between objects and background. </a:t>
            </a:r>
          </a:p>
          <a:p>
            <a:pPr defTabSz="685800">
              <a:lnSpc>
                <a:spcPct val="90000"/>
              </a:lnSpc>
              <a:spcAft>
                <a:spcPts val="450"/>
              </a:spcAft>
            </a:pPr>
            <a:r>
              <a:rPr lang="en-US" sz="2000" dirty="0">
                <a:solidFill>
                  <a:prstClr val="white"/>
                </a:solidFill>
                <a:latin typeface="Calibri" panose="020F0502020204030204"/>
              </a:rPr>
              <a:t>Integrated into all modern vehicles for essential safety features, including:</a:t>
            </a:r>
          </a:p>
          <a:p>
            <a:pPr indent="-171450" defTabSz="685800">
              <a:lnSpc>
                <a:spcPct val="90000"/>
              </a:lnSpc>
              <a:spcAft>
                <a:spcPts val="450"/>
              </a:spcAft>
              <a:buFont typeface="Arial" panose="020B0604020202020204" pitchFamily="34" charset="0"/>
              <a:buChar char="•"/>
            </a:pPr>
            <a:endParaRPr lang="en-US" sz="2000" dirty="0">
              <a:solidFill>
                <a:prstClr val="white"/>
              </a:solidFill>
              <a:latin typeface="Calibri" panose="020F0502020204030204"/>
            </a:endParaRPr>
          </a:p>
          <a:p>
            <a:pPr marL="257175" indent="-171450" defTabSz="685800">
              <a:lnSpc>
                <a:spcPct val="90000"/>
              </a:lnSpc>
              <a:spcAft>
                <a:spcPts val="450"/>
              </a:spcAft>
              <a:buFont typeface="Arial" panose="020B0604020202020204" pitchFamily="34" charset="0"/>
              <a:buChar char="•"/>
            </a:pPr>
            <a:r>
              <a:rPr lang="en-US" sz="2000" dirty="0">
                <a:solidFill>
                  <a:prstClr val="white"/>
                </a:solidFill>
                <a:latin typeface="Calibri" panose="020F0502020204030204"/>
              </a:rPr>
              <a:t>parking assistance</a:t>
            </a:r>
          </a:p>
          <a:p>
            <a:pPr marL="257175" indent="-171450" defTabSz="685800">
              <a:lnSpc>
                <a:spcPct val="90000"/>
              </a:lnSpc>
              <a:spcAft>
                <a:spcPts val="450"/>
              </a:spcAft>
              <a:buFont typeface="Arial" panose="020B0604020202020204" pitchFamily="34" charset="0"/>
              <a:buChar char="•"/>
            </a:pPr>
            <a:r>
              <a:rPr lang="en-US" sz="2000" dirty="0">
                <a:solidFill>
                  <a:prstClr val="white"/>
                </a:solidFill>
                <a:latin typeface="Calibri" panose="020F0502020204030204"/>
              </a:rPr>
              <a:t>blind spot detection (BSD)</a:t>
            </a:r>
          </a:p>
          <a:p>
            <a:pPr marL="257175" indent="-171450" defTabSz="685800">
              <a:lnSpc>
                <a:spcPct val="90000"/>
              </a:lnSpc>
              <a:spcAft>
                <a:spcPts val="450"/>
              </a:spcAft>
              <a:buFont typeface="Arial" panose="020B0604020202020204" pitchFamily="34" charset="0"/>
              <a:buChar char="•"/>
            </a:pPr>
            <a:r>
              <a:rPr lang="en-US" sz="2000" dirty="0">
                <a:solidFill>
                  <a:prstClr val="white"/>
                </a:solidFill>
                <a:latin typeface="Calibri" panose="020F0502020204030204"/>
              </a:rPr>
              <a:t>lane change assist (LCA)</a:t>
            </a:r>
          </a:p>
          <a:p>
            <a:pPr marL="257175" indent="-171450" defTabSz="685800">
              <a:lnSpc>
                <a:spcPct val="90000"/>
              </a:lnSpc>
              <a:spcAft>
                <a:spcPts val="450"/>
              </a:spcAft>
              <a:buFont typeface="Arial" panose="020B0604020202020204" pitchFamily="34" charset="0"/>
              <a:buChar char="•"/>
            </a:pPr>
            <a:r>
              <a:rPr lang="en-US" sz="2000" dirty="0">
                <a:solidFill>
                  <a:prstClr val="white"/>
                </a:solidFill>
                <a:latin typeface="Calibri" panose="020F0502020204030204"/>
              </a:rPr>
              <a:t>reverse parking sensors</a:t>
            </a:r>
          </a:p>
          <a:p>
            <a:pPr marL="257175" indent="-171450" defTabSz="685800">
              <a:lnSpc>
                <a:spcPct val="90000"/>
              </a:lnSpc>
              <a:spcAft>
                <a:spcPts val="450"/>
              </a:spcAft>
              <a:buFont typeface="Arial" panose="020B0604020202020204" pitchFamily="34" charset="0"/>
              <a:buChar char="•"/>
            </a:pPr>
            <a:r>
              <a:rPr lang="en-US" sz="2000" dirty="0">
                <a:solidFill>
                  <a:prstClr val="white"/>
                </a:solidFill>
                <a:latin typeface="Calibri" panose="020F0502020204030204"/>
              </a:rPr>
              <a:t>“</a:t>
            </a:r>
            <a:r>
              <a:rPr lang="en-US" sz="2000" dirty="0" err="1">
                <a:solidFill>
                  <a:prstClr val="white"/>
                </a:solidFill>
                <a:latin typeface="Calibri" panose="020F0502020204030204"/>
              </a:rPr>
              <a:t>Nightdriver</a:t>
            </a:r>
            <a:r>
              <a:rPr lang="en-US" sz="2000" dirty="0">
                <a:solidFill>
                  <a:prstClr val="white"/>
                </a:solidFill>
                <a:latin typeface="Calibri" panose="020F0502020204030204"/>
              </a:rPr>
              <a:t>”, night-vision system manufactured by Raytheon allows drivers to see up to 5 times farther</a:t>
            </a:r>
            <a:r>
              <a:rPr lang="en-US" sz="1600" dirty="0">
                <a:solidFill>
                  <a:prstClr val="white"/>
                </a:solidFill>
                <a:latin typeface="Calibri" panose="020F0502020204030204"/>
              </a:rPr>
              <a:t>.</a:t>
            </a:r>
          </a:p>
        </p:txBody>
      </p:sp>
      <p:sp>
        <p:nvSpPr>
          <p:cNvPr id="6" name="Rectangle 5">
            <a:extLst>
              <a:ext uri="{FF2B5EF4-FFF2-40B4-BE49-F238E27FC236}">
                <a16:creationId xmlns:a16="http://schemas.microsoft.com/office/drawing/2014/main" id="{420D11B8-A681-A589-B4CE-AD32BB51565F}"/>
              </a:ext>
            </a:extLst>
          </p:cNvPr>
          <p:cNvSpPr/>
          <p:nvPr/>
        </p:nvSpPr>
        <p:spPr>
          <a:xfrm>
            <a:off x="179753" y="148958"/>
            <a:ext cx="723852" cy="990219"/>
          </a:xfrm>
          <a:prstGeom prst="rect">
            <a:avLst/>
          </a:prstGeom>
          <a:solidFill>
            <a:schemeClr val="bg1">
              <a:lumMod val="9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lumMod val="65000"/>
                  <a:lumOff val="35000"/>
                </a:prstClr>
              </a:solidFill>
              <a:latin typeface="Calibri" panose="020F0502020204030204"/>
            </a:endParaRPr>
          </a:p>
        </p:txBody>
      </p:sp>
      <p:pic>
        <p:nvPicPr>
          <p:cNvPr id="7" name="Picture 6" descr="Logo&#10;&#10;Description automatically generated">
            <a:extLst>
              <a:ext uri="{FF2B5EF4-FFF2-40B4-BE49-F238E27FC236}">
                <a16:creationId xmlns:a16="http://schemas.microsoft.com/office/drawing/2014/main" id="{8E28D72F-981B-115A-5E4B-03EB9626B4BA}"/>
              </a:ext>
            </a:extLst>
          </p:cNvPr>
          <p:cNvPicPr>
            <a:picLocks noChangeAspect="1"/>
          </p:cNvPicPr>
          <p:nvPr/>
        </p:nvPicPr>
        <p:blipFill>
          <a:blip r:embed="rId3"/>
          <a:stretch>
            <a:fillRect/>
          </a:stretch>
        </p:blipFill>
        <p:spPr>
          <a:xfrm flipH="1">
            <a:off x="231635" y="251048"/>
            <a:ext cx="641294" cy="641294"/>
          </a:xfrm>
          <a:prstGeom prst="rect">
            <a:avLst/>
          </a:prstGeom>
        </p:spPr>
      </p:pic>
      <p:sp>
        <p:nvSpPr>
          <p:cNvPr id="13" name="TextBox 12">
            <a:extLst>
              <a:ext uri="{FF2B5EF4-FFF2-40B4-BE49-F238E27FC236}">
                <a16:creationId xmlns:a16="http://schemas.microsoft.com/office/drawing/2014/main" id="{D4621171-40DA-9E83-A7D8-4F1C76BB5E33}"/>
              </a:ext>
            </a:extLst>
          </p:cNvPr>
          <p:cNvSpPr txBox="1"/>
          <p:nvPr/>
        </p:nvSpPr>
        <p:spPr>
          <a:xfrm>
            <a:off x="190357" y="862178"/>
            <a:ext cx="771237" cy="300082"/>
          </a:xfrm>
          <a:prstGeom prst="rect">
            <a:avLst/>
          </a:prstGeom>
          <a:noFill/>
        </p:spPr>
        <p:txBody>
          <a:bodyPr wrap="none" rtlCol="0">
            <a:spAutoFit/>
          </a:bodyPr>
          <a:lstStyle/>
          <a:p>
            <a:pPr defTabSz="685800"/>
            <a:r>
              <a:rPr lang="en-AU" sz="1350" b="1" dirty="0">
                <a:solidFill>
                  <a:prstClr val="white"/>
                </a:solidFill>
                <a:latin typeface="Calibri" panose="020F0502020204030204"/>
              </a:rPr>
              <a:t>Rockfire</a:t>
            </a:r>
          </a:p>
        </p:txBody>
      </p:sp>
      <p:sp>
        <p:nvSpPr>
          <p:cNvPr id="15" name="TextBox 14">
            <a:extLst>
              <a:ext uri="{FF2B5EF4-FFF2-40B4-BE49-F238E27FC236}">
                <a16:creationId xmlns:a16="http://schemas.microsoft.com/office/drawing/2014/main" id="{DC13E638-4D80-76CF-DA31-5D97CCCA05C0}"/>
              </a:ext>
            </a:extLst>
          </p:cNvPr>
          <p:cNvSpPr txBox="1"/>
          <p:nvPr/>
        </p:nvSpPr>
        <p:spPr>
          <a:xfrm>
            <a:off x="1104468" y="203929"/>
            <a:ext cx="6960559" cy="880275"/>
          </a:xfrm>
          <a:prstGeom prst="rect">
            <a:avLst/>
          </a:prstGeom>
        </p:spPr>
        <p:txBody>
          <a:bodyPr vert="horz" lIns="68580" tIns="34290" rIns="68580" bIns="34290" rtlCol="0" anchor="t">
            <a:normAutofit/>
          </a:bodyPr>
          <a:lstStyle/>
          <a:p>
            <a:pPr defTabSz="685800">
              <a:lnSpc>
                <a:spcPct val="90000"/>
              </a:lnSpc>
              <a:spcBef>
                <a:spcPct val="0"/>
              </a:spcBef>
              <a:spcAft>
                <a:spcPts val="450"/>
              </a:spcAft>
            </a:pPr>
            <a:r>
              <a:rPr lang="en-US" sz="3000" b="1" dirty="0">
                <a:solidFill>
                  <a:prstClr val="white"/>
                </a:solidFill>
                <a:latin typeface="Calibri Light" panose="020F0302020204030204"/>
              </a:rPr>
              <a:t>Advanced Driver Assistance Systems (ADAS)</a:t>
            </a:r>
          </a:p>
        </p:txBody>
      </p:sp>
    </p:spTree>
    <p:extLst>
      <p:ext uri="{BB962C8B-B14F-4D97-AF65-F5344CB8AC3E}">
        <p14:creationId xmlns:p14="http://schemas.microsoft.com/office/powerpoint/2010/main" val="3673323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94746F-F60D-ADE0-C3CB-A86D1BB67840}"/>
              </a:ext>
            </a:extLst>
          </p:cNvPr>
          <p:cNvSpPr/>
          <p:nvPr/>
        </p:nvSpPr>
        <p:spPr>
          <a:xfrm>
            <a:off x="-2" y="0"/>
            <a:ext cx="912205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Solar panels in a field&#10;&#10;Description automatically generated with medium confidence">
            <a:extLst>
              <a:ext uri="{FF2B5EF4-FFF2-40B4-BE49-F238E27FC236}">
                <a16:creationId xmlns:a16="http://schemas.microsoft.com/office/drawing/2014/main" id="{FCCDD65D-FE66-4036-0F4C-520D361142B4}"/>
              </a:ext>
            </a:extLst>
          </p:cNvPr>
          <p:cNvPicPr>
            <a:picLocks noChangeAspect="1"/>
          </p:cNvPicPr>
          <p:nvPr/>
        </p:nvPicPr>
        <p:blipFill rotWithShape="1">
          <a:blip r:embed="rId2">
            <a:extLst>
              <a:ext uri="{28A0092B-C50C-407E-A947-70E740481C1C}">
                <a14:useLocalDpi xmlns:a14="http://schemas.microsoft.com/office/drawing/2010/main" val="0"/>
              </a:ext>
            </a:extLst>
          </a:blip>
          <a:srcRect t="6639"/>
          <a:stretch/>
        </p:blipFill>
        <p:spPr>
          <a:xfrm>
            <a:off x="-1" y="857257"/>
            <a:ext cx="9144000" cy="5143493"/>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1605882"/>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defTabSz="685800">
              <a:spcAft>
                <a:spcPts val="750"/>
              </a:spcAft>
              <a:buClr>
                <a:prstClr val="black"/>
              </a:buClr>
              <a:buSzPct val="100000"/>
            </a:pPr>
            <a:endParaRPr lang="en-US" sz="1200" cap="all">
              <a:solidFill>
                <a:prstClr val="black"/>
              </a:solidFill>
              <a:latin typeface="Calibri" panose="020F0502020204030204"/>
            </a:endParaRP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60104"/>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EB130EE-314A-5612-1945-DF1D3BCA0D1C}"/>
              </a:ext>
            </a:extLst>
          </p:cNvPr>
          <p:cNvSpPr txBox="1"/>
          <p:nvPr/>
        </p:nvSpPr>
        <p:spPr>
          <a:xfrm>
            <a:off x="179753" y="2300621"/>
            <a:ext cx="4451370" cy="2889141"/>
          </a:xfrm>
          <a:prstGeom prst="rect">
            <a:avLst/>
          </a:prstGeom>
        </p:spPr>
        <p:txBody>
          <a:bodyPr vert="horz" lIns="68580" tIns="34290" rIns="68580" bIns="34290" rtlCol="0" anchor="ctr">
            <a:normAutofit fontScale="92500" lnSpcReduction="20000"/>
          </a:bodyPr>
          <a:lstStyle/>
          <a:p>
            <a:pPr indent="-171450" defTabSz="685800">
              <a:lnSpc>
                <a:spcPct val="90000"/>
              </a:lnSpc>
              <a:spcAft>
                <a:spcPts val="450"/>
              </a:spcAft>
              <a:buFont typeface="Arial" panose="020B0604020202020204" pitchFamily="34" charset="0"/>
              <a:buChar char="•"/>
            </a:pPr>
            <a:r>
              <a:rPr lang="en-US" sz="2000" dirty="0">
                <a:solidFill>
                  <a:prstClr val="black"/>
                </a:solidFill>
                <a:latin typeface="Calibri" panose="020F0502020204030204"/>
              </a:rPr>
              <a:t>The materials adopted in the production of solar cells are tellurium, germanium and indium and are deemed to have the most critical demand-to-supply ratio.</a:t>
            </a:r>
          </a:p>
          <a:p>
            <a:pPr indent="-171450" defTabSz="685800">
              <a:lnSpc>
                <a:spcPct val="90000"/>
              </a:lnSpc>
              <a:spcAft>
                <a:spcPts val="450"/>
              </a:spcAft>
              <a:buFont typeface="Arial" panose="020B0604020202020204" pitchFamily="34" charset="0"/>
              <a:buChar char="•"/>
            </a:pPr>
            <a:endParaRPr lang="en-US" sz="2000" dirty="0">
              <a:solidFill>
                <a:prstClr val="black"/>
              </a:solidFill>
              <a:latin typeface="Calibri" panose="020F0502020204030204"/>
            </a:endParaRPr>
          </a:p>
          <a:p>
            <a:pPr indent="-171450" defTabSz="685800">
              <a:lnSpc>
                <a:spcPct val="90000"/>
              </a:lnSpc>
              <a:spcAft>
                <a:spcPts val="450"/>
              </a:spcAft>
              <a:buFont typeface="Arial" panose="020B0604020202020204" pitchFamily="34" charset="0"/>
              <a:buChar char="•"/>
            </a:pPr>
            <a:r>
              <a:rPr lang="en-US" sz="2000" dirty="0">
                <a:solidFill>
                  <a:prstClr val="black"/>
                </a:solidFill>
                <a:latin typeface="Calibri" panose="020F0502020204030204"/>
              </a:rPr>
              <a:t>Germanium-based solar cells convert up to twice as much light into electricity as silicon cells.</a:t>
            </a:r>
          </a:p>
          <a:p>
            <a:pPr indent="-171450" defTabSz="685800">
              <a:lnSpc>
                <a:spcPct val="90000"/>
              </a:lnSpc>
              <a:spcAft>
                <a:spcPts val="450"/>
              </a:spcAft>
              <a:buFont typeface="Arial" panose="020B0604020202020204" pitchFamily="34" charset="0"/>
              <a:buChar char="•"/>
            </a:pPr>
            <a:endParaRPr lang="en-US" sz="2000" dirty="0">
              <a:solidFill>
                <a:prstClr val="black"/>
              </a:solidFill>
              <a:latin typeface="Calibri" panose="020F0502020204030204"/>
            </a:endParaRPr>
          </a:p>
          <a:p>
            <a:pPr indent="-171450" defTabSz="685800">
              <a:lnSpc>
                <a:spcPct val="90000"/>
              </a:lnSpc>
              <a:spcAft>
                <a:spcPts val="450"/>
              </a:spcAft>
              <a:buFont typeface="Arial" panose="020B0604020202020204" pitchFamily="34" charset="0"/>
              <a:buChar char="•"/>
            </a:pPr>
            <a:r>
              <a:rPr lang="en-US" sz="2000" dirty="0">
                <a:solidFill>
                  <a:prstClr val="black"/>
                </a:solidFill>
                <a:latin typeface="Calibri" panose="020F0502020204030204"/>
              </a:rPr>
              <a:t>Germanium is more resistant to cosmic radiation damage, resulting in an extended life for a solar cell by up to 20 years.</a:t>
            </a:r>
          </a:p>
        </p:txBody>
      </p:sp>
      <p:sp>
        <p:nvSpPr>
          <p:cNvPr id="7" name="Rectangle 6">
            <a:extLst>
              <a:ext uri="{FF2B5EF4-FFF2-40B4-BE49-F238E27FC236}">
                <a16:creationId xmlns:a16="http://schemas.microsoft.com/office/drawing/2014/main" id="{FB64269C-0A78-54EC-B3E3-62B102D410BE}"/>
              </a:ext>
            </a:extLst>
          </p:cNvPr>
          <p:cNvSpPr/>
          <p:nvPr/>
        </p:nvSpPr>
        <p:spPr>
          <a:xfrm>
            <a:off x="179753" y="148958"/>
            <a:ext cx="723852" cy="990219"/>
          </a:xfrm>
          <a:prstGeom prst="rect">
            <a:avLst/>
          </a:prstGeom>
          <a:solidFill>
            <a:schemeClr val="bg1">
              <a:lumMod val="9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lumMod val="65000"/>
                  <a:lumOff val="35000"/>
                </a:prstClr>
              </a:solidFill>
              <a:latin typeface="Calibri" panose="020F0502020204030204"/>
            </a:endParaRPr>
          </a:p>
        </p:txBody>
      </p:sp>
      <p:pic>
        <p:nvPicPr>
          <p:cNvPr id="13" name="Picture 12" descr="Logo&#10;&#10;Description automatically generated">
            <a:extLst>
              <a:ext uri="{FF2B5EF4-FFF2-40B4-BE49-F238E27FC236}">
                <a16:creationId xmlns:a16="http://schemas.microsoft.com/office/drawing/2014/main" id="{907FFD48-D73B-45BD-2A83-EEE460F3E697}"/>
              </a:ext>
            </a:extLst>
          </p:cNvPr>
          <p:cNvPicPr>
            <a:picLocks noChangeAspect="1"/>
          </p:cNvPicPr>
          <p:nvPr/>
        </p:nvPicPr>
        <p:blipFill>
          <a:blip r:embed="rId3"/>
          <a:stretch>
            <a:fillRect/>
          </a:stretch>
        </p:blipFill>
        <p:spPr>
          <a:xfrm flipH="1">
            <a:off x="231635" y="251048"/>
            <a:ext cx="641294" cy="641294"/>
          </a:xfrm>
          <a:prstGeom prst="rect">
            <a:avLst/>
          </a:prstGeom>
        </p:spPr>
      </p:pic>
      <p:sp>
        <p:nvSpPr>
          <p:cNvPr id="14" name="TextBox 13">
            <a:extLst>
              <a:ext uri="{FF2B5EF4-FFF2-40B4-BE49-F238E27FC236}">
                <a16:creationId xmlns:a16="http://schemas.microsoft.com/office/drawing/2014/main" id="{38048C61-A77B-7430-D024-703CDD6D056E}"/>
              </a:ext>
            </a:extLst>
          </p:cNvPr>
          <p:cNvSpPr txBox="1"/>
          <p:nvPr/>
        </p:nvSpPr>
        <p:spPr>
          <a:xfrm>
            <a:off x="190357" y="862178"/>
            <a:ext cx="771237" cy="300082"/>
          </a:xfrm>
          <a:prstGeom prst="rect">
            <a:avLst/>
          </a:prstGeom>
          <a:noFill/>
        </p:spPr>
        <p:txBody>
          <a:bodyPr wrap="none" rtlCol="0">
            <a:spAutoFit/>
          </a:bodyPr>
          <a:lstStyle/>
          <a:p>
            <a:pPr defTabSz="685800"/>
            <a:r>
              <a:rPr lang="en-AU" sz="1350" b="1" dirty="0">
                <a:latin typeface="Calibri" panose="020F0502020204030204"/>
              </a:rPr>
              <a:t>Rockfire</a:t>
            </a:r>
          </a:p>
        </p:txBody>
      </p:sp>
      <p:sp>
        <p:nvSpPr>
          <p:cNvPr id="15" name="TextBox 14">
            <a:extLst>
              <a:ext uri="{FF2B5EF4-FFF2-40B4-BE49-F238E27FC236}">
                <a16:creationId xmlns:a16="http://schemas.microsoft.com/office/drawing/2014/main" id="{B8569E14-7F01-FCC1-9514-9CD614935523}"/>
              </a:ext>
            </a:extLst>
          </p:cNvPr>
          <p:cNvSpPr txBox="1"/>
          <p:nvPr/>
        </p:nvSpPr>
        <p:spPr>
          <a:xfrm>
            <a:off x="1104469" y="203929"/>
            <a:ext cx="3293268" cy="880275"/>
          </a:xfrm>
          <a:prstGeom prst="rect">
            <a:avLst/>
          </a:prstGeom>
        </p:spPr>
        <p:txBody>
          <a:bodyPr vert="horz" lIns="68580" tIns="34290" rIns="68580" bIns="34290" rtlCol="0" anchor="t">
            <a:normAutofit/>
          </a:bodyPr>
          <a:lstStyle/>
          <a:p>
            <a:pPr defTabSz="685800">
              <a:lnSpc>
                <a:spcPct val="90000"/>
              </a:lnSpc>
              <a:spcBef>
                <a:spcPct val="0"/>
              </a:spcBef>
              <a:spcAft>
                <a:spcPts val="450"/>
              </a:spcAft>
            </a:pPr>
            <a:r>
              <a:rPr lang="en-US" sz="3000" b="1" dirty="0">
                <a:solidFill>
                  <a:prstClr val="white"/>
                </a:solidFill>
                <a:latin typeface="Calibri Light" panose="020F0302020204030204"/>
              </a:rPr>
              <a:t>Solar panels</a:t>
            </a:r>
          </a:p>
        </p:txBody>
      </p:sp>
    </p:spTree>
    <p:extLst>
      <p:ext uri="{BB962C8B-B14F-4D97-AF65-F5344CB8AC3E}">
        <p14:creationId xmlns:p14="http://schemas.microsoft.com/office/powerpoint/2010/main" val="314884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CA9172-255E-DC56-D5D1-E5B917CE0714}"/>
              </a:ext>
            </a:extLst>
          </p:cNvPr>
          <p:cNvSpPr/>
          <p:nvPr/>
        </p:nvSpPr>
        <p:spPr>
          <a:xfrm>
            <a:off x="0" y="0"/>
            <a:ext cx="912205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useBgFill="1">
        <p:nvSpPr>
          <p:cNvPr id="14" name="Rectangle 13">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75953D7C-B10C-8800-8BB7-EFA3F1EFE944}"/>
              </a:ext>
            </a:extLst>
          </p:cNvPr>
          <p:cNvSpPr txBox="1"/>
          <p:nvPr/>
        </p:nvSpPr>
        <p:spPr>
          <a:xfrm>
            <a:off x="1104469" y="203929"/>
            <a:ext cx="3293268" cy="880275"/>
          </a:xfrm>
          <a:prstGeom prst="rect">
            <a:avLst/>
          </a:prstGeom>
        </p:spPr>
        <p:txBody>
          <a:bodyPr vert="horz" lIns="68580" tIns="34290" rIns="68580" bIns="34290" rtlCol="0" anchor="t">
            <a:normAutofit/>
          </a:bodyPr>
          <a:lstStyle/>
          <a:p>
            <a:pPr defTabSz="685800">
              <a:lnSpc>
                <a:spcPct val="90000"/>
              </a:lnSpc>
              <a:spcBef>
                <a:spcPct val="0"/>
              </a:spcBef>
              <a:spcAft>
                <a:spcPts val="450"/>
              </a:spcAft>
            </a:pPr>
            <a:r>
              <a:rPr lang="en-US" sz="3000" b="1" dirty="0">
                <a:solidFill>
                  <a:prstClr val="white"/>
                </a:solidFill>
                <a:latin typeface="Calibri Light" panose="020F0302020204030204"/>
              </a:rPr>
              <a:t>Safety and security</a:t>
            </a:r>
          </a:p>
        </p:txBody>
      </p:sp>
      <p:pic>
        <p:nvPicPr>
          <p:cNvPr id="9" name="Picture 8">
            <a:extLst>
              <a:ext uri="{FF2B5EF4-FFF2-40B4-BE49-F238E27FC236}">
                <a16:creationId xmlns:a16="http://schemas.microsoft.com/office/drawing/2014/main" id="{1F2BC308-7E2E-AF92-9F80-9322483A1318}"/>
              </a:ext>
            </a:extLst>
          </p:cNvPr>
          <p:cNvPicPr>
            <a:picLocks noChangeAspect="1"/>
          </p:cNvPicPr>
          <p:nvPr/>
        </p:nvPicPr>
        <p:blipFill rotWithShape="1">
          <a:blip r:embed="rId2">
            <a:extLst>
              <a:ext uri="{28A0092B-C50C-407E-A947-70E740481C1C}">
                <a14:useLocalDpi xmlns:a14="http://schemas.microsoft.com/office/drawing/2010/main" val="0"/>
              </a:ext>
            </a:extLst>
          </a:blip>
          <a:srcRect l="15799" r="15462" b="-2"/>
          <a:stretch/>
        </p:blipFill>
        <p:spPr>
          <a:xfrm>
            <a:off x="15" y="857257"/>
            <a:ext cx="3000360" cy="292866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5" name="Picture 4" descr="A person wearing a garment&#10;&#10;Description automatically generated with low confidence">
            <a:extLst>
              <a:ext uri="{FF2B5EF4-FFF2-40B4-BE49-F238E27FC236}">
                <a16:creationId xmlns:a16="http://schemas.microsoft.com/office/drawing/2014/main" id="{3DD02BF5-3B8F-A253-6D6B-2B5D429F3492}"/>
              </a:ext>
            </a:extLst>
          </p:cNvPr>
          <p:cNvPicPr>
            <a:picLocks noChangeAspect="1"/>
          </p:cNvPicPr>
          <p:nvPr/>
        </p:nvPicPr>
        <p:blipFill rotWithShape="1">
          <a:blip r:embed="rId3">
            <a:extLst>
              <a:ext uri="{28A0092B-C50C-407E-A947-70E740481C1C}">
                <a14:useLocalDpi xmlns:a14="http://schemas.microsoft.com/office/drawing/2010/main" val="0"/>
              </a:ext>
            </a:extLst>
          </a:blip>
          <a:srcRect l="19529" r="7049"/>
          <a:stretch/>
        </p:blipFill>
        <p:spPr>
          <a:xfrm>
            <a:off x="3143251" y="857258"/>
            <a:ext cx="2857499" cy="292866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7" name="Picture 6" descr="A picture containing text, person&#10;&#10;Description automatically generated">
            <a:extLst>
              <a:ext uri="{FF2B5EF4-FFF2-40B4-BE49-F238E27FC236}">
                <a16:creationId xmlns:a16="http://schemas.microsoft.com/office/drawing/2014/main" id="{EAC86B53-9BA2-FC34-76F2-211731101753}"/>
              </a:ext>
            </a:extLst>
          </p:cNvPr>
          <p:cNvPicPr>
            <a:picLocks noChangeAspect="1"/>
          </p:cNvPicPr>
          <p:nvPr/>
        </p:nvPicPr>
        <p:blipFill rotWithShape="1">
          <a:blip r:embed="rId4">
            <a:extLst>
              <a:ext uri="{28A0092B-C50C-407E-A947-70E740481C1C}">
                <a14:useLocalDpi xmlns:a14="http://schemas.microsoft.com/office/drawing/2010/main" val="0"/>
              </a:ext>
            </a:extLst>
          </a:blip>
          <a:srcRect l="42698" r="6403"/>
          <a:stretch/>
        </p:blipFill>
        <p:spPr>
          <a:xfrm>
            <a:off x="6143625" y="857250"/>
            <a:ext cx="3000375" cy="3006307"/>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6" name="Group 15">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03994"/>
            <a:ext cx="9144000" cy="567876"/>
            <a:chOff x="0" y="2959818"/>
            <a:chExt cx="12192000" cy="757168"/>
          </a:xfrm>
        </p:grpSpPr>
        <p:sp>
          <p:nvSpPr>
            <p:cNvPr id="17" name="Freeform: Shape 16">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grpSp>
      <p:sp>
        <p:nvSpPr>
          <p:cNvPr id="2" name="TextBox 1">
            <a:extLst>
              <a:ext uri="{FF2B5EF4-FFF2-40B4-BE49-F238E27FC236}">
                <a16:creationId xmlns:a16="http://schemas.microsoft.com/office/drawing/2014/main" id="{E5D96992-C6EE-90A3-34B0-2792C83A9296}"/>
              </a:ext>
            </a:extLst>
          </p:cNvPr>
          <p:cNvSpPr txBox="1"/>
          <p:nvPr/>
        </p:nvSpPr>
        <p:spPr>
          <a:xfrm>
            <a:off x="575975" y="4118356"/>
            <a:ext cx="7950173" cy="2673036"/>
          </a:xfrm>
          <a:prstGeom prst="rect">
            <a:avLst/>
          </a:prstGeom>
        </p:spPr>
        <p:txBody>
          <a:bodyPr vert="horz" lIns="68580" tIns="34290" rIns="68580" bIns="34290" rtlCol="0">
            <a:normAutofit lnSpcReduction="10000"/>
          </a:bodyPr>
          <a:lstStyle/>
          <a:p>
            <a:pPr marL="257175" indent="-171450" defTabSz="685800">
              <a:lnSpc>
                <a:spcPct val="90000"/>
              </a:lnSpc>
              <a:spcAft>
                <a:spcPts val="450"/>
              </a:spcAft>
              <a:buFont typeface="Arial" panose="020B0604020202020204" pitchFamily="34" charset="0"/>
              <a:buChar char="•"/>
            </a:pPr>
            <a:r>
              <a:rPr lang="en-US" dirty="0">
                <a:solidFill>
                  <a:prstClr val="white">
                    <a:alpha val="80000"/>
                  </a:prstClr>
                </a:solidFill>
                <a:latin typeface="Calibri" panose="020F0502020204030204"/>
              </a:rPr>
              <a:t>infrared night-vision and surveillance</a:t>
            </a:r>
          </a:p>
          <a:p>
            <a:pPr marL="257175" indent="-171450" defTabSz="685800">
              <a:lnSpc>
                <a:spcPct val="90000"/>
              </a:lnSpc>
              <a:spcAft>
                <a:spcPts val="450"/>
              </a:spcAft>
              <a:buFont typeface="Arial" panose="020B0604020202020204" pitchFamily="34" charset="0"/>
              <a:buChar char="•"/>
            </a:pPr>
            <a:r>
              <a:rPr lang="en-US" dirty="0">
                <a:solidFill>
                  <a:prstClr val="white">
                    <a:alpha val="80000"/>
                  </a:prstClr>
                </a:solidFill>
                <a:latin typeface="Calibri" panose="020F0502020204030204"/>
              </a:rPr>
              <a:t>detecting overheating bearings in machinery</a:t>
            </a:r>
          </a:p>
          <a:p>
            <a:pPr marL="257175" indent="-171450" defTabSz="685800">
              <a:lnSpc>
                <a:spcPct val="90000"/>
              </a:lnSpc>
              <a:spcAft>
                <a:spcPts val="450"/>
              </a:spcAft>
              <a:buFont typeface="Arial" panose="020B0604020202020204" pitchFamily="34" charset="0"/>
              <a:buChar char="•"/>
            </a:pPr>
            <a:r>
              <a:rPr lang="en-US" dirty="0">
                <a:solidFill>
                  <a:prstClr val="white">
                    <a:alpha val="80000"/>
                  </a:prstClr>
                </a:solidFill>
                <a:latin typeface="Calibri" panose="020F0502020204030204"/>
              </a:rPr>
              <a:t>locating lost hikers in wilderness areas</a:t>
            </a:r>
          </a:p>
          <a:p>
            <a:pPr marL="257175" indent="-171450" defTabSz="685800">
              <a:lnSpc>
                <a:spcPct val="90000"/>
              </a:lnSpc>
              <a:spcAft>
                <a:spcPts val="450"/>
              </a:spcAft>
              <a:buFont typeface="Arial" panose="020B0604020202020204" pitchFamily="34" charset="0"/>
              <a:buChar char="•"/>
            </a:pPr>
            <a:r>
              <a:rPr lang="en-US" dirty="0">
                <a:solidFill>
                  <a:prstClr val="white">
                    <a:alpha val="80000"/>
                  </a:prstClr>
                </a:solidFill>
                <a:latin typeface="Calibri" panose="020F0502020204030204"/>
              </a:rPr>
              <a:t>monitoring rock surface temperatures in mines</a:t>
            </a:r>
          </a:p>
          <a:p>
            <a:pPr marL="257175" indent="-171450" defTabSz="685800">
              <a:lnSpc>
                <a:spcPct val="90000"/>
              </a:lnSpc>
              <a:spcAft>
                <a:spcPts val="450"/>
              </a:spcAft>
              <a:buFont typeface="Arial" panose="020B0604020202020204" pitchFamily="34" charset="0"/>
              <a:buChar char="•"/>
            </a:pPr>
            <a:r>
              <a:rPr lang="en-US" dirty="0">
                <a:solidFill>
                  <a:prstClr val="white">
                    <a:alpha val="80000"/>
                  </a:prstClr>
                </a:solidFill>
                <a:latin typeface="Calibri" panose="020F0502020204030204"/>
              </a:rPr>
              <a:t>satellite mapping</a:t>
            </a:r>
          </a:p>
          <a:p>
            <a:pPr marL="257175" indent="-171450" defTabSz="685800">
              <a:lnSpc>
                <a:spcPct val="90000"/>
              </a:lnSpc>
              <a:spcAft>
                <a:spcPts val="450"/>
              </a:spcAft>
              <a:buFont typeface="Arial" panose="020B0604020202020204" pitchFamily="34" charset="0"/>
              <a:buChar char="•"/>
            </a:pPr>
            <a:r>
              <a:rPr lang="en-US" dirty="0">
                <a:solidFill>
                  <a:prstClr val="white">
                    <a:alpha val="80000"/>
                  </a:prstClr>
                </a:solidFill>
                <a:latin typeface="Calibri" panose="020F0502020204030204"/>
              </a:rPr>
              <a:t>detecting faults in structural materials</a:t>
            </a:r>
          </a:p>
          <a:p>
            <a:pPr marL="257175" indent="-171450" defTabSz="685800">
              <a:lnSpc>
                <a:spcPct val="90000"/>
              </a:lnSpc>
              <a:spcAft>
                <a:spcPts val="450"/>
              </a:spcAft>
              <a:buFont typeface="Arial" panose="020B0604020202020204" pitchFamily="34" charset="0"/>
              <a:buChar char="•"/>
            </a:pPr>
            <a:r>
              <a:rPr lang="en-US" dirty="0">
                <a:solidFill>
                  <a:prstClr val="white">
                    <a:alpha val="80000"/>
                  </a:prstClr>
                </a:solidFill>
                <a:latin typeface="Calibri" panose="020F0502020204030204"/>
              </a:rPr>
              <a:t>personnel detection equipment in poor visibility environments</a:t>
            </a:r>
          </a:p>
          <a:p>
            <a:pPr marL="257175" indent="-171450" defTabSz="685800">
              <a:lnSpc>
                <a:spcPct val="90000"/>
              </a:lnSpc>
              <a:spcAft>
                <a:spcPts val="450"/>
              </a:spcAft>
              <a:buFont typeface="Arial" panose="020B0604020202020204" pitchFamily="34" charset="0"/>
              <a:buChar char="•"/>
            </a:pPr>
            <a:r>
              <a:rPr lang="en-US" dirty="0">
                <a:solidFill>
                  <a:prstClr val="white">
                    <a:alpha val="80000"/>
                  </a:prstClr>
                </a:solidFill>
                <a:latin typeface="Calibri" panose="020F0502020204030204"/>
              </a:rPr>
              <a:t>used by fire departments to improve thermal-imaging systems to detect endangered individuals, hot spots, and team members in smoky environments.</a:t>
            </a:r>
          </a:p>
        </p:txBody>
      </p:sp>
      <p:sp>
        <p:nvSpPr>
          <p:cNvPr id="8" name="Rectangle 7">
            <a:extLst>
              <a:ext uri="{FF2B5EF4-FFF2-40B4-BE49-F238E27FC236}">
                <a16:creationId xmlns:a16="http://schemas.microsoft.com/office/drawing/2014/main" id="{FD4F8595-9090-46EA-0BA3-C5891FC76354}"/>
              </a:ext>
            </a:extLst>
          </p:cNvPr>
          <p:cNvSpPr/>
          <p:nvPr/>
        </p:nvSpPr>
        <p:spPr>
          <a:xfrm>
            <a:off x="179753" y="148958"/>
            <a:ext cx="723852" cy="990219"/>
          </a:xfrm>
          <a:prstGeom prst="rect">
            <a:avLst/>
          </a:prstGeom>
          <a:solidFill>
            <a:schemeClr val="bg1">
              <a:lumMod val="9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lumMod val="65000"/>
                  <a:lumOff val="35000"/>
                </a:prstClr>
              </a:solidFill>
              <a:latin typeface="Calibri" panose="020F0502020204030204"/>
            </a:endParaRPr>
          </a:p>
        </p:txBody>
      </p:sp>
      <p:pic>
        <p:nvPicPr>
          <p:cNvPr id="13" name="Picture 12" descr="Logo&#10;&#10;Description automatically generated">
            <a:extLst>
              <a:ext uri="{FF2B5EF4-FFF2-40B4-BE49-F238E27FC236}">
                <a16:creationId xmlns:a16="http://schemas.microsoft.com/office/drawing/2014/main" id="{C176D6F0-DBE4-94D0-C425-C6930EB92D95}"/>
              </a:ext>
            </a:extLst>
          </p:cNvPr>
          <p:cNvPicPr>
            <a:picLocks noChangeAspect="1"/>
          </p:cNvPicPr>
          <p:nvPr/>
        </p:nvPicPr>
        <p:blipFill>
          <a:blip r:embed="rId6"/>
          <a:stretch>
            <a:fillRect/>
          </a:stretch>
        </p:blipFill>
        <p:spPr>
          <a:xfrm flipH="1">
            <a:off x="231635" y="251048"/>
            <a:ext cx="641294" cy="641294"/>
          </a:xfrm>
          <a:prstGeom prst="rect">
            <a:avLst/>
          </a:prstGeom>
        </p:spPr>
      </p:pic>
      <p:sp>
        <p:nvSpPr>
          <p:cNvPr id="15" name="TextBox 14">
            <a:extLst>
              <a:ext uri="{FF2B5EF4-FFF2-40B4-BE49-F238E27FC236}">
                <a16:creationId xmlns:a16="http://schemas.microsoft.com/office/drawing/2014/main" id="{ED786C14-EBC0-E8BD-E205-C21F5EC1ABE0}"/>
              </a:ext>
            </a:extLst>
          </p:cNvPr>
          <p:cNvSpPr txBox="1"/>
          <p:nvPr/>
        </p:nvSpPr>
        <p:spPr>
          <a:xfrm>
            <a:off x="190357" y="862178"/>
            <a:ext cx="771237" cy="300082"/>
          </a:xfrm>
          <a:prstGeom prst="rect">
            <a:avLst/>
          </a:prstGeom>
          <a:noFill/>
        </p:spPr>
        <p:txBody>
          <a:bodyPr wrap="none" rtlCol="0">
            <a:spAutoFit/>
          </a:bodyPr>
          <a:lstStyle/>
          <a:p>
            <a:pPr defTabSz="685800"/>
            <a:r>
              <a:rPr lang="en-AU" sz="1350" b="1" dirty="0">
                <a:latin typeface="Calibri" panose="020F0502020204030204"/>
              </a:rPr>
              <a:t>Rockfire</a:t>
            </a:r>
          </a:p>
        </p:txBody>
      </p:sp>
    </p:spTree>
    <p:extLst>
      <p:ext uri="{BB962C8B-B14F-4D97-AF65-F5344CB8AC3E}">
        <p14:creationId xmlns:p14="http://schemas.microsoft.com/office/powerpoint/2010/main" val="4109742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2A4498-56ED-2566-FC17-6D084978A82E}"/>
              </a:ext>
            </a:extLst>
          </p:cNvPr>
          <p:cNvSpPr/>
          <p:nvPr/>
        </p:nvSpPr>
        <p:spPr>
          <a:xfrm>
            <a:off x="0" y="0"/>
            <a:ext cx="912205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useBgFill="1">
        <p:nvSpPr>
          <p:cNvPr id="12" name="Rectangle 11">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Picture 4" descr="A picture containing floor, indoor, furniture&#10;&#10;Description automatically generated">
            <a:extLst>
              <a:ext uri="{FF2B5EF4-FFF2-40B4-BE49-F238E27FC236}">
                <a16:creationId xmlns:a16="http://schemas.microsoft.com/office/drawing/2014/main" id="{7F54670E-9A0C-EC5E-2204-0819B95DC180}"/>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l="15649" r="15656" b="-1"/>
          <a:stretch/>
        </p:blipFill>
        <p:spPr>
          <a:xfrm>
            <a:off x="15" y="857257"/>
            <a:ext cx="6337723" cy="5143493"/>
          </a:xfrm>
          <a:prstGeom prst="rect">
            <a:avLst/>
          </a:prstGeom>
        </p:spPr>
      </p:pic>
      <p:sp>
        <p:nvSpPr>
          <p:cNvPr id="3" name="TextBox 2">
            <a:extLst>
              <a:ext uri="{FF2B5EF4-FFF2-40B4-BE49-F238E27FC236}">
                <a16:creationId xmlns:a16="http://schemas.microsoft.com/office/drawing/2014/main" id="{DAC454D0-7758-09E1-BFEC-83F3F9C15BBF}"/>
              </a:ext>
            </a:extLst>
          </p:cNvPr>
          <p:cNvSpPr txBox="1"/>
          <p:nvPr/>
        </p:nvSpPr>
        <p:spPr>
          <a:xfrm>
            <a:off x="1151936" y="19825"/>
            <a:ext cx="2742147" cy="990219"/>
          </a:xfrm>
          <a:prstGeom prst="rect">
            <a:avLst/>
          </a:prstGeom>
        </p:spPr>
        <p:txBody>
          <a:bodyPr vert="horz" lIns="68580" tIns="34290" rIns="68580" bIns="34290" rtlCol="0" anchor="ctr">
            <a:normAutofit/>
          </a:bodyPr>
          <a:lstStyle/>
          <a:p>
            <a:pPr defTabSz="685800">
              <a:lnSpc>
                <a:spcPct val="90000"/>
              </a:lnSpc>
              <a:spcBef>
                <a:spcPct val="0"/>
              </a:spcBef>
              <a:spcAft>
                <a:spcPts val="450"/>
              </a:spcAft>
            </a:pPr>
            <a:r>
              <a:rPr lang="en-US" sz="3300" b="1" dirty="0">
                <a:solidFill>
                  <a:srgbClr val="FFFFFF"/>
                </a:solidFill>
                <a:latin typeface="Calibri Light" panose="020F0302020204030204"/>
              </a:rPr>
              <a:t>Medical</a:t>
            </a:r>
          </a:p>
        </p:txBody>
      </p:sp>
      <p:sp>
        <p:nvSpPr>
          <p:cNvPr id="2" name="TextBox 1">
            <a:extLst>
              <a:ext uri="{FF2B5EF4-FFF2-40B4-BE49-F238E27FC236}">
                <a16:creationId xmlns:a16="http://schemas.microsoft.com/office/drawing/2014/main" id="{EAC214DE-D0D3-CB2A-A401-0FDEC932291C}"/>
              </a:ext>
            </a:extLst>
          </p:cNvPr>
          <p:cNvSpPr txBox="1"/>
          <p:nvPr/>
        </p:nvSpPr>
        <p:spPr>
          <a:xfrm>
            <a:off x="415221" y="1996427"/>
            <a:ext cx="4472089" cy="4009244"/>
          </a:xfrm>
          <a:prstGeom prst="rect">
            <a:avLst/>
          </a:prstGeom>
        </p:spPr>
        <p:txBody>
          <a:bodyPr vert="horz" lIns="68580" tIns="34290" rIns="68580" bIns="34290" rtlCol="0">
            <a:normAutofit/>
          </a:bodyPr>
          <a:lstStyle/>
          <a:p>
            <a:pPr marL="257175" indent="-171450" defTabSz="685800">
              <a:lnSpc>
                <a:spcPct val="90000"/>
              </a:lnSpc>
              <a:spcAft>
                <a:spcPts val="450"/>
              </a:spcAft>
              <a:buFont typeface="Arial" panose="020B0604020202020204" pitchFamily="34" charset="0"/>
              <a:buChar char="•"/>
            </a:pPr>
            <a:r>
              <a:rPr lang="en-US" sz="2000" dirty="0">
                <a:solidFill>
                  <a:srgbClr val="FFFFFF"/>
                </a:solidFill>
                <a:latin typeface="Calibri" panose="020F0502020204030204"/>
              </a:rPr>
              <a:t>used in medical diagnostics</a:t>
            </a:r>
          </a:p>
          <a:p>
            <a:pPr marL="257175" indent="-171450" defTabSz="685800">
              <a:lnSpc>
                <a:spcPct val="90000"/>
              </a:lnSpc>
              <a:spcAft>
                <a:spcPts val="450"/>
              </a:spcAft>
              <a:buFont typeface="Arial" panose="020B0604020202020204" pitchFamily="34" charset="0"/>
              <a:buChar char="•"/>
            </a:pPr>
            <a:r>
              <a:rPr lang="en-US" sz="2000" dirty="0">
                <a:solidFill>
                  <a:srgbClr val="FFFFFF"/>
                </a:solidFill>
                <a:latin typeface="Calibri" panose="020F0502020204030204"/>
              </a:rPr>
              <a:t>detectors for gamma and x radiation</a:t>
            </a:r>
          </a:p>
          <a:p>
            <a:pPr marL="257175" indent="-171450" defTabSz="685800">
              <a:lnSpc>
                <a:spcPct val="90000"/>
              </a:lnSpc>
              <a:spcAft>
                <a:spcPts val="450"/>
              </a:spcAft>
              <a:buFont typeface="Arial" panose="020B0604020202020204" pitchFamily="34" charset="0"/>
              <a:buChar char="•"/>
            </a:pPr>
            <a:r>
              <a:rPr lang="en-US" sz="2000" dirty="0">
                <a:solidFill>
                  <a:srgbClr val="FFFFFF"/>
                </a:solidFill>
                <a:latin typeface="Calibri" panose="020F0502020204030204"/>
              </a:rPr>
              <a:t>some organometallic compounds of germanium are of interest in medical treatment for the prevention of cancer and high blood pressure.</a:t>
            </a:r>
          </a:p>
          <a:p>
            <a:pPr marL="257175" indent="-171450" defTabSz="685800">
              <a:lnSpc>
                <a:spcPct val="90000"/>
              </a:lnSpc>
              <a:spcAft>
                <a:spcPts val="450"/>
              </a:spcAft>
              <a:buFont typeface="Arial" panose="020B0604020202020204" pitchFamily="34" charset="0"/>
              <a:buChar char="•"/>
            </a:pPr>
            <a:r>
              <a:rPr lang="en-US" sz="2000" dirty="0">
                <a:solidFill>
                  <a:srgbClr val="FFFFFF"/>
                </a:solidFill>
                <a:latin typeface="Calibri" panose="020F0502020204030204"/>
              </a:rPr>
              <a:t>crystals of bismuth-germanium oxide are used in positron emission tomography (PET) scanners.</a:t>
            </a:r>
          </a:p>
          <a:p>
            <a:pPr marL="257175" indent="-171450" defTabSz="685800">
              <a:lnSpc>
                <a:spcPct val="90000"/>
              </a:lnSpc>
              <a:spcAft>
                <a:spcPts val="450"/>
              </a:spcAft>
              <a:buFont typeface="Arial" panose="020B0604020202020204" pitchFamily="34" charset="0"/>
              <a:buChar char="•"/>
            </a:pPr>
            <a:r>
              <a:rPr lang="en-US" sz="2000" dirty="0">
                <a:solidFill>
                  <a:srgbClr val="FFFFFF"/>
                </a:solidFill>
                <a:latin typeface="Calibri" panose="020F0502020204030204"/>
              </a:rPr>
              <a:t>chemotherapy (toxic effects against certain microorganisms).</a:t>
            </a:r>
          </a:p>
        </p:txBody>
      </p:sp>
      <p:pic>
        <p:nvPicPr>
          <p:cNvPr id="7" name="Picture 6" descr="X-ray of a person's chest&#10;&#10;Description automatically generated with medium confidence">
            <a:extLst>
              <a:ext uri="{FF2B5EF4-FFF2-40B4-BE49-F238E27FC236}">
                <a16:creationId xmlns:a16="http://schemas.microsoft.com/office/drawing/2014/main" id="{C4766089-33A0-4E99-B5E3-00B5C2DA8C40}"/>
              </a:ext>
            </a:extLst>
          </p:cNvPr>
          <p:cNvPicPr>
            <a:picLocks noChangeAspect="1"/>
          </p:cNvPicPr>
          <p:nvPr/>
        </p:nvPicPr>
        <p:blipFill rotWithShape="1">
          <a:blip r:embed="rId3">
            <a:extLst>
              <a:ext uri="{28A0092B-C50C-407E-A947-70E740481C1C}">
                <a14:useLocalDpi xmlns:a14="http://schemas.microsoft.com/office/drawing/2010/main" val="0"/>
              </a:ext>
            </a:extLst>
          </a:blip>
          <a:srcRect r="1" b="222"/>
          <a:stretch/>
        </p:blipFill>
        <p:spPr>
          <a:xfrm>
            <a:off x="4669498" y="857257"/>
            <a:ext cx="4472089" cy="51434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9" name="Rectangle 8">
            <a:extLst>
              <a:ext uri="{FF2B5EF4-FFF2-40B4-BE49-F238E27FC236}">
                <a16:creationId xmlns:a16="http://schemas.microsoft.com/office/drawing/2014/main" id="{BADB8745-F24B-0B92-3A33-9E5BC2603C53}"/>
              </a:ext>
            </a:extLst>
          </p:cNvPr>
          <p:cNvSpPr/>
          <p:nvPr/>
        </p:nvSpPr>
        <p:spPr>
          <a:xfrm>
            <a:off x="8340211" y="4894621"/>
            <a:ext cx="723852" cy="990219"/>
          </a:xfrm>
          <a:prstGeom prst="rect">
            <a:avLst/>
          </a:prstGeom>
          <a:solidFill>
            <a:schemeClr val="bg1">
              <a:lumMod val="9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lumMod val="65000"/>
                  <a:lumOff val="35000"/>
                </a:prstClr>
              </a:solidFill>
              <a:latin typeface="Calibri" panose="020F0502020204030204"/>
            </a:endParaRPr>
          </a:p>
        </p:txBody>
      </p:sp>
      <p:pic>
        <p:nvPicPr>
          <p:cNvPr id="10" name="Picture 9" descr="Logo&#10;&#10;Description automatically generated">
            <a:extLst>
              <a:ext uri="{FF2B5EF4-FFF2-40B4-BE49-F238E27FC236}">
                <a16:creationId xmlns:a16="http://schemas.microsoft.com/office/drawing/2014/main" id="{2349E0BE-C791-9C41-1785-BFB078795A2E}"/>
              </a:ext>
            </a:extLst>
          </p:cNvPr>
          <p:cNvPicPr>
            <a:picLocks noChangeAspect="1"/>
          </p:cNvPicPr>
          <p:nvPr/>
        </p:nvPicPr>
        <p:blipFill>
          <a:blip r:embed="rId4"/>
          <a:stretch>
            <a:fillRect/>
          </a:stretch>
        </p:blipFill>
        <p:spPr>
          <a:xfrm flipH="1">
            <a:off x="8392093" y="4996711"/>
            <a:ext cx="641294" cy="641294"/>
          </a:xfrm>
          <a:prstGeom prst="rect">
            <a:avLst/>
          </a:prstGeom>
        </p:spPr>
      </p:pic>
      <p:sp>
        <p:nvSpPr>
          <p:cNvPr id="11" name="TextBox 10">
            <a:extLst>
              <a:ext uri="{FF2B5EF4-FFF2-40B4-BE49-F238E27FC236}">
                <a16:creationId xmlns:a16="http://schemas.microsoft.com/office/drawing/2014/main" id="{B19D725D-2B33-A8EB-FC41-075B9C935088}"/>
              </a:ext>
            </a:extLst>
          </p:cNvPr>
          <p:cNvSpPr txBox="1"/>
          <p:nvPr/>
        </p:nvSpPr>
        <p:spPr>
          <a:xfrm>
            <a:off x="8350815" y="5607841"/>
            <a:ext cx="771237" cy="300082"/>
          </a:xfrm>
          <a:prstGeom prst="rect">
            <a:avLst/>
          </a:prstGeom>
          <a:noFill/>
        </p:spPr>
        <p:txBody>
          <a:bodyPr wrap="none" rtlCol="0">
            <a:spAutoFit/>
          </a:bodyPr>
          <a:lstStyle/>
          <a:p>
            <a:pPr defTabSz="685800"/>
            <a:r>
              <a:rPr lang="en-AU" sz="1350" b="1" dirty="0">
                <a:solidFill>
                  <a:prstClr val="white"/>
                </a:solidFill>
                <a:latin typeface="Calibri" panose="020F0502020204030204"/>
              </a:rPr>
              <a:t>Rockfire</a:t>
            </a:r>
          </a:p>
        </p:txBody>
      </p:sp>
      <p:sp>
        <p:nvSpPr>
          <p:cNvPr id="8" name="Rectangle 7">
            <a:extLst>
              <a:ext uri="{FF2B5EF4-FFF2-40B4-BE49-F238E27FC236}">
                <a16:creationId xmlns:a16="http://schemas.microsoft.com/office/drawing/2014/main" id="{F2934181-BCEB-0B6A-7173-25AC4CE72CB4}"/>
              </a:ext>
            </a:extLst>
          </p:cNvPr>
          <p:cNvSpPr/>
          <p:nvPr/>
        </p:nvSpPr>
        <p:spPr>
          <a:xfrm>
            <a:off x="179753" y="148958"/>
            <a:ext cx="723852" cy="990219"/>
          </a:xfrm>
          <a:prstGeom prst="rect">
            <a:avLst/>
          </a:prstGeom>
          <a:solidFill>
            <a:schemeClr val="bg1">
              <a:lumMod val="9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lumMod val="65000"/>
                  <a:lumOff val="35000"/>
                </a:prstClr>
              </a:solidFill>
              <a:latin typeface="Calibri" panose="020F0502020204030204"/>
            </a:endParaRPr>
          </a:p>
        </p:txBody>
      </p:sp>
      <p:pic>
        <p:nvPicPr>
          <p:cNvPr id="13" name="Picture 12" descr="Logo&#10;&#10;Description automatically generated">
            <a:extLst>
              <a:ext uri="{FF2B5EF4-FFF2-40B4-BE49-F238E27FC236}">
                <a16:creationId xmlns:a16="http://schemas.microsoft.com/office/drawing/2014/main" id="{8E5863FC-2E27-8719-CFF9-3E7E6D70C734}"/>
              </a:ext>
            </a:extLst>
          </p:cNvPr>
          <p:cNvPicPr>
            <a:picLocks noChangeAspect="1"/>
          </p:cNvPicPr>
          <p:nvPr/>
        </p:nvPicPr>
        <p:blipFill>
          <a:blip r:embed="rId4"/>
          <a:stretch>
            <a:fillRect/>
          </a:stretch>
        </p:blipFill>
        <p:spPr>
          <a:xfrm flipH="1">
            <a:off x="231635" y="251048"/>
            <a:ext cx="641294" cy="641294"/>
          </a:xfrm>
          <a:prstGeom prst="rect">
            <a:avLst/>
          </a:prstGeom>
        </p:spPr>
      </p:pic>
      <p:sp>
        <p:nvSpPr>
          <p:cNvPr id="15" name="TextBox 14">
            <a:extLst>
              <a:ext uri="{FF2B5EF4-FFF2-40B4-BE49-F238E27FC236}">
                <a16:creationId xmlns:a16="http://schemas.microsoft.com/office/drawing/2014/main" id="{75FCEF2F-61FA-4D9B-8E1F-C1D158F48AA3}"/>
              </a:ext>
            </a:extLst>
          </p:cNvPr>
          <p:cNvSpPr txBox="1"/>
          <p:nvPr/>
        </p:nvSpPr>
        <p:spPr>
          <a:xfrm>
            <a:off x="190357" y="862178"/>
            <a:ext cx="771237" cy="300082"/>
          </a:xfrm>
          <a:prstGeom prst="rect">
            <a:avLst/>
          </a:prstGeom>
          <a:noFill/>
        </p:spPr>
        <p:txBody>
          <a:bodyPr wrap="none" rtlCol="0">
            <a:spAutoFit/>
          </a:bodyPr>
          <a:lstStyle/>
          <a:p>
            <a:pPr defTabSz="685800"/>
            <a:r>
              <a:rPr lang="en-AU" sz="1350" b="1" dirty="0">
                <a:solidFill>
                  <a:prstClr val="white"/>
                </a:solidFill>
                <a:latin typeface="Calibri" panose="020F0502020204030204"/>
              </a:rPr>
              <a:t>Rockfire</a:t>
            </a:r>
          </a:p>
        </p:txBody>
      </p:sp>
    </p:spTree>
    <p:extLst>
      <p:ext uri="{BB962C8B-B14F-4D97-AF65-F5344CB8AC3E}">
        <p14:creationId xmlns:p14="http://schemas.microsoft.com/office/powerpoint/2010/main" val="1294204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C28A58-3866-C98C-08CE-7463A1B96A0A}"/>
              </a:ext>
            </a:extLst>
          </p:cNvPr>
          <p:cNvSpPr/>
          <p:nvPr/>
        </p:nvSpPr>
        <p:spPr>
          <a:xfrm>
            <a:off x="0" y="0"/>
            <a:ext cx="912205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picture containing cake, birthday, indoor, chocolate&#10;&#10;Description automatically generated">
            <a:extLst>
              <a:ext uri="{FF2B5EF4-FFF2-40B4-BE49-F238E27FC236}">
                <a16:creationId xmlns:a16="http://schemas.microsoft.com/office/drawing/2014/main" id="{D991867C-6C8A-85E7-BC63-C4F1530208A1}"/>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11773" r="19410" b="-1"/>
          <a:stretch/>
        </p:blipFill>
        <p:spPr>
          <a:xfrm>
            <a:off x="15" y="857257"/>
            <a:ext cx="5732045" cy="5143493"/>
          </a:xfrm>
          <a:prstGeom prst="rect">
            <a:avLst/>
          </a:prstGeom>
        </p:spPr>
      </p:pic>
      <p:pic>
        <p:nvPicPr>
          <p:cNvPr id="11" name="Picture 10" descr="A person holding a camera&#10;&#10;Description automatically generated with medium confidence">
            <a:extLst>
              <a:ext uri="{FF2B5EF4-FFF2-40B4-BE49-F238E27FC236}">
                <a16:creationId xmlns:a16="http://schemas.microsoft.com/office/drawing/2014/main" id="{F7F68057-8258-4713-B5F9-55E094DBD331}"/>
              </a:ext>
            </a:extLst>
          </p:cNvPr>
          <p:cNvPicPr>
            <a:picLocks noChangeAspect="1"/>
          </p:cNvPicPr>
          <p:nvPr/>
        </p:nvPicPr>
        <p:blipFill rotWithShape="1">
          <a:blip r:embed="rId3">
            <a:extLst>
              <a:ext uri="{28A0092B-C50C-407E-A947-70E740481C1C}">
                <a14:useLocalDpi xmlns:a14="http://schemas.microsoft.com/office/drawing/2010/main" val="0"/>
              </a:ext>
            </a:extLst>
          </a:blip>
          <a:srcRect t="1429" r="1" b="10297"/>
          <a:stretch/>
        </p:blipFill>
        <p:spPr>
          <a:xfrm>
            <a:off x="5790037" y="857257"/>
            <a:ext cx="3353964" cy="1680203"/>
          </a:xfrm>
          <a:prstGeom prst="rect">
            <a:avLst/>
          </a:prstGeom>
        </p:spPr>
      </p:pic>
      <p:sp>
        <p:nvSpPr>
          <p:cNvPr id="2" name="TextBox 1">
            <a:extLst>
              <a:ext uri="{FF2B5EF4-FFF2-40B4-BE49-F238E27FC236}">
                <a16:creationId xmlns:a16="http://schemas.microsoft.com/office/drawing/2014/main" id="{4960E930-F1C4-BA01-FD52-4778C3706CB9}"/>
              </a:ext>
            </a:extLst>
          </p:cNvPr>
          <p:cNvSpPr txBox="1"/>
          <p:nvPr/>
        </p:nvSpPr>
        <p:spPr>
          <a:xfrm>
            <a:off x="315310" y="1371601"/>
            <a:ext cx="4835333" cy="4165170"/>
          </a:xfrm>
          <a:prstGeom prst="rect">
            <a:avLst/>
          </a:prstGeom>
        </p:spPr>
        <p:txBody>
          <a:bodyPr vert="horz" lIns="68580" tIns="34290" rIns="68580" bIns="34290" rtlCol="0" anchor="ctr">
            <a:normAutofit/>
          </a:bodyPr>
          <a:lstStyle/>
          <a:p>
            <a:pPr marL="257175" indent="-171450">
              <a:lnSpc>
                <a:spcPct val="90000"/>
              </a:lnSpc>
              <a:spcAft>
                <a:spcPts val="450"/>
              </a:spcAft>
              <a:buFont typeface="Arial" panose="020B0604020202020204" pitchFamily="34" charset="0"/>
              <a:buChar char="•"/>
            </a:pPr>
            <a:r>
              <a:rPr lang="en-US" sz="2800" dirty="0">
                <a:solidFill>
                  <a:schemeClr val="bg1"/>
                </a:solidFill>
              </a:rPr>
              <a:t>weapon-sighting applications</a:t>
            </a:r>
          </a:p>
          <a:p>
            <a:pPr marL="257175" indent="-171450">
              <a:lnSpc>
                <a:spcPct val="90000"/>
              </a:lnSpc>
              <a:spcAft>
                <a:spcPts val="450"/>
              </a:spcAft>
              <a:buFont typeface="Arial" panose="020B0604020202020204" pitchFamily="34" charset="0"/>
              <a:buChar char="•"/>
            </a:pPr>
            <a:r>
              <a:rPr lang="en-US" sz="2800" dirty="0">
                <a:solidFill>
                  <a:schemeClr val="bg1"/>
                </a:solidFill>
              </a:rPr>
              <a:t>infrared heat-seeking missile guidance</a:t>
            </a:r>
          </a:p>
          <a:p>
            <a:pPr marL="257175" indent="-171450">
              <a:lnSpc>
                <a:spcPct val="90000"/>
              </a:lnSpc>
              <a:spcAft>
                <a:spcPts val="450"/>
              </a:spcAft>
              <a:buFont typeface="Arial" panose="020B0604020202020204" pitchFamily="34" charset="0"/>
              <a:buChar char="•"/>
            </a:pPr>
            <a:r>
              <a:rPr lang="en-US" sz="2800" dirty="0">
                <a:solidFill>
                  <a:schemeClr val="bg1"/>
                </a:solidFill>
              </a:rPr>
              <a:t>Infrared night vision goggles and binoculars</a:t>
            </a:r>
          </a:p>
          <a:p>
            <a:pPr marL="257175" indent="-171450">
              <a:lnSpc>
                <a:spcPct val="90000"/>
              </a:lnSpc>
              <a:spcAft>
                <a:spcPts val="450"/>
              </a:spcAft>
              <a:buFont typeface="Arial" panose="020B0604020202020204" pitchFamily="34" charset="0"/>
              <a:buChar char="•"/>
            </a:pPr>
            <a:r>
              <a:rPr lang="en-US" sz="2800" dirty="0">
                <a:solidFill>
                  <a:schemeClr val="bg1"/>
                </a:solidFill>
              </a:rPr>
              <a:t>surveillance cameras</a:t>
            </a:r>
          </a:p>
          <a:p>
            <a:pPr marL="257175" indent="-171450">
              <a:lnSpc>
                <a:spcPct val="90000"/>
              </a:lnSpc>
              <a:spcAft>
                <a:spcPts val="450"/>
              </a:spcAft>
              <a:buFont typeface="Arial" panose="020B0604020202020204" pitchFamily="34" charset="0"/>
              <a:buChar char="•"/>
            </a:pPr>
            <a:r>
              <a:rPr lang="en-US" sz="2800" dirty="0">
                <a:solidFill>
                  <a:schemeClr val="bg1"/>
                </a:solidFill>
              </a:rPr>
              <a:t>global positioning systems (GPS).</a:t>
            </a:r>
          </a:p>
        </p:txBody>
      </p:sp>
      <p:pic>
        <p:nvPicPr>
          <p:cNvPr id="7" name="Picture 6" descr="A picture containing green&#10;&#10;Description automatically generated">
            <a:extLst>
              <a:ext uri="{FF2B5EF4-FFF2-40B4-BE49-F238E27FC236}">
                <a16:creationId xmlns:a16="http://schemas.microsoft.com/office/drawing/2014/main" id="{06A313F4-EA18-4DD9-8CD2-85E3B80BAE88}"/>
              </a:ext>
            </a:extLst>
          </p:cNvPr>
          <p:cNvPicPr>
            <a:picLocks noChangeAspect="1"/>
          </p:cNvPicPr>
          <p:nvPr/>
        </p:nvPicPr>
        <p:blipFill rotWithShape="1">
          <a:blip r:embed="rId4">
            <a:extLst>
              <a:ext uri="{28A0092B-C50C-407E-A947-70E740481C1C}">
                <a14:useLocalDpi xmlns:a14="http://schemas.microsoft.com/office/drawing/2010/main" val="0"/>
              </a:ext>
            </a:extLst>
          </a:blip>
          <a:srcRect t="17537" r="1" b="1"/>
          <a:stretch/>
        </p:blipFill>
        <p:spPr>
          <a:xfrm>
            <a:off x="5790037" y="2588895"/>
            <a:ext cx="3353964" cy="1680210"/>
          </a:xfrm>
          <a:prstGeom prst="rect">
            <a:avLst/>
          </a:prstGeom>
        </p:spPr>
      </p:pic>
      <p:pic>
        <p:nvPicPr>
          <p:cNvPr id="9" name="Picture 8" descr="A fighter jet flying in the sky&#10;&#10;Description automatically generated with low confidence">
            <a:extLst>
              <a:ext uri="{FF2B5EF4-FFF2-40B4-BE49-F238E27FC236}">
                <a16:creationId xmlns:a16="http://schemas.microsoft.com/office/drawing/2014/main" id="{EF005ABE-067D-1D1E-D7D0-C9D19EE3D365}"/>
              </a:ext>
            </a:extLst>
          </p:cNvPr>
          <p:cNvPicPr>
            <a:picLocks noChangeAspect="1"/>
          </p:cNvPicPr>
          <p:nvPr/>
        </p:nvPicPr>
        <p:blipFill rotWithShape="1">
          <a:blip r:embed="rId5">
            <a:extLst>
              <a:ext uri="{28A0092B-C50C-407E-A947-70E740481C1C}">
                <a14:useLocalDpi xmlns:a14="http://schemas.microsoft.com/office/drawing/2010/main" val="0"/>
              </a:ext>
            </a:extLst>
          </a:blip>
          <a:srcRect r="1" b="3662"/>
          <a:stretch/>
        </p:blipFill>
        <p:spPr>
          <a:xfrm>
            <a:off x="5790037" y="4320540"/>
            <a:ext cx="3353968" cy="1680210"/>
          </a:xfrm>
          <a:prstGeom prst="rect">
            <a:avLst/>
          </a:prstGeom>
        </p:spPr>
      </p:pic>
      <p:sp>
        <p:nvSpPr>
          <p:cNvPr id="10" name="Rectangle 9">
            <a:extLst>
              <a:ext uri="{FF2B5EF4-FFF2-40B4-BE49-F238E27FC236}">
                <a16:creationId xmlns:a16="http://schemas.microsoft.com/office/drawing/2014/main" id="{44F53BBE-CCC6-BB74-3B2A-4C7A9E4FC9C7}"/>
              </a:ext>
            </a:extLst>
          </p:cNvPr>
          <p:cNvSpPr/>
          <p:nvPr/>
        </p:nvSpPr>
        <p:spPr>
          <a:xfrm>
            <a:off x="8340211" y="4894621"/>
            <a:ext cx="723852" cy="990219"/>
          </a:xfrm>
          <a:prstGeom prst="rect">
            <a:avLst/>
          </a:prstGeom>
          <a:solidFill>
            <a:schemeClr val="bg1">
              <a:lumMod val="9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schemeClr val="tx1">
                  <a:lumMod val="65000"/>
                  <a:lumOff val="35000"/>
                </a:schemeClr>
              </a:solidFill>
            </a:endParaRPr>
          </a:p>
        </p:txBody>
      </p:sp>
      <p:pic>
        <p:nvPicPr>
          <p:cNvPr id="12" name="Picture 11" descr="Logo&#10;&#10;Description automatically generated">
            <a:extLst>
              <a:ext uri="{FF2B5EF4-FFF2-40B4-BE49-F238E27FC236}">
                <a16:creationId xmlns:a16="http://schemas.microsoft.com/office/drawing/2014/main" id="{F67808E8-2C95-18F4-8356-B752FF6CEA76}"/>
              </a:ext>
            </a:extLst>
          </p:cNvPr>
          <p:cNvPicPr>
            <a:picLocks noChangeAspect="1"/>
          </p:cNvPicPr>
          <p:nvPr/>
        </p:nvPicPr>
        <p:blipFill>
          <a:blip r:embed="rId6"/>
          <a:stretch>
            <a:fillRect/>
          </a:stretch>
        </p:blipFill>
        <p:spPr>
          <a:xfrm flipH="1">
            <a:off x="8392093" y="4996711"/>
            <a:ext cx="641294" cy="641294"/>
          </a:xfrm>
          <a:prstGeom prst="rect">
            <a:avLst/>
          </a:prstGeom>
        </p:spPr>
      </p:pic>
      <p:sp>
        <p:nvSpPr>
          <p:cNvPr id="13" name="TextBox 12">
            <a:extLst>
              <a:ext uri="{FF2B5EF4-FFF2-40B4-BE49-F238E27FC236}">
                <a16:creationId xmlns:a16="http://schemas.microsoft.com/office/drawing/2014/main" id="{0A716A9E-4678-34E4-8BED-34078768300E}"/>
              </a:ext>
            </a:extLst>
          </p:cNvPr>
          <p:cNvSpPr txBox="1"/>
          <p:nvPr/>
        </p:nvSpPr>
        <p:spPr>
          <a:xfrm>
            <a:off x="8350815" y="5607841"/>
            <a:ext cx="771237" cy="300082"/>
          </a:xfrm>
          <a:prstGeom prst="rect">
            <a:avLst/>
          </a:prstGeom>
          <a:noFill/>
        </p:spPr>
        <p:txBody>
          <a:bodyPr wrap="none" rtlCol="0">
            <a:spAutoFit/>
          </a:bodyPr>
          <a:lstStyle/>
          <a:p>
            <a:r>
              <a:rPr lang="en-AU" sz="1350" b="1" dirty="0"/>
              <a:t>Rockfire</a:t>
            </a:r>
          </a:p>
        </p:txBody>
      </p:sp>
      <p:sp>
        <p:nvSpPr>
          <p:cNvPr id="6" name="TextBox 5">
            <a:extLst>
              <a:ext uri="{FF2B5EF4-FFF2-40B4-BE49-F238E27FC236}">
                <a16:creationId xmlns:a16="http://schemas.microsoft.com/office/drawing/2014/main" id="{E4A0B958-426F-61CC-DBCE-03AA054E773B}"/>
              </a:ext>
            </a:extLst>
          </p:cNvPr>
          <p:cNvSpPr txBox="1"/>
          <p:nvPr/>
        </p:nvSpPr>
        <p:spPr>
          <a:xfrm>
            <a:off x="1151936" y="19825"/>
            <a:ext cx="3152050" cy="990219"/>
          </a:xfrm>
          <a:prstGeom prst="rect">
            <a:avLst/>
          </a:prstGeom>
        </p:spPr>
        <p:txBody>
          <a:bodyPr vert="horz" lIns="68580" tIns="34290" rIns="68580" bIns="34290" rtlCol="0" anchor="ctr">
            <a:normAutofit/>
          </a:bodyPr>
          <a:lstStyle/>
          <a:p>
            <a:pPr defTabSz="685800">
              <a:lnSpc>
                <a:spcPct val="90000"/>
              </a:lnSpc>
              <a:spcBef>
                <a:spcPct val="0"/>
              </a:spcBef>
              <a:spcAft>
                <a:spcPts val="450"/>
              </a:spcAft>
            </a:pPr>
            <a:r>
              <a:rPr lang="en-US" sz="3300" b="1" dirty="0">
                <a:solidFill>
                  <a:srgbClr val="FFFFFF"/>
                </a:solidFill>
                <a:latin typeface="Calibri Light" panose="020F0302020204030204"/>
              </a:rPr>
              <a:t>Military &amp; warfare</a:t>
            </a:r>
          </a:p>
        </p:txBody>
      </p:sp>
      <p:sp>
        <p:nvSpPr>
          <p:cNvPr id="8" name="Rectangle 7">
            <a:extLst>
              <a:ext uri="{FF2B5EF4-FFF2-40B4-BE49-F238E27FC236}">
                <a16:creationId xmlns:a16="http://schemas.microsoft.com/office/drawing/2014/main" id="{9A43C105-8AF0-5836-4AC6-33EFB1269EA4}"/>
              </a:ext>
            </a:extLst>
          </p:cNvPr>
          <p:cNvSpPr/>
          <p:nvPr/>
        </p:nvSpPr>
        <p:spPr>
          <a:xfrm>
            <a:off x="179753" y="148958"/>
            <a:ext cx="723852" cy="990219"/>
          </a:xfrm>
          <a:prstGeom prst="rect">
            <a:avLst/>
          </a:prstGeom>
          <a:solidFill>
            <a:schemeClr val="bg1">
              <a:lumMod val="9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prstClr val="black">
                  <a:lumMod val="65000"/>
                  <a:lumOff val="35000"/>
                </a:prstClr>
              </a:solidFill>
              <a:latin typeface="Calibri" panose="020F0502020204030204"/>
            </a:endParaRPr>
          </a:p>
        </p:txBody>
      </p:sp>
      <p:pic>
        <p:nvPicPr>
          <p:cNvPr id="14" name="Picture 13" descr="Logo&#10;&#10;Description automatically generated">
            <a:extLst>
              <a:ext uri="{FF2B5EF4-FFF2-40B4-BE49-F238E27FC236}">
                <a16:creationId xmlns:a16="http://schemas.microsoft.com/office/drawing/2014/main" id="{D16EECA3-C620-A29F-BFB4-ADCB478933BF}"/>
              </a:ext>
            </a:extLst>
          </p:cNvPr>
          <p:cNvPicPr>
            <a:picLocks noChangeAspect="1"/>
          </p:cNvPicPr>
          <p:nvPr/>
        </p:nvPicPr>
        <p:blipFill>
          <a:blip r:embed="rId6"/>
          <a:stretch>
            <a:fillRect/>
          </a:stretch>
        </p:blipFill>
        <p:spPr>
          <a:xfrm flipH="1">
            <a:off x="231635" y="251048"/>
            <a:ext cx="641294" cy="641294"/>
          </a:xfrm>
          <a:prstGeom prst="rect">
            <a:avLst/>
          </a:prstGeom>
        </p:spPr>
      </p:pic>
      <p:sp>
        <p:nvSpPr>
          <p:cNvPr id="15" name="TextBox 14">
            <a:extLst>
              <a:ext uri="{FF2B5EF4-FFF2-40B4-BE49-F238E27FC236}">
                <a16:creationId xmlns:a16="http://schemas.microsoft.com/office/drawing/2014/main" id="{EA26F98A-81D0-60B3-C613-79893724813B}"/>
              </a:ext>
            </a:extLst>
          </p:cNvPr>
          <p:cNvSpPr txBox="1"/>
          <p:nvPr/>
        </p:nvSpPr>
        <p:spPr>
          <a:xfrm>
            <a:off x="190357" y="862178"/>
            <a:ext cx="771237" cy="300082"/>
          </a:xfrm>
          <a:prstGeom prst="rect">
            <a:avLst/>
          </a:prstGeom>
          <a:noFill/>
        </p:spPr>
        <p:txBody>
          <a:bodyPr wrap="none" rtlCol="0">
            <a:spAutoFit/>
          </a:bodyPr>
          <a:lstStyle/>
          <a:p>
            <a:pPr defTabSz="685800"/>
            <a:r>
              <a:rPr lang="en-AU" sz="1350" b="1" dirty="0">
                <a:solidFill>
                  <a:prstClr val="white"/>
                </a:solidFill>
                <a:latin typeface="Calibri" panose="020F0502020204030204"/>
              </a:rPr>
              <a:t>Rockfire</a:t>
            </a:r>
          </a:p>
        </p:txBody>
      </p:sp>
    </p:spTree>
    <p:extLst>
      <p:ext uri="{BB962C8B-B14F-4D97-AF65-F5344CB8AC3E}">
        <p14:creationId xmlns:p14="http://schemas.microsoft.com/office/powerpoint/2010/main" val="1636721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31C86A-31EA-EBB1-2AFA-4A143A72D9EF}"/>
              </a:ext>
            </a:extLst>
          </p:cNvPr>
          <p:cNvPicPr>
            <a:picLocks noChangeAspect="1"/>
          </p:cNvPicPr>
          <p:nvPr/>
        </p:nvPicPr>
        <p:blipFill>
          <a:blip r:embed="rId2">
            <a:alphaModFix amt="50000"/>
          </a:blip>
          <a:stretch>
            <a:fillRect/>
          </a:stretch>
        </p:blipFill>
        <p:spPr>
          <a:xfrm>
            <a:off x="586694" y="804864"/>
            <a:ext cx="7970611" cy="5887524"/>
          </a:xfrm>
          <a:prstGeom prst="rect">
            <a:avLst/>
          </a:prstGeom>
          <a:ln w="12700">
            <a:solidFill>
              <a:schemeClr val="tx1"/>
            </a:solidFill>
          </a:ln>
        </p:spPr>
      </p:pic>
      <p:sp>
        <p:nvSpPr>
          <p:cNvPr id="14" name="Isosceles Triangle 13">
            <a:extLst>
              <a:ext uri="{FF2B5EF4-FFF2-40B4-BE49-F238E27FC236}">
                <a16:creationId xmlns:a16="http://schemas.microsoft.com/office/drawing/2014/main" id="{620D70EE-82DC-6A85-C267-6E58F500F15D}"/>
              </a:ext>
            </a:extLst>
          </p:cNvPr>
          <p:cNvSpPr>
            <a:spLocks noChangeAspect="1"/>
          </p:cNvSpPr>
          <p:nvPr/>
        </p:nvSpPr>
        <p:spPr>
          <a:xfrm>
            <a:off x="2932757" y="4890100"/>
            <a:ext cx="144000" cy="144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FD4013A6-C26F-CB19-E703-8AEADDE06FFC}"/>
              </a:ext>
            </a:extLst>
          </p:cNvPr>
          <p:cNvSpPr txBox="1"/>
          <p:nvPr/>
        </p:nvSpPr>
        <p:spPr>
          <a:xfrm>
            <a:off x="3108289" y="4776416"/>
            <a:ext cx="1107996" cy="369332"/>
          </a:xfrm>
          <a:prstGeom prst="rect">
            <a:avLst/>
          </a:prstGeom>
          <a:noFill/>
        </p:spPr>
        <p:txBody>
          <a:bodyPr wrap="none" rtlCol="0">
            <a:spAutoFit/>
          </a:bodyPr>
          <a:lstStyle/>
          <a:p>
            <a:r>
              <a:rPr lang="en-AU" b="1" dirty="0"/>
              <a:t>MOLAOI</a:t>
            </a:r>
          </a:p>
        </p:txBody>
      </p:sp>
      <p:sp>
        <p:nvSpPr>
          <p:cNvPr id="9" name="Oval 8">
            <a:extLst>
              <a:ext uri="{FF2B5EF4-FFF2-40B4-BE49-F238E27FC236}">
                <a16:creationId xmlns:a16="http://schemas.microsoft.com/office/drawing/2014/main" id="{4A07351F-8D97-4CFC-B45D-6F454241E9F7}"/>
              </a:ext>
            </a:extLst>
          </p:cNvPr>
          <p:cNvSpPr/>
          <p:nvPr/>
        </p:nvSpPr>
        <p:spPr>
          <a:xfrm>
            <a:off x="3283295" y="4095467"/>
            <a:ext cx="108000" cy="108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4EDB5CC8-5E3D-7451-D6CB-D59738F0309C}"/>
              </a:ext>
            </a:extLst>
          </p:cNvPr>
          <p:cNvSpPr txBox="1"/>
          <p:nvPr/>
        </p:nvSpPr>
        <p:spPr>
          <a:xfrm>
            <a:off x="3391295" y="3964801"/>
            <a:ext cx="966931" cy="369332"/>
          </a:xfrm>
          <a:prstGeom prst="rect">
            <a:avLst/>
          </a:prstGeom>
          <a:noFill/>
        </p:spPr>
        <p:txBody>
          <a:bodyPr wrap="none" rtlCol="0">
            <a:spAutoFit/>
          </a:bodyPr>
          <a:lstStyle/>
          <a:p>
            <a:r>
              <a:rPr lang="en-AU" b="1"/>
              <a:t>Athens</a:t>
            </a:r>
          </a:p>
        </p:txBody>
      </p:sp>
      <p:pic>
        <p:nvPicPr>
          <p:cNvPr id="4" name="Picture 3" descr="A blue and white flag&#10;&#10;Description automatically generated">
            <a:extLst>
              <a:ext uri="{FF2B5EF4-FFF2-40B4-BE49-F238E27FC236}">
                <a16:creationId xmlns:a16="http://schemas.microsoft.com/office/drawing/2014/main" id="{666B6007-E50D-8CDF-03E3-C8234EB9458B}"/>
              </a:ext>
            </a:extLst>
          </p:cNvPr>
          <p:cNvPicPr>
            <a:picLocks noChangeAspect="1"/>
          </p:cNvPicPr>
          <p:nvPr/>
        </p:nvPicPr>
        <p:blipFill>
          <a:blip r:embed="rId3">
            <a:alphaModFix amt="50000"/>
          </a:blip>
          <a:stretch>
            <a:fillRect/>
          </a:stretch>
        </p:blipFill>
        <p:spPr>
          <a:xfrm>
            <a:off x="2128345" y="2036315"/>
            <a:ext cx="2443655" cy="1603448"/>
          </a:xfrm>
          <a:prstGeom prst="rect">
            <a:avLst/>
          </a:prstGeom>
        </p:spPr>
      </p:pic>
    </p:spTree>
    <p:extLst>
      <p:ext uri="{BB962C8B-B14F-4D97-AF65-F5344CB8AC3E}">
        <p14:creationId xmlns:p14="http://schemas.microsoft.com/office/powerpoint/2010/main" val="3481478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0A503-13AE-931D-0E73-319416451CA0}"/>
            </a:ext>
          </a:extLst>
        </p:cNvPr>
        <p:cNvGrpSpPr/>
        <p:nvPr/>
      </p:nvGrpSpPr>
      <p:grpSpPr>
        <a:xfrm>
          <a:off x="0" y="0"/>
          <a:ext cx="0" cy="0"/>
          <a:chOff x="0" y="0"/>
          <a:chExt cx="0" cy="0"/>
        </a:xfrm>
      </p:grpSpPr>
      <p:pic>
        <p:nvPicPr>
          <p:cNvPr id="16" name="Picture 15" descr="A blue and white flag&#10;&#10;Description automatically generated">
            <a:extLst>
              <a:ext uri="{FF2B5EF4-FFF2-40B4-BE49-F238E27FC236}">
                <a16:creationId xmlns:a16="http://schemas.microsoft.com/office/drawing/2014/main" id="{E5091B4F-B5FC-4ED9-9DA9-E3B34F6A7C5A}"/>
              </a:ext>
            </a:extLst>
          </p:cNvPr>
          <p:cNvPicPr>
            <a:picLocks noChangeAspect="1"/>
          </p:cNvPicPr>
          <p:nvPr/>
        </p:nvPicPr>
        <p:blipFill>
          <a:blip r:embed="rId2">
            <a:alphaModFix amt="30000"/>
          </a:blip>
          <a:stretch>
            <a:fillRect/>
          </a:stretch>
        </p:blipFill>
        <p:spPr>
          <a:xfrm>
            <a:off x="1998512" y="584749"/>
            <a:ext cx="5108028" cy="3351723"/>
          </a:xfrm>
          <a:prstGeom prst="rect">
            <a:avLst/>
          </a:prstGeom>
        </p:spPr>
      </p:pic>
      <p:pic>
        <p:nvPicPr>
          <p:cNvPr id="9" name="Picture 8" descr="A pen lying on a piece of rock&#10;&#10;Description automatically generated">
            <a:extLst>
              <a:ext uri="{FF2B5EF4-FFF2-40B4-BE49-F238E27FC236}">
                <a16:creationId xmlns:a16="http://schemas.microsoft.com/office/drawing/2014/main" id="{A471D011-BBAA-04A5-B910-D8883EB1B6D4}"/>
              </a:ext>
            </a:extLst>
          </p:cNvPr>
          <p:cNvPicPr>
            <a:picLocks noChangeAspect="1"/>
          </p:cNvPicPr>
          <p:nvPr/>
        </p:nvPicPr>
        <p:blipFill>
          <a:blip r:embed="rId3"/>
          <a:stretch>
            <a:fillRect/>
          </a:stretch>
        </p:blipFill>
        <p:spPr>
          <a:xfrm>
            <a:off x="0" y="3946962"/>
            <a:ext cx="9144000" cy="2911037"/>
          </a:xfrm>
          <a:prstGeom prst="rect">
            <a:avLst/>
          </a:prstGeom>
        </p:spPr>
      </p:pic>
      <p:sp>
        <p:nvSpPr>
          <p:cNvPr id="2" name="object 21">
            <a:extLst>
              <a:ext uri="{FF2B5EF4-FFF2-40B4-BE49-F238E27FC236}">
                <a16:creationId xmlns:a16="http://schemas.microsoft.com/office/drawing/2014/main" id="{83DAB19C-3E31-646C-B71D-E9D8A7EF4246}"/>
              </a:ext>
            </a:extLst>
          </p:cNvPr>
          <p:cNvSpPr txBox="1"/>
          <p:nvPr/>
        </p:nvSpPr>
        <p:spPr>
          <a:xfrm>
            <a:off x="634562" y="5157381"/>
            <a:ext cx="7874876" cy="490199"/>
          </a:xfrm>
          <a:prstGeom prst="rect">
            <a:avLst/>
          </a:prstGeom>
        </p:spPr>
        <p:txBody>
          <a:bodyPr vert="horz" wrap="square" lIns="0" tIns="164465" rIns="0" bIns="0" rtlCol="0">
            <a:spAutoFit/>
          </a:bodyPr>
          <a:lstStyle/>
          <a:p>
            <a:pPr marL="12700" marR="5080">
              <a:lnSpc>
                <a:spcPct val="75000"/>
              </a:lnSpc>
              <a:spcBef>
                <a:spcPts val="1295"/>
              </a:spcBef>
            </a:pPr>
            <a:r>
              <a:rPr lang="en-AU" sz="2800" b="1" spc="-5" dirty="0">
                <a:solidFill>
                  <a:schemeClr val="bg1"/>
                </a:solidFill>
                <a:latin typeface="Arial"/>
                <a:cs typeface="Arial"/>
              </a:rPr>
              <a:t>9</a:t>
            </a:r>
            <a:r>
              <a:rPr lang="en-AU" sz="2800" b="1" spc="-5" baseline="30000" dirty="0">
                <a:solidFill>
                  <a:schemeClr val="bg1"/>
                </a:solidFill>
                <a:latin typeface="Arial"/>
                <a:cs typeface="Arial"/>
              </a:rPr>
              <a:t>th</a:t>
            </a:r>
            <a:r>
              <a:rPr lang="en-AU" sz="2800" b="1" spc="-5" dirty="0">
                <a:solidFill>
                  <a:schemeClr val="bg1"/>
                </a:solidFill>
                <a:latin typeface="Arial"/>
                <a:cs typeface="Arial"/>
              </a:rPr>
              <a:t> Greek Raw Materials Community Dialogue</a:t>
            </a:r>
            <a:endParaRPr sz="2800" dirty="0">
              <a:solidFill>
                <a:schemeClr val="bg1"/>
              </a:solidFill>
              <a:latin typeface="Arial"/>
              <a:cs typeface="Arial"/>
            </a:endParaRPr>
          </a:p>
        </p:txBody>
      </p:sp>
      <p:sp>
        <p:nvSpPr>
          <p:cNvPr id="10" name="TextBox 9">
            <a:extLst>
              <a:ext uri="{FF2B5EF4-FFF2-40B4-BE49-F238E27FC236}">
                <a16:creationId xmlns:a16="http://schemas.microsoft.com/office/drawing/2014/main" id="{E817E90C-CC06-88F8-C87D-BA506B0F0516}"/>
              </a:ext>
            </a:extLst>
          </p:cNvPr>
          <p:cNvSpPr txBox="1"/>
          <p:nvPr/>
        </p:nvSpPr>
        <p:spPr>
          <a:xfrm>
            <a:off x="2562475" y="5647580"/>
            <a:ext cx="4104009" cy="461665"/>
          </a:xfrm>
          <a:prstGeom prst="rect">
            <a:avLst/>
          </a:prstGeom>
          <a:noFill/>
        </p:spPr>
        <p:txBody>
          <a:bodyPr wrap="none" rtlCol="0">
            <a:spAutoFit/>
          </a:bodyPr>
          <a:lstStyle/>
          <a:p>
            <a:r>
              <a:rPr lang="en-AU" sz="2400" b="1" dirty="0">
                <a:solidFill>
                  <a:schemeClr val="bg1"/>
                </a:solidFill>
              </a:rPr>
              <a:t>Athens November 20, 2024</a:t>
            </a:r>
          </a:p>
        </p:txBody>
      </p:sp>
      <p:sp>
        <p:nvSpPr>
          <p:cNvPr id="13" name="TextBox 12">
            <a:extLst>
              <a:ext uri="{FF2B5EF4-FFF2-40B4-BE49-F238E27FC236}">
                <a16:creationId xmlns:a16="http://schemas.microsoft.com/office/drawing/2014/main" id="{462A56E5-8666-9108-FA8B-7964D5E82B44}"/>
              </a:ext>
            </a:extLst>
          </p:cNvPr>
          <p:cNvSpPr txBox="1"/>
          <p:nvPr/>
        </p:nvSpPr>
        <p:spPr>
          <a:xfrm>
            <a:off x="1469823" y="1064459"/>
            <a:ext cx="6165406" cy="2554545"/>
          </a:xfrm>
          <a:prstGeom prst="rect">
            <a:avLst/>
          </a:prstGeom>
          <a:noFill/>
        </p:spPr>
        <p:txBody>
          <a:bodyPr wrap="none" rtlCol="0">
            <a:spAutoFit/>
          </a:bodyPr>
          <a:lstStyle/>
          <a:p>
            <a:pPr algn="ctr"/>
            <a:r>
              <a:rPr lang="en-AU" sz="4000" b="1" dirty="0"/>
              <a:t>Hellenic Minerals S.A.</a:t>
            </a:r>
          </a:p>
          <a:p>
            <a:pPr algn="ctr"/>
            <a:r>
              <a:rPr lang="en-AU" sz="4000" b="1" dirty="0"/>
              <a:t>Rockfire Resources plc</a:t>
            </a:r>
          </a:p>
          <a:p>
            <a:pPr algn="ctr"/>
            <a:r>
              <a:rPr lang="en-AU" sz="4000" b="1" dirty="0">
                <a:hlinkClick r:id="rId4"/>
              </a:rPr>
              <a:t>www.rockfireresources.com</a:t>
            </a:r>
            <a:endParaRPr lang="en-AU" sz="4000" b="1" dirty="0"/>
          </a:p>
          <a:p>
            <a:pPr algn="ctr"/>
            <a:r>
              <a:rPr lang="en-AU" sz="4000" b="1" dirty="0"/>
              <a:t>info@rockfire.co.uk</a:t>
            </a:r>
          </a:p>
        </p:txBody>
      </p:sp>
      <p:sp>
        <p:nvSpPr>
          <p:cNvPr id="15" name="Rectangle 14">
            <a:extLst>
              <a:ext uri="{FF2B5EF4-FFF2-40B4-BE49-F238E27FC236}">
                <a16:creationId xmlns:a16="http://schemas.microsoft.com/office/drawing/2014/main" id="{396803D0-BA03-038C-DF0C-2B9EFB87B178}"/>
              </a:ext>
            </a:extLst>
          </p:cNvPr>
          <p:cNvSpPr/>
          <p:nvPr/>
        </p:nvSpPr>
        <p:spPr>
          <a:xfrm>
            <a:off x="0" y="0"/>
            <a:ext cx="9144000" cy="57426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3EE70FF4-E48F-AD4B-8DAC-0BDEC56AD24F}"/>
              </a:ext>
            </a:extLst>
          </p:cNvPr>
          <p:cNvSpPr txBox="1"/>
          <p:nvPr/>
        </p:nvSpPr>
        <p:spPr>
          <a:xfrm>
            <a:off x="0" y="87075"/>
            <a:ext cx="9105052" cy="400110"/>
          </a:xfrm>
          <a:prstGeom prst="rect">
            <a:avLst/>
          </a:prstGeom>
          <a:noFill/>
        </p:spPr>
        <p:txBody>
          <a:bodyPr wrap="square" rtlCol="0">
            <a:spAutoFit/>
          </a:bodyPr>
          <a:lstStyle/>
          <a:p>
            <a:pPr algn="ctr"/>
            <a:r>
              <a:rPr lang="en-US" sz="2000" b="1" i="1" dirty="0">
                <a:solidFill>
                  <a:schemeClr val="bg1"/>
                </a:solidFill>
              </a:rPr>
              <a:t>Securing a European critical raw material supply for generations to come</a:t>
            </a:r>
            <a:endParaRPr lang="en-AU" sz="2000" b="1" i="1" dirty="0">
              <a:solidFill>
                <a:schemeClr val="bg1"/>
              </a:solidFill>
            </a:endParaRPr>
          </a:p>
        </p:txBody>
      </p:sp>
    </p:spTree>
    <p:extLst>
      <p:ext uri="{BB962C8B-B14F-4D97-AF65-F5344CB8AC3E}">
        <p14:creationId xmlns:p14="http://schemas.microsoft.com/office/powerpoint/2010/main" val="1273832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1F70-38E8-2446-89D8-BEDE7C149CDA}"/>
              </a:ext>
            </a:extLst>
          </p:cNvPr>
          <p:cNvSpPr>
            <a:spLocks noGrp="1"/>
          </p:cNvSpPr>
          <p:nvPr>
            <p:ph type="title"/>
          </p:nvPr>
        </p:nvSpPr>
        <p:spPr>
          <a:xfrm>
            <a:off x="359228" y="508686"/>
            <a:ext cx="7728482" cy="396520"/>
          </a:xfrm>
        </p:spPr>
        <p:txBody>
          <a:bodyPr>
            <a:noAutofit/>
          </a:bodyPr>
          <a:lstStyle/>
          <a:p>
            <a:r>
              <a:rPr lang="en-GB" sz="2400" dirty="0">
                <a:solidFill>
                  <a:srgbClr val="2B1BFD"/>
                </a:solidFill>
                <a:latin typeface="Arial"/>
                <a:cs typeface="Arial"/>
              </a:rPr>
              <a:t>Greece – Critical Raw Materials in Europe</a:t>
            </a:r>
            <a:endParaRPr lang="en-US" sz="2400" dirty="0">
              <a:solidFill>
                <a:srgbClr val="2B1BFD"/>
              </a:solidFill>
              <a:latin typeface="Arial"/>
              <a:cs typeface="Arial"/>
            </a:endParaRPr>
          </a:p>
        </p:txBody>
      </p:sp>
      <p:sp>
        <p:nvSpPr>
          <p:cNvPr id="6" name="TextBox 5">
            <a:extLst>
              <a:ext uri="{FF2B5EF4-FFF2-40B4-BE49-F238E27FC236}">
                <a16:creationId xmlns:a16="http://schemas.microsoft.com/office/drawing/2014/main" id="{B19B2836-6C09-3877-87DC-76F0D87C37F9}"/>
              </a:ext>
            </a:extLst>
          </p:cNvPr>
          <p:cNvSpPr txBox="1"/>
          <p:nvPr/>
        </p:nvSpPr>
        <p:spPr>
          <a:xfrm>
            <a:off x="353035" y="1086335"/>
            <a:ext cx="8437930" cy="5262979"/>
          </a:xfrm>
          <a:prstGeom prst="rect">
            <a:avLst/>
          </a:prstGeom>
          <a:noFill/>
        </p:spPr>
        <p:txBody>
          <a:bodyPr wrap="square" rtlCol="0">
            <a:spAutoFit/>
          </a:bodyPr>
          <a:lstStyle/>
          <a:p>
            <a:pPr marL="342900" indent="-342900" algn="just">
              <a:buSzPct val="120000"/>
              <a:buBlip>
                <a:blip r:embed="rId2"/>
              </a:buBlip>
            </a:pPr>
            <a:r>
              <a:rPr lang="en-AU" sz="2400" kern="100" dirty="0">
                <a:effectLst/>
                <a:latin typeface="Arial" panose="020B0604020202020204" pitchFamily="34" charset="0"/>
                <a:ea typeface="Aptos" panose="020B0004020202020204" pitchFamily="34" charset="0"/>
                <a:cs typeface="Times New Roman" panose="02020603050405020304" pitchFamily="18" charset="0"/>
              </a:rPr>
              <a:t>Hellenic is a proud custodian of one of the largest critical raw material </a:t>
            </a:r>
            <a:r>
              <a:rPr lang="en-AU" sz="2400" kern="100" dirty="0">
                <a:latin typeface="Arial" panose="020B0604020202020204" pitchFamily="34" charset="0"/>
                <a:ea typeface="Aptos" panose="020B0004020202020204" pitchFamily="34" charset="0"/>
                <a:cs typeface="Times New Roman" panose="02020603050405020304" pitchFamily="18" charset="0"/>
              </a:rPr>
              <a:t>deposit</a:t>
            </a:r>
            <a:r>
              <a:rPr lang="en-AU" sz="2400" kern="100" dirty="0">
                <a:effectLst/>
                <a:latin typeface="Arial" panose="020B0604020202020204" pitchFamily="34" charset="0"/>
                <a:ea typeface="Aptos" panose="020B0004020202020204" pitchFamily="34" charset="0"/>
                <a:cs typeface="Times New Roman" panose="02020603050405020304" pitchFamily="18" charset="0"/>
              </a:rPr>
              <a:t>s in Europe</a:t>
            </a:r>
          </a:p>
          <a:p>
            <a:pPr marL="342900" indent="-342900" algn="just">
              <a:buSzPct val="120000"/>
              <a:buBlip>
                <a:blip r:embed="rId2"/>
              </a:buBlip>
            </a:pPr>
            <a:endParaRPr lang="en-AU" sz="2400" kern="100" dirty="0">
              <a:latin typeface="Arial" panose="020B0604020202020204" pitchFamily="34" charset="0"/>
              <a:ea typeface="Aptos" panose="020B0004020202020204" pitchFamily="34" charset="0"/>
              <a:cs typeface="Times New Roman" panose="02020603050405020304" pitchFamily="18" charset="0"/>
            </a:endParaRPr>
          </a:p>
          <a:p>
            <a:pPr marL="342900" indent="-342900" algn="just">
              <a:buSzPct val="120000"/>
              <a:buBlip>
                <a:blip r:embed="rId2"/>
              </a:buBlip>
            </a:pPr>
            <a:r>
              <a:rPr lang="en-AU" sz="2400" kern="100" dirty="0">
                <a:effectLst/>
                <a:latin typeface="Arial" panose="020B0604020202020204" pitchFamily="34" charset="0"/>
                <a:ea typeface="Aptos" panose="020B0004020202020204" pitchFamily="34" charset="0"/>
                <a:cs typeface="Times New Roman" panose="02020603050405020304" pitchFamily="18" charset="0"/>
              </a:rPr>
              <a:t>Hellenic is positioned at the centre of the Continent’s critical raw material supply chain</a:t>
            </a:r>
          </a:p>
          <a:p>
            <a:pPr marL="342900" indent="-342900" algn="just">
              <a:buSzPct val="120000"/>
              <a:buBlip>
                <a:blip r:embed="rId2"/>
              </a:buBlip>
            </a:pPr>
            <a:endParaRPr lang="en-AU" sz="2400" kern="100" dirty="0">
              <a:latin typeface="Arial" panose="020B0604020202020204" pitchFamily="34" charset="0"/>
              <a:ea typeface="Aptos" panose="020B0004020202020204" pitchFamily="34" charset="0"/>
              <a:cs typeface="Times New Roman" panose="02020603050405020304" pitchFamily="18" charset="0"/>
            </a:endParaRPr>
          </a:p>
          <a:p>
            <a:pPr marL="342900" indent="-342900" algn="just">
              <a:buSzPct val="120000"/>
              <a:buBlip>
                <a:blip r:embed="rId2"/>
              </a:buBlip>
            </a:pPr>
            <a:r>
              <a:rPr lang="en-AU" sz="2400" kern="100" dirty="0">
                <a:effectLst/>
                <a:latin typeface="Arial" panose="020B0604020202020204" pitchFamily="34" charset="0"/>
                <a:ea typeface="Aptos" panose="020B0004020202020204" pitchFamily="34" charset="0"/>
                <a:cs typeface="Times New Roman" panose="02020603050405020304" pitchFamily="18" charset="0"/>
              </a:rPr>
              <a:t>A resolute commitment to responsible exploration, development and mining</a:t>
            </a:r>
          </a:p>
          <a:p>
            <a:pPr marL="342900" indent="-342900" algn="just">
              <a:buSzPct val="120000"/>
              <a:buBlip>
                <a:blip r:embed="rId2"/>
              </a:buBlip>
            </a:pPr>
            <a:endParaRPr lang="en-AU" sz="2400" kern="100" dirty="0">
              <a:latin typeface="Arial" panose="020B0604020202020204" pitchFamily="34" charset="0"/>
              <a:ea typeface="Aptos" panose="020B0004020202020204" pitchFamily="34" charset="0"/>
              <a:cs typeface="Times New Roman" panose="02020603050405020304" pitchFamily="18" charset="0"/>
            </a:endParaRPr>
          </a:p>
          <a:p>
            <a:pPr marL="342900" indent="-342900" algn="just">
              <a:buSzPct val="120000"/>
              <a:buBlip>
                <a:blip r:embed="rId2"/>
              </a:buBlip>
            </a:pPr>
            <a:r>
              <a:rPr lang="en-AU" sz="2400" kern="100" dirty="0">
                <a:effectLst/>
                <a:latin typeface="Arial" panose="020B0604020202020204" pitchFamily="34" charset="0"/>
                <a:ea typeface="Aptos" panose="020B0004020202020204" pitchFamily="34" charset="0"/>
                <a:cs typeface="Times New Roman" panose="02020603050405020304" pitchFamily="18" charset="0"/>
              </a:rPr>
              <a:t>Striving to be leaders in the exploration and development of critical raw material projects in Europe</a:t>
            </a:r>
          </a:p>
          <a:p>
            <a:pPr marL="342900" indent="-342900" algn="just">
              <a:buSzPct val="120000"/>
              <a:buBlip>
                <a:blip r:embed="rId2"/>
              </a:buBlip>
            </a:pPr>
            <a:endParaRPr lang="en-AU" sz="2400" kern="100" dirty="0">
              <a:latin typeface="Arial" panose="020B0604020202020204" pitchFamily="34" charset="0"/>
              <a:ea typeface="Aptos" panose="020B0004020202020204" pitchFamily="34" charset="0"/>
              <a:cs typeface="Times New Roman" panose="02020603050405020304" pitchFamily="18" charset="0"/>
            </a:endParaRPr>
          </a:p>
          <a:p>
            <a:pPr marL="342900" indent="-342900" algn="just">
              <a:buSzPct val="120000"/>
              <a:buBlip>
                <a:blip r:embed="rId2"/>
              </a:buBlip>
            </a:pPr>
            <a:r>
              <a:rPr lang="en-AU" sz="2400" kern="100" dirty="0">
                <a:latin typeface="Arial" panose="020B0604020202020204" pitchFamily="34" charset="0"/>
                <a:ea typeface="Aptos" panose="020B0004020202020204" pitchFamily="34" charset="0"/>
                <a:cs typeface="Times New Roman" panose="02020603050405020304" pitchFamily="18" charset="0"/>
              </a:rPr>
              <a:t>B</a:t>
            </a:r>
            <a:r>
              <a:rPr lang="en-AU" sz="2400" kern="100" dirty="0">
                <a:effectLst/>
                <a:latin typeface="Arial" panose="020B0604020202020204" pitchFamily="34" charset="0"/>
                <a:ea typeface="Aptos" panose="020B0004020202020204" pitchFamily="34" charset="0"/>
                <a:cs typeface="Times New Roman" panose="02020603050405020304" pitchFamily="18" charset="0"/>
              </a:rPr>
              <a:t>uilding a domestic supply to power Europe for generations to come</a:t>
            </a:r>
          </a:p>
        </p:txBody>
      </p:sp>
    </p:spTree>
    <p:extLst>
      <p:ext uri="{BB962C8B-B14F-4D97-AF65-F5344CB8AC3E}">
        <p14:creationId xmlns:p14="http://schemas.microsoft.com/office/powerpoint/2010/main" val="2363158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31EF2F-41DE-AEE0-47B7-7A973BDF1CA0}"/>
              </a:ext>
            </a:extLst>
          </p:cNvPr>
          <p:cNvSpPr/>
          <p:nvPr/>
        </p:nvSpPr>
        <p:spPr>
          <a:xfrm>
            <a:off x="0" y="1087821"/>
            <a:ext cx="9144000" cy="2207172"/>
          </a:xfrm>
          <a:prstGeom prst="rect">
            <a:avLst/>
          </a:prstGeom>
          <a:solidFill>
            <a:srgbClr val="2B1BF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5C671F70-38E8-2446-89D8-BEDE7C149CDA}"/>
              </a:ext>
            </a:extLst>
          </p:cNvPr>
          <p:cNvSpPr>
            <a:spLocks noGrp="1"/>
          </p:cNvSpPr>
          <p:nvPr>
            <p:ph type="title"/>
          </p:nvPr>
        </p:nvSpPr>
        <p:spPr>
          <a:xfrm>
            <a:off x="359227" y="508686"/>
            <a:ext cx="6404179" cy="396520"/>
          </a:xfrm>
        </p:spPr>
        <p:txBody>
          <a:bodyPr>
            <a:normAutofit/>
          </a:bodyPr>
          <a:lstStyle/>
          <a:p>
            <a:r>
              <a:rPr lang="en-GB" sz="2400" dirty="0">
                <a:solidFill>
                  <a:srgbClr val="2B1BFD"/>
                </a:solidFill>
                <a:latin typeface="Arial"/>
                <a:cs typeface="Arial"/>
              </a:rPr>
              <a:t>Molaoi JORC Resource - 4 September 2024</a:t>
            </a:r>
            <a:endParaRPr lang="en-US" sz="2400" dirty="0">
              <a:solidFill>
                <a:srgbClr val="2B1BFD"/>
              </a:solidFill>
              <a:latin typeface="Arial"/>
              <a:cs typeface="Arial"/>
            </a:endParaRPr>
          </a:p>
        </p:txBody>
      </p:sp>
      <p:sp>
        <p:nvSpPr>
          <p:cNvPr id="4" name="TextBox 3">
            <a:extLst>
              <a:ext uri="{FF2B5EF4-FFF2-40B4-BE49-F238E27FC236}">
                <a16:creationId xmlns:a16="http://schemas.microsoft.com/office/drawing/2014/main" id="{4F2B3F65-C972-664C-567A-5BFD83EF89FB}"/>
              </a:ext>
            </a:extLst>
          </p:cNvPr>
          <p:cNvSpPr txBox="1"/>
          <p:nvPr/>
        </p:nvSpPr>
        <p:spPr>
          <a:xfrm>
            <a:off x="359227" y="3674412"/>
            <a:ext cx="8449492" cy="255454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t>Molaoi is in the top 20 undeveloped zinc deposits globally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18 sub-parallel zinc lodes modelled, with 23 lodes identified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Upside potential is to increase the current resource by at least 4x.</a:t>
            </a:r>
          </a:p>
          <a:p>
            <a:endParaRPr lang="en-US" sz="2000" dirty="0"/>
          </a:p>
          <a:p>
            <a:pPr algn="ctr"/>
            <a:r>
              <a:rPr lang="en-US" sz="2000" b="1" dirty="0"/>
              <a:t>Next target upgrade is 40mt – 50mt @ 8.0% </a:t>
            </a:r>
            <a:r>
              <a:rPr lang="en-US" sz="2000" b="1" dirty="0" err="1"/>
              <a:t>ZnEq</a:t>
            </a:r>
            <a:r>
              <a:rPr lang="en-US" sz="2000" b="1" dirty="0"/>
              <a:t>. – 9.0% </a:t>
            </a:r>
            <a:r>
              <a:rPr lang="en-US" sz="2000" b="1" dirty="0" err="1"/>
              <a:t>ZnEq</a:t>
            </a:r>
            <a:r>
              <a:rPr lang="en-US" sz="2000" b="1" dirty="0"/>
              <a:t>.</a:t>
            </a:r>
          </a:p>
          <a:p>
            <a:pPr marL="285750" indent="-285750">
              <a:buFont typeface="Arial" panose="020B0604020202020204" pitchFamily="34" charset="0"/>
              <a:buChar char="•"/>
            </a:pPr>
            <a:endParaRPr lang="en-US" sz="2000" dirty="0"/>
          </a:p>
        </p:txBody>
      </p:sp>
      <p:sp>
        <p:nvSpPr>
          <p:cNvPr id="3" name="TextBox 2">
            <a:extLst>
              <a:ext uri="{FF2B5EF4-FFF2-40B4-BE49-F238E27FC236}">
                <a16:creationId xmlns:a16="http://schemas.microsoft.com/office/drawing/2014/main" id="{4B26EB0D-CC26-DB37-56D2-30F77324DDF5}"/>
              </a:ext>
            </a:extLst>
          </p:cNvPr>
          <p:cNvSpPr txBox="1"/>
          <p:nvPr/>
        </p:nvSpPr>
        <p:spPr>
          <a:xfrm>
            <a:off x="359228" y="1239225"/>
            <a:ext cx="8425544" cy="1938992"/>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b="1" i="0" u="none" strike="noStrike" kern="1200" cap="none" spc="0" normalizeH="0" baseline="0" noProof="0" dirty="0">
                <a:ln>
                  <a:noFill/>
                </a:ln>
                <a:solidFill>
                  <a:srgbClr val="000000"/>
                </a:solidFill>
                <a:effectLst/>
                <a:uLnTx/>
                <a:uFillTx/>
                <a:latin typeface="Arial" panose="020B0604020202020204"/>
                <a:ea typeface="+mn-ea"/>
                <a:cs typeface="+mn-cs"/>
              </a:rPr>
              <a:t>Inferred JORC (2012)</a:t>
            </a:r>
            <a:endParaRPr lang="en-US" b="1" dirty="0">
              <a:solidFill>
                <a:srgbClr val="000000"/>
              </a:solidFill>
              <a:latin typeface="Arial" panose="020B0604020202020204"/>
            </a:endParaRPr>
          </a:p>
          <a:p>
            <a:pPr marR="0" lvl="0" algn="ctr" defTabSz="457200" rtl="0" eaLnBrk="1" fontAlgn="auto" latinLnBrk="0" hangingPunct="1">
              <a:lnSpc>
                <a:spcPct val="100000"/>
              </a:lnSpc>
              <a:spcBef>
                <a:spcPts val="0"/>
              </a:spcBef>
              <a:spcAft>
                <a:spcPts val="0"/>
              </a:spcAft>
              <a:buClrTx/>
              <a:buSzTx/>
              <a:tabLst/>
              <a:defRPr/>
            </a:pPr>
            <a:endParaRPr kumimoji="0" lang="en-US"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R="0" lvl="0" algn="ctr" defTabSz="4572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15.0 million </a:t>
            </a:r>
            <a:r>
              <a:rPr kumimoji="0" lang="en-US" sz="2400" b="1" i="0" u="none" strike="noStrike" kern="1200" cap="none" spc="0" normalizeH="0" baseline="0" noProof="0" dirty="0" err="1">
                <a:ln>
                  <a:noFill/>
                </a:ln>
                <a:solidFill>
                  <a:srgbClr val="000000"/>
                </a:solidFill>
                <a:effectLst/>
                <a:uLnTx/>
                <a:uFillTx/>
                <a:latin typeface="Arial" panose="020B0604020202020204"/>
                <a:ea typeface="+mn-ea"/>
                <a:cs typeface="+mn-cs"/>
              </a:rPr>
              <a:t>tonnes</a:t>
            </a: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 @ 7.26 % Zn, 1.75 % Pb, 39.5 g/t Ag</a:t>
            </a:r>
          </a:p>
          <a:p>
            <a:pPr marR="0" lvl="0" algn="ctr" defTabSz="4572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(9.96 % zinc equivalent)</a:t>
            </a:r>
          </a:p>
          <a:p>
            <a:pPr marR="0" lvl="0" algn="ctr" defTabSz="457200" rtl="0" eaLnBrk="1" fontAlgn="auto" latinLnBrk="0" hangingPunct="1">
              <a:lnSpc>
                <a:spcPct val="100000"/>
              </a:lnSpc>
              <a:spcBef>
                <a:spcPts val="0"/>
              </a:spcBef>
              <a:spcAft>
                <a:spcPts val="0"/>
              </a:spcAft>
              <a:buClrTx/>
              <a:buSzTx/>
              <a:tabLst/>
              <a:defRPr/>
            </a:pPr>
            <a:endParaRPr kumimoji="0" lang="en-US"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endParaRPr>
          </a:p>
          <a:p>
            <a:pPr marR="0" lvl="0" algn="ctr" defTabSz="457200" rtl="0" eaLnBrk="1" fontAlgn="auto" latinLnBrk="0" hangingPunct="1">
              <a:lnSpc>
                <a:spcPct val="100000"/>
              </a:lnSpc>
              <a:spcBef>
                <a:spcPts val="0"/>
              </a:spcBef>
              <a:spcAft>
                <a:spcPts val="0"/>
              </a:spcAft>
              <a:buClrTx/>
              <a:buSzTx/>
              <a:tabLst/>
              <a:defRPr/>
            </a:pPr>
            <a:r>
              <a:rPr kumimoji="0" lang="en-US" b="1" i="0" u="none" strike="noStrike" kern="1200" cap="none" spc="0" normalizeH="0" baseline="0" noProof="0" dirty="0">
                <a:ln>
                  <a:noFill/>
                </a:ln>
                <a:solidFill>
                  <a:srgbClr val="000000"/>
                </a:solidFill>
                <a:effectLst/>
                <a:uLnTx/>
                <a:uFillTx/>
                <a:latin typeface="Arial" panose="020B0604020202020204"/>
                <a:ea typeface="+mn-ea"/>
                <a:cs typeface="+mn-cs"/>
              </a:rPr>
              <a:t>1.09mt of zinc, 260,000t of lead 19.1moz of silver</a:t>
            </a:r>
            <a:endParaRPr lang="en-AU" sz="1600" b="1" dirty="0"/>
          </a:p>
        </p:txBody>
      </p:sp>
    </p:spTree>
    <p:extLst>
      <p:ext uri="{BB962C8B-B14F-4D97-AF65-F5344CB8AC3E}">
        <p14:creationId xmlns:p14="http://schemas.microsoft.com/office/powerpoint/2010/main" val="3330636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02C5ABC-1A65-1C8D-4031-F7F39CD8355D}"/>
              </a:ext>
            </a:extLst>
          </p:cNvPr>
          <p:cNvSpPr txBox="1">
            <a:spLocks/>
          </p:cNvSpPr>
          <p:nvPr/>
        </p:nvSpPr>
        <p:spPr>
          <a:xfrm>
            <a:off x="359228" y="544234"/>
            <a:ext cx="7475083" cy="4463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300" b="1" kern="1200">
                <a:solidFill>
                  <a:schemeClr val="accent5"/>
                </a:solidFill>
                <a:latin typeface="Arial" panose="020B0604020202020204" pitchFamily="34" charset="0"/>
                <a:ea typeface="+mj-ea"/>
                <a:cs typeface="Arial" panose="020B0604020202020204" pitchFamily="34" charset="0"/>
              </a:defRPr>
            </a:lvl1pPr>
          </a:lstStyle>
          <a:p>
            <a:r>
              <a:rPr lang="en-GB" sz="2400" dirty="0">
                <a:solidFill>
                  <a:srgbClr val="2B1BFD"/>
                </a:solidFill>
                <a:latin typeface="Arial"/>
                <a:cs typeface="Arial"/>
              </a:rPr>
              <a:t>Mineralisation from surface and open at depth</a:t>
            </a:r>
            <a:endParaRPr lang="en-US" sz="2400" dirty="0">
              <a:solidFill>
                <a:srgbClr val="2B1BFD"/>
              </a:solidFill>
              <a:latin typeface="Arial"/>
              <a:cs typeface="Arial"/>
            </a:endParaRPr>
          </a:p>
        </p:txBody>
      </p:sp>
      <p:sp>
        <p:nvSpPr>
          <p:cNvPr id="11" name="TextBox 10">
            <a:extLst>
              <a:ext uri="{FF2B5EF4-FFF2-40B4-BE49-F238E27FC236}">
                <a16:creationId xmlns:a16="http://schemas.microsoft.com/office/drawing/2014/main" id="{DDDA8298-7FC6-F3B9-34AA-FAC6302FEFF8}"/>
              </a:ext>
            </a:extLst>
          </p:cNvPr>
          <p:cNvSpPr txBox="1"/>
          <p:nvPr/>
        </p:nvSpPr>
        <p:spPr>
          <a:xfrm>
            <a:off x="1978982" y="5546899"/>
            <a:ext cx="5186035" cy="461665"/>
          </a:xfrm>
          <a:prstGeom prst="rect">
            <a:avLst/>
          </a:prstGeom>
          <a:noFill/>
        </p:spPr>
        <p:txBody>
          <a:bodyPr wrap="none" rtlCol="0">
            <a:spAutoFit/>
          </a:bodyPr>
          <a:lstStyle/>
          <a:p>
            <a:r>
              <a:rPr lang="en-AU" sz="2400" dirty="0"/>
              <a:t>Cross section 4077500 looking north</a:t>
            </a:r>
            <a:endParaRPr lang="en-AU" sz="1600" dirty="0"/>
          </a:p>
        </p:txBody>
      </p:sp>
      <p:pic>
        <p:nvPicPr>
          <p:cNvPr id="4" name="Picture 3" descr="A diagram of a graph&#10;&#10;Description automatically generated with medium confidence">
            <a:extLst>
              <a:ext uri="{FF2B5EF4-FFF2-40B4-BE49-F238E27FC236}">
                <a16:creationId xmlns:a16="http://schemas.microsoft.com/office/drawing/2014/main" id="{94361F8B-3593-C143-9F14-060D2FEBCC01}"/>
              </a:ext>
            </a:extLst>
          </p:cNvPr>
          <p:cNvPicPr>
            <a:picLocks noChangeAspect="1"/>
          </p:cNvPicPr>
          <p:nvPr/>
        </p:nvPicPr>
        <p:blipFill>
          <a:blip r:embed="rId2"/>
          <a:stretch>
            <a:fillRect/>
          </a:stretch>
        </p:blipFill>
        <p:spPr>
          <a:xfrm>
            <a:off x="106593" y="1649635"/>
            <a:ext cx="8945942" cy="3757731"/>
          </a:xfrm>
          <a:prstGeom prst="rect">
            <a:avLst/>
          </a:prstGeom>
          <a:ln>
            <a:solidFill>
              <a:sysClr val="windowText" lastClr="000000"/>
            </a:solidFill>
          </a:ln>
        </p:spPr>
      </p:pic>
      <p:sp>
        <p:nvSpPr>
          <p:cNvPr id="5" name="Arrow: Up-Down 4">
            <a:extLst>
              <a:ext uri="{FF2B5EF4-FFF2-40B4-BE49-F238E27FC236}">
                <a16:creationId xmlns:a16="http://schemas.microsoft.com/office/drawing/2014/main" id="{6E6568EC-8551-6C6C-5B8E-C16F59ABAD4E}"/>
              </a:ext>
            </a:extLst>
          </p:cNvPr>
          <p:cNvSpPr/>
          <p:nvPr/>
        </p:nvSpPr>
        <p:spPr>
          <a:xfrm>
            <a:off x="4054512" y="2432006"/>
            <a:ext cx="45085" cy="1285875"/>
          </a:xfrm>
          <a:prstGeom prst="upDownArrow">
            <a:avLst/>
          </a:prstGeom>
          <a:solidFill>
            <a:sysClr val="windowText" lastClr="00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6" name="Text Box 2">
            <a:extLst>
              <a:ext uri="{FF2B5EF4-FFF2-40B4-BE49-F238E27FC236}">
                <a16:creationId xmlns:a16="http://schemas.microsoft.com/office/drawing/2014/main" id="{0AD2D46C-A78C-5592-D349-D140C9232D3D}"/>
              </a:ext>
            </a:extLst>
          </p:cNvPr>
          <p:cNvSpPr txBox="1">
            <a:spLocks noChangeArrowheads="1"/>
          </p:cNvSpPr>
          <p:nvPr/>
        </p:nvSpPr>
        <p:spPr bwMode="auto">
          <a:xfrm>
            <a:off x="3137338" y="2801871"/>
            <a:ext cx="917174" cy="54614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300m</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Arrow: Left-Right 7">
            <a:extLst>
              <a:ext uri="{FF2B5EF4-FFF2-40B4-BE49-F238E27FC236}">
                <a16:creationId xmlns:a16="http://schemas.microsoft.com/office/drawing/2014/main" id="{378C82E9-067B-4757-3DAF-FE8D5027199C}"/>
              </a:ext>
            </a:extLst>
          </p:cNvPr>
          <p:cNvSpPr/>
          <p:nvPr/>
        </p:nvSpPr>
        <p:spPr>
          <a:xfrm>
            <a:off x="4572000" y="1622814"/>
            <a:ext cx="2564765" cy="45085"/>
          </a:xfrm>
          <a:prstGeom prst="leftRightArrow">
            <a:avLst/>
          </a:prstGeom>
          <a:solidFill>
            <a:sysClr val="windowText" lastClr="00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10" name="TextBox 9">
            <a:extLst>
              <a:ext uri="{FF2B5EF4-FFF2-40B4-BE49-F238E27FC236}">
                <a16:creationId xmlns:a16="http://schemas.microsoft.com/office/drawing/2014/main" id="{12C65029-AC09-84A0-82D4-730706FA0C18}"/>
              </a:ext>
            </a:extLst>
          </p:cNvPr>
          <p:cNvSpPr txBox="1"/>
          <p:nvPr/>
        </p:nvSpPr>
        <p:spPr>
          <a:xfrm>
            <a:off x="359228" y="4377368"/>
            <a:ext cx="2891184" cy="830997"/>
          </a:xfrm>
          <a:prstGeom prst="rect">
            <a:avLst/>
          </a:prstGeom>
          <a:noFill/>
        </p:spPr>
        <p:txBody>
          <a:bodyPr wrap="square" rtlCol="0">
            <a:spAutoFit/>
          </a:bodyPr>
          <a:lstStyle/>
          <a:p>
            <a:r>
              <a:rPr lang="en-US" sz="2400" dirty="0"/>
              <a:t>Each </a:t>
            </a:r>
            <a:r>
              <a:rPr lang="en-US" sz="2400" dirty="0" err="1"/>
              <a:t>colour</a:t>
            </a:r>
            <a:r>
              <a:rPr lang="en-US" sz="2400" dirty="0"/>
              <a:t> is an individual zinc lode</a:t>
            </a:r>
            <a:endParaRPr lang="en-AU" sz="3200" dirty="0"/>
          </a:p>
        </p:txBody>
      </p:sp>
      <p:sp>
        <p:nvSpPr>
          <p:cNvPr id="7" name="Text Box 2">
            <a:extLst>
              <a:ext uri="{FF2B5EF4-FFF2-40B4-BE49-F238E27FC236}">
                <a16:creationId xmlns:a16="http://schemas.microsoft.com/office/drawing/2014/main" id="{5AEC43C1-600A-CBE9-B2F3-047D59F61799}"/>
              </a:ext>
            </a:extLst>
          </p:cNvPr>
          <p:cNvSpPr txBox="1">
            <a:spLocks noChangeArrowheads="1"/>
          </p:cNvSpPr>
          <p:nvPr/>
        </p:nvSpPr>
        <p:spPr bwMode="auto">
          <a:xfrm>
            <a:off x="5395795" y="1237030"/>
            <a:ext cx="917174" cy="54614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400" dirty="0">
                <a:latin typeface="Calibri" panose="020F0502020204030204" pitchFamily="34" charset="0"/>
                <a:ea typeface="Calibri" panose="020F0502020204030204" pitchFamily="34" charset="0"/>
                <a:cs typeface="Times New Roman" panose="02020603050405020304" pitchFamily="18" charset="0"/>
              </a:rPr>
              <a:t>6</a:t>
            </a:r>
            <a:r>
              <a:rPr lang="en-GB" sz="2400" dirty="0">
                <a:effectLst/>
                <a:latin typeface="Calibri" panose="020F0502020204030204" pitchFamily="34" charset="0"/>
                <a:ea typeface="Calibri" panose="020F0502020204030204" pitchFamily="34" charset="0"/>
                <a:cs typeface="Times New Roman" panose="02020603050405020304" pitchFamily="18" charset="0"/>
              </a:rPr>
              <a:t>00m</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45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02C5ABC-1A65-1C8D-4031-F7F39CD8355D}"/>
              </a:ext>
            </a:extLst>
          </p:cNvPr>
          <p:cNvSpPr txBox="1">
            <a:spLocks/>
          </p:cNvSpPr>
          <p:nvPr/>
        </p:nvSpPr>
        <p:spPr>
          <a:xfrm>
            <a:off x="359229" y="544234"/>
            <a:ext cx="6166666" cy="4463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300" b="1" kern="1200">
                <a:solidFill>
                  <a:schemeClr val="accent5"/>
                </a:solidFill>
                <a:latin typeface="Arial" panose="020B0604020202020204" pitchFamily="34" charset="0"/>
                <a:ea typeface="+mj-ea"/>
                <a:cs typeface="Arial" panose="020B0604020202020204" pitchFamily="34" charset="0"/>
              </a:defRPr>
            </a:lvl1pPr>
          </a:lstStyle>
          <a:p>
            <a:r>
              <a:rPr lang="en-GB" sz="2400" dirty="0">
                <a:solidFill>
                  <a:srgbClr val="2B1BFD"/>
                </a:solidFill>
                <a:latin typeface="Arial"/>
                <a:cs typeface="Arial"/>
              </a:rPr>
              <a:t>Amenable widths for underground mining </a:t>
            </a:r>
            <a:endParaRPr lang="en-US" sz="2400" dirty="0">
              <a:solidFill>
                <a:srgbClr val="2B1BFD"/>
              </a:solidFill>
              <a:latin typeface="Arial"/>
              <a:cs typeface="Arial"/>
            </a:endParaRPr>
          </a:p>
        </p:txBody>
      </p:sp>
      <p:sp>
        <p:nvSpPr>
          <p:cNvPr id="2" name="TextBox 1">
            <a:extLst>
              <a:ext uri="{FF2B5EF4-FFF2-40B4-BE49-F238E27FC236}">
                <a16:creationId xmlns:a16="http://schemas.microsoft.com/office/drawing/2014/main" id="{7A686334-664C-C95B-60D6-9EC208D00586}"/>
              </a:ext>
            </a:extLst>
          </p:cNvPr>
          <p:cNvSpPr txBox="1"/>
          <p:nvPr/>
        </p:nvSpPr>
        <p:spPr>
          <a:xfrm>
            <a:off x="2055924" y="5848829"/>
            <a:ext cx="5032147" cy="461665"/>
          </a:xfrm>
          <a:prstGeom prst="rect">
            <a:avLst/>
          </a:prstGeom>
          <a:noFill/>
        </p:spPr>
        <p:txBody>
          <a:bodyPr wrap="none" rtlCol="0">
            <a:spAutoFit/>
          </a:bodyPr>
          <a:lstStyle/>
          <a:p>
            <a:r>
              <a:rPr lang="en-AU" sz="2400" dirty="0"/>
              <a:t>Long section 665400E looking west</a:t>
            </a:r>
            <a:endParaRPr lang="en-AU" sz="1600" dirty="0"/>
          </a:p>
        </p:txBody>
      </p:sp>
      <p:pic>
        <p:nvPicPr>
          <p:cNvPr id="5" name="Picture 4" descr="A colorful lines on a white background&#10;&#10;Description automatically generated">
            <a:extLst>
              <a:ext uri="{FF2B5EF4-FFF2-40B4-BE49-F238E27FC236}">
                <a16:creationId xmlns:a16="http://schemas.microsoft.com/office/drawing/2014/main" id="{DE21DC3E-D434-7E04-D458-E65C62260DFB}"/>
              </a:ext>
            </a:extLst>
          </p:cNvPr>
          <p:cNvPicPr>
            <a:picLocks noChangeAspect="1"/>
          </p:cNvPicPr>
          <p:nvPr/>
        </p:nvPicPr>
        <p:blipFill>
          <a:blip r:embed="rId2"/>
          <a:stretch>
            <a:fillRect/>
          </a:stretch>
        </p:blipFill>
        <p:spPr>
          <a:xfrm>
            <a:off x="107241" y="2861621"/>
            <a:ext cx="8929518" cy="2939759"/>
          </a:xfrm>
          <a:prstGeom prst="rect">
            <a:avLst/>
          </a:prstGeom>
          <a:ln>
            <a:solidFill>
              <a:sysClr val="windowText" lastClr="000000"/>
            </a:solidFill>
          </a:ln>
        </p:spPr>
      </p:pic>
      <p:sp>
        <p:nvSpPr>
          <p:cNvPr id="6" name="Arrow: Left-Right 5">
            <a:extLst>
              <a:ext uri="{FF2B5EF4-FFF2-40B4-BE49-F238E27FC236}">
                <a16:creationId xmlns:a16="http://schemas.microsoft.com/office/drawing/2014/main" id="{37B3F7DB-BFF0-E851-0E3C-B0414FEECA33}"/>
              </a:ext>
            </a:extLst>
          </p:cNvPr>
          <p:cNvSpPr/>
          <p:nvPr/>
        </p:nvSpPr>
        <p:spPr>
          <a:xfrm>
            <a:off x="2430583" y="2844800"/>
            <a:ext cx="5262426" cy="45719"/>
          </a:xfrm>
          <a:prstGeom prst="leftRightArrow">
            <a:avLst/>
          </a:prstGeom>
          <a:solidFill>
            <a:sysClr val="windowText" lastClr="00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8" name="Arrow: Up-Down 7">
            <a:extLst>
              <a:ext uri="{FF2B5EF4-FFF2-40B4-BE49-F238E27FC236}">
                <a16:creationId xmlns:a16="http://schemas.microsoft.com/office/drawing/2014/main" id="{A866A017-E67B-D9F0-D8F9-9FB963480106}"/>
              </a:ext>
            </a:extLst>
          </p:cNvPr>
          <p:cNvSpPr/>
          <p:nvPr/>
        </p:nvSpPr>
        <p:spPr>
          <a:xfrm>
            <a:off x="1063697" y="3574762"/>
            <a:ext cx="45085" cy="1173480"/>
          </a:xfrm>
          <a:prstGeom prst="upDownArrow">
            <a:avLst/>
          </a:prstGeom>
          <a:solidFill>
            <a:sysClr val="windowText" lastClr="00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4" name="TextBox 3">
            <a:extLst>
              <a:ext uri="{FF2B5EF4-FFF2-40B4-BE49-F238E27FC236}">
                <a16:creationId xmlns:a16="http://schemas.microsoft.com/office/drawing/2014/main" id="{0A5D5902-784A-DFB9-C181-FD8321C5AD34}"/>
              </a:ext>
            </a:extLst>
          </p:cNvPr>
          <p:cNvSpPr txBox="1"/>
          <p:nvPr/>
        </p:nvSpPr>
        <p:spPr>
          <a:xfrm>
            <a:off x="382402" y="1205248"/>
            <a:ext cx="8347799" cy="923330"/>
          </a:xfrm>
          <a:prstGeom prst="rect">
            <a:avLst/>
          </a:prstGeom>
          <a:noFill/>
        </p:spPr>
        <p:txBody>
          <a:bodyPr wrap="square" rtlCol="0">
            <a:spAutoFit/>
          </a:bodyPr>
          <a:lstStyle/>
          <a:p>
            <a:pPr marL="285750" indent="-285750">
              <a:buSzPct val="150000"/>
              <a:buBlip>
                <a:blip r:embed="rId3"/>
              </a:buBlip>
            </a:pPr>
            <a:r>
              <a:rPr lang="en-AU" dirty="0"/>
              <a:t>Lode thickness varies from 0.1m – 23m (average 4.1m)</a:t>
            </a:r>
          </a:p>
          <a:p>
            <a:pPr marL="285750" indent="-285750">
              <a:buSzPct val="150000"/>
              <a:buFont typeface="Arial" panose="020B0604020202020204" pitchFamily="34" charset="0"/>
              <a:buChar char="•"/>
            </a:pPr>
            <a:endParaRPr lang="en-AU" dirty="0"/>
          </a:p>
          <a:p>
            <a:pPr marL="285750" indent="-285750">
              <a:buSzPct val="150000"/>
              <a:buBlip>
                <a:blip r:embed="rId3"/>
              </a:buBlip>
            </a:pPr>
            <a:r>
              <a:rPr lang="en-AU" dirty="0"/>
              <a:t>A minimum width of 2.0m is required for mechanised underground mining</a:t>
            </a:r>
            <a:endParaRPr lang="en-AU" sz="1400" dirty="0"/>
          </a:p>
        </p:txBody>
      </p:sp>
      <p:sp>
        <p:nvSpPr>
          <p:cNvPr id="10" name="TextBox 9">
            <a:extLst>
              <a:ext uri="{FF2B5EF4-FFF2-40B4-BE49-F238E27FC236}">
                <a16:creationId xmlns:a16="http://schemas.microsoft.com/office/drawing/2014/main" id="{FFE72179-A5B9-2988-4838-0BCD9DB443A2}"/>
              </a:ext>
            </a:extLst>
          </p:cNvPr>
          <p:cNvSpPr txBox="1"/>
          <p:nvPr/>
        </p:nvSpPr>
        <p:spPr>
          <a:xfrm>
            <a:off x="107241" y="4953730"/>
            <a:ext cx="2891184" cy="830997"/>
          </a:xfrm>
          <a:prstGeom prst="rect">
            <a:avLst/>
          </a:prstGeom>
          <a:noFill/>
        </p:spPr>
        <p:txBody>
          <a:bodyPr wrap="square" rtlCol="0">
            <a:spAutoFit/>
          </a:bodyPr>
          <a:lstStyle/>
          <a:p>
            <a:r>
              <a:rPr lang="en-US" sz="2400" dirty="0"/>
              <a:t>Each </a:t>
            </a:r>
            <a:r>
              <a:rPr lang="en-US" sz="2400" dirty="0" err="1"/>
              <a:t>colour</a:t>
            </a:r>
            <a:r>
              <a:rPr lang="en-US" sz="2400" dirty="0"/>
              <a:t> is an individual zinc lode</a:t>
            </a:r>
            <a:endParaRPr lang="en-AU" sz="3200" dirty="0"/>
          </a:p>
        </p:txBody>
      </p:sp>
      <p:sp>
        <p:nvSpPr>
          <p:cNvPr id="12" name="Text Box 2">
            <a:extLst>
              <a:ext uri="{FF2B5EF4-FFF2-40B4-BE49-F238E27FC236}">
                <a16:creationId xmlns:a16="http://schemas.microsoft.com/office/drawing/2014/main" id="{852C5EC7-FE22-BEC4-217B-38A6FC5C6A05}"/>
              </a:ext>
            </a:extLst>
          </p:cNvPr>
          <p:cNvSpPr txBox="1">
            <a:spLocks noChangeArrowheads="1"/>
          </p:cNvSpPr>
          <p:nvPr/>
        </p:nvSpPr>
        <p:spPr bwMode="auto">
          <a:xfrm>
            <a:off x="191608" y="3898472"/>
            <a:ext cx="917174" cy="54614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400" dirty="0">
                <a:latin typeface="Calibri" panose="020F0502020204030204" pitchFamily="34" charset="0"/>
                <a:ea typeface="Calibri" panose="020F0502020204030204" pitchFamily="34" charset="0"/>
                <a:cs typeface="Times New Roman" panose="02020603050405020304" pitchFamily="18" charset="0"/>
              </a:rPr>
              <a:t>4</a:t>
            </a:r>
            <a:r>
              <a:rPr lang="en-GB" sz="2400" dirty="0">
                <a:effectLst/>
                <a:latin typeface="Calibri" panose="020F0502020204030204" pitchFamily="34" charset="0"/>
                <a:ea typeface="Calibri" panose="020F0502020204030204" pitchFamily="34" charset="0"/>
                <a:cs typeface="Times New Roman" panose="02020603050405020304" pitchFamily="18" charset="0"/>
              </a:rPr>
              <a:t>00m</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86A75C6C-4C2E-CB73-4EB6-E9E6430F5B43}"/>
              </a:ext>
            </a:extLst>
          </p:cNvPr>
          <p:cNvSpPr txBox="1">
            <a:spLocks noChangeArrowheads="1"/>
          </p:cNvSpPr>
          <p:nvPr/>
        </p:nvSpPr>
        <p:spPr bwMode="auto">
          <a:xfrm>
            <a:off x="4365506" y="2450645"/>
            <a:ext cx="1183955" cy="54614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2,000m</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9938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C8B34B-E318-C455-8262-7681D07625AB}"/>
              </a:ext>
            </a:extLst>
          </p:cNvPr>
          <p:cNvSpPr/>
          <p:nvPr/>
        </p:nvSpPr>
        <p:spPr>
          <a:xfrm>
            <a:off x="0" y="0"/>
            <a:ext cx="1005286" cy="1269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F5A3918A-F0D7-47E0-9E42-A9AB9C49B6DD}"/>
              </a:ext>
            </a:extLst>
          </p:cNvPr>
          <p:cNvPicPr>
            <a:picLocks noChangeAspect="1"/>
          </p:cNvPicPr>
          <p:nvPr/>
        </p:nvPicPr>
        <p:blipFill>
          <a:blip r:embed="rId2"/>
          <a:srcRect/>
          <a:stretch/>
        </p:blipFill>
        <p:spPr>
          <a:xfrm>
            <a:off x="732952" y="-3740"/>
            <a:ext cx="7609742" cy="6846992"/>
          </a:xfrm>
          <a:prstGeom prst="rect">
            <a:avLst/>
          </a:prstGeom>
        </p:spPr>
      </p:pic>
      <p:sp>
        <p:nvSpPr>
          <p:cNvPr id="29" name="TextBox 28">
            <a:extLst>
              <a:ext uri="{FF2B5EF4-FFF2-40B4-BE49-F238E27FC236}">
                <a16:creationId xmlns:a16="http://schemas.microsoft.com/office/drawing/2014/main" id="{8ABDD805-A9CE-D257-6339-876417B5C72C}"/>
              </a:ext>
            </a:extLst>
          </p:cNvPr>
          <p:cNvSpPr txBox="1"/>
          <p:nvPr/>
        </p:nvSpPr>
        <p:spPr>
          <a:xfrm>
            <a:off x="1976284" y="122243"/>
            <a:ext cx="2121093" cy="369332"/>
          </a:xfrm>
          <a:prstGeom prst="rect">
            <a:avLst/>
          </a:prstGeom>
          <a:noFill/>
        </p:spPr>
        <p:txBody>
          <a:bodyPr wrap="none" rtlCol="0">
            <a:spAutoFit/>
          </a:bodyPr>
          <a:lstStyle/>
          <a:p>
            <a:r>
              <a:rPr lang="en-AU" b="1" dirty="0" err="1"/>
              <a:t>Apideas</a:t>
            </a:r>
            <a:r>
              <a:rPr lang="en-AU" b="1" dirty="0"/>
              <a:t> </a:t>
            </a:r>
            <a:r>
              <a:rPr lang="en-AU" b="1" i="1" dirty="0"/>
              <a:t>undrilled</a:t>
            </a:r>
          </a:p>
        </p:txBody>
      </p:sp>
      <p:sp>
        <p:nvSpPr>
          <p:cNvPr id="32" name="Oval 31">
            <a:extLst>
              <a:ext uri="{FF2B5EF4-FFF2-40B4-BE49-F238E27FC236}">
                <a16:creationId xmlns:a16="http://schemas.microsoft.com/office/drawing/2014/main" id="{40FA267B-99A2-06CB-0FAB-C5156E049A10}"/>
              </a:ext>
            </a:extLst>
          </p:cNvPr>
          <p:cNvSpPr/>
          <p:nvPr/>
        </p:nvSpPr>
        <p:spPr>
          <a:xfrm>
            <a:off x="1607574" y="299846"/>
            <a:ext cx="191729" cy="1917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34A4FA19-C1EF-FF9F-3940-15988590386C}"/>
              </a:ext>
            </a:extLst>
          </p:cNvPr>
          <p:cNvSpPr/>
          <p:nvPr/>
        </p:nvSpPr>
        <p:spPr>
          <a:xfrm>
            <a:off x="2148748" y="938943"/>
            <a:ext cx="191729" cy="1917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13A342BB-A59F-56B5-5333-DB1D96E3A94C}"/>
              </a:ext>
            </a:extLst>
          </p:cNvPr>
          <p:cNvSpPr/>
          <p:nvPr/>
        </p:nvSpPr>
        <p:spPr>
          <a:xfrm>
            <a:off x="1990567" y="1477399"/>
            <a:ext cx="191729" cy="1917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B82B04BF-6ECC-FAD7-E401-F479053BA3FC}"/>
              </a:ext>
            </a:extLst>
          </p:cNvPr>
          <p:cNvSpPr/>
          <p:nvPr/>
        </p:nvSpPr>
        <p:spPr>
          <a:xfrm>
            <a:off x="3497826" y="2074568"/>
            <a:ext cx="191729" cy="1917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4CDF0BC8-A530-6929-DCE0-2C77D3A231A6}"/>
              </a:ext>
            </a:extLst>
          </p:cNvPr>
          <p:cNvSpPr/>
          <p:nvPr/>
        </p:nvSpPr>
        <p:spPr>
          <a:xfrm>
            <a:off x="3689555" y="3237271"/>
            <a:ext cx="191729" cy="1917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D4C44E74-FF57-3A27-5A47-43191B672ECD}"/>
              </a:ext>
            </a:extLst>
          </p:cNvPr>
          <p:cNvSpPr/>
          <p:nvPr/>
        </p:nvSpPr>
        <p:spPr>
          <a:xfrm>
            <a:off x="4960374" y="3429000"/>
            <a:ext cx="191729" cy="1917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Oval 37">
            <a:extLst>
              <a:ext uri="{FF2B5EF4-FFF2-40B4-BE49-F238E27FC236}">
                <a16:creationId xmlns:a16="http://schemas.microsoft.com/office/drawing/2014/main" id="{CFD2E59F-1F92-02F7-3144-787BF8D97A48}"/>
              </a:ext>
            </a:extLst>
          </p:cNvPr>
          <p:cNvSpPr/>
          <p:nvPr/>
        </p:nvSpPr>
        <p:spPr>
          <a:xfrm>
            <a:off x="4989474" y="4048354"/>
            <a:ext cx="191729" cy="1917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Oval 38">
            <a:extLst>
              <a:ext uri="{FF2B5EF4-FFF2-40B4-BE49-F238E27FC236}">
                <a16:creationId xmlns:a16="http://schemas.microsoft.com/office/drawing/2014/main" id="{69FC24C7-A607-910A-1D04-58AB55EAC1D6}"/>
              </a:ext>
            </a:extLst>
          </p:cNvPr>
          <p:cNvSpPr/>
          <p:nvPr/>
        </p:nvSpPr>
        <p:spPr>
          <a:xfrm>
            <a:off x="5756786" y="4185130"/>
            <a:ext cx="191729" cy="1917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ED4F9366-99EF-CC9E-7C40-79BD434B7CAD}"/>
              </a:ext>
            </a:extLst>
          </p:cNvPr>
          <p:cNvSpPr/>
          <p:nvPr/>
        </p:nvSpPr>
        <p:spPr>
          <a:xfrm>
            <a:off x="5756787" y="5075894"/>
            <a:ext cx="191729" cy="1917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Oval 40">
            <a:extLst>
              <a:ext uri="{FF2B5EF4-FFF2-40B4-BE49-F238E27FC236}">
                <a16:creationId xmlns:a16="http://schemas.microsoft.com/office/drawing/2014/main" id="{E0B27A96-68D9-EAD9-A106-57B35EC1225C}"/>
              </a:ext>
            </a:extLst>
          </p:cNvPr>
          <p:cNvSpPr/>
          <p:nvPr/>
        </p:nvSpPr>
        <p:spPr>
          <a:xfrm>
            <a:off x="7305367" y="5982892"/>
            <a:ext cx="191729" cy="1917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TextBox 41">
            <a:extLst>
              <a:ext uri="{FF2B5EF4-FFF2-40B4-BE49-F238E27FC236}">
                <a16:creationId xmlns:a16="http://schemas.microsoft.com/office/drawing/2014/main" id="{92CC96D7-7419-7257-77CC-CA6C44A8D543}"/>
              </a:ext>
            </a:extLst>
          </p:cNvPr>
          <p:cNvSpPr txBox="1"/>
          <p:nvPr/>
        </p:nvSpPr>
        <p:spPr>
          <a:xfrm>
            <a:off x="2340477" y="850141"/>
            <a:ext cx="1877437" cy="369332"/>
          </a:xfrm>
          <a:prstGeom prst="rect">
            <a:avLst/>
          </a:prstGeom>
          <a:noFill/>
        </p:spPr>
        <p:txBody>
          <a:bodyPr wrap="none" rtlCol="0">
            <a:spAutoFit/>
          </a:bodyPr>
          <a:lstStyle/>
          <a:p>
            <a:r>
              <a:rPr lang="en-AU" b="1" dirty="0" err="1"/>
              <a:t>Kofini</a:t>
            </a:r>
            <a:r>
              <a:rPr lang="en-AU" b="1" dirty="0"/>
              <a:t> </a:t>
            </a:r>
            <a:r>
              <a:rPr lang="en-AU" b="1" i="1" dirty="0"/>
              <a:t>undrilled</a:t>
            </a:r>
          </a:p>
        </p:txBody>
      </p:sp>
      <p:sp>
        <p:nvSpPr>
          <p:cNvPr id="43" name="TextBox 42">
            <a:extLst>
              <a:ext uri="{FF2B5EF4-FFF2-40B4-BE49-F238E27FC236}">
                <a16:creationId xmlns:a16="http://schemas.microsoft.com/office/drawing/2014/main" id="{8448DBC0-77A2-03B4-E85D-AB3319F735B9}"/>
              </a:ext>
            </a:extLst>
          </p:cNvPr>
          <p:cNvSpPr txBox="1"/>
          <p:nvPr/>
        </p:nvSpPr>
        <p:spPr>
          <a:xfrm>
            <a:off x="653754" y="1287346"/>
            <a:ext cx="1159292" cy="646331"/>
          </a:xfrm>
          <a:prstGeom prst="rect">
            <a:avLst/>
          </a:prstGeom>
          <a:noFill/>
        </p:spPr>
        <p:txBody>
          <a:bodyPr wrap="none" rtlCol="0">
            <a:spAutoFit/>
          </a:bodyPr>
          <a:lstStyle/>
          <a:p>
            <a:pPr algn="r"/>
            <a:r>
              <a:rPr lang="en-AU" b="1" dirty="0"/>
              <a:t>Derveni</a:t>
            </a:r>
          </a:p>
          <a:p>
            <a:pPr algn="r"/>
            <a:r>
              <a:rPr lang="en-AU" b="1" i="1" dirty="0"/>
              <a:t>undrilled</a:t>
            </a:r>
          </a:p>
        </p:txBody>
      </p:sp>
      <p:sp>
        <p:nvSpPr>
          <p:cNvPr id="44" name="TextBox 43">
            <a:extLst>
              <a:ext uri="{FF2B5EF4-FFF2-40B4-BE49-F238E27FC236}">
                <a16:creationId xmlns:a16="http://schemas.microsoft.com/office/drawing/2014/main" id="{5C4A1081-8DB5-A38D-EA37-2CD762AE9D5F}"/>
              </a:ext>
            </a:extLst>
          </p:cNvPr>
          <p:cNvSpPr txBox="1"/>
          <p:nvPr/>
        </p:nvSpPr>
        <p:spPr>
          <a:xfrm>
            <a:off x="1755041" y="1951843"/>
            <a:ext cx="1742785" cy="646331"/>
          </a:xfrm>
          <a:prstGeom prst="rect">
            <a:avLst/>
          </a:prstGeom>
          <a:noFill/>
        </p:spPr>
        <p:txBody>
          <a:bodyPr wrap="none" rtlCol="0">
            <a:spAutoFit/>
          </a:bodyPr>
          <a:lstStyle/>
          <a:p>
            <a:pPr algn="r"/>
            <a:r>
              <a:rPr lang="en-AU" b="1" dirty="0" err="1"/>
              <a:t>Fournos</a:t>
            </a:r>
            <a:endParaRPr lang="en-AU" b="1" dirty="0"/>
          </a:p>
          <a:p>
            <a:pPr algn="r"/>
            <a:r>
              <a:rPr lang="en-AU" b="1" i="1" dirty="0"/>
              <a:t>3m @ 8.4% Zn</a:t>
            </a:r>
          </a:p>
        </p:txBody>
      </p:sp>
      <p:sp>
        <p:nvSpPr>
          <p:cNvPr id="45" name="TextBox 44">
            <a:extLst>
              <a:ext uri="{FF2B5EF4-FFF2-40B4-BE49-F238E27FC236}">
                <a16:creationId xmlns:a16="http://schemas.microsoft.com/office/drawing/2014/main" id="{F3C460F0-1AEF-BC7E-DFF2-1846E5758B23}"/>
              </a:ext>
            </a:extLst>
          </p:cNvPr>
          <p:cNvSpPr txBox="1"/>
          <p:nvPr/>
        </p:nvSpPr>
        <p:spPr>
          <a:xfrm>
            <a:off x="1571231" y="3190650"/>
            <a:ext cx="1935145" cy="646331"/>
          </a:xfrm>
          <a:prstGeom prst="rect">
            <a:avLst/>
          </a:prstGeom>
          <a:noFill/>
        </p:spPr>
        <p:txBody>
          <a:bodyPr wrap="none" rtlCol="0">
            <a:spAutoFit/>
          </a:bodyPr>
          <a:lstStyle/>
          <a:p>
            <a:pPr algn="r"/>
            <a:r>
              <a:rPr lang="en-AU" b="1" dirty="0" err="1"/>
              <a:t>Mesovouni</a:t>
            </a:r>
            <a:endParaRPr lang="en-AU" b="1" dirty="0"/>
          </a:p>
          <a:p>
            <a:pPr algn="r"/>
            <a:r>
              <a:rPr lang="en-AU" b="1" i="1" dirty="0"/>
              <a:t>0.3m @ 3.2% Zn</a:t>
            </a:r>
          </a:p>
        </p:txBody>
      </p:sp>
      <p:sp>
        <p:nvSpPr>
          <p:cNvPr id="46" name="TextBox 45">
            <a:extLst>
              <a:ext uri="{FF2B5EF4-FFF2-40B4-BE49-F238E27FC236}">
                <a16:creationId xmlns:a16="http://schemas.microsoft.com/office/drawing/2014/main" id="{C32E82B0-058B-5E66-0C9C-499576E035B9}"/>
              </a:ext>
            </a:extLst>
          </p:cNvPr>
          <p:cNvSpPr txBox="1"/>
          <p:nvPr/>
        </p:nvSpPr>
        <p:spPr>
          <a:xfrm>
            <a:off x="5123876" y="3244334"/>
            <a:ext cx="2973891" cy="369332"/>
          </a:xfrm>
          <a:prstGeom prst="rect">
            <a:avLst/>
          </a:prstGeom>
          <a:noFill/>
        </p:spPr>
        <p:txBody>
          <a:bodyPr wrap="none" rtlCol="0">
            <a:spAutoFit/>
          </a:bodyPr>
          <a:lstStyle/>
          <a:p>
            <a:r>
              <a:rPr lang="en-AU" b="1" dirty="0" err="1"/>
              <a:t>Gkagkania</a:t>
            </a:r>
            <a:r>
              <a:rPr lang="en-AU" b="1" dirty="0"/>
              <a:t> </a:t>
            </a:r>
            <a:r>
              <a:rPr lang="en-AU" b="1" i="1" dirty="0"/>
              <a:t>3m @ 6.7% Zn</a:t>
            </a:r>
          </a:p>
        </p:txBody>
      </p:sp>
      <p:sp>
        <p:nvSpPr>
          <p:cNvPr id="47" name="TextBox 46">
            <a:extLst>
              <a:ext uri="{FF2B5EF4-FFF2-40B4-BE49-F238E27FC236}">
                <a16:creationId xmlns:a16="http://schemas.microsoft.com/office/drawing/2014/main" id="{E8B25716-265B-EA05-DA92-DA882E3A6C92}"/>
              </a:ext>
            </a:extLst>
          </p:cNvPr>
          <p:cNvSpPr txBox="1"/>
          <p:nvPr/>
        </p:nvSpPr>
        <p:spPr>
          <a:xfrm>
            <a:off x="3179098" y="3802941"/>
            <a:ext cx="1871025" cy="646331"/>
          </a:xfrm>
          <a:prstGeom prst="rect">
            <a:avLst/>
          </a:prstGeom>
          <a:noFill/>
        </p:spPr>
        <p:txBody>
          <a:bodyPr wrap="none" rtlCol="0">
            <a:spAutoFit/>
          </a:bodyPr>
          <a:lstStyle/>
          <a:p>
            <a:pPr algn="r"/>
            <a:r>
              <a:rPr lang="en-AU" b="1" dirty="0"/>
              <a:t>Stavros</a:t>
            </a:r>
          </a:p>
          <a:p>
            <a:pPr algn="r"/>
            <a:r>
              <a:rPr lang="en-AU" b="1" i="1" dirty="0"/>
              <a:t>7m @ 10.2% Zn</a:t>
            </a:r>
          </a:p>
        </p:txBody>
      </p:sp>
      <p:sp>
        <p:nvSpPr>
          <p:cNvPr id="48" name="TextBox 47">
            <a:extLst>
              <a:ext uri="{FF2B5EF4-FFF2-40B4-BE49-F238E27FC236}">
                <a16:creationId xmlns:a16="http://schemas.microsoft.com/office/drawing/2014/main" id="{E2181D2E-8EC9-0964-0668-7A4961D749A9}"/>
              </a:ext>
            </a:extLst>
          </p:cNvPr>
          <p:cNvSpPr txBox="1"/>
          <p:nvPr/>
        </p:nvSpPr>
        <p:spPr>
          <a:xfrm>
            <a:off x="5750373" y="3901289"/>
            <a:ext cx="2482411" cy="369332"/>
          </a:xfrm>
          <a:prstGeom prst="rect">
            <a:avLst/>
          </a:prstGeom>
          <a:noFill/>
        </p:spPr>
        <p:txBody>
          <a:bodyPr wrap="none" rtlCol="0">
            <a:spAutoFit/>
          </a:bodyPr>
          <a:lstStyle/>
          <a:p>
            <a:r>
              <a:rPr lang="en-AU" b="1" dirty="0" err="1"/>
              <a:t>Vigla</a:t>
            </a:r>
            <a:r>
              <a:rPr lang="en-AU" b="1" dirty="0"/>
              <a:t> </a:t>
            </a:r>
            <a:r>
              <a:rPr lang="en-AU" b="1" i="1" dirty="0"/>
              <a:t>3m @ 12.9% Zn</a:t>
            </a:r>
          </a:p>
        </p:txBody>
      </p:sp>
      <p:sp>
        <p:nvSpPr>
          <p:cNvPr id="49" name="TextBox 48">
            <a:extLst>
              <a:ext uri="{FF2B5EF4-FFF2-40B4-BE49-F238E27FC236}">
                <a16:creationId xmlns:a16="http://schemas.microsoft.com/office/drawing/2014/main" id="{6FB7C053-BE1E-5D76-0E5F-E0D6C40D210C}"/>
              </a:ext>
            </a:extLst>
          </p:cNvPr>
          <p:cNvSpPr txBox="1"/>
          <p:nvPr/>
        </p:nvSpPr>
        <p:spPr>
          <a:xfrm>
            <a:off x="5988840" y="5012756"/>
            <a:ext cx="1672253" cy="646331"/>
          </a:xfrm>
          <a:prstGeom prst="rect">
            <a:avLst/>
          </a:prstGeom>
          <a:noFill/>
        </p:spPr>
        <p:txBody>
          <a:bodyPr wrap="none" rtlCol="0">
            <a:spAutoFit/>
          </a:bodyPr>
          <a:lstStyle/>
          <a:p>
            <a:r>
              <a:rPr lang="en-AU" b="1" dirty="0" err="1"/>
              <a:t>Kalamaki</a:t>
            </a:r>
            <a:endParaRPr lang="en-AU" b="1" dirty="0"/>
          </a:p>
          <a:p>
            <a:r>
              <a:rPr lang="en-AU" b="1" i="1" dirty="0"/>
              <a:t>zinc resource</a:t>
            </a:r>
          </a:p>
        </p:txBody>
      </p:sp>
      <p:sp>
        <p:nvSpPr>
          <p:cNvPr id="50" name="TextBox 49">
            <a:extLst>
              <a:ext uri="{FF2B5EF4-FFF2-40B4-BE49-F238E27FC236}">
                <a16:creationId xmlns:a16="http://schemas.microsoft.com/office/drawing/2014/main" id="{E7C5DA29-82FE-AE4E-C160-0298F457EAF5}"/>
              </a:ext>
            </a:extLst>
          </p:cNvPr>
          <p:cNvSpPr txBox="1"/>
          <p:nvPr/>
        </p:nvSpPr>
        <p:spPr>
          <a:xfrm>
            <a:off x="7458530" y="5755590"/>
            <a:ext cx="1159292" cy="646331"/>
          </a:xfrm>
          <a:prstGeom prst="rect">
            <a:avLst/>
          </a:prstGeom>
          <a:noFill/>
        </p:spPr>
        <p:txBody>
          <a:bodyPr wrap="none" rtlCol="0">
            <a:spAutoFit/>
          </a:bodyPr>
          <a:lstStyle/>
          <a:p>
            <a:r>
              <a:rPr lang="en-AU" b="1" dirty="0" err="1"/>
              <a:t>Potamia</a:t>
            </a:r>
            <a:endParaRPr lang="en-AU" b="1" dirty="0"/>
          </a:p>
          <a:p>
            <a:r>
              <a:rPr lang="en-AU" b="1" i="1" dirty="0"/>
              <a:t>undrilled</a:t>
            </a:r>
          </a:p>
        </p:txBody>
      </p:sp>
      <p:pic>
        <p:nvPicPr>
          <p:cNvPr id="54" name="Picture 53">
            <a:extLst>
              <a:ext uri="{FF2B5EF4-FFF2-40B4-BE49-F238E27FC236}">
                <a16:creationId xmlns:a16="http://schemas.microsoft.com/office/drawing/2014/main" id="{95E79745-FF83-CA69-4A67-59433EE5420E}"/>
              </a:ext>
            </a:extLst>
          </p:cNvPr>
          <p:cNvPicPr>
            <a:picLocks noChangeAspect="1"/>
          </p:cNvPicPr>
          <p:nvPr/>
        </p:nvPicPr>
        <p:blipFill>
          <a:blip r:embed="rId3"/>
          <a:srcRect/>
          <a:stretch/>
        </p:blipFill>
        <p:spPr>
          <a:xfrm>
            <a:off x="5439699" y="4344"/>
            <a:ext cx="3711168" cy="2783375"/>
          </a:xfrm>
          <a:prstGeom prst="rect">
            <a:avLst/>
          </a:prstGeom>
        </p:spPr>
      </p:pic>
      <p:sp>
        <p:nvSpPr>
          <p:cNvPr id="56" name="Rectangle 55">
            <a:extLst>
              <a:ext uri="{FF2B5EF4-FFF2-40B4-BE49-F238E27FC236}">
                <a16:creationId xmlns:a16="http://schemas.microsoft.com/office/drawing/2014/main" id="{B3612EF3-6801-1E7A-EC00-856F3807107C}"/>
              </a:ext>
            </a:extLst>
          </p:cNvPr>
          <p:cNvSpPr/>
          <p:nvPr/>
        </p:nvSpPr>
        <p:spPr>
          <a:xfrm>
            <a:off x="7331584" y="4328885"/>
            <a:ext cx="1812416" cy="1033414"/>
          </a:xfrm>
          <a:prstGeom prst="rect">
            <a:avLst/>
          </a:prstGeom>
          <a:solidFill>
            <a:srgbClr val="0070C0">
              <a:alpha val="16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TextBox 56">
            <a:extLst>
              <a:ext uri="{FF2B5EF4-FFF2-40B4-BE49-F238E27FC236}">
                <a16:creationId xmlns:a16="http://schemas.microsoft.com/office/drawing/2014/main" id="{27FB15FE-3835-E9DC-866F-61D9AAD11563}"/>
              </a:ext>
            </a:extLst>
          </p:cNvPr>
          <p:cNvSpPr txBox="1"/>
          <p:nvPr/>
        </p:nvSpPr>
        <p:spPr>
          <a:xfrm>
            <a:off x="7394666" y="4370619"/>
            <a:ext cx="1729542" cy="1015663"/>
          </a:xfrm>
          <a:prstGeom prst="rect">
            <a:avLst/>
          </a:prstGeom>
          <a:noFill/>
        </p:spPr>
        <p:txBody>
          <a:bodyPr wrap="square" rtlCol="0">
            <a:spAutoFit/>
          </a:bodyPr>
          <a:lstStyle/>
          <a:p>
            <a:pPr algn="ctr"/>
            <a:r>
              <a:rPr lang="en-AU" sz="2000" dirty="0">
                <a:solidFill>
                  <a:srgbClr val="2B1BFD"/>
                </a:solidFill>
              </a:rPr>
              <a:t>1.09mt Zn</a:t>
            </a:r>
          </a:p>
          <a:p>
            <a:pPr algn="ctr"/>
            <a:r>
              <a:rPr lang="en-AU" sz="2000" dirty="0">
                <a:solidFill>
                  <a:srgbClr val="2B1BFD"/>
                </a:solidFill>
              </a:rPr>
              <a:t>260,000t Pb</a:t>
            </a:r>
          </a:p>
          <a:p>
            <a:pPr algn="ctr"/>
            <a:r>
              <a:rPr lang="en-AU" sz="2000" dirty="0">
                <a:solidFill>
                  <a:srgbClr val="2B1BFD"/>
                </a:solidFill>
              </a:rPr>
              <a:t>19.1moz Ag</a:t>
            </a:r>
          </a:p>
        </p:txBody>
      </p:sp>
      <p:sp>
        <p:nvSpPr>
          <p:cNvPr id="58" name="Arrow: Left 57">
            <a:extLst>
              <a:ext uri="{FF2B5EF4-FFF2-40B4-BE49-F238E27FC236}">
                <a16:creationId xmlns:a16="http://schemas.microsoft.com/office/drawing/2014/main" id="{F6A54283-DB53-8292-A613-4D1A7A630229}"/>
              </a:ext>
            </a:extLst>
          </p:cNvPr>
          <p:cNvSpPr/>
          <p:nvPr/>
        </p:nvSpPr>
        <p:spPr>
          <a:xfrm>
            <a:off x="6016835" y="4687558"/>
            <a:ext cx="1332000" cy="102547"/>
          </a:xfrm>
          <a:prstGeom prst="leftArrow">
            <a:avLst/>
          </a:prstGeom>
          <a:solidFill>
            <a:srgbClr val="2B1BFD"/>
          </a:solidFill>
          <a:ln>
            <a:solidFill>
              <a:srgbClr val="2B1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Oval 58">
            <a:extLst>
              <a:ext uri="{FF2B5EF4-FFF2-40B4-BE49-F238E27FC236}">
                <a16:creationId xmlns:a16="http://schemas.microsoft.com/office/drawing/2014/main" id="{787B480C-3543-843F-26B2-D617B223B052}"/>
              </a:ext>
            </a:extLst>
          </p:cNvPr>
          <p:cNvSpPr/>
          <p:nvPr/>
        </p:nvSpPr>
        <p:spPr>
          <a:xfrm>
            <a:off x="123132" y="4067141"/>
            <a:ext cx="191729" cy="1917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TextBox 59">
            <a:extLst>
              <a:ext uri="{FF2B5EF4-FFF2-40B4-BE49-F238E27FC236}">
                <a16:creationId xmlns:a16="http://schemas.microsoft.com/office/drawing/2014/main" id="{CC4655D1-B3A4-4232-E167-CD92CEA18DEA}"/>
              </a:ext>
            </a:extLst>
          </p:cNvPr>
          <p:cNvSpPr txBox="1"/>
          <p:nvPr/>
        </p:nvSpPr>
        <p:spPr>
          <a:xfrm>
            <a:off x="314861" y="3978339"/>
            <a:ext cx="1697901" cy="369332"/>
          </a:xfrm>
          <a:prstGeom prst="rect">
            <a:avLst/>
          </a:prstGeom>
          <a:noFill/>
        </p:spPr>
        <p:txBody>
          <a:bodyPr wrap="none" rtlCol="0">
            <a:spAutoFit/>
          </a:bodyPr>
          <a:lstStyle/>
          <a:p>
            <a:r>
              <a:rPr lang="en-AU" b="1" dirty="0"/>
              <a:t>Zinc prospect</a:t>
            </a:r>
          </a:p>
        </p:txBody>
      </p:sp>
      <p:sp>
        <p:nvSpPr>
          <p:cNvPr id="61" name="Oval 60">
            <a:extLst>
              <a:ext uri="{FF2B5EF4-FFF2-40B4-BE49-F238E27FC236}">
                <a16:creationId xmlns:a16="http://schemas.microsoft.com/office/drawing/2014/main" id="{0D13A19E-0E16-94BE-3491-76461835A72F}"/>
              </a:ext>
            </a:extLst>
          </p:cNvPr>
          <p:cNvSpPr/>
          <p:nvPr/>
        </p:nvSpPr>
        <p:spPr>
          <a:xfrm>
            <a:off x="5656616" y="6145697"/>
            <a:ext cx="191729" cy="19172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TextBox 61">
            <a:extLst>
              <a:ext uri="{FF2B5EF4-FFF2-40B4-BE49-F238E27FC236}">
                <a16:creationId xmlns:a16="http://schemas.microsoft.com/office/drawing/2014/main" id="{81FEF0F2-3537-4C75-F20A-5288E2E0DC16}"/>
              </a:ext>
            </a:extLst>
          </p:cNvPr>
          <p:cNvSpPr txBox="1"/>
          <p:nvPr/>
        </p:nvSpPr>
        <p:spPr>
          <a:xfrm>
            <a:off x="3593230" y="5755590"/>
            <a:ext cx="2063386" cy="923330"/>
          </a:xfrm>
          <a:prstGeom prst="rect">
            <a:avLst/>
          </a:prstGeom>
          <a:noFill/>
        </p:spPr>
        <p:txBody>
          <a:bodyPr wrap="none" rtlCol="0">
            <a:spAutoFit/>
          </a:bodyPr>
          <a:lstStyle/>
          <a:p>
            <a:pPr algn="r"/>
            <a:r>
              <a:rPr lang="en-AU" b="1" dirty="0"/>
              <a:t>Agio</a:t>
            </a:r>
          </a:p>
          <a:p>
            <a:pPr algn="r"/>
            <a:r>
              <a:rPr lang="en-AU" b="1" dirty="0" err="1"/>
              <a:t>Eustratios</a:t>
            </a:r>
            <a:endParaRPr lang="en-AU" b="1" dirty="0"/>
          </a:p>
          <a:p>
            <a:pPr algn="r"/>
            <a:r>
              <a:rPr lang="en-AU" b="1" i="1" dirty="0"/>
              <a:t>0.5m @ 27.3% Zn</a:t>
            </a:r>
          </a:p>
        </p:txBody>
      </p:sp>
      <p:sp>
        <p:nvSpPr>
          <p:cNvPr id="65" name="TextBox 64">
            <a:extLst>
              <a:ext uri="{FF2B5EF4-FFF2-40B4-BE49-F238E27FC236}">
                <a16:creationId xmlns:a16="http://schemas.microsoft.com/office/drawing/2014/main" id="{341D65F7-7620-2A17-49DE-6795C702169E}"/>
              </a:ext>
            </a:extLst>
          </p:cNvPr>
          <p:cNvSpPr txBox="1"/>
          <p:nvPr/>
        </p:nvSpPr>
        <p:spPr>
          <a:xfrm>
            <a:off x="384603" y="2614470"/>
            <a:ext cx="620683" cy="369332"/>
          </a:xfrm>
          <a:prstGeom prst="rect">
            <a:avLst/>
          </a:prstGeom>
          <a:noFill/>
        </p:spPr>
        <p:txBody>
          <a:bodyPr wrap="none" rtlCol="0">
            <a:spAutoFit/>
          </a:bodyPr>
          <a:lstStyle/>
          <a:p>
            <a:r>
              <a:rPr lang="en-AU" dirty="0"/>
              <a:t>2km</a:t>
            </a:r>
          </a:p>
        </p:txBody>
      </p:sp>
      <p:cxnSp>
        <p:nvCxnSpPr>
          <p:cNvPr id="3" name="Straight Connector 2">
            <a:extLst>
              <a:ext uri="{FF2B5EF4-FFF2-40B4-BE49-F238E27FC236}">
                <a16:creationId xmlns:a16="http://schemas.microsoft.com/office/drawing/2014/main" id="{28FC6695-0EE2-8FD2-5FE0-9C70FBD57E4E}"/>
              </a:ext>
            </a:extLst>
          </p:cNvPr>
          <p:cNvCxnSpPr>
            <a:cxnSpLocks/>
          </p:cNvCxnSpPr>
          <p:nvPr/>
        </p:nvCxnSpPr>
        <p:spPr>
          <a:xfrm flipV="1">
            <a:off x="137880" y="1866733"/>
            <a:ext cx="304910" cy="272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34CC44D-030D-EA8E-E3CF-2932292A4B65}"/>
              </a:ext>
            </a:extLst>
          </p:cNvPr>
          <p:cNvCxnSpPr>
            <a:cxnSpLocks/>
          </p:cNvCxnSpPr>
          <p:nvPr/>
        </p:nvCxnSpPr>
        <p:spPr>
          <a:xfrm flipV="1">
            <a:off x="1418233" y="3273358"/>
            <a:ext cx="304910" cy="272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09A95F6-F630-EF6C-5AB3-9C61CC158004}"/>
              </a:ext>
            </a:extLst>
          </p:cNvPr>
          <p:cNvCxnSpPr>
            <a:cxnSpLocks/>
          </p:cNvCxnSpPr>
          <p:nvPr/>
        </p:nvCxnSpPr>
        <p:spPr>
          <a:xfrm>
            <a:off x="304623" y="2003093"/>
            <a:ext cx="1266065" cy="13987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0A988A7-FEEC-8493-5FDA-7F720427DB96}"/>
              </a:ext>
            </a:extLst>
          </p:cNvPr>
          <p:cNvSpPr txBox="1"/>
          <p:nvPr/>
        </p:nvSpPr>
        <p:spPr>
          <a:xfrm>
            <a:off x="452915" y="4878451"/>
            <a:ext cx="3775124" cy="923330"/>
          </a:xfrm>
          <a:prstGeom prst="rect">
            <a:avLst/>
          </a:prstGeom>
          <a:noFill/>
          <a:ln>
            <a:noFill/>
          </a:ln>
        </p:spPr>
        <p:txBody>
          <a:bodyPr wrap="square">
            <a:spAutoFit/>
          </a:bodyPr>
          <a:lstStyle/>
          <a:p>
            <a:pPr algn="ctr"/>
            <a:r>
              <a:rPr lang="en-US" b="1" dirty="0">
                <a:solidFill>
                  <a:srgbClr val="FF0000"/>
                </a:solidFill>
              </a:rPr>
              <a:t>Upgrade target</a:t>
            </a:r>
            <a:r>
              <a:rPr lang="en-US" sz="1800" b="1" dirty="0">
                <a:solidFill>
                  <a:srgbClr val="FF0000"/>
                </a:solidFill>
              </a:rPr>
              <a:t> is</a:t>
            </a:r>
          </a:p>
          <a:p>
            <a:pPr algn="ctr"/>
            <a:r>
              <a:rPr lang="en-US" b="1" dirty="0">
                <a:solidFill>
                  <a:srgbClr val="FF0000"/>
                </a:solidFill>
              </a:rPr>
              <a:t>40</a:t>
            </a:r>
            <a:r>
              <a:rPr lang="en-US" sz="1800" b="1" dirty="0">
                <a:solidFill>
                  <a:srgbClr val="FF0000"/>
                </a:solidFill>
              </a:rPr>
              <a:t>mt – 50mt</a:t>
            </a:r>
          </a:p>
          <a:p>
            <a:pPr algn="ctr"/>
            <a:r>
              <a:rPr lang="en-US" sz="1800" b="1" dirty="0">
                <a:solidFill>
                  <a:srgbClr val="FF0000"/>
                </a:solidFill>
              </a:rPr>
              <a:t>8.0% – 9.0% </a:t>
            </a:r>
            <a:r>
              <a:rPr lang="en-US" sz="1800" b="1" dirty="0" err="1">
                <a:solidFill>
                  <a:srgbClr val="FF0000"/>
                </a:solidFill>
              </a:rPr>
              <a:t>ZnEq</a:t>
            </a:r>
            <a:r>
              <a:rPr lang="en-US" sz="1800" b="1" dirty="0">
                <a:solidFill>
                  <a:srgbClr val="FF0000"/>
                </a:solidFill>
              </a:rPr>
              <a:t>.</a:t>
            </a:r>
          </a:p>
        </p:txBody>
      </p:sp>
      <p:sp>
        <p:nvSpPr>
          <p:cNvPr id="10" name="Rectangle 9">
            <a:extLst>
              <a:ext uri="{FF2B5EF4-FFF2-40B4-BE49-F238E27FC236}">
                <a16:creationId xmlns:a16="http://schemas.microsoft.com/office/drawing/2014/main" id="{067FE644-A36F-B608-FF39-D1288E94B5B9}"/>
              </a:ext>
            </a:extLst>
          </p:cNvPr>
          <p:cNvSpPr/>
          <p:nvPr/>
        </p:nvSpPr>
        <p:spPr>
          <a:xfrm>
            <a:off x="248287" y="4779176"/>
            <a:ext cx="4014951" cy="1033414"/>
          </a:xfrm>
          <a:prstGeom prst="rect">
            <a:avLst/>
          </a:prstGeom>
          <a:solidFill>
            <a:srgbClr val="0070C0">
              <a:alpha val="16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Rounded Corners 1">
            <a:extLst>
              <a:ext uri="{FF2B5EF4-FFF2-40B4-BE49-F238E27FC236}">
                <a16:creationId xmlns:a16="http://schemas.microsoft.com/office/drawing/2014/main" id="{E3CC57E6-5C19-5078-7D5D-E0081EE9435D}"/>
              </a:ext>
            </a:extLst>
          </p:cNvPr>
          <p:cNvSpPr/>
          <p:nvPr/>
        </p:nvSpPr>
        <p:spPr>
          <a:xfrm>
            <a:off x="1364765" y="6239181"/>
            <a:ext cx="1542885" cy="38529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35665356-74D4-7606-9AE1-2CC0DA3E3910}"/>
              </a:ext>
            </a:extLst>
          </p:cNvPr>
          <p:cNvSpPr txBox="1"/>
          <p:nvPr/>
        </p:nvSpPr>
        <p:spPr>
          <a:xfrm>
            <a:off x="1532452" y="6292652"/>
            <a:ext cx="1322798" cy="338554"/>
          </a:xfrm>
          <a:prstGeom prst="rect">
            <a:avLst/>
          </a:prstGeom>
          <a:noFill/>
        </p:spPr>
        <p:txBody>
          <a:bodyPr wrap="none" rtlCol="0">
            <a:spAutoFit/>
          </a:bodyPr>
          <a:lstStyle/>
          <a:p>
            <a:r>
              <a:rPr lang="en-AU" sz="1600" b="1" dirty="0"/>
              <a:t>PLAN VIEW</a:t>
            </a:r>
            <a:endParaRPr lang="en-AU" b="1" dirty="0"/>
          </a:p>
        </p:txBody>
      </p:sp>
    </p:spTree>
    <p:extLst>
      <p:ext uri="{BB962C8B-B14F-4D97-AF65-F5344CB8AC3E}">
        <p14:creationId xmlns:p14="http://schemas.microsoft.com/office/powerpoint/2010/main" val="730591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C2F60AB0-F777-2B6A-6E93-44B598B9610F}"/>
              </a:ext>
            </a:extLst>
          </p:cNvPr>
          <p:cNvSpPr txBox="1">
            <a:spLocks/>
          </p:cNvSpPr>
          <p:nvPr/>
        </p:nvSpPr>
        <p:spPr>
          <a:xfrm>
            <a:off x="347300" y="480134"/>
            <a:ext cx="6636824" cy="383457"/>
          </a:xfrm>
          <a:prstGeom prst="rect">
            <a:avLst/>
          </a:prstGeom>
        </p:spPr>
        <p:txBody>
          <a:bodyPr vert="horz" lIns="0" tIns="0" rIns="0" bIns="0" rtlCol="0" anchor="t">
            <a:normAutofit fontScale="97500"/>
          </a:bodyPr>
          <a:lstStyle>
            <a:lvl1pPr algn="l" defTabSz="914400" rtl="0" eaLnBrk="1" latinLnBrk="0" hangingPunct="1">
              <a:lnSpc>
                <a:spcPct val="90000"/>
              </a:lnSpc>
              <a:spcBef>
                <a:spcPct val="0"/>
              </a:spcBef>
              <a:buNone/>
              <a:defRPr sz="2300" b="1" kern="1200">
                <a:solidFill>
                  <a:schemeClr val="accent5"/>
                </a:solidFill>
                <a:latin typeface="Arial" panose="020B0604020202020204" pitchFamily="34" charset="0"/>
                <a:ea typeface="+mj-ea"/>
                <a:cs typeface="Arial" panose="020B0604020202020204" pitchFamily="34" charset="0"/>
              </a:defRPr>
            </a:lvl1pPr>
          </a:lstStyle>
          <a:p>
            <a:r>
              <a:rPr lang="en-US" sz="2400" dirty="0">
                <a:solidFill>
                  <a:srgbClr val="2B1BFD"/>
                </a:solidFill>
                <a:latin typeface="Arial"/>
                <a:cs typeface="Arial"/>
              </a:rPr>
              <a:t>Future Mining and Processing considerations</a:t>
            </a:r>
          </a:p>
        </p:txBody>
      </p:sp>
      <p:sp>
        <p:nvSpPr>
          <p:cNvPr id="6" name="TextBox 5">
            <a:extLst>
              <a:ext uri="{FF2B5EF4-FFF2-40B4-BE49-F238E27FC236}">
                <a16:creationId xmlns:a16="http://schemas.microsoft.com/office/drawing/2014/main" id="{7D4113EF-B18B-1C1B-6857-AFE1733A9271}"/>
              </a:ext>
            </a:extLst>
          </p:cNvPr>
          <p:cNvSpPr txBox="1"/>
          <p:nvPr/>
        </p:nvSpPr>
        <p:spPr>
          <a:xfrm>
            <a:off x="346841" y="927958"/>
            <a:ext cx="8450317" cy="5909310"/>
          </a:xfrm>
          <a:prstGeom prst="rect">
            <a:avLst/>
          </a:prstGeom>
          <a:noFill/>
        </p:spPr>
        <p:txBody>
          <a:bodyPr wrap="square" rtlCol="0">
            <a:spAutoFit/>
          </a:bodyPr>
          <a:lstStyle/>
          <a:p>
            <a:r>
              <a:rPr lang="en-AU" b="1" dirty="0"/>
              <a:t>Historical studies assist feasibility studies</a:t>
            </a:r>
          </a:p>
          <a:p>
            <a:endParaRPr lang="en-AU" b="1" dirty="0"/>
          </a:p>
          <a:p>
            <a:pPr marL="285750" indent="-285750">
              <a:buSzPct val="150000"/>
              <a:buBlip>
                <a:blip r:embed="rId2"/>
              </a:buBlip>
            </a:pPr>
            <a:r>
              <a:rPr lang="en-AU" dirty="0"/>
              <a:t>Hydrology, metallurgy, geotechnical, fauna, flora and earthquake studies have been completed by the Greek State previously and may feed into future studies</a:t>
            </a:r>
          </a:p>
          <a:p>
            <a:endParaRPr lang="en-AU" dirty="0"/>
          </a:p>
          <a:p>
            <a:r>
              <a:rPr lang="en-AU" b="1" dirty="0"/>
              <a:t>Mining</a:t>
            </a:r>
          </a:p>
          <a:p>
            <a:endParaRPr lang="en-AU" b="1" dirty="0"/>
          </a:p>
          <a:p>
            <a:pPr marL="285750" indent="-285750">
              <a:buSzPct val="150000"/>
              <a:buBlip>
                <a:blip r:embed="rId2"/>
              </a:buBlip>
            </a:pPr>
            <a:r>
              <a:rPr lang="en-AU" dirty="0"/>
              <a:t>Underground – to minimize the surface footprint</a:t>
            </a:r>
          </a:p>
          <a:p>
            <a:pPr marL="285750" indent="-285750">
              <a:buSzPct val="150000"/>
              <a:buBlip>
                <a:blip r:embed="rId2"/>
              </a:buBlip>
            </a:pPr>
            <a:r>
              <a:rPr lang="en-AU" dirty="0"/>
              <a:t>Widths allow for use of mechanized equipment – low mining costs</a:t>
            </a:r>
          </a:p>
          <a:p>
            <a:pPr marL="285750" indent="-285750">
              <a:buSzPct val="150000"/>
              <a:buBlip>
                <a:blip r:embed="rId2"/>
              </a:buBlip>
            </a:pPr>
            <a:r>
              <a:rPr lang="en-AU" dirty="0"/>
              <a:t>Ground conditions are known to be poor</a:t>
            </a:r>
          </a:p>
          <a:p>
            <a:pPr marL="285750" indent="-285750">
              <a:buFont typeface="Arial" panose="020B0604020202020204" pitchFamily="34" charset="0"/>
              <a:buChar char="•"/>
            </a:pPr>
            <a:endParaRPr lang="en-AU" dirty="0"/>
          </a:p>
          <a:p>
            <a:r>
              <a:rPr lang="en-AU" b="1" dirty="0"/>
              <a:t>Processing</a:t>
            </a:r>
          </a:p>
          <a:p>
            <a:endParaRPr lang="en-AU" b="1" dirty="0"/>
          </a:p>
          <a:p>
            <a:pPr marL="285750" indent="-285750">
              <a:buSzPct val="150000"/>
              <a:buBlip>
                <a:blip r:embed="rId2"/>
              </a:buBlip>
            </a:pPr>
            <a:r>
              <a:rPr lang="en-AU" dirty="0"/>
              <a:t>On-site – crush           grind          flotation</a:t>
            </a:r>
          </a:p>
          <a:p>
            <a:pPr marL="285750" indent="-285750">
              <a:buSzPct val="150000"/>
              <a:buBlip>
                <a:blip r:embed="rId2"/>
              </a:buBlip>
            </a:pPr>
            <a:r>
              <a:rPr lang="en-AU" dirty="0"/>
              <a:t>Proven treatment flowsheet (2x concentrates: Zn/Ge and Pb/Ag/Cu/Au)</a:t>
            </a:r>
          </a:p>
          <a:p>
            <a:pPr marL="285750" indent="-285750">
              <a:buSzPct val="150000"/>
              <a:buBlip>
                <a:blip r:embed="rId2"/>
              </a:buBlip>
            </a:pPr>
            <a:r>
              <a:rPr lang="en-AU" dirty="0"/>
              <a:t>Transport concentrates to European smelters</a:t>
            </a:r>
          </a:p>
          <a:p>
            <a:pPr marL="285750" indent="-285750">
              <a:buSzPct val="150000"/>
              <a:buBlip>
                <a:blip r:embed="rId2"/>
              </a:buBlip>
            </a:pPr>
            <a:r>
              <a:rPr lang="en-AU" dirty="0"/>
              <a:t>Concentrate grades are 57% Zn; 856g/t Ag; 63.6% Pb; 117g/t Ge</a:t>
            </a:r>
          </a:p>
          <a:p>
            <a:pPr>
              <a:buSzPct val="150000"/>
            </a:pPr>
            <a:r>
              <a:rPr lang="en-AU" dirty="0"/>
              <a:t>     2.62% Cu, 0.52 g/t Au</a:t>
            </a:r>
          </a:p>
          <a:p>
            <a:pPr marL="285750" indent="-285750">
              <a:buSzPct val="150000"/>
              <a:buBlip>
                <a:blip r:embed="rId2"/>
              </a:buBlip>
            </a:pPr>
            <a:r>
              <a:rPr lang="en-AU" dirty="0"/>
              <a:t>Germanium separation</a:t>
            </a:r>
          </a:p>
          <a:p>
            <a:pPr>
              <a:buSzPct val="150000"/>
            </a:pPr>
            <a:endParaRPr lang="en-AU" dirty="0"/>
          </a:p>
        </p:txBody>
      </p:sp>
      <p:sp>
        <p:nvSpPr>
          <p:cNvPr id="2" name="Arrow: Right 1">
            <a:extLst>
              <a:ext uri="{FF2B5EF4-FFF2-40B4-BE49-F238E27FC236}">
                <a16:creationId xmlns:a16="http://schemas.microsoft.com/office/drawing/2014/main" id="{68578C38-C7FC-EAB3-328A-AA73AA081BB5}"/>
              </a:ext>
            </a:extLst>
          </p:cNvPr>
          <p:cNvSpPr>
            <a:spLocks/>
          </p:cNvSpPr>
          <p:nvPr/>
        </p:nvSpPr>
        <p:spPr>
          <a:xfrm>
            <a:off x="2396358" y="4887303"/>
            <a:ext cx="457200" cy="14400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Arrow: Right 2">
            <a:extLst>
              <a:ext uri="{FF2B5EF4-FFF2-40B4-BE49-F238E27FC236}">
                <a16:creationId xmlns:a16="http://schemas.microsoft.com/office/drawing/2014/main" id="{1261FCDC-808E-98A3-8B11-391B6286EC34}"/>
              </a:ext>
            </a:extLst>
          </p:cNvPr>
          <p:cNvSpPr>
            <a:spLocks/>
          </p:cNvSpPr>
          <p:nvPr/>
        </p:nvSpPr>
        <p:spPr>
          <a:xfrm>
            <a:off x="3579006" y="4887302"/>
            <a:ext cx="457200" cy="14400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65087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C2A40-189B-A129-DC1D-B736F1F79F6D}"/>
            </a:ext>
          </a:extLst>
        </p:cNvPr>
        <p:cNvGrpSpPr/>
        <p:nvPr/>
      </p:nvGrpSpPr>
      <p:grpSpPr>
        <a:xfrm>
          <a:off x="0" y="0"/>
          <a:ext cx="0" cy="0"/>
          <a:chOff x="0" y="0"/>
          <a:chExt cx="0" cy="0"/>
        </a:xfrm>
      </p:grpSpPr>
      <p:sp>
        <p:nvSpPr>
          <p:cNvPr id="18" name="Title 2">
            <a:extLst>
              <a:ext uri="{FF2B5EF4-FFF2-40B4-BE49-F238E27FC236}">
                <a16:creationId xmlns:a16="http://schemas.microsoft.com/office/drawing/2014/main" id="{7164DC96-C2A8-7036-8443-22F21EFE63B3}"/>
              </a:ext>
            </a:extLst>
          </p:cNvPr>
          <p:cNvSpPr txBox="1">
            <a:spLocks/>
          </p:cNvSpPr>
          <p:nvPr/>
        </p:nvSpPr>
        <p:spPr>
          <a:xfrm>
            <a:off x="347300" y="480134"/>
            <a:ext cx="6636824" cy="383457"/>
          </a:xfrm>
          <a:prstGeom prst="rect">
            <a:avLst/>
          </a:prstGeom>
        </p:spPr>
        <p:txBody>
          <a:bodyPr vert="horz" lIns="0" tIns="0" rIns="0" bIns="0" rtlCol="0" anchor="t">
            <a:normAutofit fontScale="90000"/>
          </a:bodyPr>
          <a:lstStyle>
            <a:lvl1pPr algn="l" defTabSz="914400" rtl="0" eaLnBrk="1" latinLnBrk="0" hangingPunct="1">
              <a:lnSpc>
                <a:spcPct val="90000"/>
              </a:lnSpc>
              <a:spcBef>
                <a:spcPct val="0"/>
              </a:spcBef>
              <a:buNone/>
              <a:defRPr sz="2300" b="1" kern="1200">
                <a:solidFill>
                  <a:schemeClr val="accent5"/>
                </a:solidFill>
                <a:latin typeface="Arial" panose="020B0604020202020204" pitchFamily="34" charset="0"/>
                <a:ea typeface="+mj-ea"/>
                <a:cs typeface="Arial" panose="020B0604020202020204" pitchFamily="34" charset="0"/>
              </a:defRPr>
            </a:lvl1pPr>
          </a:lstStyle>
          <a:p>
            <a:r>
              <a:rPr lang="en-US" sz="2400" dirty="0">
                <a:solidFill>
                  <a:srgbClr val="2B1BFD"/>
                </a:solidFill>
                <a:latin typeface="Arial"/>
                <a:cs typeface="Arial"/>
              </a:rPr>
              <a:t>Separation of germanium from zinc concentrates</a:t>
            </a:r>
          </a:p>
        </p:txBody>
      </p:sp>
      <p:sp>
        <p:nvSpPr>
          <p:cNvPr id="5" name="TextBox 4">
            <a:extLst>
              <a:ext uri="{FF2B5EF4-FFF2-40B4-BE49-F238E27FC236}">
                <a16:creationId xmlns:a16="http://schemas.microsoft.com/office/drawing/2014/main" id="{0BD51F8C-F2A8-0D07-FC17-1C2FCF8B621B}"/>
              </a:ext>
            </a:extLst>
          </p:cNvPr>
          <p:cNvSpPr txBox="1"/>
          <p:nvPr/>
        </p:nvSpPr>
        <p:spPr>
          <a:xfrm>
            <a:off x="654275" y="1194667"/>
            <a:ext cx="7835450" cy="5355312"/>
          </a:xfrm>
          <a:prstGeom prst="rect">
            <a:avLst/>
          </a:prstGeom>
          <a:noFill/>
        </p:spPr>
        <p:txBody>
          <a:bodyPr wrap="square" rtlCol="0">
            <a:spAutoFit/>
          </a:bodyPr>
          <a:lstStyle/>
          <a:p>
            <a:pPr marL="285750" indent="-285750">
              <a:buSzPct val="150000"/>
              <a:buBlip>
                <a:blip r:embed="rId2"/>
              </a:buBlip>
            </a:pPr>
            <a:r>
              <a:rPr lang="en-US" dirty="0"/>
              <a:t>A combined process of fire-hydrometallurgy (roasting) to enrich germanium twice, and then recovery through a two-stage acid leaching process. Most of the germanium cannot be leached.</a:t>
            </a:r>
          </a:p>
          <a:p>
            <a:pPr marL="285750" indent="-285750">
              <a:buSzPct val="150000"/>
              <a:buBlip>
                <a:blip r:embed="rId2"/>
              </a:buBlip>
            </a:pPr>
            <a:endParaRPr lang="en-US" dirty="0"/>
          </a:p>
          <a:p>
            <a:pPr marL="285750" indent="-285750">
              <a:buSzPct val="150000"/>
              <a:buBlip>
                <a:blip r:embed="rId2"/>
              </a:buBlip>
            </a:pPr>
            <a:r>
              <a:rPr lang="en-US" dirty="0"/>
              <a:t>Germanium is captured by the isomer (zinc ferrite, ZnFe2O4) formed by zinc and iron in the roasting process. Zinc is not easily leached at this point.</a:t>
            </a:r>
          </a:p>
          <a:p>
            <a:pPr marL="285750" indent="-285750">
              <a:buSzPct val="150000"/>
              <a:buBlip>
                <a:blip r:embed="rId2"/>
              </a:buBlip>
            </a:pPr>
            <a:endParaRPr lang="en-US" dirty="0"/>
          </a:p>
          <a:p>
            <a:pPr marL="285750" indent="-285750">
              <a:buSzPct val="150000"/>
              <a:buBlip>
                <a:blip r:embed="rId2"/>
              </a:buBlip>
            </a:pPr>
            <a:r>
              <a:rPr lang="en-US" dirty="0"/>
              <a:t>The leaching residue (enriched in zinc), contains a large amount of iron, silicon, calcium and other metals. </a:t>
            </a:r>
          </a:p>
          <a:p>
            <a:pPr marL="285750" indent="-285750">
              <a:buSzPct val="150000"/>
              <a:buBlip>
                <a:blip r:embed="rId2"/>
              </a:buBlip>
            </a:pPr>
            <a:endParaRPr lang="en-US" dirty="0"/>
          </a:p>
          <a:p>
            <a:pPr marL="285750" indent="-285750">
              <a:buSzPct val="150000"/>
              <a:buBlip>
                <a:blip r:embed="rId2"/>
              </a:buBlip>
            </a:pPr>
            <a:r>
              <a:rPr lang="en-US" dirty="0"/>
              <a:t>A rotary kiln reduction volatilization method can be used to treat zinc leaching residue, so that most of the iron, silicon and calcium are left in the slag phase, while zinc, germanium, lead and other substances are secondarily enriched in the zinc oxide fume obtained by volatilization.</a:t>
            </a:r>
          </a:p>
          <a:p>
            <a:pPr marL="285750" indent="-285750">
              <a:buSzPct val="150000"/>
              <a:buBlip>
                <a:blip r:embed="rId2"/>
              </a:buBlip>
            </a:pPr>
            <a:endParaRPr lang="en-US" dirty="0"/>
          </a:p>
          <a:p>
            <a:pPr marL="285750" indent="-285750">
              <a:buSzPct val="150000"/>
              <a:buBlip>
                <a:blip r:embed="rId2"/>
              </a:buBlip>
            </a:pPr>
            <a:r>
              <a:rPr lang="en-US" dirty="0"/>
              <a:t>Finally, the germanium in zinc oxide dust is dissolved in sulfuric acid solution under a high temperature and low acid and a high temperature and high acid leaching process.</a:t>
            </a:r>
          </a:p>
        </p:txBody>
      </p:sp>
      <p:sp>
        <p:nvSpPr>
          <p:cNvPr id="2" name="TextBox 1">
            <a:extLst>
              <a:ext uri="{FF2B5EF4-FFF2-40B4-BE49-F238E27FC236}">
                <a16:creationId xmlns:a16="http://schemas.microsoft.com/office/drawing/2014/main" id="{769BFCF8-5326-F962-9916-B4FE2610FEE3}"/>
              </a:ext>
            </a:extLst>
          </p:cNvPr>
          <p:cNvSpPr txBox="1"/>
          <p:nvPr/>
        </p:nvSpPr>
        <p:spPr>
          <a:xfrm>
            <a:off x="287012" y="721351"/>
            <a:ext cx="8569975" cy="307777"/>
          </a:xfrm>
          <a:prstGeom prst="rect">
            <a:avLst/>
          </a:prstGeom>
          <a:noFill/>
        </p:spPr>
        <p:txBody>
          <a:bodyPr wrap="none" rtlCol="0">
            <a:spAutoFit/>
          </a:bodyPr>
          <a:lstStyle/>
          <a:p>
            <a:r>
              <a:rPr lang="en-US" sz="1400" dirty="0">
                <a:hlinkClick r:id="rId3"/>
              </a:rPr>
              <a:t>Migration behavior of germanium and its related elements in zinc hydrometallurgy process - ScienceDirect</a:t>
            </a:r>
            <a:endParaRPr lang="en-AU" sz="1400" dirty="0"/>
          </a:p>
        </p:txBody>
      </p:sp>
    </p:spTree>
    <p:extLst>
      <p:ext uri="{BB962C8B-B14F-4D97-AF65-F5344CB8AC3E}">
        <p14:creationId xmlns:p14="http://schemas.microsoft.com/office/powerpoint/2010/main" val="3860333592"/>
      </p:ext>
    </p:extLst>
  </p:cSld>
  <p:clrMapOvr>
    <a:masterClrMapping/>
  </p:clrMapOvr>
</p:sld>
</file>

<file path=ppt/theme/theme1.xml><?xml version="1.0" encoding="utf-8"?>
<a:theme xmlns:a="http://schemas.openxmlformats.org/drawingml/2006/main" name="Office Theme">
  <a:themeElements>
    <a:clrScheme name="RockFire Brand Colours">
      <a:dk1>
        <a:srgbClr val="000000"/>
      </a:dk1>
      <a:lt1>
        <a:srgbClr val="FFFFFF"/>
      </a:lt1>
      <a:dk2>
        <a:srgbClr val="44546A"/>
      </a:dk2>
      <a:lt2>
        <a:srgbClr val="E7E6E6"/>
      </a:lt2>
      <a:accent1>
        <a:srgbClr val="D2232A"/>
      </a:accent1>
      <a:accent2>
        <a:srgbClr val="939598"/>
      </a:accent2>
      <a:accent3>
        <a:srgbClr val="A5A5A5"/>
      </a:accent3>
      <a:accent4>
        <a:srgbClr val="DBA111"/>
      </a:accent4>
      <a:accent5>
        <a:srgbClr val="A36809"/>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C7B911F907344CBA8B01A70642EC54" ma:contentTypeVersion="23" ma:contentTypeDescription="Create a new document." ma:contentTypeScope="" ma:versionID="bd0d396cf83db61f6280a9d5c5d81e01">
  <xsd:schema xmlns:xsd="http://www.w3.org/2001/XMLSchema" xmlns:xs="http://www.w3.org/2001/XMLSchema" xmlns:p="http://schemas.microsoft.com/office/2006/metadata/properties" xmlns:ns1="http://schemas.microsoft.com/sharepoint/v3" xmlns:ns2="408f9518-7230-4f9b-ad14-69b2885d9a49" xmlns:ns3="8700505b-58b0-4025-b1b1-49349b622e8b" targetNamespace="http://schemas.microsoft.com/office/2006/metadata/properties" ma:root="true" ma:fieldsID="920f6c978d0ceafdd04ae60a688158bb" ns1:_="" ns2:_="" ns3:_="">
    <xsd:import namespace="http://schemas.microsoft.com/sharepoint/v3"/>
    <xsd:import namespace="408f9518-7230-4f9b-ad14-69b2885d9a49"/>
    <xsd:import namespace="8700505b-58b0-4025-b1b1-49349b622e8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1:_dlc_ExpireDateSaved" minOccurs="0"/>
                <xsd:element ref="ns1:_dlc_ExpireDate" minOccurs="0"/>
                <xsd:element ref="ns1:_dlc_Exempt"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1:_ip_UnifiedCompliancePolicyProperties" minOccurs="0"/>
                <xsd:element ref="ns1:_ip_UnifiedCompliancePolicyUIAc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pireDateSaved" ma:index="16" nillable="true" ma:displayName="Original Expiration Date" ma:hidden="true" ma:internalName="_dlc_ExpireDateSaved" ma:readOnly="true">
      <xsd:simpleType>
        <xsd:restriction base="dms:DateTime"/>
      </xsd:simpleType>
    </xsd:element>
    <xsd:element name="_dlc_ExpireDate" ma:index="17" nillable="true" ma:displayName="Expiration Date" ma:description="" ma:hidden="true" ma:indexed="true" ma:internalName="_dlc_ExpireDate" ma:readOnly="true">
      <xsd:simpleType>
        <xsd:restriction base="dms:DateTime"/>
      </xsd:simpleType>
    </xsd:element>
    <xsd:element name="_dlc_Exempt" ma:index="18" nillable="true" ma:displayName="Exempt from Policy" ma:hidden="true" ma:internalName="_dlc_Exempt" ma:readOnly="true">
      <xsd:simpleType>
        <xsd:restriction base="dms:Unknown"/>
      </xsd:simpleType>
    </xsd:element>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f9518-7230-4f9b-ad14-69b2885d9a4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238613cf-dcbd-4d1f-a98a-ac1dab320160}" ma:internalName="TaxCatchAll" ma:showField="CatchAllData" ma:web="408f9518-7230-4f9b-ad14-69b2885d9a4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700505b-58b0-4025-b1b1-49349b622e8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447db20a-6f9b-4f44-af6c-da7c85cf1e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ExpireDateSaved xmlns="http://schemas.microsoft.com/sharepoint/v3" xsi:nil="true"/>
    <_dlc_ExpireDate xmlns="http://schemas.microsoft.com/sharepoint/v3">2099-09-05T12:08:34+00:00</_dlc_ExpireDate>
    <_ip_UnifiedCompliancePolicyUIAction xmlns="http://schemas.microsoft.com/sharepoint/v3" xsi:nil="true"/>
    <_ip_UnifiedCompliancePolicyProperties xmlns="http://schemas.microsoft.com/sharepoint/v3" xsi:nil="true"/>
    <lcf76f155ced4ddcb4097134ff3c332f xmlns="8700505b-58b0-4025-b1b1-49349b622e8b">
      <Terms xmlns="http://schemas.microsoft.com/office/infopath/2007/PartnerControls"/>
    </lcf76f155ced4ddcb4097134ff3c332f>
    <TaxCatchAll xmlns="408f9518-7230-4f9b-ad14-69b2885d9a49" xsi:nil="true"/>
  </documentManagement>
</p:properties>
</file>

<file path=customXml/itemProps1.xml><?xml version="1.0" encoding="utf-8"?>
<ds:datastoreItem xmlns:ds="http://schemas.openxmlformats.org/officeDocument/2006/customXml" ds:itemID="{B192D691-395A-4603-AB7D-510CCDE46680}">
  <ds:schemaRefs>
    <ds:schemaRef ds:uri="408f9518-7230-4f9b-ad14-69b2885d9a49"/>
    <ds:schemaRef ds:uri="8700505b-58b0-4025-b1b1-49349b622e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BAFD50C-4518-45EA-AA4D-CE5470FFE952}">
  <ds:schemaRefs>
    <ds:schemaRef ds:uri="http://schemas.microsoft.com/sharepoint/v3/contenttype/forms"/>
  </ds:schemaRefs>
</ds:datastoreItem>
</file>

<file path=customXml/itemProps3.xml><?xml version="1.0" encoding="utf-8"?>
<ds:datastoreItem xmlns:ds="http://schemas.openxmlformats.org/officeDocument/2006/customXml" ds:itemID="{8D68E7F3-494C-4E4E-B1CC-C662C08B0570}">
  <ds:schemaRefs>
    <ds:schemaRef ds:uri="408f9518-7230-4f9b-ad14-69b2885d9a49"/>
    <ds:schemaRef ds:uri="8700505b-58b0-4025-b1b1-49349b622e8b"/>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937</TotalTime>
  <Words>1355</Words>
  <Application>Microsoft Office PowerPoint</Application>
  <PresentationFormat>On-screen Show (4:3)</PresentationFormat>
  <Paragraphs>213</Paragraphs>
  <Slides>20</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Arial</vt:lpstr>
      <vt:lpstr>Calibri</vt:lpstr>
      <vt:lpstr>Calibri Light</vt:lpstr>
      <vt:lpstr>Office Theme</vt:lpstr>
      <vt:lpstr>1_Office Theme</vt:lpstr>
      <vt:lpstr>PowerPoint Presentation</vt:lpstr>
      <vt:lpstr>PowerPoint Presentation</vt:lpstr>
      <vt:lpstr>Greece – Critical Raw Materials in Europe</vt:lpstr>
      <vt:lpstr>Molaoi JORC Resource - 4 September 2024</vt:lpstr>
      <vt:lpstr>PowerPoint Presentation</vt:lpstr>
      <vt:lpstr>PowerPoint Presentation</vt:lpstr>
      <vt:lpstr>PowerPoint Presentation</vt:lpstr>
      <vt:lpstr>PowerPoint Presentation</vt:lpstr>
      <vt:lpstr>PowerPoint Presentation</vt:lpstr>
      <vt:lpstr>A choice of zinc smelters throughout Europe</vt:lpstr>
      <vt:lpstr>Uses of zinc (US Critical Mineral 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Gavin Anderson</dc:creator>
  <cp:lastModifiedBy>David Price</cp:lastModifiedBy>
  <cp:revision>189</cp:revision>
  <dcterms:created xsi:type="dcterms:W3CDTF">2020-12-04T08:26:46Z</dcterms:created>
  <dcterms:modified xsi:type="dcterms:W3CDTF">2024-11-08T03:01:06Z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/sites/CompanyData/Shared Documents</vt:lpwstr>
  </property>
  <property fmtid="{D5CDD505-2E9C-101B-9397-08002B2CF9AE}" pid="3" name="ContentTypeId">
    <vt:lpwstr>0x010100E8C7B911F907344CBA8B01A70642EC54</vt:lpwstr>
  </property>
  <property fmtid="{D5CDD505-2E9C-101B-9397-08002B2CF9AE}" pid="4" name="ItemRetentionFormula">
    <vt:lpwstr>&lt;formula id="Microsoft.Office.RecordsManagement.PolicyFeatures.Expiration.Formula.BuiltIn"&gt;&lt;number&gt;75&lt;/number&gt;&lt;property&gt;Modified&lt;/property&gt;&lt;propertyId&gt;28cf69c5-fa48-462a-b5cd-27b6f9d2bd5f&lt;/propertyId&gt;&lt;period&gt;years&lt;/period&gt;&lt;/formula&gt;</vt:lpwstr>
  </property>
  <property fmtid="{D5CDD505-2E9C-101B-9397-08002B2CF9AE}" pid="5" name="MediaServiceImageTags">
    <vt:lpwstr/>
  </property>
</Properties>
</file>