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5" r:id="rId1"/>
    <p:sldMasterId id="2147483686" r:id="rId2"/>
    <p:sldMasterId id="2147483729" r:id="rId3"/>
  </p:sldMasterIdLst>
  <p:notesMasterIdLst>
    <p:notesMasterId r:id="rId21"/>
  </p:notesMasterIdLst>
  <p:sldIdLst>
    <p:sldId id="257" r:id="rId4"/>
    <p:sldId id="258" r:id="rId5"/>
    <p:sldId id="264" r:id="rId6"/>
    <p:sldId id="2145706299" r:id="rId7"/>
    <p:sldId id="2145706302" r:id="rId8"/>
    <p:sldId id="2145706293" r:id="rId9"/>
    <p:sldId id="2145706303" r:id="rId10"/>
    <p:sldId id="2145706203" r:id="rId11"/>
    <p:sldId id="2145706294" r:id="rId12"/>
    <p:sldId id="2145706278" r:id="rId13"/>
    <p:sldId id="281" r:id="rId14"/>
    <p:sldId id="285" r:id="rId15"/>
    <p:sldId id="325" r:id="rId16"/>
    <p:sldId id="283" r:id="rId17"/>
    <p:sldId id="2145706310" r:id="rId18"/>
    <p:sldId id="2145706311" r:id="rId19"/>
    <p:sldId id="26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62FE1779-F4D2-4EF6-8C67-753FAFEF0BF5}">
          <p14:sldIdLst>
            <p14:sldId id="257"/>
            <p14:sldId id="258"/>
            <p14:sldId id="264"/>
            <p14:sldId id="2145706299"/>
            <p14:sldId id="2145706302"/>
            <p14:sldId id="2145706293"/>
            <p14:sldId id="2145706303"/>
            <p14:sldId id="2145706203"/>
            <p14:sldId id="2145706294"/>
            <p14:sldId id="2145706278"/>
            <p14:sldId id="281"/>
            <p14:sldId id="285"/>
            <p14:sldId id="325"/>
            <p14:sldId id="283"/>
            <p14:sldId id="2145706310"/>
            <p14:sldId id="2145706311"/>
          </p14:sldIdLst>
        </p14:section>
        <p14:section name="Conclusions" id="{234D60D6-077C-4F4F-8A19-AD087FCA57B6}">
          <p14:sldIdLst>
            <p14:sldId id="26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ADADAD"/>
    <a:srgbClr val="6E33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107" autoAdjust="0"/>
    <p:restoredTop sz="94660"/>
  </p:normalViewPr>
  <p:slideViewPr>
    <p:cSldViewPr snapToGrid="0">
      <p:cViewPr varScale="1">
        <p:scale>
          <a:sx n="73" d="100"/>
          <a:sy n="73" d="100"/>
        </p:scale>
        <p:origin x="132" y="36"/>
      </p:cViewPr>
      <p:guideLst/>
    </p:cSldViewPr>
  </p:slideViewPr>
  <p:notesTextViewPr>
    <p:cViewPr>
      <p:scale>
        <a:sx n="1" d="1"/>
        <a:sy n="1" d="1"/>
      </p:scale>
      <p:origin x="0" y="0"/>
    </p:cViewPr>
  </p:notesTextViewPr>
  <p:notesViewPr>
    <p:cSldViewPr snapToGrid="0">
      <p:cViewPr varScale="1">
        <p:scale>
          <a:sx n="62" d="100"/>
          <a:sy n="62" d="100"/>
        </p:scale>
        <p:origin x="3226"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51C188-7DE2-438C-89DC-5632E600462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DF501428-DE88-4513-A741-A8E41827DF79}">
      <dgm:prSet phldrT="[Text]" custT="1"/>
      <dgm:spPr/>
      <dgm:t>
        <a:bodyPr/>
        <a:lstStyle/>
        <a:p>
          <a:r>
            <a:rPr lang="en-US" sz="2400" b="1" dirty="0"/>
            <a:t>Curriculum Reform and Educational Innovation </a:t>
          </a:r>
          <a:endParaRPr lang="en-US" sz="2400" dirty="0"/>
        </a:p>
      </dgm:t>
    </dgm:pt>
    <dgm:pt modelId="{7562E989-50A5-4F76-A541-2D143E8E6AD4}" type="parTrans" cxnId="{38561D64-F219-4C58-9CC2-0F30F0568497}">
      <dgm:prSet/>
      <dgm:spPr/>
      <dgm:t>
        <a:bodyPr/>
        <a:lstStyle/>
        <a:p>
          <a:endParaRPr lang="en-US"/>
        </a:p>
      </dgm:t>
    </dgm:pt>
    <dgm:pt modelId="{948A795A-B277-470C-9C63-E37F9A579F37}" type="sibTrans" cxnId="{38561D64-F219-4C58-9CC2-0F30F0568497}">
      <dgm:prSet/>
      <dgm:spPr/>
      <dgm:t>
        <a:bodyPr/>
        <a:lstStyle/>
        <a:p>
          <a:endParaRPr lang="en-US"/>
        </a:p>
      </dgm:t>
    </dgm:pt>
    <dgm:pt modelId="{504C1F7C-CA3B-4A3B-9F9A-4B56F9797BAB}">
      <dgm:prSet phldrT="[Text]" custT="1"/>
      <dgm:spPr/>
      <dgm:t>
        <a:bodyPr/>
        <a:lstStyle/>
        <a:p>
          <a:r>
            <a:rPr lang="en-US" sz="2400" b="1" dirty="0"/>
            <a:t>Training and Upskilling for Professionals </a:t>
          </a:r>
          <a:endParaRPr lang="en-US" sz="2400" dirty="0"/>
        </a:p>
      </dgm:t>
    </dgm:pt>
    <dgm:pt modelId="{5A83E4BD-9D49-4DCC-8AC5-C94817F854B3}" type="parTrans" cxnId="{8689592D-321C-4F3E-A0B3-B3E88C0BCD5C}">
      <dgm:prSet/>
      <dgm:spPr/>
      <dgm:t>
        <a:bodyPr/>
        <a:lstStyle/>
        <a:p>
          <a:endParaRPr lang="en-US"/>
        </a:p>
      </dgm:t>
    </dgm:pt>
    <dgm:pt modelId="{CC8EBF00-5B9B-4677-8211-40DF7D3B6696}" type="sibTrans" cxnId="{8689592D-321C-4F3E-A0B3-B3E88C0BCD5C}">
      <dgm:prSet/>
      <dgm:spPr/>
      <dgm:t>
        <a:bodyPr/>
        <a:lstStyle/>
        <a:p>
          <a:endParaRPr lang="en-US"/>
        </a:p>
      </dgm:t>
    </dgm:pt>
    <dgm:pt modelId="{E6174A58-8EA1-4130-A10D-307A774F58FA}">
      <dgm:prSet phldrT="[Text]"/>
      <dgm:spPr/>
      <dgm:t>
        <a:bodyPr/>
        <a:lstStyle/>
        <a:p>
          <a:r>
            <a:rPr lang="en-US" dirty="0"/>
            <a:t>to ensure they meet the needs of both digital and sustainable transformation. Universities should work closely with industries to co-create educational content.</a:t>
          </a:r>
        </a:p>
      </dgm:t>
    </dgm:pt>
    <dgm:pt modelId="{4DEAE868-84AF-4781-B0C9-5DE250AA1C66}" type="parTrans" cxnId="{537D83E0-D425-4301-9D7E-5DD40E4C27BB}">
      <dgm:prSet/>
      <dgm:spPr/>
      <dgm:t>
        <a:bodyPr/>
        <a:lstStyle/>
        <a:p>
          <a:endParaRPr lang="en-US"/>
        </a:p>
      </dgm:t>
    </dgm:pt>
    <dgm:pt modelId="{2152C65A-C74E-464A-A261-FC5E7AE07DC8}" type="sibTrans" cxnId="{537D83E0-D425-4301-9D7E-5DD40E4C27BB}">
      <dgm:prSet/>
      <dgm:spPr/>
      <dgm:t>
        <a:bodyPr/>
        <a:lstStyle/>
        <a:p>
          <a:endParaRPr lang="en-US"/>
        </a:p>
      </dgm:t>
    </dgm:pt>
    <dgm:pt modelId="{0E836E6F-FF0E-46AF-A77E-6397A9994923}">
      <dgm:prSet phldrT="[Text]"/>
      <dgm:spPr/>
      <dgm:t>
        <a:bodyPr/>
        <a:lstStyle/>
        <a:p>
          <a:r>
            <a:rPr lang="en-US" dirty="0"/>
            <a:t>to ensure the integration of digitalization and sustainability within curricula as interconnected disciplines. Adopt project-based learning models, encouraging students to engage with real-world challenges that combine digital innovation and sustainable practices</a:t>
          </a:r>
        </a:p>
      </dgm:t>
    </dgm:pt>
    <dgm:pt modelId="{68CF9A17-6D8D-4FC4-BA5C-B9702E78F46C}" type="parTrans" cxnId="{2CC7B4F5-8752-4AA6-BDB3-DA9157E1C207}">
      <dgm:prSet/>
      <dgm:spPr/>
      <dgm:t>
        <a:bodyPr/>
        <a:lstStyle/>
        <a:p>
          <a:endParaRPr lang="en-US"/>
        </a:p>
      </dgm:t>
    </dgm:pt>
    <dgm:pt modelId="{236ADE37-1A06-4D5B-B7B7-BE693599F0ED}" type="sibTrans" cxnId="{2CC7B4F5-8752-4AA6-BDB3-DA9157E1C207}">
      <dgm:prSet/>
      <dgm:spPr/>
      <dgm:t>
        <a:bodyPr/>
        <a:lstStyle/>
        <a:p>
          <a:endParaRPr lang="en-US"/>
        </a:p>
      </dgm:t>
    </dgm:pt>
    <dgm:pt modelId="{07694E75-BDA3-4F4C-B329-5DB4F920BD14}">
      <dgm:prSet phldrT="[Text]"/>
      <dgm:spPr/>
      <dgm:t>
        <a:bodyPr/>
        <a:lstStyle/>
        <a:p>
          <a:r>
            <a:rPr lang="en-US" dirty="0"/>
            <a:t>programs for both new graduates and existing professionals in the workforce such as VET Adaptation to the evolving needs of industries, focusing on both digital and sustainability skills.</a:t>
          </a:r>
        </a:p>
      </dgm:t>
    </dgm:pt>
    <dgm:pt modelId="{4F57F10A-4889-4526-9358-C329AFE7A915}" type="parTrans" cxnId="{E33597CF-6A3C-47A8-8460-D582987B6057}">
      <dgm:prSet/>
      <dgm:spPr/>
      <dgm:t>
        <a:bodyPr/>
        <a:lstStyle/>
        <a:p>
          <a:endParaRPr lang="en-US"/>
        </a:p>
      </dgm:t>
    </dgm:pt>
    <dgm:pt modelId="{1F3A2785-536E-49CC-864A-90DD9AACE0F5}" type="sibTrans" cxnId="{E33597CF-6A3C-47A8-8460-D582987B6057}">
      <dgm:prSet/>
      <dgm:spPr/>
      <dgm:t>
        <a:bodyPr/>
        <a:lstStyle/>
        <a:p>
          <a:endParaRPr lang="en-US"/>
        </a:p>
      </dgm:t>
    </dgm:pt>
    <dgm:pt modelId="{BDBB7E99-60D4-4C98-A59E-7434CCA22503}">
      <dgm:prSet phldrT="[Text]" custT="1"/>
      <dgm:spPr/>
      <dgm:t>
        <a:bodyPr/>
        <a:lstStyle/>
        <a:p>
          <a:r>
            <a:rPr lang="en-US" sz="2400" b="1" dirty="0">
              <a:latin typeface="Calibri Light" panose="020F0302020204030204" pitchFamily="34" charset="0"/>
              <a:ea typeface="Calibri Light" panose="020F0302020204030204" pitchFamily="34" charset="0"/>
              <a:cs typeface="Calibri Light" panose="020F0302020204030204" pitchFamily="34" charset="0"/>
            </a:rPr>
            <a:t>Stronger Industry-Academia Collaboration </a:t>
          </a:r>
          <a:endParaRPr lang="en-US" sz="2400" dirty="0">
            <a:latin typeface="Calibri Light" panose="020F0302020204030204" pitchFamily="34" charset="0"/>
            <a:ea typeface="Calibri Light" panose="020F0302020204030204" pitchFamily="34" charset="0"/>
            <a:cs typeface="Calibri Light" panose="020F0302020204030204" pitchFamily="34" charset="0"/>
          </a:endParaRPr>
        </a:p>
      </dgm:t>
    </dgm:pt>
    <dgm:pt modelId="{934BFF25-F8D5-4A22-864E-8D45CDA05E01}" type="sibTrans" cxnId="{39E3E0B9-CE35-40C1-A084-47CFF6626E2E}">
      <dgm:prSet/>
      <dgm:spPr/>
      <dgm:t>
        <a:bodyPr/>
        <a:lstStyle/>
        <a:p>
          <a:endParaRPr lang="en-US"/>
        </a:p>
      </dgm:t>
    </dgm:pt>
    <dgm:pt modelId="{42E953BA-4150-4136-8AB1-D7BE9BE388CF}" type="parTrans" cxnId="{39E3E0B9-CE35-40C1-A084-47CFF6626E2E}">
      <dgm:prSet/>
      <dgm:spPr/>
      <dgm:t>
        <a:bodyPr/>
        <a:lstStyle/>
        <a:p>
          <a:endParaRPr lang="en-US"/>
        </a:p>
      </dgm:t>
    </dgm:pt>
    <dgm:pt modelId="{48AB248F-9F7A-43AB-AFC7-28509ECCDA9A}" type="pres">
      <dgm:prSet presAssocID="{BD51C188-7DE2-438C-89DC-5632E600462A}" presName="linear" presStyleCnt="0">
        <dgm:presLayoutVars>
          <dgm:dir/>
          <dgm:animLvl val="lvl"/>
          <dgm:resizeHandles val="exact"/>
        </dgm:presLayoutVars>
      </dgm:prSet>
      <dgm:spPr/>
    </dgm:pt>
    <dgm:pt modelId="{8B522D61-FBAC-412D-9659-A76793FA1FD0}" type="pres">
      <dgm:prSet presAssocID="{BDBB7E99-60D4-4C98-A59E-7434CCA22503}" presName="parentLin" presStyleCnt="0"/>
      <dgm:spPr/>
    </dgm:pt>
    <dgm:pt modelId="{3D498BEB-A3E6-42F2-95CF-82BAEB0BADEC}" type="pres">
      <dgm:prSet presAssocID="{BDBB7E99-60D4-4C98-A59E-7434CCA22503}" presName="parentLeftMargin" presStyleLbl="node1" presStyleIdx="0" presStyleCnt="3"/>
      <dgm:spPr/>
    </dgm:pt>
    <dgm:pt modelId="{E71025B8-E0EB-4022-A597-DAF30945B1BF}" type="pres">
      <dgm:prSet presAssocID="{BDBB7E99-60D4-4C98-A59E-7434CCA22503}" presName="parentText" presStyleLbl="node1" presStyleIdx="0" presStyleCnt="3" custScaleX="142857" custScaleY="171706">
        <dgm:presLayoutVars>
          <dgm:chMax val="0"/>
          <dgm:bulletEnabled val="1"/>
        </dgm:presLayoutVars>
      </dgm:prSet>
      <dgm:spPr/>
    </dgm:pt>
    <dgm:pt modelId="{5AFC099D-A96D-4B87-A458-5A4962D6B2C6}" type="pres">
      <dgm:prSet presAssocID="{BDBB7E99-60D4-4C98-A59E-7434CCA22503}" presName="negativeSpace" presStyleCnt="0"/>
      <dgm:spPr/>
    </dgm:pt>
    <dgm:pt modelId="{1919A35B-80EE-40B8-9CC3-79D2CF644730}" type="pres">
      <dgm:prSet presAssocID="{BDBB7E99-60D4-4C98-A59E-7434CCA22503}" presName="childText" presStyleLbl="conFgAcc1" presStyleIdx="0" presStyleCnt="3">
        <dgm:presLayoutVars>
          <dgm:bulletEnabled val="1"/>
        </dgm:presLayoutVars>
      </dgm:prSet>
      <dgm:spPr/>
    </dgm:pt>
    <dgm:pt modelId="{77F1370A-E7F3-4369-9722-4276C63F178A}" type="pres">
      <dgm:prSet presAssocID="{934BFF25-F8D5-4A22-864E-8D45CDA05E01}" presName="spaceBetweenRectangles" presStyleCnt="0"/>
      <dgm:spPr/>
    </dgm:pt>
    <dgm:pt modelId="{85CA697F-0873-427F-981C-DDB34140135C}" type="pres">
      <dgm:prSet presAssocID="{DF501428-DE88-4513-A741-A8E41827DF79}" presName="parentLin" presStyleCnt="0"/>
      <dgm:spPr/>
    </dgm:pt>
    <dgm:pt modelId="{4A36405E-B0B8-4A55-B67F-30CB2E53FF18}" type="pres">
      <dgm:prSet presAssocID="{DF501428-DE88-4513-A741-A8E41827DF79}" presName="parentLeftMargin" presStyleLbl="node1" presStyleIdx="0" presStyleCnt="3"/>
      <dgm:spPr/>
    </dgm:pt>
    <dgm:pt modelId="{DEF3465C-CDCB-4F4C-AB7F-3F135E3B0AC2}" type="pres">
      <dgm:prSet presAssocID="{DF501428-DE88-4513-A741-A8E41827DF79}" presName="parentText" presStyleLbl="node1" presStyleIdx="1" presStyleCnt="3" custScaleX="142857" custScaleY="173721">
        <dgm:presLayoutVars>
          <dgm:chMax val="0"/>
          <dgm:bulletEnabled val="1"/>
        </dgm:presLayoutVars>
      </dgm:prSet>
      <dgm:spPr/>
    </dgm:pt>
    <dgm:pt modelId="{7A0EC1C8-DA91-4E21-B29E-7437CA2C4580}" type="pres">
      <dgm:prSet presAssocID="{DF501428-DE88-4513-A741-A8E41827DF79}" presName="negativeSpace" presStyleCnt="0"/>
      <dgm:spPr/>
    </dgm:pt>
    <dgm:pt modelId="{F56D4CB9-24C0-4C14-B347-1C92A1EECD0E}" type="pres">
      <dgm:prSet presAssocID="{DF501428-DE88-4513-A741-A8E41827DF79}" presName="childText" presStyleLbl="conFgAcc1" presStyleIdx="1" presStyleCnt="3">
        <dgm:presLayoutVars>
          <dgm:bulletEnabled val="1"/>
        </dgm:presLayoutVars>
      </dgm:prSet>
      <dgm:spPr/>
    </dgm:pt>
    <dgm:pt modelId="{7DC28FA8-9D60-461E-B46A-35D092A30B8A}" type="pres">
      <dgm:prSet presAssocID="{948A795A-B277-470C-9C63-E37F9A579F37}" presName="spaceBetweenRectangles" presStyleCnt="0"/>
      <dgm:spPr/>
    </dgm:pt>
    <dgm:pt modelId="{CDB17362-5E68-4849-9A9C-E458309FEB46}" type="pres">
      <dgm:prSet presAssocID="{504C1F7C-CA3B-4A3B-9F9A-4B56F9797BAB}" presName="parentLin" presStyleCnt="0"/>
      <dgm:spPr/>
    </dgm:pt>
    <dgm:pt modelId="{4498E5DB-43B8-43A3-83C5-2C027288F374}" type="pres">
      <dgm:prSet presAssocID="{504C1F7C-CA3B-4A3B-9F9A-4B56F9797BAB}" presName="parentLeftMargin" presStyleLbl="node1" presStyleIdx="1" presStyleCnt="3"/>
      <dgm:spPr/>
    </dgm:pt>
    <dgm:pt modelId="{28ED1B71-C7EE-481A-8F39-04DB0801518E}" type="pres">
      <dgm:prSet presAssocID="{504C1F7C-CA3B-4A3B-9F9A-4B56F9797BAB}" presName="parentText" presStyleLbl="node1" presStyleIdx="2" presStyleCnt="3" custScaleX="142857">
        <dgm:presLayoutVars>
          <dgm:chMax val="0"/>
          <dgm:bulletEnabled val="1"/>
        </dgm:presLayoutVars>
      </dgm:prSet>
      <dgm:spPr/>
    </dgm:pt>
    <dgm:pt modelId="{5E83D9AA-EF72-4459-B1F0-1ACDC06B5A16}" type="pres">
      <dgm:prSet presAssocID="{504C1F7C-CA3B-4A3B-9F9A-4B56F9797BAB}" presName="negativeSpace" presStyleCnt="0"/>
      <dgm:spPr/>
    </dgm:pt>
    <dgm:pt modelId="{80ADF5E1-BF67-4BE1-8C7F-B88275C584E1}" type="pres">
      <dgm:prSet presAssocID="{504C1F7C-CA3B-4A3B-9F9A-4B56F9797BAB}" presName="childText" presStyleLbl="conFgAcc1" presStyleIdx="2" presStyleCnt="3">
        <dgm:presLayoutVars>
          <dgm:bulletEnabled val="1"/>
        </dgm:presLayoutVars>
      </dgm:prSet>
      <dgm:spPr/>
    </dgm:pt>
  </dgm:ptLst>
  <dgm:cxnLst>
    <dgm:cxn modelId="{8689592D-321C-4F3E-A0B3-B3E88C0BCD5C}" srcId="{BD51C188-7DE2-438C-89DC-5632E600462A}" destId="{504C1F7C-CA3B-4A3B-9F9A-4B56F9797BAB}" srcOrd="2" destOrd="0" parTransId="{5A83E4BD-9D49-4DCC-8AC5-C94817F854B3}" sibTransId="{CC8EBF00-5B9B-4677-8211-40DF7D3B6696}"/>
    <dgm:cxn modelId="{AF7E1844-D486-47C2-B2B0-CEF7CCFAD57F}" type="presOf" srcId="{0E836E6F-FF0E-46AF-A77E-6397A9994923}" destId="{F56D4CB9-24C0-4C14-B347-1C92A1EECD0E}" srcOrd="0" destOrd="0" presId="urn:microsoft.com/office/officeart/2005/8/layout/list1"/>
    <dgm:cxn modelId="{38561D64-F219-4C58-9CC2-0F30F0568497}" srcId="{BD51C188-7DE2-438C-89DC-5632E600462A}" destId="{DF501428-DE88-4513-A741-A8E41827DF79}" srcOrd="1" destOrd="0" parTransId="{7562E989-50A5-4F76-A541-2D143E8E6AD4}" sibTransId="{948A795A-B277-470C-9C63-E37F9A579F37}"/>
    <dgm:cxn modelId="{C4949B55-1357-483C-8C87-C34970F45FD9}" type="presOf" srcId="{504C1F7C-CA3B-4A3B-9F9A-4B56F9797BAB}" destId="{4498E5DB-43B8-43A3-83C5-2C027288F374}" srcOrd="0" destOrd="0" presId="urn:microsoft.com/office/officeart/2005/8/layout/list1"/>
    <dgm:cxn modelId="{65657A7C-E0D2-42B3-A719-362F4261A084}" type="presOf" srcId="{E6174A58-8EA1-4130-A10D-307A774F58FA}" destId="{1919A35B-80EE-40B8-9CC3-79D2CF644730}" srcOrd="0" destOrd="0" presId="urn:microsoft.com/office/officeart/2005/8/layout/list1"/>
    <dgm:cxn modelId="{B0D2199D-8222-4DD6-8F1B-F252F29BB7C8}" type="presOf" srcId="{BD51C188-7DE2-438C-89DC-5632E600462A}" destId="{48AB248F-9F7A-43AB-AFC7-28509ECCDA9A}" srcOrd="0" destOrd="0" presId="urn:microsoft.com/office/officeart/2005/8/layout/list1"/>
    <dgm:cxn modelId="{30C07FA2-4B9D-4BD2-9FB2-96AFB8B2F8CE}" type="presOf" srcId="{BDBB7E99-60D4-4C98-A59E-7434CCA22503}" destId="{3D498BEB-A3E6-42F2-95CF-82BAEB0BADEC}" srcOrd="0" destOrd="0" presId="urn:microsoft.com/office/officeart/2005/8/layout/list1"/>
    <dgm:cxn modelId="{39E3E0B9-CE35-40C1-A084-47CFF6626E2E}" srcId="{BD51C188-7DE2-438C-89DC-5632E600462A}" destId="{BDBB7E99-60D4-4C98-A59E-7434CCA22503}" srcOrd="0" destOrd="0" parTransId="{42E953BA-4150-4136-8AB1-D7BE9BE388CF}" sibTransId="{934BFF25-F8D5-4A22-864E-8D45CDA05E01}"/>
    <dgm:cxn modelId="{E33597CF-6A3C-47A8-8460-D582987B6057}" srcId="{504C1F7C-CA3B-4A3B-9F9A-4B56F9797BAB}" destId="{07694E75-BDA3-4F4C-B329-5DB4F920BD14}" srcOrd="0" destOrd="0" parTransId="{4F57F10A-4889-4526-9358-C329AFE7A915}" sibTransId="{1F3A2785-536E-49CC-864A-90DD9AACE0F5}"/>
    <dgm:cxn modelId="{35CC7ED0-1FEA-4FBF-96BD-66C34D4FED24}" type="presOf" srcId="{07694E75-BDA3-4F4C-B329-5DB4F920BD14}" destId="{80ADF5E1-BF67-4BE1-8C7F-B88275C584E1}" srcOrd="0" destOrd="0" presId="urn:microsoft.com/office/officeart/2005/8/layout/list1"/>
    <dgm:cxn modelId="{537D83E0-D425-4301-9D7E-5DD40E4C27BB}" srcId="{BDBB7E99-60D4-4C98-A59E-7434CCA22503}" destId="{E6174A58-8EA1-4130-A10D-307A774F58FA}" srcOrd="0" destOrd="0" parTransId="{4DEAE868-84AF-4781-B0C9-5DE250AA1C66}" sibTransId="{2152C65A-C74E-464A-A261-FC5E7AE07DC8}"/>
    <dgm:cxn modelId="{5B9EFBE4-09F0-4B16-9E92-BEEFCCC5AE38}" type="presOf" srcId="{DF501428-DE88-4513-A741-A8E41827DF79}" destId="{DEF3465C-CDCB-4F4C-AB7F-3F135E3B0AC2}" srcOrd="1" destOrd="0" presId="urn:microsoft.com/office/officeart/2005/8/layout/list1"/>
    <dgm:cxn modelId="{B621A2E7-27AD-434B-B8C1-93F3B3EC93D7}" type="presOf" srcId="{DF501428-DE88-4513-A741-A8E41827DF79}" destId="{4A36405E-B0B8-4A55-B67F-30CB2E53FF18}" srcOrd="0" destOrd="0" presId="urn:microsoft.com/office/officeart/2005/8/layout/list1"/>
    <dgm:cxn modelId="{6C96FBEC-2878-4503-A094-EC8CEB6CA4EC}" type="presOf" srcId="{504C1F7C-CA3B-4A3B-9F9A-4B56F9797BAB}" destId="{28ED1B71-C7EE-481A-8F39-04DB0801518E}" srcOrd="1" destOrd="0" presId="urn:microsoft.com/office/officeart/2005/8/layout/list1"/>
    <dgm:cxn modelId="{2CC7B4F5-8752-4AA6-BDB3-DA9157E1C207}" srcId="{DF501428-DE88-4513-A741-A8E41827DF79}" destId="{0E836E6F-FF0E-46AF-A77E-6397A9994923}" srcOrd="0" destOrd="0" parTransId="{68CF9A17-6D8D-4FC4-BA5C-B9702E78F46C}" sibTransId="{236ADE37-1A06-4D5B-B7B7-BE693599F0ED}"/>
    <dgm:cxn modelId="{7D059BF6-E676-4D45-92E2-0A5F07B90524}" type="presOf" srcId="{BDBB7E99-60D4-4C98-A59E-7434CCA22503}" destId="{E71025B8-E0EB-4022-A597-DAF30945B1BF}" srcOrd="1" destOrd="0" presId="urn:microsoft.com/office/officeart/2005/8/layout/list1"/>
    <dgm:cxn modelId="{0DA0AF5B-B3F1-4208-8D4A-8CB0F27F68E9}" type="presParOf" srcId="{48AB248F-9F7A-43AB-AFC7-28509ECCDA9A}" destId="{8B522D61-FBAC-412D-9659-A76793FA1FD0}" srcOrd="0" destOrd="0" presId="urn:microsoft.com/office/officeart/2005/8/layout/list1"/>
    <dgm:cxn modelId="{31B3956D-971B-4090-917E-25A81E7C121D}" type="presParOf" srcId="{8B522D61-FBAC-412D-9659-A76793FA1FD0}" destId="{3D498BEB-A3E6-42F2-95CF-82BAEB0BADEC}" srcOrd="0" destOrd="0" presId="urn:microsoft.com/office/officeart/2005/8/layout/list1"/>
    <dgm:cxn modelId="{AC6572A2-2A3F-49FA-BCF8-85A429784621}" type="presParOf" srcId="{8B522D61-FBAC-412D-9659-A76793FA1FD0}" destId="{E71025B8-E0EB-4022-A597-DAF30945B1BF}" srcOrd="1" destOrd="0" presId="urn:microsoft.com/office/officeart/2005/8/layout/list1"/>
    <dgm:cxn modelId="{EEE2DAE8-416F-4CBF-ACD4-111034BB59EC}" type="presParOf" srcId="{48AB248F-9F7A-43AB-AFC7-28509ECCDA9A}" destId="{5AFC099D-A96D-4B87-A458-5A4962D6B2C6}" srcOrd="1" destOrd="0" presId="urn:microsoft.com/office/officeart/2005/8/layout/list1"/>
    <dgm:cxn modelId="{96CD1BD4-0268-4C06-B420-B42CC3C115E1}" type="presParOf" srcId="{48AB248F-9F7A-43AB-AFC7-28509ECCDA9A}" destId="{1919A35B-80EE-40B8-9CC3-79D2CF644730}" srcOrd="2" destOrd="0" presId="urn:microsoft.com/office/officeart/2005/8/layout/list1"/>
    <dgm:cxn modelId="{4D22769C-F061-408F-86C4-D49F865F9DAC}" type="presParOf" srcId="{48AB248F-9F7A-43AB-AFC7-28509ECCDA9A}" destId="{77F1370A-E7F3-4369-9722-4276C63F178A}" srcOrd="3" destOrd="0" presId="urn:microsoft.com/office/officeart/2005/8/layout/list1"/>
    <dgm:cxn modelId="{02631DC2-E203-4895-8567-69E9B0FAB138}" type="presParOf" srcId="{48AB248F-9F7A-43AB-AFC7-28509ECCDA9A}" destId="{85CA697F-0873-427F-981C-DDB34140135C}" srcOrd="4" destOrd="0" presId="urn:microsoft.com/office/officeart/2005/8/layout/list1"/>
    <dgm:cxn modelId="{CEB93B5B-EEB1-48AA-BB67-F453E34D0A6C}" type="presParOf" srcId="{85CA697F-0873-427F-981C-DDB34140135C}" destId="{4A36405E-B0B8-4A55-B67F-30CB2E53FF18}" srcOrd="0" destOrd="0" presId="urn:microsoft.com/office/officeart/2005/8/layout/list1"/>
    <dgm:cxn modelId="{887388F8-F3BC-40EC-9EE4-B7409A2B75C1}" type="presParOf" srcId="{85CA697F-0873-427F-981C-DDB34140135C}" destId="{DEF3465C-CDCB-4F4C-AB7F-3F135E3B0AC2}" srcOrd="1" destOrd="0" presId="urn:microsoft.com/office/officeart/2005/8/layout/list1"/>
    <dgm:cxn modelId="{23081236-8E12-447B-90E6-BE3BAFDB42F4}" type="presParOf" srcId="{48AB248F-9F7A-43AB-AFC7-28509ECCDA9A}" destId="{7A0EC1C8-DA91-4E21-B29E-7437CA2C4580}" srcOrd="5" destOrd="0" presId="urn:microsoft.com/office/officeart/2005/8/layout/list1"/>
    <dgm:cxn modelId="{68CCB125-329D-40E9-826B-65838130FE95}" type="presParOf" srcId="{48AB248F-9F7A-43AB-AFC7-28509ECCDA9A}" destId="{F56D4CB9-24C0-4C14-B347-1C92A1EECD0E}" srcOrd="6" destOrd="0" presId="urn:microsoft.com/office/officeart/2005/8/layout/list1"/>
    <dgm:cxn modelId="{A7E1F6F1-0CC9-4920-9D9B-00C4CE44AF17}" type="presParOf" srcId="{48AB248F-9F7A-43AB-AFC7-28509ECCDA9A}" destId="{7DC28FA8-9D60-461E-B46A-35D092A30B8A}" srcOrd="7" destOrd="0" presId="urn:microsoft.com/office/officeart/2005/8/layout/list1"/>
    <dgm:cxn modelId="{A4A2D247-F0C1-4C69-B0E9-9467020B968E}" type="presParOf" srcId="{48AB248F-9F7A-43AB-AFC7-28509ECCDA9A}" destId="{CDB17362-5E68-4849-9A9C-E458309FEB46}" srcOrd="8" destOrd="0" presId="urn:microsoft.com/office/officeart/2005/8/layout/list1"/>
    <dgm:cxn modelId="{05DD5EB0-E504-4D58-B7E0-E3FA25B46A36}" type="presParOf" srcId="{CDB17362-5E68-4849-9A9C-E458309FEB46}" destId="{4498E5DB-43B8-43A3-83C5-2C027288F374}" srcOrd="0" destOrd="0" presId="urn:microsoft.com/office/officeart/2005/8/layout/list1"/>
    <dgm:cxn modelId="{AECD7A14-5138-40BB-8F2C-5681A954CF80}" type="presParOf" srcId="{CDB17362-5E68-4849-9A9C-E458309FEB46}" destId="{28ED1B71-C7EE-481A-8F39-04DB0801518E}" srcOrd="1" destOrd="0" presId="urn:microsoft.com/office/officeart/2005/8/layout/list1"/>
    <dgm:cxn modelId="{8FEA2E34-6B74-4832-8397-B4AD4633F914}" type="presParOf" srcId="{48AB248F-9F7A-43AB-AFC7-28509ECCDA9A}" destId="{5E83D9AA-EF72-4459-B1F0-1ACDC06B5A16}" srcOrd="9" destOrd="0" presId="urn:microsoft.com/office/officeart/2005/8/layout/list1"/>
    <dgm:cxn modelId="{2DA88CC6-2C3B-4AFF-B08C-A3342D23E19E}" type="presParOf" srcId="{48AB248F-9F7A-43AB-AFC7-28509ECCDA9A}" destId="{80ADF5E1-BF67-4BE1-8C7F-B88275C584E1}" srcOrd="10"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19A35B-80EE-40B8-9CC3-79D2CF644730}">
      <dsp:nvSpPr>
        <dsp:cNvPr id="0" name=""/>
        <dsp:cNvSpPr/>
      </dsp:nvSpPr>
      <dsp:spPr>
        <a:xfrm>
          <a:off x="0" y="578070"/>
          <a:ext cx="5803833" cy="9922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0442" tIns="291592" rIns="450442"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to ensure they meet the needs of both digital and sustainable transformation. Universities should work closely with industries to co-create educational content.</a:t>
          </a:r>
        </a:p>
      </dsp:txBody>
      <dsp:txXfrm>
        <a:off x="0" y="578070"/>
        <a:ext cx="5803833" cy="992250"/>
      </dsp:txXfrm>
    </dsp:sp>
    <dsp:sp modelId="{E71025B8-E0EB-4022-A597-DAF30945B1BF}">
      <dsp:nvSpPr>
        <dsp:cNvPr id="0" name=""/>
        <dsp:cNvSpPr/>
      </dsp:nvSpPr>
      <dsp:spPr>
        <a:xfrm>
          <a:off x="276305" y="75084"/>
          <a:ext cx="5526105" cy="70962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3560" tIns="0" rIns="153560" bIns="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Calibri Light" panose="020F0302020204030204" pitchFamily="34" charset="0"/>
              <a:ea typeface="Calibri Light" panose="020F0302020204030204" pitchFamily="34" charset="0"/>
              <a:cs typeface="Calibri Light" panose="020F0302020204030204" pitchFamily="34" charset="0"/>
            </a:rPr>
            <a:t>Stronger Industry-Academia Collaboration </a:t>
          </a:r>
          <a:endParaRPr lang="en-US" sz="2400" kern="1200" dirty="0">
            <a:latin typeface="Calibri Light" panose="020F0302020204030204" pitchFamily="34" charset="0"/>
            <a:ea typeface="Calibri Light" panose="020F0302020204030204" pitchFamily="34" charset="0"/>
            <a:cs typeface="Calibri Light" panose="020F0302020204030204" pitchFamily="34" charset="0"/>
          </a:endParaRPr>
        </a:p>
      </dsp:txBody>
      <dsp:txXfrm>
        <a:off x="310946" y="109725"/>
        <a:ext cx="5456823" cy="640344"/>
      </dsp:txXfrm>
    </dsp:sp>
    <dsp:sp modelId="{F56D4CB9-24C0-4C14-B347-1C92A1EECD0E}">
      <dsp:nvSpPr>
        <dsp:cNvPr id="0" name=""/>
        <dsp:cNvSpPr/>
      </dsp:nvSpPr>
      <dsp:spPr>
        <a:xfrm>
          <a:off x="0" y="2157234"/>
          <a:ext cx="5803833" cy="13891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0442" tIns="291592" rIns="450442"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to ensure the integration of digitalization and sustainability within curricula as interconnected disciplines. Adopt project-based learning models, encouraging students to engage with real-world challenges that combine digital innovation and sustainable practices</a:t>
          </a:r>
        </a:p>
      </dsp:txBody>
      <dsp:txXfrm>
        <a:off x="0" y="2157234"/>
        <a:ext cx="5803833" cy="1389150"/>
      </dsp:txXfrm>
    </dsp:sp>
    <dsp:sp modelId="{DEF3465C-CDCB-4F4C-AB7F-3F135E3B0AC2}">
      <dsp:nvSpPr>
        <dsp:cNvPr id="0" name=""/>
        <dsp:cNvSpPr/>
      </dsp:nvSpPr>
      <dsp:spPr>
        <a:xfrm>
          <a:off x="276305" y="1645920"/>
          <a:ext cx="5526105" cy="71795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3560" tIns="0" rIns="153560" bIns="0" numCol="1" spcCol="1270" anchor="ctr" anchorCtr="0">
          <a:noAutofit/>
        </a:bodyPr>
        <a:lstStyle/>
        <a:p>
          <a:pPr marL="0" lvl="0" indent="0" algn="l" defTabSz="1066800">
            <a:lnSpc>
              <a:spcPct val="90000"/>
            </a:lnSpc>
            <a:spcBef>
              <a:spcPct val="0"/>
            </a:spcBef>
            <a:spcAft>
              <a:spcPct val="35000"/>
            </a:spcAft>
            <a:buNone/>
          </a:pPr>
          <a:r>
            <a:rPr lang="en-US" sz="2400" b="1" kern="1200" dirty="0"/>
            <a:t>Curriculum Reform and Educational Innovation </a:t>
          </a:r>
          <a:endParaRPr lang="en-US" sz="2400" kern="1200" dirty="0"/>
        </a:p>
      </dsp:txBody>
      <dsp:txXfrm>
        <a:off x="311353" y="1680968"/>
        <a:ext cx="5456009" cy="647858"/>
      </dsp:txXfrm>
    </dsp:sp>
    <dsp:sp modelId="{80ADF5E1-BF67-4BE1-8C7F-B88275C584E1}">
      <dsp:nvSpPr>
        <dsp:cNvPr id="0" name=""/>
        <dsp:cNvSpPr/>
      </dsp:nvSpPr>
      <dsp:spPr>
        <a:xfrm>
          <a:off x="0" y="3828624"/>
          <a:ext cx="5803833" cy="9922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0442" tIns="291592" rIns="450442"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programs for both new graduates and existing professionals in the workforce such as VET Adaptation to the evolving needs of industries, focusing on both digital and sustainability skills.</a:t>
          </a:r>
        </a:p>
      </dsp:txBody>
      <dsp:txXfrm>
        <a:off x="0" y="3828624"/>
        <a:ext cx="5803833" cy="992250"/>
      </dsp:txXfrm>
    </dsp:sp>
    <dsp:sp modelId="{28ED1B71-C7EE-481A-8F39-04DB0801518E}">
      <dsp:nvSpPr>
        <dsp:cNvPr id="0" name=""/>
        <dsp:cNvSpPr/>
      </dsp:nvSpPr>
      <dsp:spPr>
        <a:xfrm>
          <a:off x="276305" y="3621984"/>
          <a:ext cx="5526105" cy="413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3560" tIns="0" rIns="153560" bIns="0" numCol="1" spcCol="1270" anchor="ctr" anchorCtr="0">
          <a:noAutofit/>
        </a:bodyPr>
        <a:lstStyle/>
        <a:p>
          <a:pPr marL="0" lvl="0" indent="0" algn="l" defTabSz="1066800">
            <a:lnSpc>
              <a:spcPct val="90000"/>
            </a:lnSpc>
            <a:spcBef>
              <a:spcPct val="0"/>
            </a:spcBef>
            <a:spcAft>
              <a:spcPct val="35000"/>
            </a:spcAft>
            <a:buNone/>
          </a:pPr>
          <a:r>
            <a:rPr lang="en-US" sz="2400" b="1" kern="1200" dirty="0"/>
            <a:t>Training and Upskilling for Professionals </a:t>
          </a:r>
          <a:endParaRPr lang="en-US" sz="2400" kern="1200" dirty="0"/>
        </a:p>
      </dsp:txBody>
      <dsp:txXfrm>
        <a:off x="296480" y="3642159"/>
        <a:ext cx="5485755" cy="37293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88AAAC-9AB3-45BF-8717-DD1E51148EF9}" type="datetimeFigureOut">
              <a:rPr lang="el-GR" smtClean="0"/>
              <a:t>19/11/2024</a:t>
            </a:fld>
            <a:endParaRPr lang="el-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DAE857-A02B-4CE3-814C-4BA829090E19}" type="slidenum">
              <a:rPr lang="el-GR" smtClean="0"/>
              <a:t>‹#›</a:t>
            </a:fld>
            <a:endParaRPr lang="el-GR"/>
          </a:p>
        </p:txBody>
      </p:sp>
    </p:spTree>
    <p:extLst>
      <p:ext uri="{BB962C8B-B14F-4D97-AF65-F5344CB8AC3E}">
        <p14:creationId xmlns:p14="http://schemas.microsoft.com/office/powerpoint/2010/main" val="3088381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B7DAE857-A02B-4CE3-814C-4BA829090E19}" type="slidenum">
              <a:rPr lang="el-GR" smtClean="0"/>
              <a:t>6</a:t>
            </a:fld>
            <a:endParaRPr lang="el-GR"/>
          </a:p>
        </p:txBody>
      </p:sp>
    </p:spTree>
    <p:extLst>
      <p:ext uri="{BB962C8B-B14F-4D97-AF65-F5344CB8AC3E}">
        <p14:creationId xmlns:p14="http://schemas.microsoft.com/office/powerpoint/2010/main" val="3106606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BCE85-0517-48E2-B666-22B4EB474F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0828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err="1"/>
              <a:t>Starting</a:t>
            </a:r>
            <a:r>
              <a:rPr lang="de-AT" dirty="0"/>
              <a:t> </a:t>
            </a:r>
            <a:r>
              <a:rPr lang="de-AT" dirty="0" err="1"/>
              <a:t>point</a:t>
            </a:r>
            <a:r>
              <a:rPr lang="de-AT" dirty="0"/>
              <a:t> </a:t>
            </a:r>
            <a:r>
              <a:rPr lang="de-AT" dirty="0" err="1"/>
              <a:t>of</a:t>
            </a:r>
            <a:r>
              <a:rPr lang="de-AT" dirty="0"/>
              <a:t> EE4M </a:t>
            </a:r>
            <a:r>
              <a:rPr lang="de-AT" dirty="0" err="1"/>
              <a:t>for</a:t>
            </a:r>
            <a:r>
              <a:rPr lang="de-AT" dirty="0"/>
              <a:t> </a:t>
            </a:r>
            <a:r>
              <a:rPr lang="de-AT" dirty="0" err="1"/>
              <a:t>the</a:t>
            </a:r>
            <a:r>
              <a:rPr lang="de-AT" dirty="0"/>
              <a:t> </a:t>
            </a:r>
            <a:r>
              <a:rPr lang="de-AT" dirty="0" err="1"/>
              <a:t>realignment</a:t>
            </a:r>
            <a:r>
              <a:rPr lang="de-AT" dirty="0"/>
              <a:t> </a:t>
            </a:r>
            <a:r>
              <a:rPr lang="de-AT" dirty="0" err="1"/>
              <a:t>of</a:t>
            </a:r>
            <a:r>
              <a:rPr lang="de-AT" dirty="0"/>
              <a:t> </a:t>
            </a:r>
            <a:r>
              <a:rPr lang="de-AT" dirty="0" err="1"/>
              <a:t>the</a:t>
            </a:r>
            <a:r>
              <a:rPr lang="de-AT" dirty="0"/>
              <a:t> </a:t>
            </a:r>
            <a:r>
              <a:rPr lang="de-AT" dirty="0" err="1"/>
              <a:t>engineering</a:t>
            </a:r>
            <a:r>
              <a:rPr lang="de-AT" dirty="0"/>
              <a:t> </a:t>
            </a:r>
            <a:r>
              <a:rPr lang="de-AT" dirty="0" err="1"/>
              <a:t>education</a:t>
            </a:r>
            <a:r>
              <a:rPr lang="de-AT" dirty="0"/>
              <a:t> </a:t>
            </a:r>
            <a:r>
              <a:rPr lang="de-AT" dirty="0" err="1"/>
              <a:t>to</a:t>
            </a:r>
            <a:r>
              <a:rPr lang="de-AT" dirty="0"/>
              <a:t> </a:t>
            </a:r>
            <a:r>
              <a:rPr lang="de-AT" dirty="0" err="1"/>
              <a:t>foster</a:t>
            </a:r>
            <a:r>
              <a:rPr lang="de-AT" dirty="0"/>
              <a:t>  </a:t>
            </a:r>
            <a:r>
              <a:rPr lang="de-AT" dirty="0" err="1"/>
              <a:t>engineering</a:t>
            </a:r>
            <a:r>
              <a:rPr lang="de-AT" dirty="0"/>
              <a:t> excellence in </a:t>
            </a:r>
            <a:r>
              <a:rPr lang="de-AT" dirty="0" err="1"/>
              <a:t>the</a:t>
            </a:r>
            <a:r>
              <a:rPr lang="de-AT" dirty="0"/>
              <a:t> </a:t>
            </a:r>
            <a:r>
              <a:rPr lang="de-AT" dirty="0" err="1"/>
              <a:t>mobility</a:t>
            </a:r>
            <a:r>
              <a:rPr lang="de-AT" dirty="0"/>
              <a:t> </a:t>
            </a:r>
            <a:r>
              <a:rPr lang="de-AT" dirty="0" err="1"/>
              <a:t>value</a:t>
            </a:r>
            <a:r>
              <a:rPr lang="de-AT" dirty="0"/>
              <a:t> </a:t>
            </a:r>
            <a:r>
              <a:rPr lang="de-AT" dirty="0" err="1"/>
              <a:t>chain</a:t>
            </a:r>
            <a:r>
              <a:rPr lang="de-AT" dirty="0"/>
              <a:t>.</a:t>
            </a:r>
          </a:p>
          <a:p>
            <a:r>
              <a:rPr lang="de-AT" dirty="0" err="1"/>
              <a:t>We</a:t>
            </a:r>
            <a:r>
              <a:rPr lang="de-AT" dirty="0"/>
              <a:t> </a:t>
            </a:r>
            <a:r>
              <a:rPr lang="de-AT" dirty="0" err="1"/>
              <a:t>want</a:t>
            </a:r>
            <a:r>
              <a:rPr lang="de-AT" dirty="0"/>
              <a:t> </a:t>
            </a:r>
            <a:r>
              <a:rPr lang="de-AT" dirty="0" err="1"/>
              <a:t>to</a:t>
            </a:r>
            <a:r>
              <a:rPr lang="de-AT" dirty="0"/>
              <a:t> </a:t>
            </a:r>
            <a:r>
              <a:rPr lang="de-AT" dirty="0" err="1"/>
              <a:t>achieve</a:t>
            </a:r>
            <a:r>
              <a:rPr lang="de-AT" dirty="0"/>
              <a:t> </a:t>
            </a:r>
            <a:r>
              <a:rPr lang="de-AT" dirty="0" err="1"/>
              <a:t>educational</a:t>
            </a:r>
            <a:r>
              <a:rPr lang="de-AT" dirty="0"/>
              <a:t> </a:t>
            </a:r>
            <a:r>
              <a:rPr lang="de-AT" dirty="0" err="1"/>
              <a:t>permeability</a:t>
            </a:r>
            <a:r>
              <a:rPr lang="de-AT" dirty="0"/>
              <a:t> (EQF 4-8) .</a:t>
            </a:r>
          </a:p>
          <a:p>
            <a:r>
              <a:rPr lang="de-AT" dirty="0"/>
              <a:t>Include a international </a:t>
            </a:r>
            <a:r>
              <a:rPr lang="de-AT" dirty="0" err="1"/>
              <a:t>consortum</a:t>
            </a:r>
            <a:r>
              <a:rPr lang="de-AT" dirty="0"/>
              <a:t>. 15 </a:t>
            </a:r>
            <a:r>
              <a:rPr lang="de-AT" dirty="0" err="1"/>
              <a:t>full</a:t>
            </a:r>
            <a:r>
              <a:rPr lang="de-AT" dirty="0"/>
              <a:t> </a:t>
            </a:r>
            <a:r>
              <a:rPr lang="de-AT" dirty="0" err="1"/>
              <a:t>partners</a:t>
            </a:r>
            <a:r>
              <a:rPr lang="de-AT" dirty="0"/>
              <a:t>. 30 </a:t>
            </a:r>
            <a:r>
              <a:rPr lang="de-AT" dirty="0" err="1"/>
              <a:t>associated</a:t>
            </a:r>
            <a:r>
              <a:rPr lang="de-AT" dirty="0"/>
              <a:t> </a:t>
            </a:r>
            <a:r>
              <a:rPr lang="de-AT" dirty="0" err="1"/>
              <a:t>partner</a:t>
            </a:r>
            <a:r>
              <a:rPr lang="de-AT" dirty="0"/>
              <a:t>. 50+ </a:t>
            </a:r>
            <a:r>
              <a:rPr lang="de-AT" dirty="0" err="1"/>
              <a:t>supporting</a:t>
            </a:r>
            <a:r>
              <a:rPr lang="de-AT" dirty="0"/>
              <a:t> </a:t>
            </a:r>
            <a:r>
              <a:rPr lang="de-AT" dirty="0" err="1"/>
              <a:t>partners</a:t>
            </a:r>
            <a:r>
              <a:rPr lang="de-AT" dirty="0"/>
              <a:t>. </a:t>
            </a:r>
          </a:p>
          <a:p>
            <a:endParaRPr lang="de-AT" dirty="0"/>
          </a:p>
        </p:txBody>
      </p:sp>
      <p:sp>
        <p:nvSpPr>
          <p:cNvPr id="4" name="Foliennummernplatzhalter 3"/>
          <p:cNvSpPr>
            <a:spLocks noGrp="1"/>
          </p:cNvSpPr>
          <p:nvPr>
            <p:ph type="sldNum" sz="quarter" idx="5"/>
          </p:nvPr>
        </p:nvSpPr>
        <p:spPr/>
        <p:txBody>
          <a:bodyPr/>
          <a:lstStyle/>
          <a:p>
            <a:fld id="{56816ED4-CD52-4F88-830E-367615B0D58C}" type="slidenum">
              <a:rPr lang="de-AT" smtClean="0"/>
              <a:t>11</a:t>
            </a:fld>
            <a:endParaRPr lang="de-AT"/>
          </a:p>
        </p:txBody>
      </p:sp>
    </p:spTree>
    <p:extLst>
      <p:ext uri="{BB962C8B-B14F-4D97-AF65-F5344CB8AC3E}">
        <p14:creationId xmlns:p14="http://schemas.microsoft.com/office/powerpoint/2010/main" val="3613009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FC23F9-0DC2-4844-8623-9C28EADFAEA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90039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Cover 01">
    <p:spTree>
      <p:nvGrpSpPr>
        <p:cNvPr id="1" name=""/>
        <p:cNvGrpSpPr/>
        <p:nvPr/>
      </p:nvGrpSpPr>
      <p:grpSpPr>
        <a:xfrm>
          <a:off x="0" y="0"/>
          <a:ext cx="0" cy="0"/>
          <a:chOff x="0" y="0"/>
          <a:chExt cx="0" cy="0"/>
        </a:xfrm>
      </p:grpSpPr>
      <p:sp>
        <p:nvSpPr>
          <p:cNvPr id="14" name="Picture Placeholder 4"/>
          <p:cNvSpPr>
            <a:spLocks noGrp="1"/>
          </p:cNvSpPr>
          <p:nvPr>
            <p:ph type="pic" sz="quarter" idx="10"/>
          </p:nvPr>
        </p:nvSpPr>
        <p:spPr>
          <a:xfrm>
            <a:off x="6427805" y="-66840"/>
            <a:ext cx="6992007" cy="6991680"/>
          </a:xfrm>
          <a:prstGeom prst="ellipse">
            <a:avLst/>
          </a:prstGeom>
        </p:spPr>
        <p:txBody>
          <a:bodyPr/>
          <a:lstStyle>
            <a:lvl1pPr marL="0" indent="0">
              <a:buNone/>
              <a:defRPr sz="1600"/>
            </a:lvl1pPr>
          </a:lstStyle>
          <a:p>
            <a:endParaRPr lang="en-GB" dirty="0"/>
          </a:p>
        </p:txBody>
      </p:sp>
      <p:sp>
        <p:nvSpPr>
          <p:cNvPr id="15" name="Image_Border"/>
          <p:cNvSpPr/>
          <p:nvPr userDrawn="1"/>
        </p:nvSpPr>
        <p:spPr>
          <a:xfrm>
            <a:off x="5926335" y="-568030"/>
            <a:ext cx="7994948" cy="7994060"/>
          </a:xfrm>
          <a:prstGeom prst="donut">
            <a:avLst>
              <a:gd name="adj" fmla="val 3102"/>
            </a:avLst>
          </a:prstGeom>
          <a:solidFill>
            <a:srgbClr val="58595B">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333333"/>
              </a:solidFill>
              <a:effectLst/>
              <a:uLnTx/>
              <a:uFillTx/>
              <a:latin typeface="Calibri"/>
              <a:ea typeface="+mn-ea"/>
              <a:cs typeface="+mn-cs"/>
              <a:sym typeface="Calibri" panose="020F0502020204030204" pitchFamily="34" charset="0"/>
            </a:endParaRPr>
          </a:p>
        </p:txBody>
      </p:sp>
      <p:sp>
        <p:nvSpPr>
          <p:cNvPr id="9" name="FooterText Manuell"/>
          <p:cNvSpPr>
            <a:spLocks noGrp="1"/>
          </p:cNvSpPr>
          <p:nvPr>
            <p:ph type="body" sz="quarter" idx="13" hasCustomPrompt="1"/>
          </p:nvPr>
        </p:nvSpPr>
        <p:spPr>
          <a:xfrm>
            <a:off x="386690" y="4374789"/>
            <a:ext cx="4679589" cy="432048"/>
          </a:xfrm>
          <a:prstGeom prst="rect">
            <a:avLst/>
          </a:prstGeom>
        </p:spPr>
        <p:txBody>
          <a:bodyPr lIns="0" rIns="0"/>
          <a:lstStyle>
            <a:lvl1pPr marL="0" indent="0" algn="l">
              <a:spcBef>
                <a:spcPts val="0"/>
              </a:spcBef>
              <a:buNone/>
              <a:defRPr sz="2400" baseline="0">
                <a:solidFill>
                  <a:schemeClr val="tx2"/>
                </a:solidFill>
                <a:latin typeface="Calibri" pitchFamily="34" charset="0"/>
              </a:defRPr>
            </a:lvl1pPr>
          </a:lstStyle>
          <a:p>
            <a:pPr lvl="0"/>
            <a:r>
              <a:rPr lang="en-US" dirty="0"/>
              <a:t>Speaker Name| </a:t>
            </a:r>
            <a:r>
              <a:rPr lang="en-US" dirty="0" err="1"/>
              <a:t>Organisation</a:t>
            </a:r>
            <a:endParaRPr lang="en-GB" dirty="0"/>
          </a:p>
        </p:txBody>
      </p:sp>
      <p:sp>
        <p:nvSpPr>
          <p:cNvPr id="8" name="Title 7"/>
          <p:cNvSpPr>
            <a:spLocks noGrp="1"/>
          </p:cNvSpPr>
          <p:nvPr>
            <p:ph type="title"/>
            <p:custDataLst>
              <p:tags r:id="rId1"/>
            </p:custDataLst>
          </p:nvPr>
        </p:nvSpPr>
        <p:spPr bwMode="auto">
          <a:xfrm>
            <a:off x="386690" y="2345318"/>
            <a:ext cx="4704523" cy="134614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b" anchorCtr="0">
            <a:noAutofit/>
          </a:bodyPr>
          <a:lstStyle>
            <a:lvl1pPr marL="0" indent="0" algn="l">
              <a:lnSpc>
                <a:spcPct val="100000"/>
              </a:lnSpc>
              <a:spcBef>
                <a:spcPct val="20000"/>
              </a:spcBef>
              <a:spcAft>
                <a:spcPts val="0"/>
              </a:spcAft>
              <a:defRPr kumimoji="0" sz="4000" b="0" i="0" u="none" baseline="0">
                <a:solidFill>
                  <a:srgbClr val="034EA2"/>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dirty="0"/>
              <a:t>Click to edit Master title</a:t>
            </a:r>
          </a:p>
        </p:txBody>
      </p:sp>
      <p:sp>
        <p:nvSpPr>
          <p:cNvPr id="10" name="FooterText Manuell">
            <a:extLst>
              <a:ext uri="{FF2B5EF4-FFF2-40B4-BE49-F238E27FC236}">
                <a16:creationId xmlns:a16="http://schemas.microsoft.com/office/drawing/2014/main" id="{85A5C8D3-EF02-3C59-E461-6E6BD3DB0E5C}"/>
              </a:ext>
            </a:extLst>
          </p:cNvPr>
          <p:cNvSpPr txBox="1">
            <a:spLocks/>
          </p:cNvSpPr>
          <p:nvPr userDrawn="1"/>
        </p:nvSpPr>
        <p:spPr>
          <a:xfrm>
            <a:off x="130421" y="1160765"/>
            <a:ext cx="5965579" cy="1002460"/>
          </a:xfrm>
          <a:prstGeom prst="rect">
            <a:avLst/>
          </a:prstGeom>
        </p:spPr>
        <p:txBody>
          <a:bodyPr lIns="0" rIns="0" anchor="ctr"/>
          <a:lstStyle>
            <a:lvl1pPr marL="0" indent="0" algn="l" defTabSz="914400" rtl="0" eaLnBrk="1" latinLnBrk="0" hangingPunct="1">
              <a:lnSpc>
                <a:spcPct val="150000"/>
              </a:lnSpc>
              <a:spcBef>
                <a:spcPts val="0"/>
              </a:spcBef>
              <a:buFont typeface="Arial" pitchFamily="34" charset="0"/>
              <a:buNone/>
              <a:defRPr sz="2800" kern="1200" baseline="30000">
                <a:solidFill>
                  <a:schemeClr val="tx2"/>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3600" b="1" dirty="0"/>
              <a:t>9th Greek Raw Materials Community Dialogue</a:t>
            </a:r>
            <a:endParaRPr lang="en-GB" sz="3600" b="1" dirty="0"/>
          </a:p>
        </p:txBody>
      </p:sp>
    </p:spTree>
    <p:extLst>
      <p:ext uri="{BB962C8B-B14F-4D97-AF65-F5344CB8AC3E}">
        <p14:creationId xmlns:p14="http://schemas.microsoft.com/office/powerpoint/2010/main" val="205746697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extLst>
    <p:ext uri="{DCECCB84-F9BA-43D5-87BE-67443E8EF086}">
      <p15:sldGuideLst xmlns:p15="http://schemas.microsoft.com/office/powerpoint/2012/main">
        <p15:guide id="1" orient="horz" pos="3838">
          <p15:clr>
            <a:srgbClr val="FBAE40"/>
          </p15:clr>
        </p15:guide>
        <p15:guide id="2" orient="horz" pos="397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mp; 2 Images">
    <p:spTree>
      <p:nvGrpSpPr>
        <p:cNvPr id="1" name=""/>
        <p:cNvGrpSpPr/>
        <p:nvPr/>
      </p:nvGrpSpPr>
      <p:grpSpPr>
        <a:xfrm>
          <a:off x="0" y="0"/>
          <a:ext cx="0" cy="0"/>
          <a:chOff x="0" y="0"/>
          <a:chExt cx="0" cy="0"/>
        </a:xfrm>
      </p:grpSpPr>
      <p:sp>
        <p:nvSpPr>
          <p:cNvPr id="8" name="Picture Placeholder 24">
            <a:extLst>
              <a:ext uri="{FF2B5EF4-FFF2-40B4-BE49-F238E27FC236}">
                <a16:creationId xmlns:a16="http://schemas.microsoft.com/office/drawing/2014/main" id="{231FA672-8DC0-A841-81EC-7A561356068E}"/>
              </a:ext>
            </a:extLst>
          </p:cNvPr>
          <p:cNvSpPr>
            <a:spLocks noGrp="1"/>
          </p:cNvSpPr>
          <p:nvPr>
            <p:ph type="pic" sz="quarter" idx="17"/>
          </p:nvPr>
        </p:nvSpPr>
        <p:spPr>
          <a:xfrm>
            <a:off x="4940135" y="1080000"/>
            <a:ext cx="6891865" cy="4392613"/>
          </a:xfrm>
          <a:prstGeom prst="round2DiagRect">
            <a:avLst>
              <a:gd name="adj1" fmla="val 0"/>
              <a:gd name="adj2" fmla="val 11563"/>
            </a:avLst>
          </a:prstGeom>
        </p:spPr>
        <p:txBody>
          <a:bodyPr/>
          <a:lstStyle>
            <a:lvl1pPr marL="0" indent="0">
              <a:buNone/>
              <a:defRPr sz="1600"/>
            </a:lvl1pPr>
          </a:lstStyle>
          <a:p>
            <a:r>
              <a:rPr lang="en-US"/>
              <a:t>Click icon to add picture</a:t>
            </a:r>
            <a:endParaRPr lang="en-GB"/>
          </a:p>
        </p:txBody>
      </p:sp>
      <p:sp>
        <p:nvSpPr>
          <p:cNvPr id="11" name="Text Placeholder 4">
            <a:extLst>
              <a:ext uri="{FF2B5EF4-FFF2-40B4-BE49-F238E27FC236}">
                <a16:creationId xmlns:a16="http://schemas.microsoft.com/office/drawing/2014/main" id="{13D474D7-6227-BA45-8AC5-941C9D2E1211}"/>
              </a:ext>
            </a:extLst>
          </p:cNvPr>
          <p:cNvSpPr>
            <a:spLocks noGrp="1"/>
          </p:cNvSpPr>
          <p:nvPr>
            <p:ph type="body" sz="quarter" idx="19" hasCustomPrompt="1"/>
          </p:nvPr>
        </p:nvSpPr>
        <p:spPr>
          <a:xfrm>
            <a:off x="360000" y="1080000"/>
            <a:ext cx="4303052" cy="439309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0" rIns="0" bIns="0" rtlCol="0" anchor="t" anchorCtr="0">
            <a:normAutofit/>
          </a:bodyPr>
          <a:lstStyle>
            <a:lvl1pPr marL="0" indent="0">
              <a:buFont typeface="Arial" panose="020B0604020202020204" pitchFamily="34" charset="0"/>
              <a:buNone/>
              <a:defRPr lang="en-GB" dirty="0" smtClean="0">
                <a:solidFill>
                  <a:schemeClr val="tx1"/>
                </a:solidFill>
              </a:defRPr>
            </a:lvl1pPr>
            <a:lvl2pPr>
              <a:defRPr lang="en-GB" dirty="0" smtClean="0"/>
            </a:lvl2pPr>
            <a:lvl3pPr>
              <a:defRPr lang="en-GB" dirty="0" smtClean="0"/>
            </a:lvl3pPr>
            <a:lvl4pPr>
              <a:defRPr lang="en-GB" dirty="0"/>
            </a:lvl4pPr>
          </a:lstStyle>
          <a:p>
            <a:r>
              <a:rPr lang="en-GB"/>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a:t>First level bullet point</a:t>
            </a:r>
          </a:p>
        </p:txBody>
      </p:sp>
      <p:sp>
        <p:nvSpPr>
          <p:cNvPr id="3" name="Title Placeholder 2">
            <a:extLst>
              <a:ext uri="{FF2B5EF4-FFF2-40B4-BE49-F238E27FC236}">
                <a16:creationId xmlns:a16="http://schemas.microsoft.com/office/drawing/2014/main" id="{F665378E-6161-1B18-F57E-F824E3A7CD75}"/>
              </a:ext>
            </a:extLst>
          </p:cNvPr>
          <p:cNvSpPr>
            <a:spLocks noGrp="1"/>
          </p:cNvSpPr>
          <p:nvPr>
            <p:ph type="title"/>
          </p:nvPr>
        </p:nvSpPr>
        <p:spPr>
          <a:xfrm>
            <a:off x="340996" y="365474"/>
            <a:ext cx="11510008"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p>
            <a:pPr marL="0" lvl="0" indent="0">
              <a:lnSpc>
                <a:spcPct val="100000"/>
              </a:lnSpc>
              <a:spcBef>
                <a:spcPct val="20000"/>
              </a:spcBef>
              <a:spcAft>
                <a:spcPts val="0"/>
              </a:spcAft>
            </a:pPr>
            <a:r>
              <a:rPr lang="en-US" dirty="0"/>
              <a:t>Title</a:t>
            </a:r>
            <a:endParaRPr lang="en-GB" dirty="0"/>
          </a:p>
        </p:txBody>
      </p:sp>
      <p:sp>
        <p:nvSpPr>
          <p:cNvPr id="4" name="Slide Number Placeholder 3">
            <a:extLst>
              <a:ext uri="{FF2B5EF4-FFF2-40B4-BE49-F238E27FC236}">
                <a16:creationId xmlns:a16="http://schemas.microsoft.com/office/drawing/2014/main" id="{7BB05573-B505-0078-47A6-FF58B6DDD720}"/>
              </a:ext>
            </a:extLst>
          </p:cNvPr>
          <p:cNvSpPr>
            <a:spLocks noGrp="1"/>
          </p:cNvSpPr>
          <p:nvPr>
            <p:ph type="sldNum" sz="quarter" idx="4"/>
          </p:nvPr>
        </p:nvSpPr>
        <p:spPr bwMode="auto">
          <a:xfrm>
            <a:off x="11609388" y="5623914"/>
            <a:ext cx="258762" cy="247650"/>
          </a:xfrm>
          <a:prstGeom prst="rect">
            <a:avLst/>
          </a:prstGeom>
          <a:noFill/>
          <a:ln>
            <a:noFill/>
          </a:ln>
          <a:effectLst/>
        </p:spPr>
        <p:txBody>
          <a:bodyPr vert="horz" wrap="none" lIns="45720" tIns="45720" rIns="45720" bIns="45720" numCol="1" anchor="ctr" anchorCtr="0" compatLnSpc="1">
            <a:prstTxWarp prst="textNoShape">
              <a:avLst/>
            </a:prstTxWarp>
          </a:bodyPr>
          <a:lstStyle>
            <a:lvl1pPr algn="r" eaLnBrk="1">
              <a:defRPr sz="1200" smtClean="0">
                <a:solidFill>
                  <a:srgbClr val="8D8D8D"/>
                </a:solidFill>
              </a:defRPr>
            </a:lvl1pPr>
          </a:lstStyle>
          <a:p>
            <a:pPr>
              <a:defRPr/>
            </a:pPr>
            <a:fld id="{D65ACB9B-F2BC-4FE9-9640-F5E580D0F44C}" type="slidenum">
              <a:rPr lang="en-US" altLang="en-US"/>
              <a:pPr>
                <a:defRPr/>
              </a:pPr>
              <a:t>‹#›</a:t>
            </a:fld>
            <a:endParaRPr lang="en-US" altLang="en-US"/>
          </a:p>
        </p:txBody>
      </p:sp>
    </p:spTree>
    <p:extLst>
      <p:ext uri="{BB962C8B-B14F-4D97-AF65-F5344CB8AC3E}">
        <p14:creationId xmlns:p14="http://schemas.microsoft.com/office/powerpoint/2010/main" val="3571739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mp; 2 Landscape Images">
    <p:spTree>
      <p:nvGrpSpPr>
        <p:cNvPr id="1" name=""/>
        <p:cNvGrpSpPr/>
        <p:nvPr/>
      </p:nvGrpSpPr>
      <p:grpSpPr>
        <a:xfrm>
          <a:off x="0" y="0"/>
          <a:ext cx="0" cy="0"/>
          <a:chOff x="0" y="0"/>
          <a:chExt cx="0" cy="0"/>
        </a:xfrm>
      </p:grpSpPr>
      <p:sp>
        <p:nvSpPr>
          <p:cNvPr id="6" name="Picture Placeholder 24">
            <a:extLst>
              <a:ext uri="{FF2B5EF4-FFF2-40B4-BE49-F238E27FC236}">
                <a16:creationId xmlns:a16="http://schemas.microsoft.com/office/drawing/2014/main" id="{F385C438-0C43-6D41-9534-718561355673}"/>
              </a:ext>
            </a:extLst>
          </p:cNvPr>
          <p:cNvSpPr>
            <a:spLocks noGrp="1"/>
          </p:cNvSpPr>
          <p:nvPr>
            <p:ph type="pic" sz="quarter" idx="16"/>
          </p:nvPr>
        </p:nvSpPr>
        <p:spPr>
          <a:xfrm>
            <a:off x="7213600" y="1079999"/>
            <a:ext cx="4588932" cy="2114613"/>
          </a:xfrm>
          <a:prstGeom prst="round2DiagRect">
            <a:avLst>
              <a:gd name="adj1" fmla="val 0"/>
              <a:gd name="adj2" fmla="val 16921"/>
            </a:avLst>
          </a:prstGeom>
        </p:spPr>
        <p:txBody>
          <a:bodyPr/>
          <a:lstStyle>
            <a:lvl1pPr marL="0" indent="0">
              <a:buNone/>
              <a:defRPr sz="1600"/>
            </a:lvl1pPr>
          </a:lstStyle>
          <a:p>
            <a:r>
              <a:rPr lang="en-US"/>
              <a:t>Click icon to add picture</a:t>
            </a:r>
            <a:endParaRPr lang="en-GB"/>
          </a:p>
        </p:txBody>
      </p:sp>
      <p:sp>
        <p:nvSpPr>
          <p:cNvPr id="7" name="Text Placeholder 4">
            <a:extLst>
              <a:ext uri="{FF2B5EF4-FFF2-40B4-BE49-F238E27FC236}">
                <a16:creationId xmlns:a16="http://schemas.microsoft.com/office/drawing/2014/main" id="{D175243E-4B0F-8B42-8CA3-4E165AAB9E73}"/>
              </a:ext>
            </a:extLst>
          </p:cNvPr>
          <p:cNvSpPr>
            <a:spLocks noGrp="1"/>
          </p:cNvSpPr>
          <p:nvPr>
            <p:ph type="body" sz="quarter" idx="18" hasCustomPrompt="1"/>
          </p:nvPr>
        </p:nvSpPr>
        <p:spPr>
          <a:xfrm>
            <a:off x="360000" y="1080000"/>
            <a:ext cx="6469063" cy="439260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0" rIns="0" bIns="0" rtlCol="0" anchor="t" anchorCtr="0">
            <a:normAutofit/>
          </a:bodyPr>
          <a:lstStyle>
            <a:lvl1pPr marL="0" indent="0">
              <a:buFont typeface="Arial" panose="020B0604020202020204" pitchFamily="34" charset="0"/>
              <a:buNone/>
              <a:defRPr lang="en-GB" dirty="0" smtClean="0">
                <a:solidFill>
                  <a:schemeClr val="tx1"/>
                </a:solidFill>
              </a:defRPr>
            </a:lvl1pPr>
            <a:lvl2pPr>
              <a:defRPr lang="en-GB" dirty="0" smtClean="0"/>
            </a:lvl2pPr>
            <a:lvl3pPr>
              <a:defRPr lang="en-GB" dirty="0" smtClean="0"/>
            </a:lvl3pPr>
            <a:lvl4pPr>
              <a:defRPr lang="en-GB" dirty="0"/>
            </a:lvl4pPr>
          </a:lstStyle>
          <a:p>
            <a:r>
              <a:rPr lang="en-GB"/>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a:t>First level bullet point</a:t>
            </a:r>
          </a:p>
        </p:txBody>
      </p:sp>
      <p:sp>
        <p:nvSpPr>
          <p:cNvPr id="9" name="Picture Placeholder 24">
            <a:extLst>
              <a:ext uri="{FF2B5EF4-FFF2-40B4-BE49-F238E27FC236}">
                <a16:creationId xmlns:a16="http://schemas.microsoft.com/office/drawing/2014/main" id="{9047C6F4-DCEB-554F-A021-BED6233D2D8C}"/>
              </a:ext>
            </a:extLst>
          </p:cNvPr>
          <p:cNvSpPr>
            <a:spLocks noGrp="1"/>
          </p:cNvSpPr>
          <p:nvPr>
            <p:ph type="pic" sz="quarter" idx="19"/>
          </p:nvPr>
        </p:nvSpPr>
        <p:spPr>
          <a:xfrm>
            <a:off x="7213600" y="3357995"/>
            <a:ext cx="4588932" cy="2114613"/>
          </a:xfrm>
          <a:prstGeom prst="round2DiagRect">
            <a:avLst>
              <a:gd name="adj1" fmla="val 0"/>
              <a:gd name="adj2" fmla="val 15041"/>
            </a:avLst>
          </a:prstGeom>
        </p:spPr>
        <p:txBody>
          <a:bodyPr/>
          <a:lstStyle>
            <a:lvl1pPr marL="0" indent="0">
              <a:buNone/>
              <a:defRPr sz="1600"/>
            </a:lvl1pPr>
          </a:lstStyle>
          <a:p>
            <a:r>
              <a:rPr lang="en-US"/>
              <a:t>Click icon to add picture</a:t>
            </a:r>
            <a:endParaRPr lang="en-GB"/>
          </a:p>
        </p:txBody>
      </p:sp>
      <p:sp>
        <p:nvSpPr>
          <p:cNvPr id="3" name="Title Placeholder 2">
            <a:extLst>
              <a:ext uri="{FF2B5EF4-FFF2-40B4-BE49-F238E27FC236}">
                <a16:creationId xmlns:a16="http://schemas.microsoft.com/office/drawing/2014/main" id="{3A4707C4-62D5-A12D-A26D-A968CF8D15F5}"/>
              </a:ext>
            </a:extLst>
          </p:cNvPr>
          <p:cNvSpPr>
            <a:spLocks noGrp="1"/>
          </p:cNvSpPr>
          <p:nvPr>
            <p:ph type="title"/>
          </p:nvPr>
        </p:nvSpPr>
        <p:spPr>
          <a:xfrm>
            <a:off x="340996" y="365474"/>
            <a:ext cx="11510008"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p>
            <a:pPr marL="0" lvl="0" indent="0">
              <a:lnSpc>
                <a:spcPct val="100000"/>
              </a:lnSpc>
              <a:spcBef>
                <a:spcPct val="20000"/>
              </a:spcBef>
              <a:spcAft>
                <a:spcPts val="0"/>
              </a:spcAft>
            </a:pPr>
            <a:r>
              <a:rPr lang="en-US" dirty="0"/>
              <a:t>Title</a:t>
            </a:r>
            <a:endParaRPr lang="en-GB" dirty="0"/>
          </a:p>
        </p:txBody>
      </p:sp>
      <p:sp>
        <p:nvSpPr>
          <p:cNvPr id="4" name="Slide Number Placeholder 3">
            <a:extLst>
              <a:ext uri="{FF2B5EF4-FFF2-40B4-BE49-F238E27FC236}">
                <a16:creationId xmlns:a16="http://schemas.microsoft.com/office/drawing/2014/main" id="{5723FC70-053C-3AA4-0281-D4A4A0C4910C}"/>
              </a:ext>
            </a:extLst>
          </p:cNvPr>
          <p:cNvSpPr>
            <a:spLocks noGrp="1"/>
          </p:cNvSpPr>
          <p:nvPr>
            <p:ph type="sldNum" sz="quarter" idx="4"/>
          </p:nvPr>
        </p:nvSpPr>
        <p:spPr bwMode="auto">
          <a:xfrm>
            <a:off x="11609388" y="5623914"/>
            <a:ext cx="258762" cy="247650"/>
          </a:xfrm>
          <a:prstGeom prst="rect">
            <a:avLst/>
          </a:prstGeom>
          <a:noFill/>
          <a:ln>
            <a:noFill/>
          </a:ln>
          <a:effectLst/>
        </p:spPr>
        <p:txBody>
          <a:bodyPr vert="horz" wrap="none" lIns="45720" tIns="45720" rIns="45720" bIns="45720" numCol="1" anchor="ctr" anchorCtr="0" compatLnSpc="1">
            <a:prstTxWarp prst="textNoShape">
              <a:avLst/>
            </a:prstTxWarp>
          </a:bodyPr>
          <a:lstStyle>
            <a:lvl1pPr algn="r" eaLnBrk="1">
              <a:defRPr sz="1200" smtClean="0">
                <a:solidFill>
                  <a:srgbClr val="8D8D8D"/>
                </a:solidFill>
              </a:defRPr>
            </a:lvl1pPr>
          </a:lstStyle>
          <a:p>
            <a:pPr>
              <a:defRPr/>
            </a:pPr>
            <a:fld id="{D65ACB9B-F2BC-4FE9-9640-F5E580D0F44C}" type="slidenum">
              <a:rPr lang="en-US" altLang="en-US"/>
              <a:pPr>
                <a:defRPr/>
              </a:pPr>
              <a:t>‹#›</a:t>
            </a:fld>
            <a:endParaRPr lang="en-US" altLang="en-US"/>
          </a:p>
        </p:txBody>
      </p:sp>
    </p:spTree>
    <p:extLst>
      <p:ext uri="{BB962C8B-B14F-4D97-AF65-F5344CB8AC3E}">
        <p14:creationId xmlns:p14="http://schemas.microsoft.com/office/powerpoint/2010/main" val="1432136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4514409C-FC26-A09F-BEBF-63FEAD4C04F6}"/>
              </a:ext>
            </a:extLst>
          </p:cNvPr>
          <p:cNvSpPr>
            <a:spLocks noGrp="1"/>
          </p:cNvSpPr>
          <p:nvPr>
            <p:ph type="sldNum" sz="quarter" idx="4"/>
          </p:nvPr>
        </p:nvSpPr>
        <p:spPr bwMode="auto">
          <a:xfrm>
            <a:off x="11609388" y="5623914"/>
            <a:ext cx="258762" cy="247650"/>
          </a:xfrm>
          <a:prstGeom prst="rect">
            <a:avLst/>
          </a:prstGeom>
          <a:noFill/>
          <a:ln>
            <a:noFill/>
          </a:ln>
          <a:effectLst/>
        </p:spPr>
        <p:txBody>
          <a:bodyPr vert="horz" wrap="none" lIns="45720" tIns="45720" rIns="45720" bIns="45720" numCol="1" anchor="ctr" anchorCtr="0" compatLnSpc="1">
            <a:prstTxWarp prst="textNoShape">
              <a:avLst/>
            </a:prstTxWarp>
          </a:bodyPr>
          <a:lstStyle>
            <a:lvl1pPr algn="r" eaLnBrk="1">
              <a:defRPr sz="1200" smtClean="0">
                <a:solidFill>
                  <a:srgbClr val="8D8D8D"/>
                </a:solidFill>
              </a:defRPr>
            </a:lvl1pPr>
          </a:lstStyle>
          <a:p>
            <a:pPr>
              <a:defRPr/>
            </a:pPr>
            <a:fld id="{D65ACB9B-F2BC-4FE9-9640-F5E580D0F44C}" type="slidenum">
              <a:rPr lang="en-US" altLang="en-US"/>
              <a:pPr>
                <a:defRPr/>
              </a:pPr>
              <a:t>‹#›</a:t>
            </a:fld>
            <a:endParaRPr lang="en-US" altLang="en-US"/>
          </a:p>
        </p:txBody>
      </p:sp>
    </p:spTree>
    <p:extLst>
      <p:ext uri="{BB962C8B-B14F-4D97-AF65-F5344CB8AC3E}">
        <p14:creationId xmlns:p14="http://schemas.microsoft.com/office/powerpoint/2010/main" val="3913538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DEF57-1798-A936-6FF1-38126426A16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l-GR"/>
          </a:p>
        </p:txBody>
      </p:sp>
      <p:sp>
        <p:nvSpPr>
          <p:cNvPr id="3" name="Subtitle 2">
            <a:extLst>
              <a:ext uri="{FF2B5EF4-FFF2-40B4-BE49-F238E27FC236}">
                <a16:creationId xmlns:a16="http://schemas.microsoft.com/office/drawing/2014/main" id="{5BA486F6-820C-C62A-0607-9FD6A828A09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l-GR"/>
          </a:p>
        </p:txBody>
      </p:sp>
    </p:spTree>
    <p:extLst>
      <p:ext uri="{BB962C8B-B14F-4D97-AF65-F5344CB8AC3E}">
        <p14:creationId xmlns:p14="http://schemas.microsoft.com/office/powerpoint/2010/main" val="3041483027"/>
      </p:ext>
    </p:extLst>
  </p:cSld>
  <p:clrMapOvr>
    <a:masterClrMapping/>
  </p:clrMapOvr>
  <mc:AlternateContent xmlns:mc="http://schemas.openxmlformats.org/markup-compatibility/2006" xmlns:p14="http://schemas.microsoft.com/office/powerpoint/2010/main">
    <mc:Choice Requires="p14">
      <p:transition spd="slow" p14:dur="1500" advTm="10000">
        <p:push dir="u"/>
      </p:transition>
    </mc:Choice>
    <mc:Fallback xmlns="">
      <p:transition spd="slow" advTm="10000">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F8C95E0-D757-75CA-1DFC-4FD6DC8F92B2}"/>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0A9B9D4B-8DC3-759E-F834-43CB3816A112}"/>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34AD4C8D-33CD-6D0E-1E89-AA9DE4EAF777}"/>
              </a:ext>
            </a:extLst>
          </p:cNvPr>
          <p:cNvSpPr>
            <a:spLocks noGrp="1"/>
          </p:cNvSpPr>
          <p:nvPr>
            <p:ph type="dt" sz="half" idx="10"/>
          </p:nvPr>
        </p:nvSpPr>
        <p:spPr/>
        <p:txBody>
          <a:bodyPr/>
          <a:lstStyle/>
          <a:p>
            <a:fld id="{06875E91-6890-493A-B948-8AB92731E807}" type="datetimeFigureOut">
              <a:rPr lang="el-GR" smtClean="0"/>
              <a:t>19/11/2024</a:t>
            </a:fld>
            <a:endParaRPr lang="el-GR"/>
          </a:p>
        </p:txBody>
      </p:sp>
      <p:sp>
        <p:nvSpPr>
          <p:cNvPr id="5" name="Θέση υποσέλιδου 4">
            <a:extLst>
              <a:ext uri="{FF2B5EF4-FFF2-40B4-BE49-F238E27FC236}">
                <a16:creationId xmlns:a16="http://schemas.microsoft.com/office/drawing/2014/main" id="{49EF6E5A-6940-6641-042D-BD67C90C5B0D}"/>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F02993F-A2A9-F083-5A9B-FD6D1B1C3301}"/>
              </a:ext>
            </a:extLst>
          </p:cNvPr>
          <p:cNvSpPr>
            <a:spLocks noGrp="1"/>
          </p:cNvSpPr>
          <p:nvPr>
            <p:ph type="sldNum" sz="quarter" idx="12"/>
          </p:nvPr>
        </p:nvSpPr>
        <p:spPr/>
        <p:txBody>
          <a:bodyPr/>
          <a:lstStyle/>
          <a:p>
            <a:fld id="{6027E2E1-8D0D-495E-8402-2F4CBBC53D48}" type="slidenum">
              <a:rPr lang="el-GR" smtClean="0"/>
              <a:t>‹#›</a:t>
            </a:fld>
            <a:endParaRPr lang="el-GR"/>
          </a:p>
        </p:txBody>
      </p:sp>
    </p:spTree>
    <p:extLst>
      <p:ext uri="{BB962C8B-B14F-4D97-AF65-F5344CB8AC3E}">
        <p14:creationId xmlns:p14="http://schemas.microsoft.com/office/powerpoint/2010/main" val="1188907054"/>
      </p:ext>
    </p:extLst>
  </p:cSld>
  <p:clrMapOvr>
    <a:masterClrMapping/>
  </p:clrMapOvr>
  <p:transition spd="slow" advTm="4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cxnSp>
        <p:nvCxnSpPr>
          <p:cNvPr id="2" name="Straight Connector 6">
            <a:extLst>
              <a:ext uri="{FF2B5EF4-FFF2-40B4-BE49-F238E27FC236}">
                <a16:creationId xmlns:a16="http://schemas.microsoft.com/office/drawing/2014/main" id="{2A5CF1D8-333B-6CE2-568D-A078396197A0}"/>
              </a:ext>
            </a:extLst>
          </p:cNvPr>
          <p:cNvCxnSpPr/>
          <p:nvPr userDrawn="1"/>
        </p:nvCxnSpPr>
        <p:spPr>
          <a:xfrm flipH="1">
            <a:off x="838200" y="0"/>
            <a:ext cx="0" cy="1276350"/>
          </a:xfrm>
          <a:prstGeom prst="line">
            <a:avLst/>
          </a:prstGeom>
          <a:ln w="28575">
            <a:solidFill>
              <a:srgbClr val="048493"/>
            </a:solidFill>
          </a:ln>
        </p:spPr>
        <p:style>
          <a:lnRef idx="1">
            <a:schemeClr val="accent1"/>
          </a:lnRef>
          <a:fillRef idx="0">
            <a:schemeClr val="accent1"/>
          </a:fillRef>
          <a:effectRef idx="0">
            <a:schemeClr val="accent1"/>
          </a:effectRef>
          <a:fontRef idx="minor">
            <a:schemeClr val="tx1"/>
          </a:fontRef>
        </p:style>
      </p:cxnSp>
      <p:pic>
        <p:nvPicPr>
          <p:cNvPr id="4" name="Picture 3" descr="A logo with text and stars&#10;&#10;Description automatically generated with medium confidence">
            <a:extLst>
              <a:ext uri="{FF2B5EF4-FFF2-40B4-BE49-F238E27FC236}">
                <a16:creationId xmlns:a16="http://schemas.microsoft.com/office/drawing/2014/main" id="{E9522825-9590-6CD7-19B7-CEB7A745DD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1475" y="6040438"/>
            <a:ext cx="100965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atin typeface="Roboto" panose="02000000000000000000" pitchFamily="2" charset="0"/>
                <a:ea typeface="Roboto" panose="02000000000000000000" pitchFamily="2" charset="0"/>
                <a:cs typeface="Roboto" panose="02000000000000000000" pitchFamily="2" charset="0"/>
              </a:defRPr>
            </a:lvl1pPr>
            <a:lvl2pPr>
              <a:lnSpc>
                <a:spcPct val="100000"/>
              </a:lnSpc>
              <a:spcAft>
                <a:spcPts val="1800"/>
              </a:spcAft>
              <a:defRPr>
                <a:latin typeface="Roboto" panose="02000000000000000000" pitchFamily="2" charset="0"/>
                <a:ea typeface="Roboto" panose="02000000000000000000" pitchFamily="2" charset="0"/>
                <a:cs typeface="Roboto" panose="02000000000000000000" pitchFamily="2" charset="0"/>
              </a:defRPr>
            </a:lvl2pPr>
            <a:lvl3pPr>
              <a:lnSpc>
                <a:spcPct val="100000"/>
              </a:lnSpc>
              <a:spcAft>
                <a:spcPts val="1800"/>
              </a:spcAft>
              <a:defRPr>
                <a:latin typeface="Roboto" panose="02000000000000000000" pitchFamily="2" charset="0"/>
                <a:ea typeface="Roboto" panose="02000000000000000000" pitchFamily="2" charset="0"/>
                <a:cs typeface="Roboto" panose="02000000000000000000" pitchFamily="2" charset="0"/>
              </a:defRPr>
            </a:lvl3pPr>
            <a:lvl4pPr>
              <a:lnSpc>
                <a:spcPct val="100000"/>
              </a:lnSpc>
              <a:spcAft>
                <a:spcPts val="1800"/>
              </a:spcAft>
              <a:defRPr>
                <a:latin typeface="Roboto" panose="02000000000000000000" pitchFamily="2" charset="0"/>
                <a:ea typeface="Roboto" panose="02000000000000000000" pitchFamily="2" charset="0"/>
                <a:cs typeface="Roboto" panose="02000000000000000000" pitchFamily="2" charset="0"/>
              </a:defRPr>
            </a:lvl4pPr>
            <a:lvl5pPr>
              <a:lnSpc>
                <a:spcPct val="100000"/>
              </a:lnSpc>
              <a:spcAft>
                <a:spcPts val="1800"/>
              </a:spcAft>
              <a:defRPr>
                <a:latin typeface="Roboto" panose="02000000000000000000" pitchFamily="2" charset="0"/>
                <a:ea typeface="Roboto" panose="02000000000000000000" pitchFamily="2" charset="0"/>
                <a:cs typeface="Roboto" panose="020000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itle Placeholder 1"/>
          <p:cNvSpPr>
            <a:spLocks noGrp="1"/>
          </p:cNvSpPr>
          <p:nvPr>
            <p:ph type="title"/>
          </p:nvPr>
        </p:nvSpPr>
        <p:spPr>
          <a:xfrm>
            <a:off x="970722" y="482860"/>
            <a:ext cx="10515600" cy="782357"/>
          </a:xfrm>
          <a:prstGeom prst="rect">
            <a:avLst/>
          </a:prstGeom>
        </p:spPr>
        <p:txBody>
          <a:bodyPr rtlCol="0">
            <a:noAutofit/>
          </a:bodyPr>
          <a:lstStyle>
            <a:lvl1pPr>
              <a:defRPr b="1">
                <a:latin typeface="Roboto" panose="02000000000000000000" pitchFamily="2" charset="0"/>
                <a:ea typeface="Roboto" panose="02000000000000000000" pitchFamily="2" charset="0"/>
                <a:cs typeface="Roboto" panose="02000000000000000000" pitchFamily="2" charset="0"/>
              </a:defRPr>
            </a:lvl1pPr>
          </a:lstStyle>
          <a:p>
            <a:r>
              <a:rPr lang="en-US" dirty="0"/>
              <a:t>Click to edit Master title style</a:t>
            </a:r>
            <a:endParaRPr lang="en-GB" dirty="0"/>
          </a:p>
        </p:txBody>
      </p:sp>
      <p:sp>
        <p:nvSpPr>
          <p:cNvPr id="5" name="Slide Number Placeholder 5">
            <a:extLst>
              <a:ext uri="{FF2B5EF4-FFF2-40B4-BE49-F238E27FC236}">
                <a16:creationId xmlns:a16="http://schemas.microsoft.com/office/drawing/2014/main" id="{B3F1CCE1-2004-96D8-EEA2-62C17A5AC2ED}"/>
              </a:ext>
            </a:extLst>
          </p:cNvPr>
          <p:cNvSpPr>
            <a:spLocks noGrp="1"/>
          </p:cNvSpPr>
          <p:nvPr>
            <p:ph type="sldNum" sz="quarter" idx="10"/>
          </p:nvPr>
        </p:nvSpPr>
        <p:spPr/>
        <p:txBody>
          <a:bodyPr/>
          <a:lstStyle>
            <a:lvl1pPr>
              <a:defRPr/>
            </a:lvl1pPr>
          </a:lstStyle>
          <a:p>
            <a:r>
              <a:rPr lang="en-GB" altLang="en-US"/>
              <a:t>Page </a:t>
            </a:r>
            <a:fld id="{576F7792-89B7-45FD-880E-D851F4212F84}" type="slidenum">
              <a:rPr lang="en-GB" altLang="en-US"/>
              <a:pPr/>
              <a:t>‹#›</a:t>
            </a:fld>
            <a:endParaRPr lang="en-GB" altLang="en-US"/>
          </a:p>
        </p:txBody>
      </p:sp>
    </p:spTree>
    <p:extLst>
      <p:ext uri="{BB962C8B-B14F-4D97-AF65-F5344CB8AC3E}">
        <p14:creationId xmlns:p14="http://schemas.microsoft.com/office/powerpoint/2010/main" val="12851098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Μόνο τίτλος">
    <p:spTree>
      <p:nvGrpSpPr>
        <p:cNvPr id="1" name=""/>
        <p:cNvGrpSpPr/>
        <p:nvPr/>
      </p:nvGrpSpPr>
      <p:grpSpPr>
        <a:xfrm>
          <a:off x="0" y="0"/>
          <a:ext cx="0" cy="0"/>
          <a:chOff x="0" y="0"/>
          <a:chExt cx="0" cy="0"/>
        </a:xfrm>
      </p:grpSpPr>
      <p:pic>
        <p:nvPicPr>
          <p:cNvPr id="12" name="Picture 11" descr="A gold coin with a person holding a torch&#10;&#10;Description automatically generated">
            <a:extLst>
              <a:ext uri="{FF2B5EF4-FFF2-40B4-BE49-F238E27FC236}">
                <a16:creationId xmlns:a16="http://schemas.microsoft.com/office/drawing/2014/main" id="{F6985732-DEA1-E393-A9C4-0EB9D85CEF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68435" y="6141696"/>
            <a:ext cx="673101" cy="685210"/>
          </a:xfrm>
          <a:prstGeom prst="rect">
            <a:avLst/>
          </a:prstGeom>
        </p:spPr>
      </p:pic>
      <p:sp>
        <p:nvSpPr>
          <p:cNvPr id="13" name="TextBox 12">
            <a:extLst>
              <a:ext uri="{FF2B5EF4-FFF2-40B4-BE49-F238E27FC236}">
                <a16:creationId xmlns:a16="http://schemas.microsoft.com/office/drawing/2014/main" id="{7218829B-7690-CD3B-1A18-FFB33FFC784A}"/>
              </a:ext>
            </a:extLst>
          </p:cNvPr>
          <p:cNvSpPr txBox="1"/>
          <p:nvPr userDrawn="1"/>
        </p:nvSpPr>
        <p:spPr>
          <a:xfrm>
            <a:off x="11652251" y="5657850"/>
            <a:ext cx="384918" cy="307777"/>
          </a:xfrm>
          <a:prstGeom prst="rect">
            <a:avLst/>
          </a:prstGeom>
          <a:noFill/>
        </p:spPr>
        <p:txBody>
          <a:bodyPr wrap="square">
            <a:spAutoFit/>
          </a:bodyPr>
          <a:lstStyle/>
          <a:p>
            <a:pPr algn="ctr"/>
            <a:fld id="{6027E2E1-8D0D-495E-8402-2F4CBBC53D48}" type="slidenum">
              <a:rPr lang="el-GR" sz="1400" smtClean="0">
                <a:solidFill>
                  <a:schemeClr val="bg1">
                    <a:lumMod val="50000"/>
                  </a:schemeClr>
                </a:solidFill>
              </a:rPr>
              <a:pPr algn="ctr"/>
              <a:t>‹#›</a:t>
            </a:fld>
            <a:endParaRPr lang="en-US" dirty="0">
              <a:solidFill>
                <a:schemeClr val="bg1">
                  <a:lumMod val="50000"/>
                </a:schemeClr>
              </a:solidFill>
            </a:endParaRPr>
          </a:p>
        </p:txBody>
      </p:sp>
    </p:spTree>
    <p:extLst>
      <p:ext uri="{BB962C8B-B14F-4D97-AF65-F5344CB8AC3E}">
        <p14:creationId xmlns:p14="http://schemas.microsoft.com/office/powerpoint/2010/main" val="4019159616"/>
      </p:ext>
    </p:extLst>
  </p:cSld>
  <p:clrMapOvr>
    <a:masterClrMapping/>
  </p:clrMapOvr>
  <mc:AlternateContent xmlns:mc="http://schemas.openxmlformats.org/markup-compatibility/2006" xmlns:p14="http://schemas.microsoft.com/office/powerpoint/2010/main">
    <mc:Choice Requires="p14">
      <p:transition spd="slow" p14:dur="1500" advTm="10000">
        <p:push dir="u"/>
      </p:transition>
    </mc:Choice>
    <mc:Fallback xmlns="">
      <p:transition spd="slow" advTm="10000">
        <p:push dir="u"/>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1" name="Θέση αριθμού διαφάνειας 5">
            <a:extLst>
              <a:ext uri="{FF2B5EF4-FFF2-40B4-BE49-F238E27FC236}">
                <a16:creationId xmlns:a16="http://schemas.microsoft.com/office/drawing/2014/main" id="{AD038898-5120-0823-7A53-F55985C0E511}"/>
              </a:ext>
            </a:extLst>
          </p:cNvPr>
          <p:cNvSpPr>
            <a:spLocks noGrp="1"/>
          </p:cNvSpPr>
          <p:nvPr>
            <p:ph type="sldNum" sz="quarter" idx="4"/>
          </p:nvPr>
        </p:nvSpPr>
        <p:spPr>
          <a:xfrm>
            <a:off x="10647929" y="6312315"/>
            <a:ext cx="588034" cy="365125"/>
          </a:xfrm>
          <a:prstGeom prst="rect">
            <a:avLst/>
          </a:prstGeom>
        </p:spPr>
        <p:txBody>
          <a:bodyPr/>
          <a:lstStyle>
            <a:lvl1pPr>
              <a:defRPr sz="1400" b="1"/>
            </a:lvl1pPr>
          </a:lstStyle>
          <a:p>
            <a:fld id="{8FD0E5D1-C65B-4AB6-982C-C7A8DBA91CAF}" type="slidenum">
              <a:rPr lang="en-GB" smtClean="0"/>
              <a:pPr/>
              <a:t>‹#›</a:t>
            </a:fld>
            <a:endParaRPr lang="en-GB" dirty="0"/>
          </a:p>
        </p:txBody>
      </p:sp>
    </p:spTree>
    <p:extLst>
      <p:ext uri="{BB962C8B-B14F-4D97-AF65-F5344CB8AC3E}">
        <p14:creationId xmlns:p14="http://schemas.microsoft.com/office/powerpoint/2010/main" val="6566237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6050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54EB0DA-F863-4C58-B494-8932FAEDD72E}"/>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Foliennummernplatzhalter 6">
            <a:extLst>
              <a:ext uri="{FF2B5EF4-FFF2-40B4-BE49-F238E27FC236}">
                <a16:creationId xmlns:a16="http://schemas.microsoft.com/office/drawing/2014/main" id="{88C548E6-08B0-4424-8ACF-2606E2F2AEB4}"/>
              </a:ext>
            </a:extLst>
          </p:cNvPr>
          <p:cNvSpPr>
            <a:spLocks noGrp="1"/>
          </p:cNvSpPr>
          <p:nvPr>
            <p:ph type="sldNum" sz="quarter" idx="10"/>
          </p:nvPr>
        </p:nvSpPr>
        <p:spPr/>
        <p:txBody>
          <a:bodyPr/>
          <a:lstStyle>
            <a:lvl1pPr>
              <a:defRPr>
                <a:solidFill>
                  <a:schemeClr val="accent2"/>
                </a:solidFill>
              </a:defRPr>
            </a:lvl1pPr>
          </a:lstStyle>
          <a:p>
            <a:fld id="{1BC09336-FF4C-43A3-9300-5798DC4885AF}" type="slidenum">
              <a:rPr lang="de-AT" smtClean="0"/>
              <a:pPr/>
              <a:t>‹#›</a:t>
            </a:fld>
            <a:endParaRPr lang="de-AT"/>
          </a:p>
        </p:txBody>
      </p:sp>
      <p:sp>
        <p:nvSpPr>
          <p:cNvPr id="11" name="Textplatzhalter 10">
            <a:extLst>
              <a:ext uri="{FF2B5EF4-FFF2-40B4-BE49-F238E27FC236}">
                <a16:creationId xmlns:a16="http://schemas.microsoft.com/office/drawing/2014/main" id="{CE5AEF5F-2EB5-4C2B-BC37-1AC5C78A8231}"/>
              </a:ext>
            </a:extLst>
          </p:cNvPr>
          <p:cNvSpPr>
            <a:spLocks noGrp="1"/>
          </p:cNvSpPr>
          <p:nvPr>
            <p:ph type="body" sz="quarter" idx="11" hasCustomPrompt="1"/>
          </p:nvPr>
        </p:nvSpPr>
        <p:spPr>
          <a:xfrm>
            <a:off x="1524000" y="6356350"/>
            <a:ext cx="9134475" cy="365125"/>
          </a:xfrm>
        </p:spPr>
        <p:txBody>
          <a:bodyPr lIns="0" anchor="ctr">
            <a:normAutofit/>
          </a:bodyPr>
          <a:lstStyle>
            <a:lvl1pPr>
              <a:buNone/>
              <a:defRPr sz="1000">
                <a:solidFill>
                  <a:schemeClr val="accent2"/>
                </a:solidFill>
              </a:defRPr>
            </a:lvl1pPr>
            <a:lvl2pPr>
              <a:defRPr sz="800"/>
            </a:lvl2pPr>
            <a:lvl3pPr>
              <a:defRPr sz="800"/>
            </a:lvl3pPr>
            <a:lvl4pPr>
              <a:defRPr sz="800"/>
            </a:lvl4pPr>
            <a:lvl5pPr>
              <a:defRPr sz="800"/>
            </a:lvl5pPr>
          </a:lstStyle>
          <a:p>
            <a:pPr lvl="0"/>
            <a:r>
              <a:rPr lang="de-DE" dirty="0"/>
              <a:t>Quelle: </a:t>
            </a:r>
            <a:endParaRPr lang="de-AT" dirty="0"/>
          </a:p>
        </p:txBody>
      </p:sp>
      <p:sp>
        <p:nvSpPr>
          <p:cNvPr id="12" name="Titel 11">
            <a:extLst>
              <a:ext uri="{FF2B5EF4-FFF2-40B4-BE49-F238E27FC236}">
                <a16:creationId xmlns:a16="http://schemas.microsoft.com/office/drawing/2014/main" id="{3FE80BF9-B260-46A0-9BE3-3A7B175DF77D}"/>
              </a:ext>
            </a:extLst>
          </p:cNvPr>
          <p:cNvSpPr>
            <a:spLocks noGrp="1"/>
          </p:cNvSpPr>
          <p:nvPr>
            <p:ph type="title"/>
          </p:nvPr>
        </p:nvSpPr>
        <p:spPr/>
        <p:txBody>
          <a:bodyPr/>
          <a:lstStyle/>
          <a:p>
            <a:r>
              <a:rPr lang="de-DE"/>
              <a:t>Mastertitelformat bearbeiten</a:t>
            </a:r>
            <a:endParaRPr lang="de-AT"/>
          </a:p>
        </p:txBody>
      </p:sp>
    </p:spTree>
    <p:extLst>
      <p:ext uri="{BB962C8B-B14F-4D97-AF65-F5344CB8AC3E}">
        <p14:creationId xmlns:p14="http://schemas.microsoft.com/office/powerpoint/2010/main" val="2865196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over 01">
    <p:spTree>
      <p:nvGrpSpPr>
        <p:cNvPr id="1" name=""/>
        <p:cNvGrpSpPr/>
        <p:nvPr/>
      </p:nvGrpSpPr>
      <p:grpSpPr>
        <a:xfrm>
          <a:off x="0" y="0"/>
          <a:ext cx="0" cy="0"/>
          <a:chOff x="0" y="0"/>
          <a:chExt cx="0" cy="0"/>
        </a:xfrm>
      </p:grpSpPr>
      <p:sp>
        <p:nvSpPr>
          <p:cNvPr id="14" name="Picture Placeholder 4"/>
          <p:cNvSpPr>
            <a:spLocks noGrp="1"/>
          </p:cNvSpPr>
          <p:nvPr>
            <p:ph type="pic" sz="quarter" idx="10"/>
          </p:nvPr>
        </p:nvSpPr>
        <p:spPr>
          <a:xfrm>
            <a:off x="6628159" y="1497785"/>
            <a:ext cx="6992007" cy="6991680"/>
          </a:xfrm>
          <a:prstGeom prst="ellipse">
            <a:avLst/>
          </a:prstGeom>
        </p:spPr>
        <p:txBody>
          <a:bodyPr/>
          <a:lstStyle>
            <a:lvl1pPr marL="0" indent="0">
              <a:buNone/>
              <a:defRPr sz="1600"/>
            </a:lvl1pPr>
          </a:lstStyle>
          <a:p>
            <a:endParaRPr lang="en-GB" dirty="0"/>
          </a:p>
        </p:txBody>
      </p:sp>
      <p:sp>
        <p:nvSpPr>
          <p:cNvPr id="15" name="Image_Border"/>
          <p:cNvSpPr/>
          <p:nvPr userDrawn="1"/>
        </p:nvSpPr>
        <p:spPr>
          <a:xfrm>
            <a:off x="6126689" y="996595"/>
            <a:ext cx="7994948" cy="7994060"/>
          </a:xfrm>
          <a:prstGeom prst="donut">
            <a:avLst>
              <a:gd name="adj" fmla="val 3102"/>
            </a:avLst>
          </a:prstGeom>
          <a:solidFill>
            <a:srgbClr val="58595B">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333333"/>
              </a:solidFill>
              <a:effectLst/>
              <a:uLnTx/>
              <a:uFillTx/>
              <a:latin typeface="Calibri"/>
              <a:ea typeface="+mn-ea"/>
              <a:cs typeface="+mn-cs"/>
              <a:sym typeface="Calibri" panose="020F0502020204030204" pitchFamily="34" charset="0"/>
            </a:endParaRPr>
          </a:p>
        </p:txBody>
      </p:sp>
      <p:sp>
        <p:nvSpPr>
          <p:cNvPr id="9" name="FooterText Manuell"/>
          <p:cNvSpPr>
            <a:spLocks noGrp="1"/>
          </p:cNvSpPr>
          <p:nvPr>
            <p:ph type="body" sz="quarter" idx="13" hasCustomPrompt="1"/>
          </p:nvPr>
        </p:nvSpPr>
        <p:spPr>
          <a:xfrm>
            <a:off x="386690" y="4230856"/>
            <a:ext cx="4679589" cy="432048"/>
          </a:xfrm>
          <a:prstGeom prst="rect">
            <a:avLst/>
          </a:prstGeom>
        </p:spPr>
        <p:txBody>
          <a:bodyPr lIns="0" rIns="0"/>
          <a:lstStyle>
            <a:lvl1pPr marL="0" indent="0" algn="l">
              <a:spcBef>
                <a:spcPts val="0"/>
              </a:spcBef>
              <a:buNone/>
              <a:defRPr sz="2400" baseline="0">
                <a:solidFill>
                  <a:schemeClr val="tx2"/>
                </a:solidFill>
                <a:latin typeface="Calibri" pitchFamily="34" charset="0"/>
              </a:defRPr>
            </a:lvl1pPr>
          </a:lstStyle>
          <a:p>
            <a:pPr lvl="0"/>
            <a:r>
              <a:rPr lang="en-US" dirty="0"/>
              <a:t>Sub-Title</a:t>
            </a:r>
            <a:endParaRPr lang="en-GB" dirty="0"/>
          </a:p>
        </p:txBody>
      </p:sp>
      <p:sp>
        <p:nvSpPr>
          <p:cNvPr id="8" name="Title 7"/>
          <p:cNvSpPr>
            <a:spLocks noGrp="1"/>
          </p:cNvSpPr>
          <p:nvPr>
            <p:ph type="title" hasCustomPrompt="1"/>
            <p:custDataLst>
              <p:tags r:id="rId1"/>
            </p:custDataLst>
          </p:nvPr>
        </p:nvSpPr>
        <p:spPr bwMode="auto">
          <a:xfrm>
            <a:off x="386690" y="2108251"/>
            <a:ext cx="4704523" cy="134614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b" anchorCtr="0">
            <a:noAutofit/>
          </a:bodyPr>
          <a:lstStyle>
            <a:lvl1pPr marL="0" indent="0" algn="l">
              <a:lnSpc>
                <a:spcPct val="100000"/>
              </a:lnSpc>
              <a:spcBef>
                <a:spcPct val="20000"/>
              </a:spcBef>
              <a:spcAft>
                <a:spcPts val="0"/>
              </a:spcAft>
              <a:defRPr kumimoji="0" sz="4000" b="0" i="0" u="none" baseline="0">
                <a:solidFill>
                  <a:srgbClr val="034EA2"/>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dirty="0"/>
              <a:t>Section Separator</a:t>
            </a:r>
          </a:p>
        </p:txBody>
      </p:sp>
      <p:sp>
        <p:nvSpPr>
          <p:cNvPr id="13" name="FooterText Manuell">
            <a:extLst>
              <a:ext uri="{FF2B5EF4-FFF2-40B4-BE49-F238E27FC236}">
                <a16:creationId xmlns:a16="http://schemas.microsoft.com/office/drawing/2014/main" id="{85A5C8D3-EF02-3C59-E461-6E6BD3DB0E5C}"/>
              </a:ext>
            </a:extLst>
          </p:cNvPr>
          <p:cNvSpPr txBox="1">
            <a:spLocks/>
          </p:cNvSpPr>
          <p:nvPr userDrawn="1"/>
        </p:nvSpPr>
        <p:spPr>
          <a:xfrm>
            <a:off x="5057345" y="205088"/>
            <a:ext cx="6992007" cy="1002460"/>
          </a:xfrm>
          <a:prstGeom prst="rect">
            <a:avLst/>
          </a:prstGeom>
        </p:spPr>
        <p:txBody>
          <a:bodyPr lIns="0" rIns="0" anchor="ctr"/>
          <a:lstStyle>
            <a:lvl1pPr marL="0" indent="0" algn="l" defTabSz="914400" rtl="0" eaLnBrk="1" latinLnBrk="0" hangingPunct="1">
              <a:lnSpc>
                <a:spcPct val="150000"/>
              </a:lnSpc>
              <a:spcBef>
                <a:spcPts val="0"/>
              </a:spcBef>
              <a:buFont typeface="Arial" pitchFamily="34" charset="0"/>
              <a:buNone/>
              <a:defRPr sz="2800" kern="1200" baseline="30000">
                <a:solidFill>
                  <a:schemeClr val="tx2"/>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3600" b="1" dirty="0">
                <a:latin typeface="+mn-lt"/>
                <a:ea typeface="Calibri Light" panose="020F0302020204030204" pitchFamily="34" charset="0"/>
                <a:cs typeface="Calibri Light" panose="020F0302020204030204" pitchFamily="34" charset="0"/>
              </a:rPr>
              <a:t>9th Greek Raw Materials Community Dialogue</a:t>
            </a:r>
            <a:endParaRPr lang="en-GB" sz="3600" b="1" dirty="0">
              <a:latin typeface="+mn-lt"/>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77247841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extLst>
    <p:ext uri="{DCECCB84-F9BA-43D5-87BE-67443E8EF086}">
      <p15:sldGuideLst xmlns:p15="http://schemas.microsoft.com/office/powerpoint/2012/main">
        <p15:guide id="1" orient="horz" pos="3838">
          <p15:clr>
            <a:srgbClr val="FBAE40"/>
          </p15:clr>
        </p15:guide>
        <p15:guide id="2" orient="horz" pos="397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3F305D1-7D68-FE45-A416-E3011BC569F1}"/>
              </a:ext>
            </a:extLst>
          </p:cNvPr>
          <p:cNvSpPr>
            <a:spLocks noGrp="1"/>
          </p:cNvSpPr>
          <p:nvPr>
            <p:ph type="body" sz="quarter" idx="18" hasCustomPrompt="1"/>
          </p:nvPr>
        </p:nvSpPr>
        <p:spPr>
          <a:xfrm>
            <a:off x="360000" y="1174206"/>
            <a:ext cx="6376466" cy="4289045"/>
          </a:xfrm>
          <a:prstGeom prst="round2DiagRect">
            <a:avLst>
              <a:gd name="adj1" fmla="val 0"/>
              <a:gd name="adj2" fmla="val 11550"/>
            </a:avLst>
          </a:prstGeom>
          <a:solidFill>
            <a:schemeClr val="bg1">
              <a:alpha val="85000"/>
            </a:schemeClr>
          </a:solidFill>
          <a:ln/>
        </p:spPr>
        <p:txBody>
          <a:bodyPr vert="horz" wrap="square" lIns="108000" tIns="108000" rIns="108000" bIns="108000" rtlCol="0" anchor="t" anchorCtr="0">
            <a:normAutofit/>
          </a:bodyPr>
          <a:lstStyle>
            <a:lvl1pPr marL="0" indent="0">
              <a:buClr>
                <a:schemeClr val="bg2"/>
              </a:buClr>
              <a:buFont typeface="Arial" panose="020B0604020202020204" pitchFamily="34" charset="0"/>
              <a:buNone/>
              <a:defRPr lang="en-GB" sz="2400" b="0" i="0" dirty="0" smtClean="0">
                <a:solidFill>
                  <a:schemeClr val="tx1"/>
                </a:solidFill>
                <a:latin typeface="Calibri Light" panose="020F0302020204030204" pitchFamily="34" charset="0"/>
                <a:cs typeface="Calibri Light" panose="020F0302020204030204" pitchFamily="34" charset="0"/>
              </a:defRPr>
            </a:lvl1pPr>
            <a:lvl2pPr marL="742950" indent="-285750">
              <a:buFont typeface="System Font Regular"/>
              <a:buChar char="•"/>
              <a:defRPr lang="en-GB" sz="2000" b="0" i="0" dirty="0" smtClean="0">
                <a:latin typeface="Calibri" panose="020F0502020204030204" pitchFamily="34" charset="0"/>
                <a:cs typeface="Calibri" panose="020F0502020204030204" pitchFamily="34" charset="0"/>
              </a:defRPr>
            </a:lvl2pPr>
            <a:lvl3pPr>
              <a:defRPr lang="en-GB" dirty="0" smtClean="0"/>
            </a:lvl3pPr>
            <a:lvl4pPr>
              <a:defRPr lang="en-GB" dirty="0"/>
            </a:lvl4pPr>
          </a:lstStyle>
          <a:p>
            <a:r>
              <a:rPr lang="en-GB" dirty="0"/>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dirty="0"/>
              <a:t>First level bullet point</a:t>
            </a:r>
          </a:p>
        </p:txBody>
      </p:sp>
      <p:sp>
        <p:nvSpPr>
          <p:cNvPr id="3" name="Slide Number Placeholder 2">
            <a:extLst>
              <a:ext uri="{FF2B5EF4-FFF2-40B4-BE49-F238E27FC236}">
                <a16:creationId xmlns:a16="http://schemas.microsoft.com/office/drawing/2014/main" id="{EA417759-722B-4E4A-8C5F-88BF94B76CC9}"/>
              </a:ext>
            </a:extLst>
          </p:cNvPr>
          <p:cNvSpPr>
            <a:spLocks noGrp="1"/>
          </p:cNvSpPr>
          <p:nvPr>
            <p:ph type="sldNum" sz="quarter" idx="19"/>
          </p:nvPr>
        </p:nvSpPr>
        <p:spPr/>
        <p:txBody>
          <a:bodyPr/>
          <a:lstStyle/>
          <a:p>
            <a:fld id="{28A3D32B-9EE4-634E-8394-5B7C42BAEC12}" type="slidenum">
              <a:rPr lang="en-US" smtClean="0"/>
              <a:pPr/>
              <a:t>‹#›</a:t>
            </a:fld>
            <a:endParaRPr lang="en-US">
              <a:solidFill>
                <a:schemeClr val="bg1"/>
              </a:solidFill>
            </a:endParaRPr>
          </a:p>
        </p:txBody>
      </p:sp>
      <p:sp>
        <p:nvSpPr>
          <p:cNvPr id="4" name="Title Placeholder 2">
            <a:extLst>
              <a:ext uri="{FF2B5EF4-FFF2-40B4-BE49-F238E27FC236}">
                <a16:creationId xmlns:a16="http://schemas.microsoft.com/office/drawing/2014/main" id="{1977D43F-6713-5082-37DF-BA6F34061090}"/>
              </a:ext>
            </a:extLst>
          </p:cNvPr>
          <p:cNvSpPr>
            <a:spLocks noGrp="1"/>
          </p:cNvSpPr>
          <p:nvPr>
            <p:ph type="title"/>
          </p:nvPr>
        </p:nvSpPr>
        <p:spPr>
          <a:xfrm>
            <a:off x="340996" y="365474"/>
            <a:ext cx="11510008"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p>
            <a:pPr marL="0" lvl="0" indent="0">
              <a:lnSpc>
                <a:spcPct val="100000"/>
              </a:lnSpc>
              <a:spcBef>
                <a:spcPct val="20000"/>
              </a:spcBef>
              <a:spcAft>
                <a:spcPts val="0"/>
              </a:spcAft>
            </a:pPr>
            <a:r>
              <a:rPr lang="en-US" dirty="0"/>
              <a:t>Title</a:t>
            </a:r>
            <a:endParaRPr lang="en-GB" dirty="0"/>
          </a:p>
        </p:txBody>
      </p:sp>
    </p:spTree>
    <p:extLst>
      <p:ext uri="{BB962C8B-B14F-4D97-AF65-F5344CB8AC3E}">
        <p14:creationId xmlns:p14="http://schemas.microsoft.com/office/powerpoint/2010/main" val="15913143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1782A11-95E1-4D4C-915F-BED3F7F208C8}"/>
              </a:ext>
            </a:extLst>
          </p:cNvPr>
          <p:cNvSpPr>
            <a:spLocks noGrp="1"/>
          </p:cNvSpPr>
          <p:nvPr>
            <p:ph type="body" sz="quarter" idx="18" hasCustomPrompt="1"/>
          </p:nvPr>
        </p:nvSpPr>
        <p:spPr>
          <a:xfrm>
            <a:off x="360000" y="1174206"/>
            <a:ext cx="6376466" cy="4289045"/>
          </a:xfrm>
          <a:prstGeom prst="round2DiagRect">
            <a:avLst>
              <a:gd name="adj1" fmla="val 0"/>
              <a:gd name="adj2" fmla="val 11550"/>
            </a:avLst>
          </a:prstGeom>
          <a:solidFill>
            <a:schemeClr val="bg1">
              <a:alpha val="85000"/>
            </a:schemeClr>
          </a:solidFill>
          <a:ln/>
        </p:spPr>
        <p:txBody>
          <a:bodyPr vert="horz" wrap="square" lIns="108000" tIns="108000" rIns="108000" bIns="108000" rtlCol="0" anchor="t" anchorCtr="0">
            <a:normAutofit/>
          </a:bodyPr>
          <a:lstStyle>
            <a:lvl1pPr marL="0" indent="0">
              <a:buClr>
                <a:schemeClr val="bg2"/>
              </a:buClr>
              <a:buFont typeface="Arial" panose="020B0604020202020204" pitchFamily="34" charset="0"/>
              <a:buNone/>
              <a:defRPr lang="en-GB" sz="2400" b="0" i="0" dirty="0" smtClean="0">
                <a:solidFill>
                  <a:schemeClr val="tx1"/>
                </a:solidFill>
                <a:latin typeface="Calibri Light" panose="020F0302020204030204" pitchFamily="34" charset="0"/>
                <a:cs typeface="Calibri Light" panose="020F0302020204030204" pitchFamily="34" charset="0"/>
              </a:defRPr>
            </a:lvl1pPr>
            <a:lvl2pPr marL="742950" indent="-285750">
              <a:buFont typeface="System Font Regular"/>
              <a:buChar char="•"/>
              <a:defRPr lang="en-GB" sz="2000" b="0" i="0" dirty="0" smtClean="0">
                <a:latin typeface="Calibri" panose="020F0502020204030204" pitchFamily="34" charset="0"/>
                <a:cs typeface="Calibri" panose="020F0502020204030204" pitchFamily="34" charset="0"/>
              </a:defRPr>
            </a:lvl2pPr>
            <a:lvl3pPr>
              <a:defRPr lang="en-GB" dirty="0" smtClean="0"/>
            </a:lvl3pPr>
            <a:lvl4pPr>
              <a:defRPr lang="en-GB" dirty="0"/>
            </a:lvl4pPr>
          </a:lstStyle>
          <a:p>
            <a:r>
              <a:rPr lang="en-GB" dirty="0"/>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dirty="0"/>
              <a:t>First level bullet point</a:t>
            </a:r>
          </a:p>
        </p:txBody>
      </p:sp>
      <p:sp>
        <p:nvSpPr>
          <p:cNvPr id="3" name="Slide Number Placeholder 2">
            <a:extLst>
              <a:ext uri="{FF2B5EF4-FFF2-40B4-BE49-F238E27FC236}">
                <a16:creationId xmlns:a16="http://schemas.microsoft.com/office/drawing/2014/main" id="{F8D3195D-5C31-EC46-8F9A-7C1E17F55679}"/>
              </a:ext>
            </a:extLst>
          </p:cNvPr>
          <p:cNvSpPr>
            <a:spLocks noGrp="1"/>
          </p:cNvSpPr>
          <p:nvPr>
            <p:ph type="sldNum" sz="quarter" idx="19"/>
          </p:nvPr>
        </p:nvSpPr>
        <p:spPr/>
        <p:txBody>
          <a:bodyPr/>
          <a:lstStyle/>
          <a:p>
            <a:fld id="{28A3D32B-9EE4-634E-8394-5B7C42BAEC12}" type="slidenum">
              <a:rPr lang="en-US" smtClean="0"/>
              <a:pPr/>
              <a:t>‹#›</a:t>
            </a:fld>
            <a:endParaRPr lang="en-US">
              <a:solidFill>
                <a:schemeClr val="bg1"/>
              </a:solidFill>
            </a:endParaRPr>
          </a:p>
        </p:txBody>
      </p:sp>
      <p:sp>
        <p:nvSpPr>
          <p:cNvPr id="4" name="Title Placeholder 2">
            <a:extLst>
              <a:ext uri="{FF2B5EF4-FFF2-40B4-BE49-F238E27FC236}">
                <a16:creationId xmlns:a16="http://schemas.microsoft.com/office/drawing/2014/main" id="{7E9628EB-6EFC-D06F-AAB0-FB84F1A73B34}"/>
              </a:ext>
            </a:extLst>
          </p:cNvPr>
          <p:cNvSpPr>
            <a:spLocks noGrp="1"/>
          </p:cNvSpPr>
          <p:nvPr>
            <p:ph type="title"/>
          </p:nvPr>
        </p:nvSpPr>
        <p:spPr>
          <a:xfrm>
            <a:off x="340996" y="365474"/>
            <a:ext cx="11510008"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lvl1pPr>
              <a:defRPr>
                <a:solidFill>
                  <a:schemeClr val="bg1"/>
                </a:solidFill>
              </a:defRPr>
            </a:lvl1pPr>
          </a:lstStyle>
          <a:p>
            <a:pPr marL="0" lvl="0" indent="0">
              <a:lnSpc>
                <a:spcPct val="100000"/>
              </a:lnSpc>
              <a:spcBef>
                <a:spcPct val="20000"/>
              </a:spcBef>
              <a:spcAft>
                <a:spcPts val="0"/>
              </a:spcAft>
            </a:pPr>
            <a:r>
              <a:rPr lang="en-US" dirty="0"/>
              <a:t>Title</a:t>
            </a:r>
            <a:endParaRPr lang="en-GB" dirty="0"/>
          </a:p>
        </p:txBody>
      </p:sp>
    </p:spTree>
    <p:extLst>
      <p:ext uri="{BB962C8B-B14F-4D97-AF65-F5344CB8AC3E}">
        <p14:creationId xmlns:p14="http://schemas.microsoft.com/office/powerpoint/2010/main" val="19004906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1782A11-95E1-4D4C-915F-BED3F7F208C8}"/>
              </a:ext>
            </a:extLst>
          </p:cNvPr>
          <p:cNvSpPr>
            <a:spLocks noGrp="1"/>
          </p:cNvSpPr>
          <p:nvPr>
            <p:ph type="body" sz="quarter" idx="18" hasCustomPrompt="1"/>
          </p:nvPr>
        </p:nvSpPr>
        <p:spPr>
          <a:xfrm>
            <a:off x="360000" y="1174206"/>
            <a:ext cx="6376466" cy="4289045"/>
          </a:xfrm>
          <a:prstGeom prst="round2DiagRect">
            <a:avLst>
              <a:gd name="adj1" fmla="val 0"/>
              <a:gd name="adj2" fmla="val 11550"/>
            </a:avLst>
          </a:prstGeom>
          <a:solidFill>
            <a:schemeClr val="bg1">
              <a:alpha val="85000"/>
            </a:schemeClr>
          </a:solidFill>
          <a:ln/>
        </p:spPr>
        <p:txBody>
          <a:bodyPr vert="horz" wrap="square" lIns="108000" tIns="108000" rIns="108000" bIns="108000" rtlCol="0" anchor="t" anchorCtr="0">
            <a:normAutofit/>
          </a:bodyPr>
          <a:lstStyle>
            <a:lvl1pPr marL="0" indent="0">
              <a:buClr>
                <a:schemeClr val="bg2"/>
              </a:buClr>
              <a:buFont typeface="Arial" panose="020B0604020202020204" pitchFamily="34" charset="0"/>
              <a:buNone/>
              <a:defRPr lang="en-GB" sz="2400" b="0" i="0" dirty="0" smtClean="0">
                <a:solidFill>
                  <a:schemeClr val="tx1"/>
                </a:solidFill>
                <a:latin typeface="Calibri Light" panose="020F0302020204030204" pitchFamily="34" charset="0"/>
                <a:cs typeface="Calibri Light" panose="020F0302020204030204" pitchFamily="34" charset="0"/>
              </a:defRPr>
            </a:lvl1pPr>
            <a:lvl2pPr marL="742950" indent="-285750">
              <a:buFont typeface="System Font Regular"/>
              <a:buChar char="•"/>
              <a:defRPr lang="en-GB" sz="2000" b="0" i="0" dirty="0" smtClean="0">
                <a:latin typeface="Calibri" panose="020F0502020204030204" pitchFamily="34" charset="0"/>
                <a:cs typeface="Calibri" panose="020F0502020204030204" pitchFamily="34" charset="0"/>
              </a:defRPr>
            </a:lvl2pPr>
            <a:lvl3pPr>
              <a:defRPr lang="en-GB" dirty="0" smtClean="0"/>
            </a:lvl3pPr>
            <a:lvl4pPr>
              <a:defRPr lang="en-GB" dirty="0"/>
            </a:lvl4pPr>
          </a:lstStyle>
          <a:p>
            <a:r>
              <a:rPr lang="en-GB" dirty="0"/>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dirty="0"/>
              <a:t>First level bullet point</a:t>
            </a:r>
          </a:p>
        </p:txBody>
      </p:sp>
      <p:sp>
        <p:nvSpPr>
          <p:cNvPr id="3" name="Slide Number Placeholder 2">
            <a:extLst>
              <a:ext uri="{FF2B5EF4-FFF2-40B4-BE49-F238E27FC236}">
                <a16:creationId xmlns:a16="http://schemas.microsoft.com/office/drawing/2014/main" id="{F8D3195D-5C31-EC46-8F9A-7C1E17F55679}"/>
              </a:ext>
            </a:extLst>
          </p:cNvPr>
          <p:cNvSpPr>
            <a:spLocks noGrp="1"/>
          </p:cNvSpPr>
          <p:nvPr>
            <p:ph type="sldNum" sz="quarter" idx="19"/>
          </p:nvPr>
        </p:nvSpPr>
        <p:spPr/>
        <p:txBody>
          <a:bodyPr/>
          <a:lstStyle/>
          <a:p>
            <a:fld id="{28A3D32B-9EE4-634E-8394-5B7C42BAEC12}" type="slidenum">
              <a:rPr lang="en-US" smtClean="0"/>
              <a:pPr/>
              <a:t>‹#›</a:t>
            </a:fld>
            <a:endParaRPr lang="en-US">
              <a:solidFill>
                <a:schemeClr val="bg1"/>
              </a:solidFill>
            </a:endParaRPr>
          </a:p>
        </p:txBody>
      </p:sp>
      <p:sp>
        <p:nvSpPr>
          <p:cNvPr id="4" name="Title Placeholder 2">
            <a:extLst>
              <a:ext uri="{FF2B5EF4-FFF2-40B4-BE49-F238E27FC236}">
                <a16:creationId xmlns:a16="http://schemas.microsoft.com/office/drawing/2014/main" id="{505586FB-0A3C-3736-587B-5C00CE7A4999}"/>
              </a:ext>
            </a:extLst>
          </p:cNvPr>
          <p:cNvSpPr>
            <a:spLocks noGrp="1"/>
          </p:cNvSpPr>
          <p:nvPr>
            <p:ph type="title"/>
          </p:nvPr>
        </p:nvSpPr>
        <p:spPr>
          <a:xfrm>
            <a:off x="340996" y="365474"/>
            <a:ext cx="11510008"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p>
            <a:pPr marL="0" lvl="0" indent="0">
              <a:lnSpc>
                <a:spcPct val="100000"/>
              </a:lnSpc>
              <a:spcBef>
                <a:spcPct val="20000"/>
              </a:spcBef>
              <a:spcAft>
                <a:spcPts val="0"/>
              </a:spcAft>
            </a:pPr>
            <a:r>
              <a:rPr lang="en-US" dirty="0"/>
              <a:t>Title</a:t>
            </a:r>
            <a:endParaRPr lang="en-GB" dirty="0"/>
          </a:p>
        </p:txBody>
      </p:sp>
    </p:spTree>
    <p:extLst>
      <p:ext uri="{BB962C8B-B14F-4D97-AF65-F5344CB8AC3E}">
        <p14:creationId xmlns:p14="http://schemas.microsoft.com/office/powerpoint/2010/main" val="142873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5_Cover 01">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A1EC466A-F903-A245-7626-637A294918DB}"/>
              </a:ext>
            </a:extLst>
          </p:cNvPr>
          <p:cNvPicPr>
            <a:picLocks noChangeAspect="1"/>
          </p:cNvPicPr>
          <p:nvPr userDrawn="1"/>
        </p:nvPicPr>
        <p:blipFill>
          <a:blip r:embed="rId3"/>
          <a:stretch>
            <a:fillRect/>
          </a:stretch>
        </p:blipFill>
        <p:spPr>
          <a:xfrm>
            <a:off x="5128621" y="5186609"/>
            <a:ext cx="2770566" cy="1499664"/>
          </a:xfrm>
          <a:prstGeom prst="rect">
            <a:avLst/>
          </a:prstGeom>
        </p:spPr>
      </p:pic>
      <p:sp>
        <p:nvSpPr>
          <p:cNvPr id="5" name="Freeform 16">
            <a:extLst>
              <a:ext uri="{FF2B5EF4-FFF2-40B4-BE49-F238E27FC236}">
                <a16:creationId xmlns:a16="http://schemas.microsoft.com/office/drawing/2014/main" id="{879E3597-B7A0-F7F6-E4F8-307B3C108905}"/>
              </a:ext>
            </a:extLst>
          </p:cNvPr>
          <p:cNvSpPr>
            <a:spLocks/>
          </p:cNvSpPr>
          <p:nvPr userDrawn="1"/>
        </p:nvSpPr>
        <p:spPr bwMode="auto">
          <a:xfrm>
            <a:off x="1938757" y="0"/>
            <a:ext cx="9208214" cy="6858000"/>
          </a:xfrm>
          <a:custGeom>
            <a:avLst/>
            <a:gdLst>
              <a:gd name="connsiteX0" fmla="*/ 0 w 9208214"/>
              <a:gd name="connsiteY0" fmla="*/ 3451989 h 6858000"/>
              <a:gd name="connsiteX1" fmla="*/ 256911 w 9208214"/>
              <a:gd name="connsiteY1" fmla="*/ 3451989 h 6858000"/>
              <a:gd name="connsiteX2" fmla="*/ 1840424 w 9208214"/>
              <a:gd name="connsiteY2" fmla="*/ 6813426 h 6858000"/>
              <a:gd name="connsiteX3" fmla="*/ 1897147 w 9208214"/>
              <a:gd name="connsiteY3" fmla="*/ 6858000 h 6858000"/>
              <a:gd name="connsiteX4" fmla="*/ 1511414 w 9208214"/>
              <a:gd name="connsiteY4" fmla="*/ 6858000 h 6858000"/>
              <a:gd name="connsiteX5" fmla="*/ 1510364 w 9208214"/>
              <a:gd name="connsiteY5" fmla="*/ 6857092 h 6858000"/>
              <a:gd name="connsiteX6" fmla="*/ 0 w 9208214"/>
              <a:gd name="connsiteY6" fmla="*/ 3451989 h 6858000"/>
              <a:gd name="connsiteX7" fmla="*/ 7276793 w 9208214"/>
              <a:gd name="connsiteY7" fmla="*/ 0 h 6858000"/>
              <a:gd name="connsiteX8" fmla="*/ 7650264 w 9208214"/>
              <a:gd name="connsiteY8" fmla="*/ 0 h 6858000"/>
              <a:gd name="connsiteX9" fmla="*/ 7695823 w 9208214"/>
              <a:gd name="connsiteY9" fmla="*/ 39490 h 6858000"/>
              <a:gd name="connsiteX10" fmla="*/ 9208214 w 9208214"/>
              <a:gd name="connsiteY10" fmla="*/ 3451989 h 6858000"/>
              <a:gd name="connsiteX11" fmla="*/ 7695823 w 9208214"/>
              <a:gd name="connsiteY11" fmla="*/ 6857092 h 6858000"/>
              <a:gd name="connsiteX12" fmla="*/ 7694771 w 9208214"/>
              <a:gd name="connsiteY12" fmla="*/ 6858000 h 6858000"/>
              <a:gd name="connsiteX13" fmla="*/ 7319219 w 9208214"/>
              <a:gd name="connsiteY13" fmla="*/ 6858000 h 6858000"/>
              <a:gd name="connsiteX14" fmla="*/ 7381312 w 9208214"/>
              <a:gd name="connsiteY14" fmla="*/ 6809057 h 6858000"/>
              <a:gd name="connsiteX15" fmla="*/ 8964825 w 9208214"/>
              <a:gd name="connsiteY15" fmla="*/ 3451989 h 6858000"/>
              <a:gd name="connsiteX16" fmla="*/ 7381312 w 9208214"/>
              <a:gd name="connsiteY16" fmla="*/ 825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08214" h="6858000">
                <a:moveTo>
                  <a:pt x="0" y="3451989"/>
                </a:moveTo>
                <a:cubicBezTo>
                  <a:pt x="0" y="3451989"/>
                  <a:pt x="0" y="3451989"/>
                  <a:pt x="256911" y="3451989"/>
                </a:cubicBezTo>
                <a:cubicBezTo>
                  <a:pt x="256911" y="4806241"/>
                  <a:pt x="872989" y="6014986"/>
                  <a:pt x="1840424" y="6813426"/>
                </a:cubicBezTo>
                <a:lnTo>
                  <a:pt x="1897147" y="6858000"/>
                </a:lnTo>
                <a:lnTo>
                  <a:pt x="1511414" y="6858000"/>
                </a:lnTo>
                <a:lnTo>
                  <a:pt x="1510364" y="6857092"/>
                </a:lnTo>
                <a:cubicBezTo>
                  <a:pt x="583872" y="6016307"/>
                  <a:pt x="0" y="4802859"/>
                  <a:pt x="0" y="3451989"/>
                </a:cubicBezTo>
                <a:close/>
                <a:moveTo>
                  <a:pt x="7276793" y="0"/>
                </a:moveTo>
                <a:lnTo>
                  <a:pt x="7650264" y="0"/>
                </a:lnTo>
                <a:lnTo>
                  <a:pt x="7695823" y="39490"/>
                </a:lnTo>
                <a:cubicBezTo>
                  <a:pt x="8624342" y="883854"/>
                  <a:pt x="9208214" y="2101119"/>
                  <a:pt x="9208214" y="3451989"/>
                </a:cubicBezTo>
                <a:cubicBezTo>
                  <a:pt x="9208214" y="4802859"/>
                  <a:pt x="8624342" y="6016307"/>
                  <a:pt x="7695823" y="6857092"/>
                </a:cubicBezTo>
                <a:lnTo>
                  <a:pt x="7694771" y="6858000"/>
                </a:lnTo>
                <a:lnTo>
                  <a:pt x="7319219" y="6858000"/>
                </a:lnTo>
                <a:lnTo>
                  <a:pt x="7381312" y="6809057"/>
                </a:lnTo>
                <a:cubicBezTo>
                  <a:pt x="8348747" y="6008329"/>
                  <a:pt x="8964825" y="4798632"/>
                  <a:pt x="8964825" y="3451989"/>
                </a:cubicBezTo>
                <a:cubicBezTo>
                  <a:pt x="8964825" y="2097738"/>
                  <a:pt x="8348747" y="884713"/>
                  <a:pt x="7381312" y="82528"/>
                </a:cubicBezTo>
                <a:close/>
              </a:path>
            </a:pathLst>
          </a:custGeom>
          <a:solidFill>
            <a:schemeClr val="tx2"/>
          </a:solidFill>
          <a:ln>
            <a:noFill/>
          </a:ln>
        </p:spPr>
        <p:txBody>
          <a:bodyPr vert="horz" wrap="square" lIns="91440" tIns="45720" rIns="91440" bIns="45720" numCol="1" anchor="t" anchorCtr="0" compatLnSpc="1">
            <a:prstTxWarp prst="textNoShape">
              <a:avLst/>
            </a:prstTxWarp>
            <a:noAutofit/>
          </a:bodyPr>
          <a:lstStyle/>
          <a:p>
            <a:endParaRPr lang="en-US">
              <a:solidFill>
                <a:srgbClr val="333333"/>
              </a:solidFill>
            </a:endParaRPr>
          </a:p>
        </p:txBody>
      </p:sp>
      <p:sp>
        <p:nvSpPr>
          <p:cNvPr id="6" name="Freeform 13">
            <a:extLst>
              <a:ext uri="{FF2B5EF4-FFF2-40B4-BE49-F238E27FC236}">
                <a16:creationId xmlns:a16="http://schemas.microsoft.com/office/drawing/2014/main" id="{E9E6F0A9-4F62-9B1A-BB35-FEB9A6E07EA0}"/>
              </a:ext>
            </a:extLst>
          </p:cNvPr>
          <p:cNvSpPr>
            <a:spLocks/>
          </p:cNvSpPr>
          <p:nvPr userDrawn="1"/>
        </p:nvSpPr>
        <p:spPr bwMode="auto">
          <a:xfrm>
            <a:off x="2967942" y="0"/>
            <a:ext cx="6665200" cy="6858000"/>
          </a:xfrm>
          <a:custGeom>
            <a:avLst/>
            <a:gdLst>
              <a:gd name="connsiteX0" fmla="*/ 2610061 w 6665200"/>
              <a:gd name="connsiteY0" fmla="*/ 0 h 6858000"/>
              <a:gd name="connsiteX1" fmla="*/ 4534054 w 6665200"/>
              <a:gd name="connsiteY1" fmla="*/ 0 h 6858000"/>
              <a:gd name="connsiteX2" fmla="*/ 4751819 w 6665200"/>
              <a:gd name="connsiteY2" fmla="*/ 67745 h 6858000"/>
              <a:gd name="connsiteX3" fmla="*/ 6665200 w 6665200"/>
              <a:gd name="connsiteY3" fmla="*/ 1653704 h 6858000"/>
              <a:gd name="connsiteX4" fmla="*/ 6462405 w 6665200"/>
              <a:gd name="connsiteY4" fmla="*/ 1775392 h 6858000"/>
              <a:gd name="connsiteX5" fmla="*/ 3569194 w 6665200"/>
              <a:gd name="connsiteY5" fmla="*/ 112319 h 6858000"/>
              <a:gd name="connsiteX6" fmla="*/ 243355 w 6665200"/>
              <a:gd name="connsiteY6" fmla="*/ 3451986 h 6858000"/>
              <a:gd name="connsiteX7" fmla="*/ 3569194 w 6665200"/>
              <a:gd name="connsiteY7" fmla="*/ 6778133 h 6858000"/>
              <a:gd name="connsiteX8" fmla="*/ 6462405 w 6665200"/>
              <a:gd name="connsiteY8" fmla="*/ 5115059 h 6858000"/>
              <a:gd name="connsiteX9" fmla="*/ 6665200 w 6665200"/>
              <a:gd name="connsiteY9" fmla="*/ 5236748 h 6858000"/>
              <a:gd name="connsiteX10" fmla="*/ 4751819 w 6665200"/>
              <a:gd name="connsiteY10" fmla="*/ 6822706 h 6858000"/>
              <a:gd name="connsiteX11" fmla="*/ 4638367 w 6665200"/>
              <a:gd name="connsiteY11" fmla="*/ 6858000 h 6858000"/>
              <a:gd name="connsiteX12" fmla="*/ 2497192 w 6665200"/>
              <a:gd name="connsiteY12" fmla="*/ 6858000 h 6858000"/>
              <a:gd name="connsiteX13" fmla="*/ 2340920 w 6665200"/>
              <a:gd name="connsiteY13" fmla="*/ 6805210 h 6858000"/>
              <a:gd name="connsiteX14" fmla="*/ 0 w 6665200"/>
              <a:gd name="connsiteY14" fmla="*/ 3451986 h 6858000"/>
              <a:gd name="connsiteX15" fmla="*/ 2506837 w 6665200"/>
              <a:gd name="connsiteY15" fmla="*/ 292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65200" h="6858000">
                <a:moveTo>
                  <a:pt x="2610061" y="0"/>
                </a:moveTo>
                <a:lnTo>
                  <a:pt x="4534054" y="0"/>
                </a:lnTo>
                <a:lnTo>
                  <a:pt x="4751819" y="67745"/>
                </a:lnTo>
                <a:cubicBezTo>
                  <a:pt x="5566673" y="351153"/>
                  <a:pt x="6246935" y="919349"/>
                  <a:pt x="6665200" y="1653704"/>
                </a:cubicBezTo>
                <a:cubicBezTo>
                  <a:pt x="6665200" y="1653704"/>
                  <a:pt x="6665200" y="1653704"/>
                  <a:pt x="6462405" y="1775392"/>
                </a:cubicBezTo>
                <a:cubicBezTo>
                  <a:pt x="5881059" y="788365"/>
                  <a:pt x="4799485" y="112319"/>
                  <a:pt x="3569194" y="112319"/>
                </a:cubicBezTo>
                <a:cubicBezTo>
                  <a:pt x="1730519" y="112319"/>
                  <a:pt x="243355" y="1613141"/>
                  <a:pt x="243355" y="3451986"/>
                </a:cubicBezTo>
                <a:cubicBezTo>
                  <a:pt x="243355" y="5290831"/>
                  <a:pt x="1730519" y="6778133"/>
                  <a:pt x="3569194" y="6778133"/>
                </a:cubicBezTo>
                <a:cubicBezTo>
                  <a:pt x="4799485" y="6778133"/>
                  <a:pt x="5881059" y="6102087"/>
                  <a:pt x="6462405" y="5115059"/>
                </a:cubicBezTo>
                <a:cubicBezTo>
                  <a:pt x="6462405" y="5115059"/>
                  <a:pt x="6462405" y="5115059"/>
                  <a:pt x="6665200" y="5236748"/>
                </a:cubicBezTo>
                <a:cubicBezTo>
                  <a:pt x="6246935" y="5971103"/>
                  <a:pt x="5566673" y="6539298"/>
                  <a:pt x="4751819" y="6822706"/>
                </a:cubicBezTo>
                <a:lnTo>
                  <a:pt x="4638367" y="6858000"/>
                </a:lnTo>
                <a:lnTo>
                  <a:pt x="2497192" y="6858000"/>
                </a:lnTo>
                <a:lnTo>
                  <a:pt x="2340920" y="6805210"/>
                </a:lnTo>
                <a:cubicBezTo>
                  <a:pt x="973708" y="6305376"/>
                  <a:pt x="0" y="4994216"/>
                  <a:pt x="0" y="3451986"/>
                </a:cubicBezTo>
                <a:cubicBezTo>
                  <a:pt x="0" y="1837081"/>
                  <a:pt x="1053162" y="481028"/>
                  <a:pt x="2506837" y="29282"/>
                </a:cubicBezTo>
                <a:close/>
              </a:path>
            </a:pathLst>
          </a:custGeom>
          <a:solidFill>
            <a:schemeClr val="bg2"/>
          </a:solidFill>
          <a:ln>
            <a:noFill/>
          </a:ln>
        </p:spPr>
        <p:txBody>
          <a:bodyPr vert="horz" wrap="square" lIns="91440" tIns="45720" rIns="91440" bIns="45720" numCol="1" anchor="t" anchorCtr="0" compatLnSpc="1">
            <a:prstTxWarp prst="textNoShape">
              <a:avLst/>
            </a:prstTxWarp>
            <a:noAutofit/>
          </a:bodyPr>
          <a:lstStyle/>
          <a:p>
            <a:endParaRPr lang="en-US">
              <a:solidFill>
                <a:srgbClr val="333333"/>
              </a:solidFill>
            </a:endParaRPr>
          </a:p>
        </p:txBody>
      </p:sp>
      <p:sp>
        <p:nvSpPr>
          <p:cNvPr id="7" name="FooterText Manuell">
            <a:extLst>
              <a:ext uri="{FF2B5EF4-FFF2-40B4-BE49-F238E27FC236}">
                <a16:creationId xmlns:a16="http://schemas.microsoft.com/office/drawing/2014/main" id="{E24B706F-01D3-F0F6-B9AC-8CD10A1D875F}"/>
              </a:ext>
            </a:extLst>
          </p:cNvPr>
          <p:cNvSpPr>
            <a:spLocks noGrp="1"/>
          </p:cNvSpPr>
          <p:nvPr>
            <p:ph type="body" sz="quarter" idx="13" hasCustomPrompt="1"/>
          </p:nvPr>
        </p:nvSpPr>
        <p:spPr>
          <a:xfrm>
            <a:off x="4215536" y="2207047"/>
            <a:ext cx="4679589" cy="902078"/>
          </a:xfrm>
          <a:prstGeom prst="rect">
            <a:avLst/>
          </a:prstGeom>
        </p:spPr>
        <p:txBody>
          <a:bodyPr lIns="0" rIns="0"/>
          <a:lstStyle>
            <a:lvl1pPr marL="0" indent="0" algn="ctr">
              <a:spcBef>
                <a:spcPts val="0"/>
              </a:spcBef>
              <a:buNone/>
              <a:defRPr sz="2400" baseline="0">
                <a:solidFill>
                  <a:schemeClr val="tx2"/>
                </a:solidFill>
                <a:latin typeface="Calibri" pitchFamily="34" charset="0"/>
              </a:defRPr>
            </a:lvl1pPr>
          </a:lstStyle>
          <a:p>
            <a:pPr lvl="0"/>
            <a:r>
              <a:rPr lang="en-US" dirty="0"/>
              <a:t>Name</a:t>
            </a:r>
            <a:br>
              <a:rPr lang="en-US" dirty="0"/>
            </a:br>
            <a:r>
              <a:rPr lang="en-US" dirty="0"/>
              <a:t>Email address</a:t>
            </a:r>
            <a:endParaRPr lang="en-GB" dirty="0"/>
          </a:p>
        </p:txBody>
      </p:sp>
      <p:sp>
        <p:nvSpPr>
          <p:cNvPr id="10" name="Title 7">
            <a:extLst>
              <a:ext uri="{FF2B5EF4-FFF2-40B4-BE49-F238E27FC236}">
                <a16:creationId xmlns:a16="http://schemas.microsoft.com/office/drawing/2014/main" id="{70C1D74B-825E-D000-7CC6-B5DBF4243274}"/>
              </a:ext>
            </a:extLst>
          </p:cNvPr>
          <p:cNvSpPr>
            <a:spLocks noGrp="1"/>
          </p:cNvSpPr>
          <p:nvPr>
            <p:ph type="title" hasCustomPrompt="1"/>
            <p:custDataLst>
              <p:tags r:id="rId1"/>
            </p:custDataLst>
          </p:nvPr>
        </p:nvSpPr>
        <p:spPr bwMode="auto">
          <a:xfrm>
            <a:off x="4190602" y="655969"/>
            <a:ext cx="4704523" cy="134614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lvl1pPr marL="0" indent="0" algn="ctr">
              <a:lnSpc>
                <a:spcPct val="100000"/>
              </a:lnSpc>
              <a:spcBef>
                <a:spcPct val="20000"/>
              </a:spcBef>
              <a:spcAft>
                <a:spcPts val="0"/>
              </a:spcAft>
              <a:defRPr kumimoji="0" sz="4000" b="0" i="0" u="none" baseline="0">
                <a:solidFill>
                  <a:srgbClr val="034EA2"/>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dirty="0"/>
              <a:t>Thank you!</a:t>
            </a:r>
          </a:p>
        </p:txBody>
      </p:sp>
    </p:spTree>
    <p:extLst>
      <p:ext uri="{BB962C8B-B14F-4D97-AF65-F5344CB8AC3E}">
        <p14:creationId xmlns:p14="http://schemas.microsoft.com/office/powerpoint/2010/main" val="358920390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extLst>
    <p:ext uri="{DCECCB84-F9BA-43D5-87BE-67443E8EF086}">
      <p15:sldGuideLst xmlns:p15="http://schemas.microsoft.com/office/powerpoint/2012/main">
        <p15:guide id="1" orient="horz" pos="3838">
          <p15:clr>
            <a:srgbClr val="FBAE40"/>
          </p15:clr>
        </p15:guide>
        <p15:guide id="2" orient="horz" pos="397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Text Slide">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525864E2-0DB5-854E-8327-1380A4E284D6}"/>
              </a:ext>
            </a:extLst>
          </p:cNvPr>
          <p:cNvSpPr>
            <a:spLocks noGrp="1"/>
          </p:cNvSpPr>
          <p:nvPr>
            <p:ph type="body" sz="quarter" idx="16" hasCustomPrompt="1"/>
            <p:custDataLst>
              <p:tags r:id="rId1"/>
            </p:custDataLst>
          </p:nvPr>
        </p:nvSpPr>
        <p:spPr>
          <a:xfrm>
            <a:off x="359999" y="1080000"/>
            <a:ext cx="8140533" cy="439260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0" rIns="0" bIns="0" rtlCol="0" anchor="t" anchorCtr="0">
            <a:normAutofit/>
          </a:bodyPr>
          <a:lstStyle>
            <a:lvl1pPr marL="0" indent="0">
              <a:buFont typeface="Arial" panose="020B0604020202020204" pitchFamily="34" charset="0"/>
              <a:buNone/>
              <a:defRPr lang="en-GB" sz="2400" dirty="0" smtClean="0">
                <a:solidFill>
                  <a:schemeClr val="tx1"/>
                </a:solidFill>
                <a:latin typeface="+mn-lt"/>
              </a:defRPr>
            </a:lvl1pPr>
            <a:lvl2pPr>
              <a:defRPr lang="en-GB" sz="2400" dirty="0" smtClean="0">
                <a:latin typeface="+mn-lt"/>
                <a:ea typeface="Calibri Light" panose="020F0302020204030204" pitchFamily="34" charset="0"/>
                <a:cs typeface="Calibri Light" panose="020F0302020204030204" pitchFamily="34" charset="0"/>
              </a:defRPr>
            </a:lvl2pPr>
            <a:lvl3pPr>
              <a:defRPr lang="en-GB" sz="2400" dirty="0">
                <a:latin typeface="+mn-lt"/>
                <a:ea typeface="Calibri Light" panose="020F0302020204030204" pitchFamily="34" charset="0"/>
                <a:cs typeface="Calibri Light" panose="020F0302020204030204" pitchFamily="34" charset="0"/>
              </a:defRPr>
            </a:lvl3pPr>
            <a:lvl4pPr>
              <a:defRPr lang="en-GB" sz="2000" dirty="0" smtClean="0"/>
            </a:lvl4pPr>
          </a:lstStyle>
          <a:p>
            <a:r>
              <a:rPr lang="en-GB" dirty="0"/>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dirty="0"/>
              <a:t>First level bullet point</a:t>
            </a:r>
          </a:p>
          <a:p>
            <a:pPr marL="990900" lvl="1" indent="-342900">
              <a:buFont typeface="Arial" panose="020B0604020202020204" pitchFamily="34" charset="0"/>
              <a:buChar char="•"/>
            </a:pPr>
            <a:r>
              <a:rPr lang="en-US" dirty="0"/>
              <a:t>Second level bullet point</a:t>
            </a:r>
            <a:endParaRPr lang="el-GR" dirty="0"/>
          </a:p>
          <a:p>
            <a:pPr marL="1485900" lvl="2" indent="-342900">
              <a:buFont typeface="Arial" panose="020B0604020202020204" pitchFamily="34" charset="0"/>
              <a:buChar char="•"/>
            </a:pPr>
            <a:r>
              <a:rPr lang="en-US" dirty="0"/>
              <a:t>Third level bullet point</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4" name="Title Placeholder 2">
            <a:extLst>
              <a:ext uri="{FF2B5EF4-FFF2-40B4-BE49-F238E27FC236}">
                <a16:creationId xmlns:a16="http://schemas.microsoft.com/office/drawing/2014/main" id="{2EF7050A-5E4F-2689-F959-77EC7666DBE4}"/>
              </a:ext>
            </a:extLst>
          </p:cNvPr>
          <p:cNvSpPr>
            <a:spLocks noGrp="1"/>
          </p:cNvSpPr>
          <p:nvPr>
            <p:ph type="title"/>
          </p:nvPr>
        </p:nvSpPr>
        <p:spPr>
          <a:xfrm>
            <a:off x="340996" y="365474"/>
            <a:ext cx="8159536"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p>
            <a:pPr marL="0" lvl="0" indent="0">
              <a:lnSpc>
                <a:spcPct val="100000"/>
              </a:lnSpc>
              <a:spcBef>
                <a:spcPct val="20000"/>
              </a:spcBef>
              <a:spcAft>
                <a:spcPts val="0"/>
              </a:spcAft>
            </a:pPr>
            <a:r>
              <a:rPr lang="en-US" dirty="0"/>
              <a:t>Title</a:t>
            </a:r>
            <a:endParaRPr lang="en-GB" dirty="0"/>
          </a:p>
        </p:txBody>
      </p:sp>
      <p:sp>
        <p:nvSpPr>
          <p:cNvPr id="5" name="Rectangle 3">
            <a:extLst>
              <a:ext uri="{FF2B5EF4-FFF2-40B4-BE49-F238E27FC236}">
                <a16:creationId xmlns:a16="http://schemas.microsoft.com/office/drawing/2014/main" id="{400AC12B-D260-6CB8-59A0-87CFE6E42BA6}"/>
              </a:ext>
            </a:extLst>
          </p:cNvPr>
          <p:cNvSpPr>
            <a:spLocks noGrp="1"/>
          </p:cNvSpPr>
          <p:nvPr>
            <p:ph type="sldNum" sz="quarter" idx="4"/>
          </p:nvPr>
        </p:nvSpPr>
        <p:spPr bwMode="auto">
          <a:xfrm>
            <a:off x="11609388" y="5623914"/>
            <a:ext cx="258762" cy="247650"/>
          </a:xfrm>
          <a:prstGeom prst="rect">
            <a:avLst/>
          </a:prstGeom>
          <a:noFill/>
          <a:ln>
            <a:noFill/>
          </a:ln>
          <a:effectLst/>
        </p:spPr>
        <p:txBody>
          <a:bodyPr vert="horz" wrap="none" lIns="45720" tIns="45720" rIns="45720" bIns="45720" numCol="1" anchor="ctr" anchorCtr="0" compatLnSpc="1">
            <a:prstTxWarp prst="textNoShape">
              <a:avLst/>
            </a:prstTxWarp>
          </a:bodyPr>
          <a:lstStyle>
            <a:lvl1pPr algn="r" eaLnBrk="1">
              <a:defRPr sz="1200" smtClean="0">
                <a:solidFill>
                  <a:srgbClr val="8D8D8D"/>
                </a:solidFill>
              </a:defRPr>
            </a:lvl1pPr>
          </a:lstStyle>
          <a:p>
            <a:pPr>
              <a:defRPr/>
            </a:pPr>
            <a:fld id="{D65ACB9B-F2BC-4FE9-9640-F5E580D0F44C}" type="slidenum">
              <a:rPr lang="en-US" altLang="en-US"/>
              <a:pPr>
                <a:defRPr/>
              </a:pPr>
              <a:t>‹#›</a:t>
            </a:fld>
            <a:endParaRPr lang="en-US" altLang="en-US"/>
          </a:p>
        </p:txBody>
      </p:sp>
      <p:sp>
        <p:nvSpPr>
          <p:cNvPr id="22" name="Rectangle 21">
            <a:extLst>
              <a:ext uri="{FF2B5EF4-FFF2-40B4-BE49-F238E27FC236}">
                <a16:creationId xmlns:a16="http://schemas.microsoft.com/office/drawing/2014/main" id="{E338F8F0-EA3F-2591-6DA5-21EA3F0790CD}"/>
              </a:ext>
            </a:extLst>
          </p:cNvPr>
          <p:cNvSpPr/>
          <p:nvPr userDrawn="1"/>
        </p:nvSpPr>
        <p:spPr>
          <a:xfrm>
            <a:off x="8835646" y="205999"/>
            <a:ext cx="3259666" cy="811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Company’s Logo Placement</a:t>
            </a:r>
          </a:p>
        </p:txBody>
      </p:sp>
    </p:spTree>
    <p:extLst>
      <p:ext uri="{BB962C8B-B14F-4D97-AF65-F5344CB8AC3E}">
        <p14:creationId xmlns:p14="http://schemas.microsoft.com/office/powerpoint/2010/main" val="1921305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_Width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2AF0183-137C-0240-A849-C7500AF6AFBE}"/>
              </a:ext>
            </a:extLst>
          </p:cNvPr>
          <p:cNvSpPr>
            <a:spLocks noGrp="1"/>
          </p:cNvSpPr>
          <p:nvPr>
            <p:ph type="body" sz="quarter" idx="18" hasCustomPrompt="1"/>
          </p:nvPr>
        </p:nvSpPr>
        <p:spPr>
          <a:xfrm>
            <a:off x="360000" y="1080000"/>
            <a:ext cx="11510008" cy="439260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0" rIns="0" bIns="0" rtlCol="0" anchor="t" anchorCtr="0">
            <a:normAutofit/>
          </a:bodyPr>
          <a:lstStyle>
            <a:lvl1pPr marL="0" indent="0">
              <a:buFont typeface="Arial" panose="020B0604020202020204" pitchFamily="34" charset="0"/>
              <a:buNone/>
              <a:defRPr lang="en-GB" sz="2000" dirty="0">
                <a:solidFill>
                  <a:schemeClr val="tx1"/>
                </a:solidFill>
              </a:defRPr>
            </a:lvl1pPr>
            <a:lvl2pPr>
              <a:defRPr lang="en-GB" sz="2000" dirty="0" smtClean="0"/>
            </a:lvl2pPr>
            <a:lvl3pPr>
              <a:defRPr lang="en-GB" sz="2000" dirty="0" smtClean="0"/>
            </a:lvl3pPr>
            <a:lvl4pPr>
              <a:defRPr lang="en-GB" sz="2000" dirty="0" smtClean="0"/>
            </a:lvl4pPr>
          </a:lstStyle>
          <a:p>
            <a:r>
              <a:rPr lang="en-GB"/>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a:t>First level bullet point</a:t>
            </a:r>
          </a:p>
        </p:txBody>
      </p:sp>
      <p:sp>
        <p:nvSpPr>
          <p:cNvPr id="3" name="Title Placeholder 2">
            <a:extLst>
              <a:ext uri="{FF2B5EF4-FFF2-40B4-BE49-F238E27FC236}">
                <a16:creationId xmlns:a16="http://schemas.microsoft.com/office/drawing/2014/main" id="{B64D2039-BB78-E75E-A024-A372E4785EB1}"/>
              </a:ext>
            </a:extLst>
          </p:cNvPr>
          <p:cNvSpPr>
            <a:spLocks noGrp="1"/>
          </p:cNvSpPr>
          <p:nvPr>
            <p:ph type="title"/>
          </p:nvPr>
        </p:nvSpPr>
        <p:spPr>
          <a:xfrm>
            <a:off x="340996" y="365474"/>
            <a:ext cx="11510008"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p>
            <a:pPr marL="0" lvl="0" indent="0">
              <a:lnSpc>
                <a:spcPct val="100000"/>
              </a:lnSpc>
              <a:spcBef>
                <a:spcPct val="20000"/>
              </a:spcBef>
              <a:spcAft>
                <a:spcPts val="0"/>
              </a:spcAft>
            </a:pPr>
            <a:r>
              <a:rPr lang="en-US" dirty="0"/>
              <a:t>Title</a:t>
            </a:r>
            <a:endParaRPr lang="en-GB" dirty="0"/>
          </a:p>
        </p:txBody>
      </p:sp>
      <p:sp>
        <p:nvSpPr>
          <p:cNvPr id="4" name="Slide Number Placeholder 3">
            <a:extLst>
              <a:ext uri="{FF2B5EF4-FFF2-40B4-BE49-F238E27FC236}">
                <a16:creationId xmlns:a16="http://schemas.microsoft.com/office/drawing/2014/main" id="{A3CDC000-4A04-196C-68C0-920FC124B9C6}"/>
              </a:ext>
            </a:extLst>
          </p:cNvPr>
          <p:cNvSpPr>
            <a:spLocks noGrp="1"/>
          </p:cNvSpPr>
          <p:nvPr>
            <p:ph type="sldNum" sz="quarter" idx="4"/>
          </p:nvPr>
        </p:nvSpPr>
        <p:spPr bwMode="auto">
          <a:xfrm>
            <a:off x="11609388" y="5623914"/>
            <a:ext cx="258762" cy="247650"/>
          </a:xfrm>
          <a:prstGeom prst="rect">
            <a:avLst/>
          </a:prstGeom>
          <a:noFill/>
          <a:ln>
            <a:noFill/>
          </a:ln>
          <a:effectLst/>
        </p:spPr>
        <p:txBody>
          <a:bodyPr vert="horz" wrap="none" lIns="45720" tIns="45720" rIns="45720" bIns="45720" numCol="1" anchor="ctr" anchorCtr="0" compatLnSpc="1">
            <a:prstTxWarp prst="textNoShape">
              <a:avLst/>
            </a:prstTxWarp>
          </a:bodyPr>
          <a:lstStyle>
            <a:lvl1pPr algn="r" eaLnBrk="1">
              <a:defRPr sz="1200" smtClean="0">
                <a:solidFill>
                  <a:srgbClr val="8D8D8D"/>
                </a:solidFill>
              </a:defRPr>
            </a:lvl1pPr>
          </a:lstStyle>
          <a:p>
            <a:pPr>
              <a:defRPr/>
            </a:pPr>
            <a:fld id="{D65ACB9B-F2BC-4FE9-9640-F5E580D0F44C}" type="slidenum">
              <a:rPr lang="en-US" altLang="en-US"/>
              <a:pPr>
                <a:defRPr/>
              </a:pPr>
              <a:t>‹#›</a:t>
            </a:fld>
            <a:endParaRPr lang="en-US" altLang="en-US"/>
          </a:p>
        </p:txBody>
      </p:sp>
      <p:sp>
        <p:nvSpPr>
          <p:cNvPr id="7" name="Rectangle 6">
            <a:extLst>
              <a:ext uri="{FF2B5EF4-FFF2-40B4-BE49-F238E27FC236}">
                <a16:creationId xmlns:a16="http://schemas.microsoft.com/office/drawing/2014/main" id="{04DBB77A-891C-0BFE-48CE-547EBB260A3A}"/>
              </a:ext>
            </a:extLst>
          </p:cNvPr>
          <p:cNvSpPr/>
          <p:nvPr userDrawn="1"/>
        </p:nvSpPr>
        <p:spPr>
          <a:xfrm>
            <a:off x="8835646" y="205999"/>
            <a:ext cx="3259666" cy="811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Company’s Logo Placement</a:t>
            </a:r>
          </a:p>
        </p:txBody>
      </p:sp>
    </p:spTree>
    <p:extLst>
      <p:ext uri="{BB962C8B-B14F-4D97-AF65-F5344CB8AC3E}">
        <p14:creationId xmlns:p14="http://schemas.microsoft.com/office/powerpoint/2010/main" val="4152816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Text Box and Image">
    <p:spTree>
      <p:nvGrpSpPr>
        <p:cNvPr id="1" name=""/>
        <p:cNvGrpSpPr/>
        <p:nvPr/>
      </p:nvGrpSpPr>
      <p:grpSpPr>
        <a:xfrm>
          <a:off x="0" y="0"/>
          <a:ext cx="0" cy="0"/>
          <a:chOff x="0" y="0"/>
          <a:chExt cx="0" cy="0"/>
        </a:xfrm>
      </p:grpSpPr>
      <p:sp>
        <p:nvSpPr>
          <p:cNvPr id="5" name="Picture Placeholder 24">
            <a:extLst>
              <a:ext uri="{FF2B5EF4-FFF2-40B4-BE49-F238E27FC236}">
                <a16:creationId xmlns:a16="http://schemas.microsoft.com/office/drawing/2014/main" id="{C017F956-2127-B047-9B2A-DA5BB1AFFDC7}"/>
              </a:ext>
            </a:extLst>
          </p:cNvPr>
          <p:cNvSpPr>
            <a:spLocks noGrp="1"/>
          </p:cNvSpPr>
          <p:nvPr>
            <p:ph type="pic" sz="quarter" idx="15"/>
          </p:nvPr>
        </p:nvSpPr>
        <p:spPr>
          <a:xfrm>
            <a:off x="8197599" y="1080000"/>
            <a:ext cx="3600401" cy="4392836"/>
          </a:xfrm>
          <a:prstGeom prst="round2DiagRect">
            <a:avLst>
              <a:gd name="adj1" fmla="val 0"/>
              <a:gd name="adj2" fmla="val 9482"/>
            </a:avLst>
          </a:prstGeom>
        </p:spPr>
        <p:txBody>
          <a:bodyPr/>
          <a:lstStyle>
            <a:lvl1pPr marL="0" indent="0">
              <a:buNone/>
              <a:defRPr sz="1600"/>
            </a:lvl1pPr>
          </a:lstStyle>
          <a:p>
            <a:r>
              <a:rPr lang="en-US"/>
              <a:t>Click icon to add picture</a:t>
            </a:r>
            <a:endParaRPr lang="en-GB"/>
          </a:p>
        </p:txBody>
      </p:sp>
      <p:sp>
        <p:nvSpPr>
          <p:cNvPr id="7" name="Text Placeholder 4">
            <a:extLst>
              <a:ext uri="{FF2B5EF4-FFF2-40B4-BE49-F238E27FC236}">
                <a16:creationId xmlns:a16="http://schemas.microsoft.com/office/drawing/2014/main" id="{D66140D5-5CE0-F14A-ACE3-A9EA6FA68B6B}"/>
              </a:ext>
            </a:extLst>
          </p:cNvPr>
          <p:cNvSpPr>
            <a:spLocks noGrp="1"/>
          </p:cNvSpPr>
          <p:nvPr>
            <p:ph type="body" sz="quarter" idx="16" hasCustomPrompt="1"/>
            <p:custDataLst>
              <p:tags r:id="rId1"/>
            </p:custDataLst>
          </p:nvPr>
        </p:nvSpPr>
        <p:spPr>
          <a:xfrm>
            <a:off x="359999" y="1080000"/>
            <a:ext cx="7585121" cy="4406400"/>
          </a:xfrm>
          <a:prstGeom prst="round2DiagRect">
            <a:avLst>
              <a:gd name="adj1" fmla="val 0"/>
              <a:gd name="adj2" fmla="val 8708"/>
            </a:avLst>
          </a:prstGeom>
          <a:solidFill>
            <a:schemeClr val="tx2"/>
          </a:solidFill>
          <a:ln/>
        </p:spPr>
        <p:txBody>
          <a:bodyPr vert="horz" wrap="square" lIns="108000" tIns="108000" rIns="108000" bIns="108000" rtlCol="0" anchor="t" anchorCtr="0">
            <a:noAutofit/>
          </a:bodyPr>
          <a:lstStyle>
            <a:lvl1pPr marL="0" indent="0" algn="l">
              <a:buFont typeface="Arial" panose="020B0604020202020204" pitchFamily="34" charset="0"/>
              <a:buNone/>
              <a:defRPr lang="en-GB" sz="2000" dirty="0" smtClean="0">
                <a:solidFill>
                  <a:schemeClr val="bg1"/>
                </a:solidFill>
              </a:defRPr>
            </a:lvl1pPr>
            <a:lvl2pPr marL="720725" indent="-254000" algn="l">
              <a:buFont typeface="Arial" panose="020B0604020202020204" pitchFamily="34" charset="0"/>
              <a:buChar char="•"/>
              <a:tabLst/>
              <a:defRPr lang="en-GB" sz="2000" dirty="0" smtClean="0">
                <a:solidFill>
                  <a:schemeClr val="bg1"/>
                </a:solidFill>
              </a:defRPr>
            </a:lvl2pPr>
            <a:lvl3pPr marL="963000" indent="0" algn="l">
              <a:buNone/>
              <a:defRPr lang="en-GB" sz="2000" dirty="0">
                <a:solidFill>
                  <a:schemeClr val="bg1"/>
                </a:solidFill>
              </a:defRPr>
            </a:lvl3pPr>
            <a:lvl4pPr marL="1420200" indent="0" algn="l">
              <a:buNone/>
              <a:defRPr lang="en-GB" sz="2000" dirty="0" smtClean="0">
                <a:solidFill>
                  <a:schemeClr val="bg1"/>
                </a:solidFill>
              </a:defRPr>
            </a:lvl4pPr>
          </a:lstStyle>
          <a:p>
            <a:r>
              <a:rPr lang="en-GB"/>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a:t>First level bullet point</a:t>
            </a:r>
          </a:p>
        </p:txBody>
      </p:sp>
      <p:sp>
        <p:nvSpPr>
          <p:cNvPr id="3" name="Title Placeholder 2">
            <a:extLst>
              <a:ext uri="{FF2B5EF4-FFF2-40B4-BE49-F238E27FC236}">
                <a16:creationId xmlns:a16="http://schemas.microsoft.com/office/drawing/2014/main" id="{AA3E611F-E702-A57F-A20C-E2A8113095A1}"/>
              </a:ext>
            </a:extLst>
          </p:cNvPr>
          <p:cNvSpPr>
            <a:spLocks noGrp="1"/>
          </p:cNvSpPr>
          <p:nvPr>
            <p:ph type="title"/>
          </p:nvPr>
        </p:nvSpPr>
        <p:spPr>
          <a:xfrm>
            <a:off x="340996" y="365474"/>
            <a:ext cx="11510008"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p>
            <a:pPr marL="0" lvl="0" indent="0">
              <a:lnSpc>
                <a:spcPct val="100000"/>
              </a:lnSpc>
              <a:spcBef>
                <a:spcPct val="20000"/>
              </a:spcBef>
              <a:spcAft>
                <a:spcPts val="0"/>
              </a:spcAft>
            </a:pPr>
            <a:r>
              <a:rPr lang="en-US" dirty="0"/>
              <a:t>Title</a:t>
            </a:r>
            <a:endParaRPr lang="en-GB" dirty="0"/>
          </a:p>
        </p:txBody>
      </p:sp>
      <p:sp>
        <p:nvSpPr>
          <p:cNvPr id="6" name="Rectangle 3">
            <a:extLst>
              <a:ext uri="{FF2B5EF4-FFF2-40B4-BE49-F238E27FC236}">
                <a16:creationId xmlns:a16="http://schemas.microsoft.com/office/drawing/2014/main" id="{944BEC80-56BE-5E2C-20DC-D880E368E871}"/>
              </a:ext>
            </a:extLst>
          </p:cNvPr>
          <p:cNvSpPr>
            <a:spLocks noGrp="1"/>
          </p:cNvSpPr>
          <p:nvPr>
            <p:ph type="sldNum" sz="quarter" idx="4"/>
          </p:nvPr>
        </p:nvSpPr>
        <p:spPr bwMode="auto">
          <a:xfrm>
            <a:off x="11609388" y="5623914"/>
            <a:ext cx="258762" cy="247650"/>
          </a:xfrm>
          <a:prstGeom prst="rect">
            <a:avLst/>
          </a:prstGeom>
          <a:noFill/>
          <a:ln>
            <a:noFill/>
          </a:ln>
          <a:effectLst/>
        </p:spPr>
        <p:txBody>
          <a:bodyPr vert="horz" wrap="none" lIns="45720" tIns="45720" rIns="45720" bIns="45720" numCol="1" anchor="ctr" anchorCtr="0" compatLnSpc="1">
            <a:prstTxWarp prst="textNoShape">
              <a:avLst/>
            </a:prstTxWarp>
          </a:bodyPr>
          <a:lstStyle>
            <a:lvl1pPr algn="r" eaLnBrk="1">
              <a:defRPr sz="1200" smtClean="0">
                <a:solidFill>
                  <a:srgbClr val="8D8D8D"/>
                </a:solidFill>
              </a:defRPr>
            </a:lvl1pPr>
          </a:lstStyle>
          <a:p>
            <a:pPr>
              <a:defRPr/>
            </a:pPr>
            <a:fld id="{D65ACB9B-F2BC-4FE9-9640-F5E580D0F44C}" type="slidenum">
              <a:rPr lang="en-US" altLang="en-US"/>
              <a:pPr>
                <a:defRPr/>
              </a:pPr>
              <a:t>‹#›</a:t>
            </a:fld>
            <a:endParaRPr lang="en-US" altLang="en-US"/>
          </a:p>
        </p:txBody>
      </p:sp>
    </p:spTree>
    <p:extLst>
      <p:ext uri="{BB962C8B-B14F-4D97-AF65-F5344CB8AC3E}">
        <p14:creationId xmlns:p14="http://schemas.microsoft.com/office/powerpoint/2010/main" val="3131067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Width Blue Text Box">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525864E2-0DB5-854E-8327-1380A4E284D6}"/>
              </a:ext>
            </a:extLst>
          </p:cNvPr>
          <p:cNvSpPr>
            <a:spLocks noGrp="1"/>
          </p:cNvSpPr>
          <p:nvPr>
            <p:ph type="body" sz="quarter" idx="16" hasCustomPrompt="1"/>
            <p:custDataLst>
              <p:tags r:id="rId1"/>
            </p:custDataLst>
          </p:nvPr>
        </p:nvSpPr>
        <p:spPr>
          <a:xfrm>
            <a:off x="359999" y="1080000"/>
            <a:ext cx="11510008" cy="4406400"/>
          </a:xfrm>
          <a:prstGeom prst="round2DiagRect">
            <a:avLst>
              <a:gd name="adj1" fmla="val 0"/>
              <a:gd name="adj2" fmla="val 8938"/>
            </a:avLst>
          </a:prstGeom>
          <a:solidFill>
            <a:schemeClr val="tx2"/>
          </a:solidFill>
          <a:ln/>
        </p:spPr>
        <p:txBody>
          <a:bodyPr vert="horz" wrap="square" lIns="108000" tIns="108000" rIns="108000" bIns="108000" rtlCol="0" anchor="t" anchorCtr="0">
            <a:noAutofit/>
          </a:bodyPr>
          <a:lstStyle>
            <a:lvl1pPr marL="0" indent="0" algn="l">
              <a:buFont typeface="Arial" panose="020B0604020202020204" pitchFamily="34" charset="0"/>
              <a:buNone/>
              <a:defRPr lang="en-GB" sz="2000" dirty="0" smtClean="0">
                <a:solidFill>
                  <a:schemeClr val="bg1"/>
                </a:solidFill>
              </a:defRPr>
            </a:lvl1pPr>
            <a:lvl2pPr marL="720725" indent="-254000" algn="l">
              <a:buFont typeface="Arial" panose="020B0604020202020204" pitchFamily="34" charset="0"/>
              <a:buChar char="•"/>
              <a:tabLst/>
              <a:defRPr lang="en-GB" sz="2000" dirty="0" smtClean="0">
                <a:solidFill>
                  <a:schemeClr val="bg1"/>
                </a:solidFill>
              </a:defRPr>
            </a:lvl2pPr>
            <a:lvl3pPr marL="963000" indent="0" algn="l">
              <a:buNone/>
              <a:defRPr lang="en-GB" sz="2000" dirty="0">
                <a:solidFill>
                  <a:schemeClr val="bg1"/>
                </a:solidFill>
              </a:defRPr>
            </a:lvl3pPr>
            <a:lvl4pPr marL="1420200" indent="0" algn="l">
              <a:buNone/>
              <a:defRPr lang="en-GB" sz="2000" dirty="0" smtClean="0">
                <a:solidFill>
                  <a:schemeClr val="bg1"/>
                </a:solidFill>
              </a:defRPr>
            </a:lvl4pPr>
          </a:lstStyle>
          <a:p>
            <a:r>
              <a:rPr lang="en-GB"/>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a:t>First level bullet point</a:t>
            </a:r>
          </a:p>
        </p:txBody>
      </p:sp>
      <p:sp>
        <p:nvSpPr>
          <p:cNvPr id="4" name="Title Placeholder 2">
            <a:extLst>
              <a:ext uri="{FF2B5EF4-FFF2-40B4-BE49-F238E27FC236}">
                <a16:creationId xmlns:a16="http://schemas.microsoft.com/office/drawing/2014/main" id="{BCF8308F-542A-9E62-3CA4-6572DBE05D56}"/>
              </a:ext>
            </a:extLst>
          </p:cNvPr>
          <p:cNvSpPr>
            <a:spLocks noGrp="1"/>
          </p:cNvSpPr>
          <p:nvPr>
            <p:ph type="title"/>
          </p:nvPr>
        </p:nvSpPr>
        <p:spPr>
          <a:xfrm>
            <a:off x="340996" y="365474"/>
            <a:ext cx="11510008"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p>
            <a:pPr marL="0" lvl="0" indent="0">
              <a:lnSpc>
                <a:spcPct val="100000"/>
              </a:lnSpc>
              <a:spcBef>
                <a:spcPct val="20000"/>
              </a:spcBef>
              <a:spcAft>
                <a:spcPts val="0"/>
              </a:spcAft>
            </a:pPr>
            <a:r>
              <a:rPr lang="en-US" dirty="0"/>
              <a:t>Title</a:t>
            </a:r>
            <a:endParaRPr lang="en-GB" dirty="0"/>
          </a:p>
        </p:txBody>
      </p:sp>
      <p:sp>
        <p:nvSpPr>
          <p:cNvPr id="5" name="Rectangle 3">
            <a:extLst>
              <a:ext uri="{FF2B5EF4-FFF2-40B4-BE49-F238E27FC236}">
                <a16:creationId xmlns:a16="http://schemas.microsoft.com/office/drawing/2014/main" id="{696701ED-9CAE-FEAE-2726-539F0DBD9965}"/>
              </a:ext>
            </a:extLst>
          </p:cNvPr>
          <p:cNvSpPr>
            <a:spLocks noGrp="1"/>
          </p:cNvSpPr>
          <p:nvPr>
            <p:ph type="sldNum" sz="quarter" idx="4"/>
          </p:nvPr>
        </p:nvSpPr>
        <p:spPr bwMode="auto">
          <a:xfrm>
            <a:off x="11609388" y="5623914"/>
            <a:ext cx="258762" cy="247650"/>
          </a:xfrm>
          <a:prstGeom prst="rect">
            <a:avLst/>
          </a:prstGeom>
          <a:noFill/>
          <a:ln>
            <a:noFill/>
          </a:ln>
          <a:effectLst/>
        </p:spPr>
        <p:txBody>
          <a:bodyPr vert="horz" wrap="none" lIns="45720" tIns="45720" rIns="45720" bIns="45720" numCol="1" anchor="ctr" anchorCtr="0" compatLnSpc="1">
            <a:prstTxWarp prst="textNoShape">
              <a:avLst/>
            </a:prstTxWarp>
          </a:bodyPr>
          <a:lstStyle>
            <a:lvl1pPr algn="r" eaLnBrk="1">
              <a:defRPr sz="1200" smtClean="0">
                <a:solidFill>
                  <a:srgbClr val="8D8D8D"/>
                </a:solidFill>
              </a:defRPr>
            </a:lvl1pPr>
          </a:lstStyle>
          <a:p>
            <a:pPr>
              <a:defRPr/>
            </a:pPr>
            <a:fld id="{D65ACB9B-F2BC-4FE9-9640-F5E580D0F44C}" type="slidenum">
              <a:rPr lang="en-US" altLang="en-US"/>
              <a:pPr>
                <a:defRPr/>
              </a:pPr>
              <a:t>‹#›</a:t>
            </a:fld>
            <a:endParaRPr lang="en-US" altLang="en-US"/>
          </a:p>
        </p:txBody>
      </p:sp>
    </p:spTree>
    <p:extLst>
      <p:ext uri="{BB962C8B-B14F-4D97-AF65-F5344CB8AC3E}">
        <p14:creationId xmlns:p14="http://schemas.microsoft.com/office/powerpoint/2010/main" val="3115825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able Slide">
    <p:spTree>
      <p:nvGrpSpPr>
        <p:cNvPr id="1" name=""/>
        <p:cNvGrpSpPr/>
        <p:nvPr/>
      </p:nvGrpSpPr>
      <p:grpSpPr>
        <a:xfrm>
          <a:off x="0" y="0"/>
          <a:ext cx="0" cy="0"/>
          <a:chOff x="0" y="0"/>
          <a:chExt cx="0" cy="0"/>
        </a:xfrm>
      </p:grpSpPr>
      <p:sp>
        <p:nvSpPr>
          <p:cNvPr id="3" name="Round Diagonal Corner of Rectangle 2">
            <a:extLst>
              <a:ext uri="{FF2B5EF4-FFF2-40B4-BE49-F238E27FC236}">
                <a16:creationId xmlns:a16="http://schemas.microsoft.com/office/drawing/2014/main" id="{15D83FAD-1B52-6144-99D3-35126707592B}"/>
              </a:ext>
            </a:extLst>
          </p:cNvPr>
          <p:cNvSpPr/>
          <p:nvPr userDrawn="1"/>
        </p:nvSpPr>
        <p:spPr>
          <a:xfrm>
            <a:off x="359999" y="1064887"/>
            <a:ext cx="11510008" cy="4406400"/>
          </a:xfrm>
          <a:prstGeom prst="round2DiagRect">
            <a:avLst>
              <a:gd name="adj1" fmla="val 0"/>
              <a:gd name="adj2" fmla="val 909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able Placeholder 4">
            <a:extLst>
              <a:ext uri="{FF2B5EF4-FFF2-40B4-BE49-F238E27FC236}">
                <a16:creationId xmlns:a16="http://schemas.microsoft.com/office/drawing/2014/main" id="{0E14A4CE-8041-8C47-BD66-38793F1AFE25}"/>
              </a:ext>
            </a:extLst>
          </p:cNvPr>
          <p:cNvSpPr>
            <a:spLocks noGrp="1"/>
          </p:cNvSpPr>
          <p:nvPr>
            <p:ph type="tbl" sz="quarter" idx="10"/>
          </p:nvPr>
        </p:nvSpPr>
        <p:spPr>
          <a:xfrm>
            <a:off x="647700" y="1354138"/>
            <a:ext cx="10926763" cy="3865562"/>
          </a:xfrm>
        </p:spPr>
        <p:txBody>
          <a:bodyPr/>
          <a:lstStyle>
            <a:lvl1pPr marL="0" indent="0" algn="ctr">
              <a:buNone/>
              <a:defRPr>
                <a:solidFill>
                  <a:schemeClr val="bg1"/>
                </a:solidFill>
              </a:defRPr>
            </a:lvl1pPr>
          </a:lstStyle>
          <a:p>
            <a:endParaRPr lang="en-US"/>
          </a:p>
        </p:txBody>
      </p:sp>
      <p:sp>
        <p:nvSpPr>
          <p:cNvPr id="6" name="Title Placeholder 2">
            <a:extLst>
              <a:ext uri="{FF2B5EF4-FFF2-40B4-BE49-F238E27FC236}">
                <a16:creationId xmlns:a16="http://schemas.microsoft.com/office/drawing/2014/main" id="{E6DD1E82-391C-8352-91D1-DB53968A1CF8}"/>
              </a:ext>
            </a:extLst>
          </p:cNvPr>
          <p:cNvSpPr>
            <a:spLocks noGrp="1"/>
          </p:cNvSpPr>
          <p:nvPr>
            <p:ph type="title"/>
          </p:nvPr>
        </p:nvSpPr>
        <p:spPr>
          <a:xfrm>
            <a:off x="340996" y="365474"/>
            <a:ext cx="11510008"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p>
            <a:pPr marL="0" lvl="0" indent="0">
              <a:lnSpc>
                <a:spcPct val="100000"/>
              </a:lnSpc>
              <a:spcBef>
                <a:spcPct val="20000"/>
              </a:spcBef>
              <a:spcAft>
                <a:spcPts val="0"/>
              </a:spcAft>
            </a:pPr>
            <a:r>
              <a:rPr lang="en-US" dirty="0"/>
              <a:t>Title</a:t>
            </a:r>
            <a:endParaRPr lang="en-GB" dirty="0"/>
          </a:p>
        </p:txBody>
      </p:sp>
      <p:sp>
        <p:nvSpPr>
          <p:cNvPr id="7" name="Rectangle 3">
            <a:extLst>
              <a:ext uri="{FF2B5EF4-FFF2-40B4-BE49-F238E27FC236}">
                <a16:creationId xmlns:a16="http://schemas.microsoft.com/office/drawing/2014/main" id="{3334C05F-C050-34DC-B1B6-5A01AF92ACF8}"/>
              </a:ext>
            </a:extLst>
          </p:cNvPr>
          <p:cNvSpPr>
            <a:spLocks noGrp="1"/>
          </p:cNvSpPr>
          <p:nvPr>
            <p:ph type="sldNum" sz="quarter" idx="4"/>
          </p:nvPr>
        </p:nvSpPr>
        <p:spPr bwMode="auto">
          <a:xfrm>
            <a:off x="11609388" y="5623914"/>
            <a:ext cx="258762" cy="247650"/>
          </a:xfrm>
          <a:prstGeom prst="rect">
            <a:avLst/>
          </a:prstGeom>
          <a:noFill/>
          <a:ln>
            <a:noFill/>
          </a:ln>
          <a:effectLst/>
        </p:spPr>
        <p:txBody>
          <a:bodyPr vert="horz" wrap="none" lIns="45720" tIns="45720" rIns="45720" bIns="45720" numCol="1" anchor="ctr" anchorCtr="0" compatLnSpc="1">
            <a:prstTxWarp prst="textNoShape">
              <a:avLst/>
            </a:prstTxWarp>
          </a:bodyPr>
          <a:lstStyle>
            <a:lvl1pPr algn="r" eaLnBrk="1">
              <a:defRPr sz="1200" smtClean="0">
                <a:solidFill>
                  <a:srgbClr val="8D8D8D"/>
                </a:solidFill>
              </a:defRPr>
            </a:lvl1pPr>
          </a:lstStyle>
          <a:p>
            <a:pPr>
              <a:defRPr/>
            </a:pPr>
            <a:fld id="{D65ACB9B-F2BC-4FE9-9640-F5E580D0F44C}" type="slidenum">
              <a:rPr lang="en-US" altLang="en-US"/>
              <a:pPr>
                <a:defRPr/>
              </a:pPr>
              <a:t>‹#›</a:t>
            </a:fld>
            <a:endParaRPr lang="en-US" altLang="en-US"/>
          </a:p>
        </p:txBody>
      </p:sp>
    </p:spTree>
    <p:extLst>
      <p:ext uri="{BB962C8B-B14F-4D97-AF65-F5344CB8AC3E}">
        <p14:creationId xmlns:p14="http://schemas.microsoft.com/office/powerpoint/2010/main" val="512508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mp; Image">
    <p:spTree>
      <p:nvGrpSpPr>
        <p:cNvPr id="1" name=""/>
        <p:cNvGrpSpPr/>
        <p:nvPr/>
      </p:nvGrpSpPr>
      <p:grpSpPr>
        <a:xfrm>
          <a:off x="0" y="0"/>
          <a:ext cx="0" cy="0"/>
          <a:chOff x="0" y="0"/>
          <a:chExt cx="0" cy="0"/>
        </a:xfrm>
      </p:grpSpPr>
      <p:sp>
        <p:nvSpPr>
          <p:cNvPr id="5" name="Picture Placeholder 24">
            <a:extLst>
              <a:ext uri="{FF2B5EF4-FFF2-40B4-BE49-F238E27FC236}">
                <a16:creationId xmlns:a16="http://schemas.microsoft.com/office/drawing/2014/main" id="{6B0AD233-D136-C04D-91A3-CB4EE52F2FEA}"/>
              </a:ext>
            </a:extLst>
          </p:cNvPr>
          <p:cNvSpPr>
            <a:spLocks noGrp="1"/>
          </p:cNvSpPr>
          <p:nvPr>
            <p:ph type="pic" sz="quarter" idx="15"/>
          </p:nvPr>
        </p:nvSpPr>
        <p:spPr>
          <a:xfrm>
            <a:off x="8197599" y="1080000"/>
            <a:ext cx="3600401" cy="4392836"/>
          </a:xfrm>
          <a:prstGeom prst="round2DiagRect">
            <a:avLst>
              <a:gd name="adj1" fmla="val 0"/>
              <a:gd name="adj2" fmla="val 11175"/>
            </a:avLst>
          </a:prstGeom>
        </p:spPr>
        <p:txBody>
          <a:bodyPr/>
          <a:lstStyle>
            <a:lvl1pPr marL="0" indent="0">
              <a:buNone/>
              <a:defRPr sz="1600"/>
            </a:lvl1pPr>
          </a:lstStyle>
          <a:p>
            <a:r>
              <a:rPr lang="en-US"/>
              <a:t>Click icon to add picture</a:t>
            </a:r>
            <a:endParaRPr lang="en-GB"/>
          </a:p>
        </p:txBody>
      </p:sp>
      <p:sp>
        <p:nvSpPr>
          <p:cNvPr id="6" name="Text Placeholder 4">
            <a:extLst>
              <a:ext uri="{FF2B5EF4-FFF2-40B4-BE49-F238E27FC236}">
                <a16:creationId xmlns:a16="http://schemas.microsoft.com/office/drawing/2014/main" id="{047B6D99-AE24-4E45-946B-9B6CA6928BAA}"/>
              </a:ext>
            </a:extLst>
          </p:cNvPr>
          <p:cNvSpPr>
            <a:spLocks noGrp="1"/>
          </p:cNvSpPr>
          <p:nvPr>
            <p:ph type="body" sz="quarter" idx="17" hasCustomPrompt="1"/>
          </p:nvPr>
        </p:nvSpPr>
        <p:spPr>
          <a:xfrm>
            <a:off x="360000" y="1080000"/>
            <a:ext cx="7533934" cy="439309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0" rIns="0" bIns="0" rtlCol="0" anchor="t" anchorCtr="0">
            <a:normAutofit/>
          </a:bodyPr>
          <a:lstStyle>
            <a:lvl1pPr marL="0" indent="0">
              <a:buFont typeface="Arial" panose="020B0604020202020204" pitchFamily="34" charset="0"/>
              <a:buNone/>
              <a:defRPr lang="en-GB" dirty="0" smtClean="0">
                <a:solidFill>
                  <a:schemeClr val="tx1"/>
                </a:solidFill>
              </a:defRPr>
            </a:lvl1pPr>
            <a:lvl2pPr>
              <a:defRPr lang="en-GB" dirty="0" smtClean="0"/>
            </a:lvl2pPr>
            <a:lvl3pPr marL="963000" indent="0">
              <a:buNone/>
              <a:defRPr lang="en-GB" dirty="0" smtClean="0"/>
            </a:lvl3pPr>
            <a:lvl4pPr>
              <a:defRPr lang="en-GB" dirty="0"/>
            </a:lvl4pPr>
          </a:lstStyle>
          <a:p>
            <a:r>
              <a:rPr lang="en-GB"/>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a:t>First level bullet point</a:t>
            </a:r>
          </a:p>
        </p:txBody>
      </p:sp>
      <p:sp>
        <p:nvSpPr>
          <p:cNvPr id="3" name="Title Placeholder 2">
            <a:extLst>
              <a:ext uri="{FF2B5EF4-FFF2-40B4-BE49-F238E27FC236}">
                <a16:creationId xmlns:a16="http://schemas.microsoft.com/office/drawing/2014/main" id="{A981167F-CF00-290A-36F8-8A1A399D2AF2}"/>
              </a:ext>
            </a:extLst>
          </p:cNvPr>
          <p:cNvSpPr>
            <a:spLocks noGrp="1"/>
          </p:cNvSpPr>
          <p:nvPr>
            <p:ph type="title"/>
          </p:nvPr>
        </p:nvSpPr>
        <p:spPr>
          <a:xfrm>
            <a:off x="340996" y="365474"/>
            <a:ext cx="11510008"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p>
            <a:pPr marL="0" lvl="0" indent="0">
              <a:lnSpc>
                <a:spcPct val="100000"/>
              </a:lnSpc>
              <a:spcBef>
                <a:spcPct val="20000"/>
              </a:spcBef>
              <a:spcAft>
                <a:spcPts val="0"/>
              </a:spcAft>
            </a:pPr>
            <a:r>
              <a:rPr lang="en-US" dirty="0"/>
              <a:t>Title</a:t>
            </a:r>
            <a:endParaRPr lang="en-GB" dirty="0"/>
          </a:p>
        </p:txBody>
      </p:sp>
      <p:sp>
        <p:nvSpPr>
          <p:cNvPr id="4" name="Slide Number Placeholder 3">
            <a:extLst>
              <a:ext uri="{FF2B5EF4-FFF2-40B4-BE49-F238E27FC236}">
                <a16:creationId xmlns:a16="http://schemas.microsoft.com/office/drawing/2014/main" id="{FE3ED5BF-9732-18EE-1AA5-972CE0A55D24}"/>
              </a:ext>
            </a:extLst>
          </p:cNvPr>
          <p:cNvSpPr>
            <a:spLocks noGrp="1"/>
          </p:cNvSpPr>
          <p:nvPr>
            <p:ph type="sldNum" sz="quarter" idx="4"/>
          </p:nvPr>
        </p:nvSpPr>
        <p:spPr bwMode="auto">
          <a:xfrm>
            <a:off x="11609388" y="5623914"/>
            <a:ext cx="258762" cy="247650"/>
          </a:xfrm>
          <a:prstGeom prst="rect">
            <a:avLst/>
          </a:prstGeom>
          <a:noFill/>
          <a:ln>
            <a:noFill/>
          </a:ln>
          <a:effectLst/>
        </p:spPr>
        <p:txBody>
          <a:bodyPr vert="horz" wrap="none" lIns="45720" tIns="45720" rIns="45720" bIns="45720" numCol="1" anchor="ctr" anchorCtr="0" compatLnSpc="1">
            <a:prstTxWarp prst="textNoShape">
              <a:avLst/>
            </a:prstTxWarp>
          </a:bodyPr>
          <a:lstStyle>
            <a:lvl1pPr algn="r" eaLnBrk="1">
              <a:defRPr sz="1200" smtClean="0">
                <a:solidFill>
                  <a:srgbClr val="8D8D8D"/>
                </a:solidFill>
              </a:defRPr>
            </a:lvl1pPr>
          </a:lstStyle>
          <a:p>
            <a:pPr>
              <a:defRPr/>
            </a:pPr>
            <a:fld id="{D65ACB9B-F2BC-4FE9-9640-F5E580D0F44C}" type="slidenum">
              <a:rPr lang="en-US" altLang="en-US"/>
              <a:pPr>
                <a:defRPr/>
              </a:pPr>
              <a:t>‹#›</a:t>
            </a:fld>
            <a:endParaRPr lang="en-US" altLang="en-US"/>
          </a:p>
        </p:txBody>
      </p:sp>
    </p:spTree>
    <p:extLst>
      <p:ext uri="{BB962C8B-B14F-4D97-AF65-F5344CB8AC3E}">
        <p14:creationId xmlns:p14="http://schemas.microsoft.com/office/powerpoint/2010/main" val="1105057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emf"/><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tags" Target="../tags/tag4.xml"/><Relationship Id="rId3" Type="http://schemas.openxmlformats.org/officeDocument/2006/relationships/slideLayout" Target="../slideLayouts/slideLayout6.xml"/><Relationship Id="rId21" Type="http://schemas.openxmlformats.org/officeDocument/2006/relationships/image" Target="../media/image4.png"/><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theme" Target="../theme/theme2.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19" Type="http://schemas.openxmlformats.org/officeDocument/2006/relationships/image" Target="../media/image2.emf"/><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2.xml"/><Relationship Id="rId7" Type="http://schemas.openxmlformats.org/officeDocument/2006/relationships/image" Target="../media/image10.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9" name="Rectangle 328">
            <a:hlinkClick r:id="" action="ppaction://noaction"/>
          </p:cNvPr>
          <p:cNvSpPr/>
          <p:nvPr userDrawn="1"/>
        </p:nvSpPr>
        <p:spPr>
          <a:xfrm>
            <a:off x="11568113" y="6308725"/>
            <a:ext cx="623887" cy="549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sym typeface="Calibri" panose="020F0502020204030204" pitchFamily="34" charset="0"/>
            </a:endParaRPr>
          </a:p>
        </p:txBody>
      </p:sp>
      <p:pic>
        <p:nvPicPr>
          <p:cNvPr id="6" name="Picture 5" descr="A black background with blue text&#10;&#10;Description automatically generated">
            <a:extLst>
              <a:ext uri="{FF2B5EF4-FFF2-40B4-BE49-F238E27FC236}">
                <a16:creationId xmlns:a16="http://schemas.microsoft.com/office/drawing/2014/main" id="{D831AC5E-389F-42F7-8C2A-63AFC81DB3EF}"/>
              </a:ext>
            </a:extLst>
          </p:cNvPr>
          <p:cNvPicPr>
            <a:picLocks noChangeAspect="1"/>
          </p:cNvPicPr>
          <p:nvPr userDrawn="1"/>
        </p:nvPicPr>
        <p:blipFill>
          <a:blip r:embed="rId5">
            <a:extLst>
              <a:ext uri="{28A0092B-C50C-407E-A947-70E740481C1C}">
                <a14:useLocalDpi xmlns:a14="http://schemas.microsoft.com/office/drawing/2010/main" val="0"/>
              </a:ext>
            </a:extLst>
          </a:blip>
          <a:srcRect r="49934"/>
          <a:stretch/>
        </p:blipFill>
        <p:spPr>
          <a:xfrm>
            <a:off x="386690" y="169816"/>
            <a:ext cx="2690087" cy="1074617"/>
          </a:xfrm>
          <a:prstGeom prst="rect">
            <a:avLst/>
          </a:prstGeom>
        </p:spPr>
      </p:pic>
      <p:grpSp>
        <p:nvGrpSpPr>
          <p:cNvPr id="3" name="Group 2">
            <a:extLst>
              <a:ext uri="{FF2B5EF4-FFF2-40B4-BE49-F238E27FC236}">
                <a16:creationId xmlns:a16="http://schemas.microsoft.com/office/drawing/2014/main" id="{E5BFD201-190D-F410-ED46-427126C116A3}"/>
              </a:ext>
            </a:extLst>
          </p:cNvPr>
          <p:cNvGrpSpPr/>
          <p:nvPr userDrawn="1"/>
        </p:nvGrpSpPr>
        <p:grpSpPr>
          <a:xfrm>
            <a:off x="580990" y="6007314"/>
            <a:ext cx="4219610" cy="680870"/>
            <a:chOff x="426835" y="5987294"/>
            <a:chExt cx="4527622" cy="680870"/>
          </a:xfrm>
        </p:grpSpPr>
        <p:pic>
          <p:nvPicPr>
            <p:cNvPr id="5" name="LOGO">
              <a:extLst>
                <a:ext uri="{FF2B5EF4-FFF2-40B4-BE49-F238E27FC236}">
                  <a16:creationId xmlns:a16="http://schemas.microsoft.com/office/drawing/2014/main" id="{70A36FF6-AC2A-84A6-5C0A-0D06B196FD71}"/>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426835" y="6031523"/>
              <a:ext cx="2131821" cy="592412"/>
            </a:xfrm>
            <a:prstGeom prst="rect">
              <a:avLst/>
            </a:prstGeom>
          </p:spPr>
        </p:pic>
        <p:pic>
          <p:nvPicPr>
            <p:cNvPr id="8" name="Picture 7" descr="A black background with blue text&#10;&#10;Description automatically generated">
              <a:extLst>
                <a:ext uri="{FF2B5EF4-FFF2-40B4-BE49-F238E27FC236}">
                  <a16:creationId xmlns:a16="http://schemas.microsoft.com/office/drawing/2014/main" id="{C3912A3B-FAFA-D641-AFB8-B571F1D248B1}"/>
                </a:ext>
              </a:extLst>
            </p:cNvPr>
            <p:cNvPicPr>
              <a:picLocks noChangeAspect="1"/>
            </p:cNvPicPr>
            <p:nvPr userDrawn="1"/>
          </p:nvPicPr>
          <p:blipFill>
            <a:blip r:embed="rId7">
              <a:extLst>
                <a:ext uri="{28A0092B-C50C-407E-A947-70E740481C1C}">
                  <a14:useLocalDpi xmlns:a14="http://schemas.microsoft.com/office/drawing/2010/main" val="0"/>
                </a:ext>
              </a:extLst>
            </a:blip>
            <a:srcRect l="59095" t="17259" b="17418"/>
            <a:stretch/>
          </p:blipFill>
          <p:spPr>
            <a:xfrm>
              <a:off x="2822636" y="5987294"/>
              <a:ext cx="2131821" cy="680870"/>
            </a:xfrm>
            <a:prstGeom prst="rect">
              <a:avLst/>
            </a:prstGeom>
          </p:spPr>
        </p:pic>
      </p:grpSp>
      <p:pic>
        <p:nvPicPr>
          <p:cNvPr id="12" name="Picture 11" descr="A gold coin with a person holding a torch&#10;&#10;Description automatically generated">
            <a:extLst>
              <a:ext uri="{FF2B5EF4-FFF2-40B4-BE49-F238E27FC236}">
                <a16:creationId xmlns:a16="http://schemas.microsoft.com/office/drawing/2014/main" id="{6C8CECF2-4CF3-A07F-389F-BF8FFE48413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340300" y="223079"/>
            <a:ext cx="933805" cy="966478"/>
          </a:xfrm>
          <a:prstGeom prst="rect">
            <a:avLst/>
          </a:prstGeom>
        </p:spPr>
      </p:pic>
    </p:spTree>
    <p:extLst>
      <p:ext uri="{BB962C8B-B14F-4D97-AF65-F5344CB8AC3E}">
        <p14:creationId xmlns:p14="http://schemas.microsoft.com/office/powerpoint/2010/main" val="3415700518"/>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40" r:id="rId3"/>
  </p:sldLayoutIdLst>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orient="horz" pos="2160">
          <p15:clr>
            <a:srgbClr val="F26B43"/>
          </p15:clr>
        </p15:guide>
        <p15:guide id="4" orient="horz" pos="3838">
          <p15:clr>
            <a:srgbClr val="F26B43"/>
          </p15:clr>
        </p15:guide>
        <p15:guide id="5" pos="7378">
          <p15:clr>
            <a:srgbClr val="F26B43"/>
          </p15:clr>
        </p15:guide>
        <p15:guide id="6" orient="horz" pos="43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Text Placeholder 335">
            <a:extLst>
              <a:ext uri="{FF2B5EF4-FFF2-40B4-BE49-F238E27FC236}">
                <a16:creationId xmlns:a16="http://schemas.microsoft.com/office/drawing/2014/main" id="{5D0A9233-2E30-0146-A29E-D789F857F870}"/>
              </a:ext>
            </a:extLst>
          </p:cNvPr>
          <p:cNvSpPr>
            <a:spLocks noGrp="1"/>
          </p:cNvSpPr>
          <p:nvPr>
            <p:ph type="body" idx="1"/>
            <p:custDataLst>
              <p:tags r:id="rId18"/>
            </p:custDataLst>
          </p:nvPr>
        </p:nvSpPr>
        <p:spPr bwMode="auto">
          <a:xfrm>
            <a:off x="360000" y="1080000"/>
            <a:ext cx="7920530" cy="4392607"/>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0" rIns="0" bIns="0" rtlCol="0" anchor="t" anchorCtr="0">
            <a:normAutofit/>
          </a:bodyPr>
          <a:lstStyle/>
          <a:p>
            <a:r>
              <a:rPr lang="en-GB" dirty="0"/>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dirty="0"/>
              <a:t>First level bullet point</a:t>
            </a:r>
          </a:p>
          <a:p>
            <a:pPr marL="990900" lvl="1" indent="-342900">
              <a:buFont typeface="Arial" panose="020B0604020202020204" pitchFamily="34" charset="0"/>
              <a:buChar char="•"/>
            </a:pPr>
            <a:r>
              <a:rPr lang="en-US" dirty="0"/>
              <a:t>Second level bullet point</a:t>
            </a:r>
            <a:endParaRPr lang="el-GR" dirty="0"/>
          </a:p>
          <a:p>
            <a:pPr marL="1485900" lvl="2" indent="-342900">
              <a:buFont typeface="Arial" panose="020B0604020202020204" pitchFamily="34" charset="0"/>
              <a:buChar char="•"/>
            </a:pPr>
            <a:r>
              <a:rPr lang="en-US" dirty="0"/>
              <a:t>Third level bullet point</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cxnSp>
        <p:nvCxnSpPr>
          <p:cNvPr id="5" name="Straight Connector 3">
            <a:extLst>
              <a:ext uri="{FF2B5EF4-FFF2-40B4-BE49-F238E27FC236}">
                <a16:creationId xmlns:a16="http://schemas.microsoft.com/office/drawing/2014/main" id="{605EB62D-A5D2-E019-D7FC-C8002D4F9FE6}"/>
              </a:ext>
            </a:extLst>
          </p:cNvPr>
          <p:cNvCxnSpPr/>
          <p:nvPr userDrawn="1"/>
        </p:nvCxnSpPr>
        <p:spPr bwMode="auto">
          <a:xfrm>
            <a:off x="154832" y="6000082"/>
            <a:ext cx="11940480" cy="0"/>
          </a:xfrm>
          <a:prstGeom prst="line">
            <a:avLst/>
          </a:prstGeom>
          <a:solidFill>
            <a:srgbClr val="FFFFFF"/>
          </a:solidFill>
          <a:ln w="28575" cap="flat" cmpd="sng" algn="ctr">
            <a:solidFill>
              <a:srgbClr val="004393"/>
            </a:solidFill>
            <a:prstDash val="solid"/>
            <a:miter lim="800000"/>
            <a:headEnd type="oval"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 name="LOGO">
            <a:extLst>
              <a:ext uri="{FF2B5EF4-FFF2-40B4-BE49-F238E27FC236}">
                <a16:creationId xmlns:a16="http://schemas.microsoft.com/office/drawing/2014/main" id="{3E7E770A-C89E-23AF-BE0B-34D186838BC7}"/>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9658036" y="6168488"/>
            <a:ext cx="2083114" cy="578877"/>
          </a:xfrm>
          <a:prstGeom prst="rect">
            <a:avLst/>
          </a:prstGeom>
        </p:spPr>
      </p:pic>
      <p:pic>
        <p:nvPicPr>
          <p:cNvPr id="10" name="Picture 9" descr="A black background with blue text&#10;&#10;Description automatically generated">
            <a:extLst>
              <a:ext uri="{FF2B5EF4-FFF2-40B4-BE49-F238E27FC236}">
                <a16:creationId xmlns:a16="http://schemas.microsoft.com/office/drawing/2014/main" id="{5448253E-0D19-CA02-2144-6A62757269FE}"/>
              </a:ext>
            </a:extLst>
          </p:cNvPr>
          <p:cNvPicPr>
            <a:picLocks noChangeAspect="1"/>
          </p:cNvPicPr>
          <p:nvPr userDrawn="1"/>
        </p:nvPicPr>
        <p:blipFill>
          <a:blip r:embed="rId20">
            <a:extLst>
              <a:ext uri="{28A0092B-C50C-407E-A947-70E740481C1C}">
                <a14:useLocalDpi xmlns:a14="http://schemas.microsoft.com/office/drawing/2010/main" val="0"/>
              </a:ext>
            </a:extLst>
          </a:blip>
          <a:srcRect t="10633" r="49934" b="12669"/>
          <a:stretch/>
        </p:blipFill>
        <p:spPr>
          <a:xfrm>
            <a:off x="231774" y="6099130"/>
            <a:ext cx="2342092" cy="717592"/>
          </a:xfrm>
          <a:prstGeom prst="rect">
            <a:avLst/>
          </a:prstGeom>
        </p:spPr>
      </p:pic>
      <p:sp>
        <p:nvSpPr>
          <p:cNvPr id="12" name="Title Placeholder 2">
            <a:extLst>
              <a:ext uri="{FF2B5EF4-FFF2-40B4-BE49-F238E27FC236}">
                <a16:creationId xmlns:a16="http://schemas.microsoft.com/office/drawing/2014/main" id="{B30640B1-EC88-8675-51DC-F345541BB8B6}"/>
              </a:ext>
            </a:extLst>
          </p:cNvPr>
          <p:cNvSpPr>
            <a:spLocks noGrp="1"/>
          </p:cNvSpPr>
          <p:nvPr>
            <p:ph type="title"/>
          </p:nvPr>
        </p:nvSpPr>
        <p:spPr>
          <a:xfrm>
            <a:off x="340997" y="365474"/>
            <a:ext cx="7939534"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p>
            <a:pPr marL="0" lvl="0" indent="0">
              <a:lnSpc>
                <a:spcPct val="100000"/>
              </a:lnSpc>
              <a:spcBef>
                <a:spcPct val="20000"/>
              </a:spcBef>
              <a:spcAft>
                <a:spcPts val="0"/>
              </a:spcAft>
            </a:pPr>
            <a:r>
              <a:rPr lang="en-US" dirty="0"/>
              <a:t>Title</a:t>
            </a:r>
            <a:endParaRPr lang="en-GB" dirty="0"/>
          </a:p>
        </p:txBody>
      </p:sp>
      <p:sp>
        <p:nvSpPr>
          <p:cNvPr id="20" name="Slide Number Placeholder 19">
            <a:extLst>
              <a:ext uri="{FF2B5EF4-FFF2-40B4-BE49-F238E27FC236}">
                <a16:creationId xmlns:a16="http://schemas.microsoft.com/office/drawing/2014/main" id="{8895DD7D-4EEB-F51E-1F1E-B0BF48F69C41}"/>
              </a:ext>
            </a:extLst>
          </p:cNvPr>
          <p:cNvSpPr>
            <a:spLocks noGrp="1"/>
          </p:cNvSpPr>
          <p:nvPr>
            <p:ph type="sldNum" sz="quarter" idx="4"/>
          </p:nvPr>
        </p:nvSpPr>
        <p:spPr>
          <a:xfrm>
            <a:off x="11609388" y="5623914"/>
            <a:ext cx="258762" cy="247650"/>
          </a:xfrm>
          <a:prstGeom prst="rect">
            <a:avLst/>
          </a:prstGeom>
          <a:ln/>
        </p:spPr>
        <p:txBody>
          <a:bodyPr/>
          <a:lstStyle>
            <a:lvl1pPr>
              <a:defRPr sz="1600"/>
            </a:lvl1pPr>
          </a:lstStyle>
          <a:p>
            <a:pPr>
              <a:defRPr/>
            </a:pPr>
            <a:endParaRPr lang="en-US" altLang="en-US" dirty="0"/>
          </a:p>
        </p:txBody>
      </p:sp>
      <p:pic>
        <p:nvPicPr>
          <p:cNvPr id="23" name="Picture 22" descr="A gold coin with a person holding a torch&#10;&#10;Description automatically generated">
            <a:extLst>
              <a:ext uri="{FF2B5EF4-FFF2-40B4-BE49-F238E27FC236}">
                <a16:creationId xmlns:a16="http://schemas.microsoft.com/office/drawing/2014/main" id="{7AEEC472-B3F8-F69F-6124-5F3647D1FB3B}"/>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5673585" y="6000082"/>
            <a:ext cx="884732" cy="915688"/>
          </a:xfrm>
          <a:prstGeom prst="rect">
            <a:avLst/>
          </a:prstGeom>
        </p:spPr>
      </p:pic>
    </p:spTree>
    <p:extLst>
      <p:ext uri="{BB962C8B-B14F-4D97-AF65-F5344CB8AC3E}">
        <p14:creationId xmlns:p14="http://schemas.microsoft.com/office/powerpoint/2010/main" val="175743260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2" r:id="rId5"/>
    <p:sldLayoutId id="2147483693" r:id="rId6"/>
    <p:sldLayoutId id="2147483694" r:id="rId7"/>
    <p:sldLayoutId id="2147483695" r:id="rId8"/>
    <p:sldLayoutId id="2147483696" r:id="rId9"/>
    <p:sldLayoutId id="2147483741" r:id="rId10"/>
    <p:sldLayoutId id="2147483743" r:id="rId11"/>
    <p:sldLayoutId id="2147483744" r:id="rId12"/>
    <p:sldLayoutId id="2147483746" r:id="rId13"/>
    <p:sldLayoutId id="2147483747" r:id="rId14"/>
    <p:sldLayoutId id="2147483748" r:id="rId15"/>
    <p:sldLayoutId id="2147483749" r:id="rId16"/>
  </p:sldLayoutIdLst>
  <p:hf hdr="0" ftr="0" dt="0"/>
  <p:txStyles>
    <p:titleStyle>
      <a:lvl1pPr marL="0" indent="0" algn="l" defTabSz="914400" rtl="0" eaLnBrk="1" latinLnBrk="0" hangingPunct="1">
        <a:lnSpc>
          <a:spcPct val="100000"/>
        </a:lnSpc>
        <a:spcBef>
          <a:spcPct val="20000"/>
        </a:spcBef>
        <a:spcAft>
          <a:spcPts val="0"/>
        </a:spcAft>
        <a:buNone/>
        <a:defRPr kumimoji="0" sz="4000" b="0" i="0" u="none" kern="1200" cap="none" baseline="0">
          <a:solidFill>
            <a:schemeClr val="tx2"/>
          </a:solidFill>
          <a:latin typeface="Calibri Light" panose="020F0302020204030204" pitchFamily="34" charset="0"/>
          <a:ea typeface="+mj-ea"/>
          <a:cs typeface="Calibri Light" panose="020F0302020204030204" pitchFamily="34" charset="0"/>
        </a:defRPr>
      </a:lvl1pPr>
    </p:titleStyle>
    <p:bodyStyle>
      <a:lvl1pPr marL="0" indent="0" algn="l" defTabSz="914400" rtl="0" eaLnBrk="1" latinLnBrk="0" hangingPunct="1">
        <a:lnSpc>
          <a:spcPct val="95000"/>
        </a:lnSpc>
        <a:spcBef>
          <a:spcPts val="500"/>
        </a:spcBef>
        <a:spcAft>
          <a:spcPts val="500"/>
        </a:spcAft>
        <a:buClr>
          <a:srgbClr val="6BB745"/>
        </a:buClr>
        <a:buSzPct val="100000"/>
        <a:buFont typeface="Arial" panose="020B0604020202020204" pitchFamily="34" charset="0"/>
        <a:buNone/>
        <a:defRPr kumimoji="0" sz="2400" b="0" i="0" u="none" kern="1200" baseline="0">
          <a:solidFill>
            <a:srgbClr val="333333"/>
          </a:solidFill>
          <a:latin typeface="+mn-lt"/>
          <a:ea typeface="+mn-ea"/>
          <a:cs typeface="Calibri Light" panose="020F0302020204030204" pitchFamily="34" charset="0"/>
        </a:defRPr>
      </a:lvl1pPr>
      <a:lvl2pPr marL="6480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400" b="0" i="0" u="none" kern="1200" baseline="0">
          <a:solidFill>
            <a:srgbClr val="333333"/>
          </a:solidFill>
          <a:latin typeface="+mn-lt"/>
          <a:ea typeface="Calibri Light" panose="020F0302020204030204" pitchFamily="34" charset="0"/>
          <a:cs typeface="Calibri Light" panose="020F0302020204030204" pitchFamily="34" charset="0"/>
        </a:defRPr>
      </a:lvl2pPr>
      <a:lvl3pPr marL="11430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400" b="0" i="0" u="none" kern="1200" baseline="0">
          <a:solidFill>
            <a:srgbClr val="333333"/>
          </a:solidFill>
          <a:latin typeface="+mn-lt"/>
          <a:ea typeface="+mn-ea"/>
          <a:cs typeface="+mn-cs"/>
        </a:defRPr>
      </a:lvl3pPr>
      <a:lvl4pPr marL="16002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000" b="0" i="0" u="none" kern="1200" baseline="0">
          <a:solidFill>
            <a:srgbClr val="333333"/>
          </a:solidFill>
          <a:latin typeface="Calibri" panose="020F0502020204030204" pitchFamily="34" charset="0"/>
          <a:ea typeface="+mn-ea"/>
          <a:cs typeface="+mn-cs"/>
        </a:defRPr>
      </a:lvl4pPr>
      <a:lvl5pPr marL="2057400" indent="-228600" algn="l" defTabSz="914400" rtl="0" eaLnBrk="1" latinLnBrk="0" hangingPunct="1">
        <a:lnSpc>
          <a:spcPct val="95000"/>
        </a:lnSpc>
        <a:spcBef>
          <a:spcPts val="500"/>
        </a:spcBef>
        <a:spcAft>
          <a:spcPts val="5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93">
          <p15:clr>
            <a:srgbClr val="F26B43"/>
          </p15:clr>
        </p15:guide>
        <p15:guide id="2" orient="horz" pos="346">
          <p15:clr>
            <a:srgbClr val="F26B43"/>
          </p15:clr>
        </p15:guide>
        <p15:guide id="3" pos="7287">
          <p15:clr>
            <a:srgbClr val="F26B43"/>
          </p15:clr>
        </p15:guide>
        <p15:guide id="4" orient="horz" pos="3974">
          <p15:clr>
            <a:srgbClr val="F26B43"/>
          </p15:clr>
        </p15:guide>
        <p15:guide id="5" orient="horz" pos="754">
          <p15:clr>
            <a:srgbClr val="F26B43"/>
          </p15:clr>
        </p15:guide>
        <p15:guide id="6" orient="horz" pos="618">
          <p15:clr>
            <a:srgbClr val="F26B43"/>
          </p15:clr>
        </p15:guide>
        <p15:guide id="7" pos="4294">
          <p15:clr>
            <a:srgbClr val="F26B43"/>
          </p15:clr>
        </p15:guide>
        <p15:guide id="8" pos="4747">
          <p15:clr>
            <a:srgbClr val="F26B43"/>
          </p15:clr>
        </p15:guide>
        <p15:guide id="9" pos="5382">
          <p15:clr>
            <a:srgbClr val="F26B43"/>
          </p15:clr>
        </p15:guide>
        <p15:guide id="10" orient="horz" pos="352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F9D826-56E8-8F45-92BF-C657D979228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5760000"/>
            <a:ext cx="12192000" cy="266700"/>
          </a:xfrm>
          <a:prstGeom prst="rect">
            <a:avLst/>
          </a:prstGeom>
        </p:spPr>
      </p:pic>
      <p:sp>
        <p:nvSpPr>
          <p:cNvPr id="11" name="Slide Number Placeholder 1">
            <a:extLst>
              <a:ext uri="{FF2B5EF4-FFF2-40B4-BE49-F238E27FC236}">
                <a16:creationId xmlns:a16="http://schemas.microsoft.com/office/drawing/2014/main" id="{23801010-19F0-ED4E-8CC6-C768A608BBB5}"/>
              </a:ext>
            </a:extLst>
          </p:cNvPr>
          <p:cNvSpPr>
            <a:spLocks noGrp="1"/>
          </p:cNvSpPr>
          <p:nvPr>
            <p:ph type="sldNum" sz="quarter" idx="4"/>
          </p:nvPr>
        </p:nvSpPr>
        <p:spPr>
          <a:xfrm>
            <a:off x="11024190" y="6203783"/>
            <a:ext cx="750809" cy="365125"/>
          </a:xfrm>
          <a:prstGeom prst="rect">
            <a:avLst/>
          </a:prstGeom>
          <a:ln>
            <a:noFill/>
          </a:ln>
        </p:spPr>
        <p:txBody>
          <a:bodyPr vert="horz" lIns="0" tIns="0" rIns="0" bIns="0" rtlCol="0" anchor="ctr"/>
          <a:lstStyle>
            <a:lvl1pPr algn="r">
              <a:defRPr sz="1200">
                <a:solidFill>
                  <a:schemeClr val="bg1"/>
                </a:solidFill>
              </a:defRPr>
            </a:lvl1pPr>
          </a:lstStyle>
          <a:p>
            <a:fld id="{28A3D32B-9EE4-634E-8394-5B7C42BAEC12}" type="slidenum">
              <a:rPr lang="en-US" smtClean="0"/>
              <a:pPr/>
              <a:t>‹#›</a:t>
            </a:fld>
            <a:endParaRPr lang="en-US">
              <a:solidFill>
                <a:schemeClr val="bg1"/>
              </a:solidFill>
            </a:endParaRPr>
          </a:p>
        </p:txBody>
      </p:sp>
      <p:pic>
        <p:nvPicPr>
          <p:cNvPr id="12" name="Picture 11">
            <a:extLst>
              <a:ext uri="{FF2B5EF4-FFF2-40B4-BE49-F238E27FC236}">
                <a16:creationId xmlns:a16="http://schemas.microsoft.com/office/drawing/2014/main" id="{1DC96C99-57E1-0448-A18A-06C070F689CE}"/>
              </a:ext>
            </a:extLst>
          </p:cNvPr>
          <p:cNvPicPr>
            <a:picLocks noChangeAspect="1"/>
          </p:cNvPicPr>
          <p:nvPr userDrawn="1"/>
        </p:nvPicPr>
        <p:blipFill>
          <a:blip r:embed="rId6" cstate="email">
            <a:extLst>
              <a:ext uri="{28A0092B-C50C-407E-A947-70E740481C1C}">
                <a14:useLocalDpi xmlns:a14="http://schemas.microsoft.com/office/drawing/2010/main"/>
              </a:ext>
            </a:extLst>
          </a:blip>
          <a:srcRect r="42941"/>
          <a:stretch/>
        </p:blipFill>
        <p:spPr>
          <a:xfrm>
            <a:off x="4932903" y="5992188"/>
            <a:ext cx="2491990" cy="788315"/>
          </a:xfrm>
          <a:prstGeom prst="rect">
            <a:avLst/>
          </a:prstGeom>
        </p:spPr>
      </p:pic>
      <p:pic>
        <p:nvPicPr>
          <p:cNvPr id="4" name="Picture 3" descr="A black background with white text&#10;&#10;Description automatically generated">
            <a:extLst>
              <a:ext uri="{FF2B5EF4-FFF2-40B4-BE49-F238E27FC236}">
                <a16:creationId xmlns:a16="http://schemas.microsoft.com/office/drawing/2014/main" id="{F4619306-7997-2E0C-DB4E-99A8F28F9E8F}"/>
              </a:ext>
            </a:extLst>
          </p:cNvPr>
          <p:cNvPicPr>
            <a:picLocks noChangeAspect="1"/>
          </p:cNvPicPr>
          <p:nvPr userDrawn="1"/>
        </p:nvPicPr>
        <p:blipFill>
          <a:blip r:embed="rId7">
            <a:extLst>
              <a:ext uri="{28A0092B-C50C-407E-A947-70E740481C1C}">
                <a14:useLocalDpi xmlns:a14="http://schemas.microsoft.com/office/drawing/2010/main" val="0"/>
              </a:ext>
            </a:extLst>
          </a:blip>
          <a:srcRect t="14679" r="46337" b="14923"/>
          <a:stretch/>
        </p:blipFill>
        <p:spPr>
          <a:xfrm>
            <a:off x="417001" y="6036469"/>
            <a:ext cx="2667006" cy="699753"/>
          </a:xfrm>
          <a:prstGeom prst="rect">
            <a:avLst/>
          </a:prstGeom>
        </p:spPr>
      </p:pic>
      <p:sp>
        <p:nvSpPr>
          <p:cNvPr id="6" name="Title Placeholder 2">
            <a:extLst>
              <a:ext uri="{FF2B5EF4-FFF2-40B4-BE49-F238E27FC236}">
                <a16:creationId xmlns:a16="http://schemas.microsoft.com/office/drawing/2014/main" id="{8D56540E-D666-0E13-A23B-929DCF6A36A1}"/>
              </a:ext>
            </a:extLst>
          </p:cNvPr>
          <p:cNvSpPr>
            <a:spLocks noGrp="1"/>
          </p:cNvSpPr>
          <p:nvPr>
            <p:ph type="title"/>
          </p:nvPr>
        </p:nvSpPr>
        <p:spPr>
          <a:xfrm>
            <a:off x="340996" y="365474"/>
            <a:ext cx="11510008" cy="4924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p>
            <a:pPr marL="0" lvl="0" indent="0">
              <a:lnSpc>
                <a:spcPct val="100000"/>
              </a:lnSpc>
              <a:spcBef>
                <a:spcPct val="20000"/>
              </a:spcBef>
              <a:spcAft>
                <a:spcPts val="0"/>
              </a:spcAft>
            </a:pPr>
            <a:r>
              <a:rPr lang="en-US" dirty="0"/>
              <a:t>Title</a:t>
            </a:r>
            <a:endParaRPr lang="en-GB" dirty="0"/>
          </a:p>
        </p:txBody>
      </p:sp>
      <p:pic>
        <p:nvPicPr>
          <p:cNvPr id="8" name="Picture 7" descr="A black background with white text&#10;&#10;Description automatically generated">
            <a:extLst>
              <a:ext uri="{FF2B5EF4-FFF2-40B4-BE49-F238E27FC236}">
                <a16:creationId xmlns:a16="http://schemas.microsoft.com/office/drawing/2014/main" id="{6800454E-AEC8-2B1A-3260-960335636693}"/>
              </a:ext>
            </a:extLst>
          </p:cNvPr>
          <p:cNvPicPr>
            <a:picLocks noChangeAspect="1"/>
          </p:cNvPicPr>
          <p:nvPr userDrawn="1"/>
        </p:nvPicPr>
        <p:blipFill>
          <a:blip r:embed="rId7">
            <a:extLst>
              <a:ext uri="{28A0092B-C50C-407E-A947-70E740481C1C}">
                <a14:useLocalDpi xmlns:a14="http://schemas.microsoft.com/office/drawing/2010/main" val="0"/>
              </a:ext>
            </a:extLst>
          </a:blip>
          <a:srcRect l="56346" t="14990" r="-1" b="14612"/>
          <a:stretch/>
        </p:blipFill>
        <p:spPr>
          <a:xfrm>
            <a:off x="7424893" y="6036469"/>
            <a:ext cx="2169607" cy="699753"/>
          </a:xfrm>
          <a:prstGeom prst="rect">
            <a:avLst/>
          </a:prstGeom>
        </p:spPr>
      </p:pic>
      <p:pic>
        <p:nvPicPr>
          <p:cNvPr id="14" name="Picture 13" descr="A gold coin with a person holding a torch&#10;&#10;Description automatically generated">
            <a:extLst>
              <a:ext uri="{FF2B5EF4-FFF2-40B4-BE49-F238E27FC236}">
                <a16:creationId xmlns:a16="http://schemas.microsoft.com/office/drawing/2014/main" id="{1ACF7656-10D3-B117-F82A-A6B6C4F5735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084007" y="5928501"/>
            <a:ext cx="884732" cy="915688"/>
          </a:xfrm>
          <a:prstGeom prst="rect">
            <a:avLst/>
          </a:prstGeom>
        </p:spPr>
      </p:pic>
    </p:spTree>
    <p:extLst>
      <p:ext uri="{BB962C8B-B14F-4D97-AF65-F5344CB8AC3E}">
        <p14:creationId xmlns:p14="http://schemas.microsoft.com/office/powerpoint/2010/main" val="1255135591"/>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1" r:id="rId3"/>
  </p:sldLayoutIdLst>
  <p:hf hdr="0" ftr="0" dt="0"/>
  <p:txStyles>
    <p:titleStyle>
      <a:lvl1pPr algn="l" defTabSz="914400" rtl="0" eaLnBrk="1" latinLnBrk="0" hangingPunct="1">
        <a:spcBef>
          <a:spcPct val="0"/>
        </a:spcBef>
        <a:buNone/>
        <a:defRPr kumimoji="0" lang="en-GB" sz="4000" b="0" i="0" u="none" kern="1200" baseline="0">
          <a:solidFill>
            <a:srgbClr val="034EA2"/>
          </a:solidFill>
          <a:latin typeface="Calibri Light" panose="020F0302020204030204" pitchFamily="34" charset="0"/>
          <a:ea typeface="Calibri Light" panose="020F0302020204030204" pitchFamily="34" charset="0"/>
          <a:cs typeface="Calibri Light" panose="020F0302020204030204"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orient="horz" pos="2160">
          <p15:clr>
            <a:srgbClr val="F26B43"/>
          </p15:clr>
        </p15:guide>
        <p15:guide id="4" orient="horz" pos="3838">
          <p15:clr>
            <a:srgbClr val="F26B43"/>
          </p15:clr>
        </p15:guide>
        <p15:guide id="5" pos="7378">
          <p15:clr>
            <a:srgbClr val="F26B43"/>
          </p15:clr>
        </p15:guide>
        <p15:guide id="6" orient="horz" pos="43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9.png"/><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16.xml"/><Relationship Id="rId6" Type="http://schemas.openxmlformats.org/officeDocument/2006/relationships/image" Target="../media/image33.svg"/><Relationship Id="rId11" Type="http://schemas.openxmlformats.org/officeDocument/2006/relationships/image" Target="../media/image38.jp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20.pn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13" Type="http://schemas.openxmlformats.org/officeDocument/2006/relationships/image" Target="../media/image45.png"/><Relationship Id="rId18" Type="http://schemas.openxmlformats.org/officeDocument/2006/relationships/image" Target="../media/image50.svg"/><Relationship Id="rId26" Type="http://schemas.openxmlformats.org/officeDocument/2006/relationships/image" Target="../media/image58.svg"/><Relationship Id="rId3" Type="http://schemas.openxmlformats.org/officeDocument/2006/relationships/image" Target="../media/image39.jpg"/><Relationship Id="rId21" Type="http://schemas.openxmlformats.org/officeDocument/2006/relationships/image" Target="../media/image53.png"/><Relationship Id="rId34" Type="http://schemas.openxmlformats.org/officeDocument/2006/relationships/image" Target="../media/image66.png"/><Relationship Id="rId7" Type="http://schemas.openxmlformats.org/officeDocument/2006/relationships/image" Target="../media/image41.png"/><Relationship Id="rId12" Type="http://schemas.openxmlformats.org/officeDocument/2006/relationships/image" Target="../media/image44.svg"/><Relationship Id="rId17" Type="http://schemas.openxmlformats.org/officeDocument/2006/relationships/image" Target="../media/image49.png"/><Relationship Id="rId25" Type="http://schemas.openxmlformats.org/officeDocument/2006/relationships/image" Target="../media/image57.png"/><Relationship Id="rId33" Type="http://schemas.openxmlformats.org/officeDocument/2006/relationships/image" Target="../media/image65.png"/><Relationship Id="rId2" Type="http://schemas.openxmlformats.org/officeDocument/2006/relationships/notesSlide" Target="../notesSlides/notesSlide3.xml"/><Relationship Id="rId16" Type="http://schemas.openxmlformats.org/officeDocument/2006/relationships/image" Target="../media/image48.svg"/><Relationship Id="rId20" Type="http://schemas.openxmlformats.org/officeDocument/2006/relationships/image" Target="../media/image52.svg"/><Relationship Id="rId29" Type="http://schemas.openxmlformats.org/officeDocument/2006/relationships/image" Target="../media/image61.png"/><Relationship Id="rId1" Type="http://schemas.openxmlformats.org/officeDocument/2006/relationships/slideLayout" Target="../slideLayouts/slideLayout19.xml"/><Relationship Id="rId6" Type="http://schemas.openxmlformats.org/officeDocument/2006/relationships/hyperlink" Target="https://en.wikipedia.org/wiki/Flag_of_Italy" TargetMode="External"/><Relationship Id="rId11" Type="http://schemas.openxmlformats.org/officeDocument/2006/relationships/image" Target="../media/image43.png"/><Relationship Id="rId24" Type="http://schemas.openxmlformats.org/officeDocument/2006/relationships/image" Target="../media/image56.svg"/><Relationship Id="rId32" Type="http://schemas.openxmlformats.org/officeDocument/2006/relationships/image" Target="../media/image64.jpg"/><Relationship Id="rId5" Type="http://schemas.openxmlformats.org/officeDocument/2006/relationships/image" Target="../media/image40.png"/><Relationship Id="rId15" Type="http://schemas.openxmlformats.org/officeDocument/2006/relationships/image" Target="../media/image47.png"/><Relationship Id="rId23" Type="http://schemas.openxmlformats.org/officeDocument/2006/relationships/image" Target="../media/image55.png"/><Relationship Id="rId28" Type="http://schemas.openxmlformats.org/officeDocument/2006/relationships/image" Target="../media/image60.jpg"/><Relationship Id="rId10" Type="http://schemas.openxmlformats.org/officeDocument/2006/relationships/hyperlink" Target="https://www.publicdomainpictures.net/view-image.php?image=241625&amp;picture=greece-flag" TargetMode="External"/><Relationship Id="rId19" Type="http://schemas.openxmlformats.org/officeDocument/2006/relationships/image" Target="../media/image51.png"/><Relationship Id="rId31" Type="http://schemas.openxmlformats.org/officeDocument/2006/relationships/image" Target="../media/image63.svg"/><Relationship Id="rId4" Type="http://schemas.openxmlformats.org/officeDocument/2006/relationships/hyperlink" Target="https://www.publicdomainpictures.net/view-image.php?image=331468&amp;picture=national-flag-of-austria-themes" TargetMode="External"/><Relationship Id="rId9" Type="http://schemas.openxmlformats.org/officeDocument/2006/relationships/image" Target="../media/image42.jpg"/><Relationship Id="rId14" Type="http://schemas.openxmlformats.org/officeDocument/2006/relationships/image" Target="../media/image46.svg"/><Relationship Id="rId22" Type="http://schemas.openxmlformats.org/officeDocument/2006/relationships/image" Target="../media/image54.svg"/><Relationship Id="rId27" Type="http://schemas.openxmlformats.org/officeDocument/2006/relationships/image" Target="../media/image59.jpg"/><Relationship Id="rId30" Type="http://schemas.openxmlformats.org/officeDocument/2006/relationships/image" Target="../media/image62.png"/><Relationship Id="rId8" Type="http://schemas.openxmlformats.org/officeDocument/2006/relationships/hyperlink" Target="https://pixabay.com/en/flag-spain-spanish-banner-35697/" TargetMode="Externa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68.png"/><Relationship Id="rId7" Type="http://schemas.openxmlformats.org/officeDocument/2006/relationships/diagramQuickStyle" Target="../diagrams/quickStyle1.xml"/><Relationship Id="rId2" Type="http://schemas.openxmlformats.org/officeDocument/2006/relationships/image" Target="../media/image67.png"/><Relationship Id="rId1" Type="http://schemas.openxmlformats.org/officeDocument/2006/relationships/slideLayout" Target="../slideLayouts/slideLayout15.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70.png"/><Relationship Id="rId4" Type="http://schemas.openxmlformats.org/officeDocument/2006/relationships/image" Target="../media/image69.png"/><Relationship Id="rId9" Type="http://schemas.microsoft.com/office/2007/relationships/diagramDrawing" Target="../diagrams/drawing1.xml"/></Relationships>
</file>

<file path=ppt/slides/_rels/slide1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3.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g"/><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10.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10.xml"/><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14.xml"/><Relationship Id="rId4"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CB31282-5B67-DCE1-6DF8-55F3187DBC83}"/>
              </a:ext>
            </a:extLst>
          </p:cNvPr>
          <p:cNvSpPr>
            <a:spLocks noGrp="1"/>
          </p:cNvSpPr>
          <p:nvPr>
            <p:ph type="body" sz="quarter" idx="13"/>
          </p:nvPr>
        </p:nvSpPr>
        <p:spPr>
          <a:xfrm>
            <a:off x="386690" y="4374788"/>
            <a:ext cx="5167804" cy="1220941"/>
          </a:xfrm>
        </p:spPr>
        <p:txBody>
          <a:bodyPr/>
          <a:lstStyle/>
          <a:p>
            <a:r>
              <a:rPr lang="en-US" dirty="0"/>
              <a:t>Katerina Adam, Professor Emeritus, NTUA &amp; Educational Advisor, EIT </a:t>
            </a:r>
            <a:r>
              <a:rPr lang="en-US" dirty="0" err="1"/>
              <a:t>RawMaterials</a:t>
            </a:r>
            <a:r>
              <a:rPr lang="en-US" dirty="0"/>
              <a:t> RIS Hub Greece</a:t>
            </a:r>
          </a:p>
        </p:txBody>
      </p:sp>
      <p:sp>
        <p:nvSpPr>
          <p:cNvPr id="4" name="Title 3">
            <a:extLst>
              <a:ext uri="{FF2B5EF4-FFF2-40B4-BE49-F238E27FC236}">
                <a16:creationId xmlns:a16="http://schemas.microsoft.com/office/drawing/2014/main" id="{D5617B33-FBFE-73F9-F69A-5118FBEC92E8}"/>
              </a:ext>
            </a:extLst>
          </p:cNvPr>
          <p:cNvSpPr>
            <a:spLocks noGrp="1"/>
          </p:cNvSpPr>
          <p:nvPr>
            <p:ph type="title"/>
          </p:nvPr>
        </p:nvSpPr>
        <p:spPr>
          <a:xfrm>
            <a:off x="221320" y="1877439"/>
            <a:ext cx="5542876" cy="2368504"/>
          </a:xfrm>
        </p:spPr>
        <p:txBody>
          <a:bodyPr/>
          <a:lstStyle/>
          <a:p>
            <a:r>
              <a:rPr lang="en-US" sz="3600" dirty="0"/>
              <a:t>The Growing Need for Innovative Educational </a:t>
            </a:r>
            <a:r>
              <a:rPr lang="en-US" sz="3600" dirty="0" err="1"/>
              <a:t>Programmes</a:t>
            </a:r>
            <a:r>
              <a:rPr lang="en-US" sz="3600" dirty="0"/>
              <a:t> in the Raw Materials Sector</a:t>
            </a:r>
          </a:p>
        </p:txBody>
      </p:sp>
      <p:pic>
        <p:nvPicPr>
          <p:cNvPr id="16" name="Picture Placeholder 15" descr="A hand holding a piece of wood&#10;&#10;Description automatically generated">
            <a:extLst>
              <a:ext uri="{FF2B5EF4-FFF2-40B4-BE49-F238E27FC236}">
                <a16:creationId xmlns:a16="http://schemas.microsoft.com/office/drawing/2014/main" id="{33E066D2-F56B-B4B4-D09B-2C53DFCD92A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5758" t="2291" r="39725" b="2291"/>
          <a:stretch/>
        </p:blipFill>
        <p:spPr>
          <a:xfrm flipH="1">
            <a:off x="6427805" y="-66840"/>
            <a:ext cx="6992007" cy="6991680"/>
          </a:xfrm>
        </p:spPr>
      </p:pic>
    </p:spTree>
    <p:extLst>
      <p:ext uri="{BB962C8B-B14F-4D97-AF65-F5344CB8AC3E}">
        <p14:creationId xmlns:p14="http://schemas.microsoft.com/office/powerpoint/2010/main" val="408830895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A8EAF4-BA31-6755-DE82-AAC5FA22C5A4}"/>
              </a:ext>
            </a:extLst>
          </p:cNvPr>
          <p:cNvSpPr txBox="1"/>
          <p:nvPr/>
        </p:nvSpPr>
        <p:spPr>
          <a:xfrm>
            <a:off x="263352" y="116632"/>
            <a:ext cx="10946515" cy="677108"/>
          </a:xfrm>
          <a:prstGeom prst="rect">
            <a:avLst/>
          </a:prstGeom>
          <a:noFill/>
        </p:spPr>
        <p:txBody>
          <a:bodyPr wrap="square" rtlCol="0">
            <a:spAutoFit/>
          </a:bodyPr>
          <a:lstStyle/>
          <a:p>
            <a:pPr eaLnBrk="0" fontAlgn="base" hangingPunct="0">
              <a:spcBef>
                <a:spcPct val="0"/>
              </a:spcBef>
              <a:spcAft>
                <a:spcPct val="0"/>
              </a:spcAft>
              <a:defRPr/>
            </a:pPr>
            <a:r>
              <a:rPr kumimoji="0" lang="en-GB" sz="3800" b="1" i="0" u="none" strike="noStrike" kern="1200" cap="none" spc="0" normalizeH="0" baseline="0" noProof="0" dirty="0">
                <a:ln>
                  <a:noFill/>
                </a:ln>
                <a:solidFill>
                  <a:srgbClr val="034EA2"/>
                </a:solidFill>
                <a:effectLst/>
                <a:uLnTx/>
                <a:uFillTx/>
                <a:latin typeface="Titillium" panose="00000500000000000000" pitchFamily="50" charset="0"/>
                <a:ea typeface="+mn-ea"/>
                <a:cs typeface="Calibri" panose="020F0502020204030204" pitchFamily="34" charset="0"/>
                <a:sym typeface="Calibri" panose="020F0502020204030204" pitchFamily="34" charset="0"/>
              </a:rPr>
              <a:t>EIT RM &amp;  NTUA Education Projects</a:t>
            </a:r>
          </a:p>
        </p:txBody>
      </p:sp>
      <p:sp>
        <p:nvSpPr>
          <p:cNvPr id="9" name="Content Placeholder 1">
            <a:extLst>
              <a:ext uri="{FF2B5EF4-FFF2-40B4-BE49-F238E27FC236}">
                <a16:creationId xmlns:a16="http://schemas.microsoft.com/office/drawing/2014/main" id="{8D1B9A42-65B0-FB4C-19A6-F8338278E97F}"/>
              </a:ext>
            </a:extLst>
          </p:cNvPr>
          <p:cNvSpPr txBox="1">
            <a:spLocks/>
          </p:cNvSpPr>
          <p:nvPr/>
        </p:nvSpPr>
        <p:spPr>
          <a:xfrm flipH="1">
            <a:off x="263352" y="2329749"/>
            <a:ext cx="5571434" cy="1459184"/>
          </a:xfrm>
          <a:prstGeom prst="rect">
            <a:avLst/>
          </a:prstGeom>
          <a:solidFill>
            <a:schemeClr val="bg1"/>
          </a:solidFill>
          <a:effectLst>
            <a:innerShdw blurRad="63500" dist="50800" dir="13500000">
              <a:prstClr val="black">
                <a:alpha val="50000"/>
              </a:prstClr>
            </a:innerShdw>
          </a:effectLst>
        </p:spPr>
        <p:txBody>
          <a:bodyPr/>
          <a:lstStyle>
            <a:lvl1pPr marL="0" indent="0" algn="l" defTabSz="914400" rtl="0" eaLnBrk="1" latinLnBrk="0" hangingPunct="1">
              <a:lnSpc>
                <a:spcPct val="95000"/>
              </a:lnSpc>
              <a:spcBef>
                <a:spcPts val="500"/>
              </a:spcBef>
              <a:spcAft>
                <a:spcPts val="500"/>
              </a:spcAft>
              <a:buClr>
                <a:srgbClr val="6BB745"/>
              </a:buClr>
              <a:buSzPct val="100000"/>
              <a:buFont typeface="Arial" panose="020B0604020202020204" pitchFamily="34" charset="0"/>
              <a:buNone/>
              <a:defRPr kumimoji="0" sz="2000" b="0" i="0" u="none" kern="1200" baseline="0">
                <a:solidFill>
                  <a:srgbClr val="333333"/>
                </a:solidFill>
                <a:latin typeface="Calibri Light" panose="020F0302020204030204" pitchFamily="34" charset="0"/>
                <a:ea typeface="+mn-ea"/>
                <a:cs typeface="Calibri Light" panose="020F0302020204030204" pitchFamily="34" charset="0"/>
              </a:defRPr>
            </a:lvl1pPr>
            <a:lvl2pPr marL="6480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000" b="0" i="0" u="none" kern="1200" baseline="0">
                <a:solidFill>
                  <a:srgbClr val="333333"/>
                </a:solidFill>
                <a:latin typeface="Calibri" panose="020F0502020204030204" pitchFamily="34" charset="0"/>
                <a:ea typeface="+mn-ea"/>
                <a:cs typeface="+mn-cs"/>
              </a:defRPr>
            </a:lvl2pPr>
            <a:lvl3pPr marL="11430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000" b="0" i="0" u="none" kern="1200" baseline="0">
                <a:solidFill>
                  <a:srgbClr val="333333"/>
                </a:solidFill>
                <a:latin typeface="Calibri" panose="020F0502020204030204" pitchFamily="34" charset="0"/>
                <a:ea typeface="+mn-ea"/>
                <a:cs typeface="+mn-cs"/>
              </a:defRPr>
            </a:lvl3pPr>
            <a:lvl4pPr marL="16002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000" b="0" i="0" u="none" kern="1200" baseline="0">
                <a:solidFill>
                  <a:srgbClr val="333333"/>
                </a:solidFill>
                <a:latin typeface="Calibri" panose="020F0502020204030204" pitchFamily="34" charset="0"/>
                <a:ea typeface="+mn-ea"/>
                <a:cs typeface="+mn-cs"/>
              </a:defRPr>
            </a:lvl4pPr>
            <a:lvl5pPr marL="2057400" indent="-228600" algn="l" defTabSz="914400" rtl="0" eaLnBrk="1" latinLnBrk="0" hangingPunct="1">
              <a:lnSpc>
                <a:spcPct val="95000"/>
              </a:lnSpc>
              <a:spcBef>
                <a:spcPts val="500"/>
              </a:spcBef>
              <a:spcAft>
                <a:spcPts val="5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685800">
              <a:lnSpc>
                <a:spcPct val="100000"/>
              </a:lnSpc>
              <a:spcBef>
                <a:spcPts val="300"/>
              </a:spcBef>
            </a:pPr>
            <a:r>
              <a:rPr lang="en-US" sz="2200" b="1" dirty="0" err="1">
                <a:solidFill>
                  <a:schemeClr val="tx1"/>
                </a:solidFill>
                <a:latin typeface="Titillium" panose="00000500000000000000"/>
              </a:rPr>
              <a:t>SkiComCu</a:t>
            </a:r>
            <a:r>
              <a:rPr lang="en-US" sz="2200" b="1" dirty="0">
                <a:solidFill>
                  <a:schemeClr val="tx1"/>
                </a:solidFill>
                <a:latin typeface="Titillium" panose="00000500000000000000"/>
              </a:rPr>
              <a:t>, 2023-2026, funded by EIT </a:t>
            </a:r>
            <a:r>
              <a:rPr lang="en-US" sz="2200" b="1" dirty="0" err="1">
                <a:solidFill>
                  <a:schemeClr val="tx1"/>
                </a:solidFill>
                <a:latin typeface="Titillium" panose="00000500000000000000"/>
              </a:rPr>
              <a:t>RawMaterials</a:t>
            </a:r>
            <a:r>
              <a:rPr lang="en-US" sz="2200" b="1" dirty="0">
                <a:solidFill>
                  <a:schemeClr val="tx1"/>
                </a:solidFill>
                <a:latin typeface="Titillium" panose="00000500000000000000"/>
              </a:rPr>
              <a:t> </a:t>
            </a:r>
          </a:p>
          <a:p>
            <a:pPr algn="just" defTabSz="685800">
              <a:lnSpc>
                <a:spcPct val="100000"/>
              </a:lnSpc>
              <a:spcBef>
                <a:spcPts val="300"/>
              </a:spcBef>
            </a:pPr>
            <a:endParaRPr lang="en-US" sz="1800" b="1" dirty="0">
              <a:solidFill>
                <a:schemeClr val="tx2"/>
              </a:solidFill>
            </a:endParaRPr>
          </a:p>
        </p:txBody>
      </p:sp>
      <p:pic>
        <p:nvPicPr>
          <p:cNvPr id="10" name="Picture 9">
            <a:extLst>
              <a:ext uri="{FF2B5EF4-FFF2-40B4-BE49-F238E27FC236}">
                <a16:creationId xmlns:a16="http://schemas.microsoft.com/office/drawing/2014/main" id="{F079EE07-A35B-8553-0670-05FED5DE9F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3352" y="1529393"/>
            <a:ext cx="2184649" cy="757861"/>
          </a:xfrm>
          <a:prstGeom prst="rect">
            <a:avLst/>
          </a:prstGeom>
        </p:spPr>
      </p:pic>
      <p:sp>
        <p:nvSpPr>
          <p:cNvPr id="11" name="TextBox 10">
            <a:extLst>
              <a:ext uri="{FF2B5EF4-FFF2-40B4-BE49-F238E27FC236}">
                <a16:creationId xmlns:a16="http://schemas.microsoft.com/office/drawing/2014/main" id="{275D9520-40A9-12A4-6C79-60C2733B6C3B}"/>
              </a:ext>
            </a:extLst>
          </p:cNvPr>
          <p:cNvSpPr txBox="1"/>
          <p:nvPr/>
        </p:nvSpPr>
        <p:spPr>
          <a:xfrm>
            <a:off x="103726" y="2685507"/>
            <a:ext cx="5571434" cy="2917686"/>
          </a:xfrm>
          <a:prstGeom prst="roundRect">
            <a:avLst>
              <a:gd name="adj" fmla="val 3582"/>
            </a:avLst>
          </a:prstGeom>
          <a:solidFill>
            <a:schemeClr val="bg1"/>
          </a:solidFill>
          <a:ln>
            <a:noFill/>
            <a:headEnd type="none" w="med" len="med"/>
            <a:tailEnd type="none" w="med" len="med"/>
          </a:ln>
          <a:effectLst>
            <a:innerShdw blurRad="63500" dist="50800" dir="2700000">
              <a:prstClr val="black">
                <a:alpha val="50000"/>
              </a:prstClr>
            </a:innerShdw>
          </a:effectLst>
        </p:spPr>
        <p:style>
          <a:lnRef idx="2">
            <a:schemeClr val="accent4"/>
          </a:lnRef>
          <a:fillRef idx="1">
            <a:schemeClr val="lt1"/>
          </a:fillRef>
          <a:effectRef idx="0">
            <a:schemeClr val="accent4"/>
          </a:effectRef>
          <a:fontRef idx="minor">
            <a:schemeClr val="dk1"/>
          </a:fontRef>
        </p:style>
        <p:txBody>
          <a:bodyPr wrap="square" rtlCol="0">
            <a:spAutoFit/>
          </a:bodyPr>
          <a:lstStyle/>
          <a:p>
            <a:r>
              <a:rPr lang="en-GB" sz="2000" dirty="0">
                <a:solidFill>
                  <a:schemeClr val="tx1">
                    <a:lumMod val="85000"/>
                    <a:lumOff val="15000"/>
                  </a:schemeClr>
                </a:solidFill>
                <a:latin typeface="Titillium" panose="00000500000000000000"/>
                <a:cs typeface="Calibri Light" panose="020F0302020204030204" pitchFamily="34" charset="0"/>
              </a:rPr>
              <a:t>A Life-Long-Learning Project aiming to provide current &amp; future </a:t>
            </a:r>
            <a:r>
              <a:rPr lang="en-GB" sz="2000" b="1" dirty="0">
                <a:solidFill>
                  <a:schemeClr val="tx1">
                    <a:lumMod val="85000"/>
                    <a:lumOff val="15000"/>
                  </a:schemeClr>
                </a:solidFill>
                <a:latin typeface="Titillium" panose="00000500000000000000"/>
                <a:cs typeface="Calibri Light" panose="020F0302020204030204" pitchFamily="34" charset="0"/>
              </a:rPr>
              <a:t>professionals</a:t>
            </a:r>
            <a:r>
              <a:rPr lang="en-GB" sz="2000" dirty="0">
                <a:solidFill>
                  <a:schemeClr val="tx1">
                    <a:lumMod val="85000"/>
                    <a:lumOff val="15000"/>
                  </a:schemeClr>
                </a:solidFill>
                <a:latin typeface="Titillium" panose="00000500000000000000"/>
                <a:cs typeface="Calibri Light" panose="020F0302020204030204" pitchFamily="34" charset="0"/>
              </a:rPr>
              <a:t> in the </a:t>
            </a:r>
            <a:r>
              <a:rPr lang="en-GB" sz="2000" b="1" dirty="0">
                <a:solidFill>
                  <a:schemeClr val="tx1">
                    <a:lumMod val="85000"/>
                    <a:lumOff val="15000"/>
                  </a:schemeClr>
                </a:solidFill>
                <a:latin typeface="Titillium" panose="00000500000000000000"/>
                <a:cs typeface="Calibri Light" panose="020F0302020204030204" pitchFamily="34" charset="0"/>
              </a:rPr>
              <a:t>Copper Industry </a:t>
            </a:r>
            <a:r>
              <a:rPr lang="en-GB" sz="2000" dirty="0">
                <a:solidFill>
                  <a:schemeClr val="tx1">
                    <a:lumMod val="85000"/>
                    <a:lumOff val="15000"/>
                  </a:schemeClr>
                </a:solidFill>
                <a:latin typeface="Titillium" panose="00000500000000000000"/>
                <a:cs typeface="Calibri Light" panose="020F0302020204030204" pitchFamily="34" charset="0"/>
              </a:rPr>
              <a:t>with skills for: </a:t>
            </a:r>
          </a:p>
          <a:p>
            <a:pPr marL="342900" indent="-342900" algn="just">
              <a:buFont typeface="Arial" panose="020B0604020202020204" pitchFamily="34" charset="0"/>
              <a:buChar char="•"/>
            </a:pPr>
            <a:r>
              <a:rPr lang="en-GB" sz="2000" dirty="0">
                <a:solidFill>
                  <a:schemeClr val="tx1">
                    <a:lumMod val="85000"/>
                    <a:lumOff val="15000"/>
                  </a:schemeClr>
                </a:solidFill>
                <a:latin typeface="Titillium" panose="00000500000000000000"/>
                <a:cs typeface="Calibri Light" panose="020F0302020204030204" pitchFamily="34" charset="0"/>
              </a:rPr>
              <a:t>Sustainable practices </a:t>
            </a:r>
          </a:p>
          <a:p>
            <a:pPr marL="342900" indent="-342900" algn="just">
              <a:buFont typeface="Arial" panose="020B0604020202020204" pitchFamily="34" charset="0"/>
              <a:buChar char="•"/>
            </a:pPr>
            <a:r>
              <a:rPr lang="en-GB" sz="2000" dirty="0">
                <a:solidFill>
                  <a:schemeClr val="tx1">
                    <a:lumMod val="85000"/>
                    <a:lumOff val="15000"/>
                  </a:schemeClr>
                </a:solidFill>
                <a:latin typeface="Titillium" panose="00000500000000000000"/>
                <a:cs typeface="Calibri Light" panose="020F0302020204030204" pitchFamily="34" charset="0"/>
              </a:rPr>
              <a:t>Communication &amp; problem solving </a:t>
            </a:r>
          </a:p>
          <a:p>
            <a:pPr marL="342900" indent="-342900" algn="just">
              <a:buFont typeface="Arial" panose="020B0604020202020204" pitchFamily="34" charset="0"/>
              <a:buChar char="•"/>
            </a:pPr>
            <a:r>
              <a:rPr lang="en-GB" sz="2000" dirty="0">
                <a:solidFill>
                  <a:schemeClr val="tx1">
                    <a:lumMod val="85000"/>
                    <a:lumOff val="15000"/>
                  </a:schemeClr>
                </a:solidFill>
                <a:latin typeface="Titillium" panose="00000500000000000000"/>
                <a:cs typeface="Calibri Light" panose="020F0302020204030204" pitchFamily="34" charset="0"/>
              </a:rPr>
              <a:t>New technologies</a:t>
            </a:r>
          </a:p>
          <a:p>
            <a:pPr marL="342900" indent="-342900" algn="just">
              <a:buFont typeface="Arial" panose="020B0604020202020204" pitchFamily="34" charset="0"/>
              <a:buChar char="•"/>
            </a:pPr>
            <a:endParaRPr lang="en-GB" sz="2000" dirty="0">
              <a:solidFill>
                <a:schemeClr val="tx1">
                  <a:lumMod val="85000"/>
                  <a:lumOff val="15000"/>
                </a:schemeClr>
              </a:solidFill>
              <a:latin typeface="Titillium" panose="00000500000000000000"/>
              <a:cs typeface="Calibri Light" panose="020F0302020204030204" pitchFamily="34" charset="0"/>
            </a:endParaRPr>
          </a:p>
          <a:p>
            <a:r>
              <a:rPr lang="en-GB" sz="2000" b="1" dirty="0">
                <a:solidFill>
                  <a:srgbClr val="034EA2"/>
                </a:solidFill>
                <a:latin typeface="Titillium" panose="00000500000000000000"/>
              </a:rPr>
              <a:t>NTUA  leads the Design and Development of Educational &amp; Training Curriculum and Tools</a:t>
            </a:r>
          </a:p>
        </p:txBody>
      </p:sp>
      <p:grpSp>
        <p:nvGrpSpPr>
          <p:cNvPr id="3" name="Group 2">
            <a:extLst>
              <a:ext uri="{FF2B5EF4-FFF2-40B4-BE49-F238E27FC236}">
                <a16:creationId xmlns:a16="http://schemas.microsoft.com/office/drawing/2014/main" id="{F9DD60C4-7DDC-3192-9340-7B2FCE215028}"/>
              </a:ext>
            </a:extLst>
          </p:cNvPr>
          <p:cNvGrpSpPr/>
          <p:nvPr/>
        </p:nvGrpSpPr>
        <p:grpSpPr>
          <a:xfrm>
            <a:off x="8819063" y="-6589"/>
            <a:ext cx="3394833" cy="964507"/>
            <a:chOff x="8819063" y="-6589"/>
            <a:chExt cx="3394833" cy="964507"/>
          </a:xfrm>
        </p:grpSpPr>
        <p:pic>
          <p:nvPicPr>
            <p:cNvPr id="5" name="Picture 4" descr="A black background with blue text and blue and green circle with yellow stars&#10;&#10;Description automatically generated">
              <a:extLst>
                <a:ext uri="{FF2B5EF4-FFF2-40B4-BE49-F238E27FC236}">
                  <a16:creationId xmlns:a16="http://schemas.microsoft.com/office/drawing/2014/main" id="{5A0538BA-F144-622C-7216-491C47B55FF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19063" y="-6589"/>
              <a:ext cx="2582028" cy="778393"/>
            </a:xfrm>
            <a:prstGeom prst="rect">
              <a:avLst/>
            </a:prstGeom>
          </p:spPr>
        </p:pic>
        <p:pic>
          <p:nvPicPr>
            <p:cNvPr id="6" name="Picture 5" descr="A gold coin with a person holding a torch&#10;&#10;Description automatically generated">
              <a:extLst>
                <a:ext uri="{FF2B5EF4-FFF2-40B4-BE49-F238E27FC236}">
                  <a16:creationId xmlns:a16="http://schemas.microsoft.com/office/drawing/2014/main" id="{D7FDE354-F8B4-0CE1-59BF-B71820D261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88361" y="0"/>
              <a:ext cx="925535" cy="957918"/>
            </a:xfrm>
            <a:prstGeom prst="rect">
              <a:avLst/>
            </a:prstGeom>
          </p:spPr>
        </p:pic>
      </p:grpSp>
      <p:grpSp>
        <p:nvGrpSpPr>
          <p:cNvPr id="12" name="Group 11">
            <a:extLst>
              <a:ext uri="{FF2B5EF4-FFF2-40B4-BE49-F238E27FC236}">
                <a16:creationId xmlns:a16="http://schemas.microsoft.com/office/drawing/2014/main" id="{C9944731-EF39-E42F-71AF-0637B2506A80}"/>
              </a:ext>
            </a:extLst>
          </p:cNvPr>
          <p:cNvGrpSpPr/>
          <p:nvPr/>
        </p:nvGrpSpPr>
        <p:grpSpPr>
          <a:xfrm>
            <a:off x="6250110" y="4127734"/>
            <a:ext cx="5760350" cy="1846659"/>
            <a:chOff x="-61355" y="1809683"/>
            <a:chExt cx="6207377" cy="2225886"/>
          </a:xfrm>
        </p:grpSpPr>
        <p:pic>
          <p:nvPicPr>
            <p:cNvPr id="14" name="Graphic 13" descr="Marker outline">
              <a:extLst>
                <a:ext uri="{FF2B5EF4-FFF2-40B4-BE49-F238E27FC236}">
                  <a16:creationId xmlns:a16="http://schemas.microsoft.com/office/drawing/2014/main" id="{3F0A38CE-B36F-8257-EDCA-8D6A27677E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701" y="1809683"/>
              <a:ext cx="721352" cy="721352"/>
            </a:xfrm>
            <a:prstGeom prst="rect">
              <a:avLst/>
            </a:prstGeom>
          </p:spPr>
        </p:pic>
        <p:grpSp>
          <p:nvGrpSpPr>
            <p:cNvPr id="15" name="Group 14">
              <a:extLst>
                <a:ext uri="{FF2B5EF4-FFF2-40B4-BE49-F238E27FC236}">
                  <a16:creationId xmlns:a16="http://schemas.microsoft.com/office/drawing/2014/main" id="{7290569F-4A48-F07A-0A68-AD2C2B8440C8}"/>
                </a:ext>
              </a:extLst>
            </p:cNvPr>
            <p:cNvGrpSpPr/>
            <p:nvPr/>
          </p:nvGrpSpPr>
          <p:grpSpPr>
            <a:xfrm>
              <a:off x="493628" y="1841989"/>
              <a:ext cx="5652394" cy="2193580"/>
              <a:chOff x="88008" y="2965067"/>
              <a:chExt cx="5652394" cy="2193580"/>
            </a:xfrm>
          </p:grpSpPr>
          <p:sp>
            <p:nvSpPr>
              <p:cNvPr id="18" name="TextBox 17">
                <a:extLst>
                  <a:ext uri="{FF2B5EF4-FFF2-40B4-BE49-F238E27FC236}">
                    <a16:creationId xmlns:a16="http://schemas.microsoft.com/office/drawing/2014/main" id="{83EC3F61-51C3-9BC9-EABB-0DFC11167591}"/>
                  </a:ext>
                </a:extLst>
              </p:cNvPr>
              <p:cNvSpPr txBox="1"/>
              <p:nvPr/>
            </p:nvSpPr>
            <p:spPr>
              <a:xfrm>
                <a:off x="98806" y="2965067"/>
                <a:ext cx="3991890" cy="754967"/>
              </a:xfrm>
              <a:prstGeom prst="rect">
                <a:avLst/>
              </a:prstGeom>
              <a:noFill/>
            </p:spPr>
            <p:txBody>
              <a:bodyPr wrap="none" rtlCol="0">
                <a:spAutoFit/>
              </a:bodyPr>
              <a:lstStyle/>
              <a:p>
                <a:r>
                  <a:rPr lang="en-US" b="1" dirty="0">
                    <a:latin typeface="Titillium" panose="00000500000000000000"/>
                    <a:cs typeface="Calibri Light" panose="020F0302020204030204" pitchFamily="34" charset="0"/>
                  </a:rPr>
                  <a:t>Universities</a:t>
                </a:r>
              </a:p>
              <a:p>
                <a:r>
                  <a:rPr lang="en-US" dirty="0">
                    <a:latin typeface="Titillium" panose="00000500000000000000"/>
                    <a:cs typeface="Calibri Light" panose="020F0302020204030204" pitchFamily="34" charset="0"/>
                  </a:rPr>
                  <a:t>NTUA (GR), UPM (ES), FCT NOVA (PT</a:t>
                </a:r>
                <a:r>
                  <a:rPr lang="en-US" b="1" dirty="0">
                    <a:latin typeface="Titillium" panose="00000500000000000000"/>
                    <a:cs typeface="Calibri Light" panose="020F0302020204030204" pitchFamily="34" charset="0"/>
                  </a:rPr>
                  <a:t>) </a:t>
                </a:r>
              </a:p>
            </p:txBody>
          </p:sp>
          <p:sp>
            <p:nvSpPr>
              <p:cNvPr id="19" name="TextBox 18">
                <a:extLst>
                  <a:ext uri="{FF2B5EF4-FFF2-40B4-BE49-F238E27FC236}">
                    <a16:creationId xmlns:a16="http://schemas.microsoft.com/office/drawing/2014/main" id="{DD26437B-B04F-4828-5F63-EEEB571B767D}"/>
                  </a:ext>
                </a:extLst>
              </p:cNvPr>
              <p:cNvSpPr txBox="1"/>
              <p:nvPr/>
            </p:nvSpPr>
            <p:spPr>
              <a:xfrm>
                <a:off x="90607" y="3677925"/>
                <a:ext cx="5649795" cy="754967"/>
              </a:xfrm>
              <a:prstGeom prst="rect">
                <a:avLst/>
              </a:prstGeom>
              <a:noFill/>
            </p:spPr>
            <p:txBody>
              <a:bodyPr wrap="square" rtlCol="0">
                <a:spAutoFit/>
              </a:bodyPr>
              <a:lstStyle/>
              <a:p>
                <a:r>
                  <a:rPr lang="en-US" b="1" dirty="0">
                    <a:latin typeface="Titillium" panose="00000500000000000000"/>
                    <a:cs typeface="Calibri Light" panose="020F0302020204030204" pitchFamily="34" charset="0"/>
                  </a:rPr>
                  <a:t>Research Organizations</a:t>
                </a:r>
              </a:p>
              <a:p>
                <a:r>
                  <a:rPr lang="en-US" dirty="0">
                    <a:latin typeface="Titillium" panose="00000500000000000000"/>
                    <a:cs typeface="Calibri Light" panose="020F0302020204030204" pitchFamily="34" charset="0"/>
                  </a:rPr>
                  <a:t>KGHM-CUPRUM (PL), La Palma (ES), </a:t>
                </a:r>
                <a:r>
                  <a:rPr lang="en-US" dirty="0" err="1">
                    <a:latin typeface="Titillium" panose="00000500000000000000"/>
                    <a:cs typeface="Calibri Light" panose="020F0302020204030204" pitchFamily="34" charset="0"/>
                  </a:rPr>
                  <a:t>Łukasiewicz</a:t>
                </a:r>
                <a:r>
                  <a:rPr lang="en-US" dirty="0">
                    <a:latin typeface="Titillium" panose="00000500000000000000"/>
                    <a:cs typeface="Calibri Light" panose="020F0302020204030204" pitchFamily="34" charset="0"/>
                  </a:rPr>
                  <a:t> (PL)</a:t>
                </a:r>
              </a:p>
            </p:txBody>
          </p:sp>
          <p:sp>
            <p:nvSpPr>
              <p:cNvPr id="20" name="TextBox 19">
                <a:extLst>
                  <a:ext uri="{FF2B5EF4-FFF2-40B4-BE49-F238E27FC236}">
                    <a16:creationId xmlns:a16="http://schemas.microsoft.com/office/drawing/2014/main" id="{995EF478-7441-9D55-3623-71074B7229F4}"/>
                  </a:ext>
                </a:extLst>
              </p:cNvPr>
              <p:cNvSpPr txBox="1"/>
              <p:nvPr/>
            </p:nvSpPr>
            <p:spPr>
              <a:xfrm>
                <a:off x="88008" y="4403680"/>
                <a:ext cx="4477842" cy="754967"/>
              </a:xfrm>
              <a:prstGeom prst="rect">
                <a:avLst/>
              </a:prstGeom>
              <a:noFill/>
            </p:spPr>
            <p:txBody>
              <a:bodyPr wrap="none" rtlCol="0">
                <a:spAutoFit/>
              </a:bodyPr>
              <a:lstStyle/>
              <a:p>
                <a:r>
                  <a:rPr lang="en-US" b="1" dirty="0">
                    <a:latin typeface="Titillium" panose="00000500000000000000"/>
                    <a:cs typeface="Calibri Light" panose="020F0302020204030204" pitchFamily="34" charset="0"/>
                  </a:rPr>
                  <a:t>Industrial Partners</a:t>
                </a:r>
              </a:p>
              <a:p>
                <a:r>
                  <a:rPr lang="en-US" dirty="0" err="1">
                    <a:latin typeface="Titillium" panose="00000500000000000000"/>
                    <a:cs typeface="Calibri Light" panose="020F0302020204030204" pitchFamily="34" charset="0"/>
                  </a:rPr>
                  <a:t>ElvalHalcor</a:t>
                </a:r>
                <a:r>
                  <a:rPr lang="en-US" dirty="0">
                    <a:latin typeface="Titillium" panose="00000500000000000000"/>
                    <a:cs typeface="Calibri Light" panose="020F0302020204030204" pitchFamily="34" charset="0"/>
                  </a:rPr>
                  <a:t> (GR), </a:t>
                </a:r>
                <a:r>
                  <a:rPr lang="en-US" dirty="0" err="1">
                    <a:latin typeface="Titillium" panose="00000500000000000000"/>
                    <a:cs typeface="Calibri Light" panose="020F0302020204030204" pitchFamily="34" charset="0"/>
                  </a:rPr>
                  <a:t>Aurubis</a:t>
                </a:r>
                <a:r>
                  <a:rPr lang="en-US" dirty="0">
                    <a:latin typeface="Titillium" panose="00000500000000000000"/>
                    <a:cs typeface="Calibri Light" panose="020F0302020204030204" pitchFamily="34" charset="0"/>
                  </a:rPr>
                  <a:t> (BU), KGHM (PL) </a:t>
                </a:r>
              </a:p>
            </p:txBody>
          </p:sp>
        </p:grpSp>
        <p:pic>
          <p:nvPicPr>
            <p:cNvPr id="16" name="Graphic 15" descr="Marker outline">
              <a:extLst>
                <a:ext uri="{FF2B5EF4-FFF2-40B4-BE49-F238E27FC236}">
                  <a16:creationId xmlns:a16="http://schemas.microsoft.com/office/drawing/2014/main" id="{4BE6CCB9-AC12-32BC-0F9F-98F7847252E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355" y="2517296"/>
              <a:ext cx="721352" cy="721352"/>
            </a:xfrm>
            <a:prstGeom prst="rect">
              <a:avLst/>
            </a:prstGeom>
          </p:spPr>
        </p:pic>
        <p:pic>
          <p:nvPicPr>
            <p:cNvPr id="17" name="Graphic 16" descr="Marker outline">
              <a:extLst>
                <a:ext uri="{FF2B5EF4-FFF2-40B4-BE49-F238E27FC236}">
                  <a16:creationId xmlns:a16="http://schemas.microsoft.com/office/drawing/2014/main" id="{B013F68A-388E-25BE-C8D4-4713A475E58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1355" y="3233076"/>
              <a:ext cx="721352" cy="721352"/>
            </a:xfrm>
            <a:prstGeom prst="rect">
              <a:avLst/>
            </a:prstGeom>
          </p:spPr>
        </p:pic>
      </p:grpSp>
      <p:pic>
        <p:nvPicPr>
          <p:cNvPr id="21" name="Picture 20" descr="A group of people standing in a room&#10;&#10;Description automatically generated">
            <a:extLst>
              <a:ext uri="{FF2B5EF4-FFF2-40B4-BE49-F238E27FC236}">
                <a16:creationId xmlns:a16="http://schemas.microsoft.com/office/drawing/2014/main" id="{A7E01482-1BF9-4AEA-0C40-65CC8CCDC1C9}"/>
              </a:ext>
            </a:extLst>
          </p:cNvPr>
          <p:cNvPicPr>
            <a:picLocks noChangeAspect="1"/>
          </p:cNvPicPr>
          <p:nvPr/>
        </p:nvPicPr>
        <p:blipFill rotWithShape="1">
          <a:blip r:embed="rId11">
            <a:extLst>
              <a:ext uri="{28A0092B-C50C-407E-A947-70E740481C1C}">
                <a14:useLocalDpi xmlns:a14="http://schemas.microsoft.com/office/drawing/2010/main" val="0"/>
              </a:ext>
            </a:extLst>
          </a:blip>
          <a:srcRect t="26428" b="14203"/>
          <a:stretch/>
        </p:blipFill>
        <p:spPr>
          <a:xfrm>
            <a:off x="6162436" y="1862667"/>
            <a:ext cx="5766212" cy="2281683"/>
          </a:xfrm>
          <a:prstGeom prst="rect">
            <a:avLst/>
          </a:prstGeom>
        </p:spPr>
      </p:pic>
    </p:spTree>
    <p:extLst>
      <p:ext uri="{BB962C8B-B14F-4D97-AF65-F5344CB8AC3E}">
        <p14:creationId xmlns:p14="http://schemas.microsoft.com/office/powerpoint/2010/main" val="3989538882"/>
      </p:ext>
    </p:extLst>
  </p:cSld>
  <p:clrMapOvr>
    <a:masterClrMapping/>
  </p:clrMapOvr>
  <mc:AlternateContent xmlns:mc="http://schemas.openxmlformats.org/markup-compatibility/2006" xmlns:p14="http://schemas.microsoft.com/office/powerpoint/2010/main">
    <mc:Choice Requires="p14">
      <p:transition spd="slow" p14:dur="1500" advTm="10000">
        <p:push dir="u"/>
      </p:transition>
    </mc:Choice>
    <mc:Fallback xmlns="">
      <p:transition spd="slow" advTm="10000">
        <p:push dir="u"/>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135FE561-205D-C6B8-BD30-AC1636B40BBE}"/>
              </a:ext>
            </a:extLst>
          </p:cNvPr>
          <p:cNvSpPr>
            <a:spLocks noGrp="1"/>
          </p:cNvSpPr>
          <p:nvPr>
            <p:ph type="sldNum" sz="quarter" idx="10"/>
          </p:nvPr>
        </p:nvSpPr>
        <p:spPr/>
        <p:txBody>
          <a:bodyPr/>
          <a:lstStyle/>
          <a:p>
            <a:fld id="{1BC09336-FF4C-43A3-9300-5798DC4885AF}" type="slidenum">
              <a:rPr lang="de-AT" smtClean="0"/>
              <a:pPr/>
              <a:t>11</a:t>
            </a:fld>
            <a:endParaRPr lang="de-AT"/>
          </a:p>
        </p:txBody>
      </p:sp>
      <p:sp>
        <p:nvSpPr>
          <p:cNvPr id="7" name="Titel 6">
            <a:extLst>
              <a:ext uri="{FF2B5EF4-FFF2-40B4-BE49-F238E27FC236}">
                <a16:creationId xmlns:a16="http://schemas.microsoft.com/office/drawing/2014/main" id="{8FD47671-FCC5-E525-853D-DA7096A63C7D}"/>
              </a:ext>
            </a:extLst>
          </p:cNvPr>
          <p:cNvSpPr>
            <a:spLocks noGrp="1"/>
          </p:cNvSpPr>
          <p:nvPr>
            <p:ph type="title"/>
          </p:nvPr>
        </p:nvSpPr>
        <p:spPr>
          <a:xfrm>
            <a:off x="148048" y="400807"/>
            <a:ext cx="11882566" cy="855659"/>
          </a:xfrm>
          <a:ln>
            <a:noFill/>
          </a:ln>
          <a:effectLst>
            <a:softEdge rad="112500"/>
          </a:effectLst>
        </p:spPr>
        <p:txBody>
          <a:bodyPr>
            <a:noAutofit/>
          </a:bodyPr>
          <a:lstStyle/>
          <a:p>
            <a:r>
              <a:rPr lang="de-AT" dirty="0"/>
              <a:t>	NTUA Education Projects, </a:t>
            </a:r>
            <a:br>
              <a:rPr lang="de-AT" dirty="0"/>
            </a:br>
            <a:r>
              <a:rPr lang="de-AT" sz="3600" dirty="0"/>
              <a:t>EE4M - Engineering Excellence in </a:t>
            </a:r>
            <a:r>
              <a:rPr lang="de-AT" sz="3600" dirty="0" err="1"/>
              <a:t>the</a:t>
            </a:r>
            <a:r>
              <a:rPr lang="de-AT" sz="3600" dirty="0"/>
              <a:t> Mobility Value Chain</a:t>
            </a:r>
          </a:p>
        </p:txBody>
      </p:sp>
      <p:pic>
        <p:nvPicPr>
          <p:cNvPr id="79" name="Grafik 78">
            <a:extLst>
              <a:ext uri="{FF2B5EF4-FFF2-40B4-BE49-F238E27FC236}">
                <a16:creationId xmlns:a16="http://schemas.microsoft.com/office/drawing/2014/main" id="{BCF44C4E-CCD6-E768-15D3-B90CAD40B29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567071" y="3034730"/>
            <a:ext cx="577924" cy="408673"/>
          </a:xfrm>
          <a:prstGeom prst="rect">
            <a:avLst/>
          </a:prstGeom>
        </p:spPr>
      </p:pic>
      <p:pic>
        <p:nvPicPr>
          <p:cNvPr id="80" name="Grafik 79">
            <a:extLst>
              <a:ext uri="{FF2B5EF4-FFF2-40B4-BE49-F238E27FC236}">
                <a16:creationId xmlns:a16="http://schemas.microsoft.com/office/drawing/2014/main" id="{5E31322D-9EC9-3598-BFFB-D93F60B3230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299003" y="3010081"/>
            <a:ext cx="649983" cy="433322"/>
          </a:xfrm>
          <a:prstGeom prst="rect">
            <a:avLst/>
          </a:prstGeom>
        </p:spPr>
      </p:pic>
      <p:pic>
        <p:nvPicPr>
          <p:cNvPr id="81" name="Grafik 80">
            <a:extLst>
              <a:ext uri="{FF2B5EF4-FFF2-40B4-BE49-F238E27FC236}">
                <a16:creationId xmlns:a16="http://schemas.microsoft.com/office/drawing/2014/main" id="{B85E7307-0B9A-E8A4-4802-8FF3253253D5}"/>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6116685" y="3010082"/>
            <a:ext cx="677231" cy="433322"/>
          </a:xfrm>
          <a:prstGeom prst="rect">
            <a:avLst/>
          </a:prstGeom>
        </p:spPr>
      </p:pic>
      <p:pic>
        <p:nvPicPr>
          <p:cNvPr id="82" name="Grafik 81">
            <a:extLst>
              <a:ext uri="{FF2B5EF4-FFF2-40B4-BE49-F238E27FC236}">
                <a16:creationId xmlns:a16="http://schemas.microsoft.com/office/drawing/2014/main" id="{4E6531B1-3829-2A8C-EA32-AC08C6B47D45}"/>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6961615" y="3010081"/>
            <a:ext cx="649983" cy="433322"/>
          </a:xfrm>
          <a:prstGeom prst="rect">
            <a:avLst/>
          </a:prstGeom>
        </p:spPr>
      </p:pic>
      <p:grpSp>
        <p:nvGrpSpPr>
          <p:cNvPr id="85" name="Gruppieren 84">
            <a:extLst>
              <a:ext uri="{FF2B5EF4-FFF2-40B4-BE49-F238E27FC236}">
                <a16:creationId xmlns:a16="http://schemas.microsoft.com/office/drawing/2014/main" id="{05A2F379-E316-65CE-8173-FC4BD7BAE167}"/>
              </a:ext>
            </a:extLst>
          </p:cNvPr>
          <p:cNvGrpSpPr/>
          <p:nvPr/>
        </p:nvGrpSpPr>
        <p:grpSpPr>
          <a:xfrm>
            <a:off x="8577363" y="4221558"/>
            <a:ext cx="3331331" cy="2046603"/>
            <a:chOff x="8590821" y="4751101"/>
            <a:chExt cx="3264355" cy="1920632"/>
          </a:xfrm>
        </p:grpSpPr>
        <p:grpSp>
          <p:nvGrpSpPr>
            <p:cNvPr id="87" name="Gruppieren 86">
              <a:extLst>
                <a:ext uri="{FF2B5EF4-FFF2-40B4-BE49-F238E27FC236}">
                  <a16:creationId xmlns:a16="http://schemas.microsoft.com/office/drawing/2014/main" id="{182C9E0E-1A7F-246B-491B-878A5AF7BA75}"/>
                </a:ext>
              </a:extLst>
            </p:cNvPr>
            <p:cNvGrpSpPr/>
            <p:nvPr/>
          </p:nvGrpSpPr>
          <p:grpSpPr>
            <a:xfrm>
              <a:off x="9388769" y="4751101"/>
              <a:ext cx="2466407" cy="594932"/>
              <a:chOff x="2885172" y="0"/>
              <a:chExt cx="2798545" cy="4344494"/>
            </a:xfrm>
            <a:noFill/>
          </p:grpSpPr>
          <p:sp>
            <p:nvSpPr>
              <p:cNvPr id="97" name="Rechteck: abgerundete Ecken 96">
                <a:extLst>
                  <a:ext uri="{FF2B5EF4-FFF2-40B4-BE49-F238E27FC236}">
                    <a16:creationId xmlns:a16="http://schemas.microsoft.com/office/drawing/2014/main" id="{62A0CCA5-E08E-3AB0-50B5-837887E458C3}"/>
                  </a:ext>
                </a:extLst>
              </p:cNvPr>
              <p:cNvSpPr/>
              <p:nvPr/>
            </p:nvSpPr>
            <p:spPr>
              <a:xfrm>
                <a:off x="2885172" y="0"/>
                <a:ext cx="2798545" cy="4098320"/>
              </a:xfrm>
              <a:prstGeom prst="roundRect">
                <a:avLst>
                  <a:gd name="adj" fmla="val 10000"/>
                </a:avLst>
              </a:prstGeom>
              <a:grpFill/>
              <a:ln w="19050" cap="flat" cmpd="sng" algn="ctr">
                <a:noFill/>
                <a:prstDash val="solid"/>
                <a:miter lim="800000"/>
              </a:ln>
              <a:effectLst/>
            </p:spPr>
            <p:txBody>
              <a:bodyPr/>
              <a:lstStyle/>
              <a:p>
                <a:endParaRPr lang="en-US"/>
              </a:p>
            </p:txBody>
          </p:sp>
          <p:sp>
            <p:nvSpPr>
              <p:cNvPr id="98" name="Rechteck: abgerundete Ecken 4">
                <a:extLst>
                  <a:ext uri="{FF2B5EF4-FFF2-40B4-BE49-F238E27FC236}">
                    <a16:creationId xmlns:a16="http://schemas.microsoft.com/office/drawing/2014/main" id="{A9AE11E8-D64A-6FCA-E8CF-0090AAAC11F3}"/>
                  </a:ext>
                </a:extLst>
              </p:cNvPr>
              <p:cNvSpPr txBox="1"/>
              <p:nvPr/>
            </p:nvSpPr>
            <p:spPr>
              <a:xfrm>
                <a:off x="2885172" y="1517933"/>
                <a:ext cx="2798545" cy="2826561"/>
              </a:xfrm>
              <a:prstGeom prst="rect">
                <a:avLst/>
              </a:prstGeom>
              <a:grpFill/>
              <a:ln w="19050">
                <a:noFill/>
              </a:ln>
              <a:effectLst/>
            </p:spPr>
            <p:txBody>
              <a:bodyPr spcFirstLastPara="0" vert="horz" wrap="square" lIns="135128" tIns="135128" rIns="135128" bIns="135128" numCol="1" spcCol="1270" anchor="ctr" anchorCtr="0">
                <a:noAutofit/>
              </a:bodyPr>
              <a:lstStyle/>
              <a:p>
                <a:pPr marL="0" marR="0" lvl="0" indent="0" defTabSz="844550" eaLnBrk="1" fontAlgn="auto" latinLnBrk="0" hangingPunct="1">
                  <a:lnSpc>
                    <a:spcPct val="90000"/>
                  </a:lnSpc>
                  <a:spcBef>
                    <a:spcPct val="0"/>
                  </a:spcBef>
                  <a:spcAft>
                    <a:spcPct val="3500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MS Gothic"/>
                    <a:cs typeface="Arial" panose="020B0604020202020204" pitchFamily="34" charset="0"/>
                  </a:rPr>
                  <a:t>Logistics and</a:t>
                </a:r>
                <a:br>
                  <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MS Gothic"/>
                    <a:cs typeface="Arial" panose="020B0604020202020204" pitchFamily="34" charset="0"/>
                  </a:rPr>
                </a:br>
                <a:r>
                  <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MS Gothic"/>
                    <a:cs typeface="Arial" panose="020B0604020202020204" pitchFamily="34" charset="0"/>
                  </a:rPr>
                  <a:t>Supply Management</a:t>
                </a:r>
              </a:p>
            </p:txBody>
          </p:sp>
        </p:grpSp>
        <p:grpSp>
          <p:nvGrpSpPr>
            <p:cNvPr id="88" name="Gruppieren 87">
              <a:extLst>
                <a:ext uri="{FF2B5EF4-FFF2-40B4-BE49-F238E27FC236}">
                  <a16:creationId xmlns:a16="http://schemas.microsoft.com/office/drawing/2014/main" id="{A0A338AC-DB55-EC78-11EC-064AF55C3527}"/>
                </a:ext>
              </a:extLst>
            </p:cNvPr>
            <p:cNvGrpSpPr/>
            <p:nvPr/>
          </p:nvGrpSpPr>
          <p:grpSpPr>
            <a:xfrm>
              <a:off x="9383485" y="5989207"/>
              <a:ext cx="2467855" cy="580345"/>
              <a:chOff x="2885172" y="2763514"/>
              <a:chExt cx="2800191" cy="4195642"/>
            </a:xfrm>
            <a:noFill/>
          </p:grpSpPr>
          <p:sp>
            <p:nvSpPr>
              <p:cNvPr id="95" name="Rechteck: abgerundete Ecken 94">
                <a:extLst>
                  <a:ext uri="{FF2B5EF4-FFF2-40B4-BE49-F238E27FC236}">
                    <a16:creationId xmlns:a16="http://schemas.microsoft.com/office/drawing/2014/main" id="{90F5B79D-5C15-C218-3ED2-4D99BA21E4E4}"/>
                  </a:ext>
                </a:extLst>
              </p:cNvPr>
              <p:cNvSpPr/>
              <p:nvPr/>
            </p:nvSpPr>
            <p:spPr>
              <a:xfrm>
                <a:off x="2885172" y="2763514"/>
                <a:ext cx="2798545" cy="4098324"/>
              </a:xfrm>
              <a:prstGeom prst="roundRect">
                <a:avLst>
                  <a:gd name="adj" fmla="val 10000"/>
                </a:avLst>
              </a:prstGeom>
              <a:grpFill/>
              <a:ln w="19050" cap="flat" cmpd="sng" algn="ctr">
                <a:noFill/>
                <a:prstDash val="solid"/>
                <a:miter lim="800000"/>
              </a:ln>
              <a:effectLst/>
            </p:spPr>
            <p:txBody>
              <a:bodyPr/>
              <a:lstStyle/>
              <a:p>
                <a:endParaRPr lang="en-US"/>
              </a:p>
            </p:txBody>
          </p:sp>
          <p:sp>
            <p:nvSpPr>
              <p:cNvPr id="96" name="Rechteck: abgerundete Ecken 4">
                <a:extLst>
                  <a:ext uri="{FF2B5EF4-FFF2-40B4-BE49-F238E27FC236}">
                    <a16:creationId xmlns:a16="http://schemas.microsoft.com/office/drawing/2014/main" id="{64E36814-6861-FC7D-E24D-04E59A4B2888}"/>
                  </a:ext>
                </a:extLst>
              </p:cNvPr>
              <p:cNvSpPr txBox="1"/>
              <p:nvPr/>
            </p:nvSpPr>
            <p:spPr>
              <a:xfrm>
                <a:off x="2886819" y="3756355"/>
                <a:ext cx="2798544" cy="3202801"/>
              </a:xfrm>
              <a:prstGeom prst="rect">
                <a:avLst/>
              </a:prstGeom>
              <a:grpFill/>
              <a:ln w="19050">
                <a:noFill/>
              </a:ln>
              <a:effectLst/>
            </p:spPr>
            <p:txBody>
              <a:bodyPr spcFirstLastPara="0" vert="horz" wrap="square" lIns="135128" tIns="135128" rIns="135128" bIns="135128" numCol="1" spcCol="1270" anchor="ctr" anchorCtr="0">
                <a:noAutofit/>
              </a:bodyPr>
              <a:lstStyle/>
              <a:p>
                <a:pPr marL="0" marR="0" lvl="0" indent="0" defTabSz="844550" eaLnBrk="1" fontAlgn="auto" latinLnBrk="0" hangingPunct="1">
                  <a:lnSpc>
                    <a:spcPct val="90000"/>
                  </a:lnSpc>
                  <a:spcBef>
                    <a:spcPct val="0"/>
                  </a:spcBef>
                  <a:spcAft>
                    <a:spcPct val="3500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MS Gothic"/>
                    <a:cs typeface="Arial" panose="020B0604020202020204" pitchFamily="34" charset="0"/>
                  </a:rPr>
                  <a:t>Entrepreneurship and Industrial Marketing Management</a:t>
                </a:r>
              </a:p>
            </p:txBody>
          </p:sp>
        </p:grpSp>
        <p:grpSp>
          <p:nvGrpSpPr>
            <p:cNvPr id="89" name="Gruppieren 88">
              <a:extLst>
                <a:ext uri="{FF2B5EF4-FFF2-40B4-BE49-F238E27FC236}">
                  <a16:creationId xmlns:a16="http://schemas.microsoft.com/office/drawing/2014/main" id="{2380434A-4139-7D6E-E07C-056CA198957F}"/>
                </a:ext>
              </a:extLst>
            </p:cNvPr>
            <p:cNvGrpSpPr/>
            <p:nvPr/>
          </p:nvGrpSpPr>
          <p:grpSpPr>
            <a:xfrm>
              <a:off x="9377301" y="5377937"/>
              <a:ext cx="2474040" cy="579520"/>
              <a:chOff x="2876511" y="-71742"/>
              <a:chExt cx="2807206" cy="4418391"/>
            </a:xfrm>
            <a:noFill/>
          </p:grpSpPr>
          <p:sp>
            <p:nvSpPr>
              <p:cNvPr id="93" name="Rechteck: abgerundete Ecken 92">
                <a:extLst>
                  <a:ext uri="{FF2B5EF4-FFF2-40B4-BE49-F238E27FC236}">
                    <a16:creationId xmlns:a16="http://schemas.microsoft.com/office/drawing/2014/main" id="{61DD10C2-3814-1039-A3B6-EF630D65C77E}"/>
                  </a:ext>
                </a:extLst>
              </p:cNvPr>
              <p:cNvSpPr/>
              <p:nvPr/>
            </p:nvSpPr>
            <p:spPr>
              <a:xfrm>
                <a:off x="2885172" y="-71742"/>
                <a:ext cx="2798545" cy="4098320"/>
              </a:xfrm>
              <a:prstGeom prst="roundRect">
                <a:avLst>
                  <a:gd name="adj" fmla="val 10000"/>
                </a:avLst>
              </a:prstGeom>
              <a:solidFill>
                <a:sysClr val="window" lastClr="FFFFFF"/>
              </a:solidFill>
              <a:ln w="19050" cap="flat" cmpd="sng" algn="ctr">
                <a:noFill/>
                <a:prstDash val="solid"/>
                <a:miter lim="800000"/>
              </a:ln>
              <a:effectLst/>
            </p:spPr>
            <p:txBody>
              <a:bodyPr/>
              <a:lstStyle/>
              <a:p>
                <a:endParaRPr lang="en-US"/>
              </a:p>
            </p:txBody>
          </p:sp>
          <p:sp>
            <p:nvSpPr>
              <p:cNvPr id="94" name="Rechteck: abgerundete Ecken 4">
                <a:extLst>
                  <a:ext uri="{FF2B5EF4-FFF2-40B4-BE49-F238E27FC236}">
                    <a16:creationId xmlns:a16="http://schemas.microsoft.com/office/drawing/2014/main" id="{9F74F277-C48C-9765-6B79-EFA0D74A83B5}"/>
                  </a:ext>
                </a:extLst>
              </p:cNvPr>
              <p:cNvSpPr txBox="1"/>
              <p:nvPr/>
            </p:nvSpPr>
            <p:spPr>
              <a:xfrm>
                <a:off x="2876511" y="1217364"/>
                <a:ext cx="2798545" cy="3129285"/>
              </a:xfrm>
              <a:prstGeom prst="rect">
                <a:avLst/>
              </a:prstGeom>
              <a:grpFill/>
              <a:ln>
                <a:noFill/>
              </a:ln>
              <a:effectLst/>
            </p:spPr>
            <p:txBody>
              <a:bodyPr spcFirstLastPara="0" vert="horz" wrap="square" lIns="135128" tIns="135128" rIns="135128" bIns="135128" numCol="1" spcCol="1270" anchor="ctr" anchorCtr="0">
                <a:noAutofit/>
              </a:bodyPr>
              <a:lstStyle/>
              <a:p>
                <a:pPr marL="0" marR="0" lvl="0" indent="0" defTabSz="844550" eaLnBrk="1" fontAlgn="auto" latinLnBrk="0" hangingPunct="1">
                  <a:lnSpc>
                    <a:spcPct val="90000"/>
                  </a:lnSpc>
                  <a:spcBef>
                    <a:spcPct val="0"/>
                  </a:spcBef>
                  <a:spcAft>
                    <a:spcPct val="3500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MS Gothic"/>
                    <a:cs typeface="Arial" panose="020B0604020202020204" pitchFamily="34" charset="0"/>
                  </a:rPr>
                  <a:t>Product Development and </a:t>
                </a:r>
                <a:br>
                  <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MS Gothic"/>
                    <a:cs typeface="Arial" panose="020B0604020202020204" pitchFamily="34" charset="0"/>
                  </a:rPr>
                </a:br>
                <a:r>
                  <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MS Gothic"/>
                    <a:cs typeface="Arial" panose="020B0604020202020204" pitchFamily="34" charset="0"/>
                  </a:rPr>
                  <a:t>Manufacturing</a:t>
                </a:r>
              </a:p>
            </p:txBody>
          </p:sp>
        </p:grpSp>
        <p:pic>
          <p:nvPicPr>
            <p:cNvPr id="90" name="Grafik 89" descr="Barcode">
              <a:extLst>
                <a:ext uri="{FF2B5EF4-FFF2-40B4-BE49-F238E27FC236}">
                  <a16:creationId xmlns:a16="http://schemas.microsoft.com/office/drawing/2014/main" id="{2D726D3D-A055-9E4D-7BDA-4E521ADD9A6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90821" y="5436332"/>
              <a:ext cx="584522" cy="647099"/>
            </a:xfrm>
            <a:prstGeom prst="rect">
              <a:avLst/>
            </a:prstGeom>
          </p:spPr>
        </p:pic>
        <p:pic>
          <p:nvPicPr>
            <p:cNvPr id="91" name="Grafik 90" descr="Kasten">
              <a:extLst>
                <a:ext uri="{FF2B5EF4-FFF2-40B4-BE49-F238E27FC236}">
                  <a16:creationId xmlns:a16="http://schemas.microsoft.com/office/drawing/2014/main" id="{8E471D1A-FE91-4D62-F986-258A1A510BD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590821" y="4794120"/>
              <a:ext cx="584522" cy="647099"/>
            </a:xfrm>
            <a:prstGeom prst="rect">
              <a:avLst/>
            </a:prstGeom>
          </p:spPr>
        </p:pic>
        <p:pic>
          <p:nvPicPr>
            <p:cNvPr id="92" name="Grafik 91" descr="Glühbirne und Zahnrad">
              <a:extLst>
                <a:ext uri="{FF2B5EF4-FFF2-40B4-BE49-F238E27FC236}">
                  <a16:creationId xmlns:a16="http://schemas.microsoft.com/office/drawing/2014/main" id="{D1C00E44-DDAE-3894-D27E-EA2EB384962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590821" y="6024634"/>
              <a:ext cx="626523" cy="647099"/>
            </a:xfrm>
            <a:prstGeom prst="rect">
              <a:avLst/>
            </a:prstGeom>
          </p:spPr>
        </p:pic>
      </p:grpSp>
      <p:grpSp>
        <p:nvGrpSpPr>
          <p:cNvPr id="101" name="Gruppieren 100">
            <a:extLst>
              <a:ext uri="{FF2B5EF4-FFF2-40B4-BE49-F238E27FC236}">
                <a16:creationId xmlns:a16="http://schemas.microsoft.com/office/drawing/2014/main" id="{A2D60FEF-9621-9850-35F7-D6BCD234DD78}"/>
              </a:ext>
            </a:extLst>
          </p:cNvPr>
          <p:cNvGrpSpPr/>
          <p:nvPr/>
        </p:nvGrpSpPr>
        <p:grpSpPr>
          <a:xfrm>
            <a:off x="606319" y="4490742"/>
            <a:ext cx="2636727" cy="1595230"/>
            <a:chOff x="863578" y="5506173"/>
            <a:chExt cx="2065118" cy="955013"/>
          </a:xfrm>
        </p:grpSpPr>
        <p:pic>
          <p:nvPicPr>
            <p:cNvPr id="102" name="Grafik 101" descr="Mann und Frau">
              <a:extLst>
                <a:ext uri="{FF2B5EF4-FFF2-40B4-BE49-F238E27FC236}">
                  <a16:creationId xmlns:a16="http://schemas.microsoft.com/office/drawing/2014/main" id="{4FD649C6-8A5A-1A7E-98EA-9E201C690A2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496679" y="5546786"/>
              <a:ext cx="914400" cy="914400"/>
            </a:xfrm>
            <a:prstGeom prst="rect">
              <a:avLst/>
            </a:prstGeom>
          </p:spPr>
        </p:pic>
        <p:pic>
          <p:nvPicPr>
            <p:cNvPr id="103" name="Grafik 102" descr="Zahnräder">
              <a:extLst>
                <a:ext uri="{FF2B5EF4-FFF2-40B4-BE49-F238E27FC236}">
                  <a16:creationId xmlns:a16="http://schemas.microsoft.com/office/drawing/2014/main" id="{BD0EAE21-AEFF-FD5B-A176-D15FE3A02155}"/>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flipH="1">
              <a:off x="997601" y="5523175"/>
              <a:ext cx="285816" cy="285816"/>
            </a:xfrm>
            <a:prstGeom prst="rect">
              <a:avLst/>
            </a:prstGeom>
          </p:spPr>
        </p:pic>
        <p:pic>
          <p:nvPicPr>
            <p:cNvPr id="104" name="Grafik 103" descr="Cloudcomputing">
              <a:extLst>
                <a:ext uri="{FF2B5EF4-FFF2-40B4-BE49-F238E27FC236}">
                  <a16:creationId xmlns:a16="http://schemas.microsoft.com/office/drawing/2014/main" id="{17804BC6-9BE1-95E9-F0F5-F4C61A9F4B26}"/>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2547503" y="5506173"/>
              <a:ext cx="271502" cy="271502"/>
            </a:xfrm>
            <a:prstGeom prst="rect">
              <a:avLst/>
            </a:prstGeom>
          </p:spPr>
        </p:pic>
        <p:pic>
          <p:nvPicPr>
            <p:cNvPr id="105" name="Grafik 104" descr="Nachhaltigkeit">
              <a:extLst>
                <a:ext uri="{FF2B5EF4-FFF2-40B4-BE49-F238E27FC236}">
                  <a16:creationId xmlns:a16="http://schemas.microsoft.com/office/drawing/2014/main" id="{E39F13E7-8629-195A-F29B-F0D469FA0BA1}"/>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2676097" y="5885908"/>
              <a:ext cx="252599" cy="252599"/>
            </a:xfrm>
            <a:prstGeom prst="rect">
              <a:avLst/>
            </a:prstGeom>
          </p:spPr>
        </p:pic>
        <p:pic>
          <p:nvPicPr>
            <p:cNvPr id="106" name="Grafik 105" descr="Glühbirne und Zahnrad">
              <a:extLst>
                <a:ext uri="{FF2B5EF4-FFF2-40B4-BE49-F238E27FC236}">
                  <a16:creationId xmlns:a16="http://schemas.microsoft.com/office/drawing/2014/main" id="{57129B3D-3294-C18C-E9BD-1DD8ECE79579}"/>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2573053" y="6208587"/>
              <a:ext cx="252599" cy="252599"/>
            </a:xfrm>
            <a:prstGeom prst="rect">
              <a:avLst/>
            </a:prstGeom>
          </p:spPr>
        </p:pic>
        <p:grpSp>
          <p:nvGrpSpPr>
            <p:cNvPr id="107" name="Google Shape;14766;p147">
              <a:extLst>
                <a:ext uri="{FF2B5EF4-FFF2-40B4-BE49-F238E27FC236}">
                  <a16:creationId xmlns:a16="http://schemas.microsoft.com/office/drawing/2014/main" id="{34CF1C2D-749E-33DA-388B-44F996D5F358}"/>
                </a:ext>
              </a:extLst>
            </p:cNvPr>
            <p:cNvGrpSpPr/>
            <p:nvPr/>
          </p:nvGrpSpPr>
          <p:grpSpPr>
            <a:xfrm>
              <a:off x="1020694" y="6196238"/>
              <a:ext cx="198600" cy="252599"/>
              <a:chOff x="4015677" y="4283977"/>
              <a:chExt cx="435100" cy="542697"/>
            </a:xfrm>
          </p:grpSpPr>
          <p:sp>
            <p:nvSpPr>
              <p:cNvPr id="127" name="Google Shape;14767;p147">
                <a:extLst>
                  <a:ext uri="{FF2B5EF4-FFF2-40B4-BE49-F238E27FC236}">
                    <a16:creationId xmlns:a16="http://schemas.microsoft.com/office/drawing/2014/main" id="{6151EB8C-5063-500D-DE36-3D9E4E9635DD}"/>
                  </a:ext>
                </a:extLst>
              </p:cNvPr>
              <p:cNvSpPr/>
              <p:nvPr/>
            </p:nvSpPr>
            <p:spPr>
              <a:xfrm>
                <a:off x="4015677" y="4283977"/>
                <a:ext cx="435100" cy="383817"/>
              </a:xfrm>
              <a:custGeom>
                <a:avLst/>
                <a:gdLst/>
                <a:ahLst/>
                <a:cxnLst/>
                <a:rect l="l" t="t" r="r" b="b"/>
                <a:pathLst>
                  <a:path w="435100" h="383817" extrusionOk="0">
                    <a:moveTo>
                      <a:pt x="421503" y="383818"/>
                    </a:moveTo>
                    <a:lnTo>
                      <a:pt x="13597" y="383818"/>
                    </a:lnTo>
                    <a:cubicBezTo>
                      <a:pt x="6088" y="383818"/>
                      <a:pt x="0" y="377745"/>
                      <a:pt x="0" y="370255"/>
                    </a:cubicBezTo>
                    <a:lnTo>
                      <a:pt x="0" y="13562"/>
                    </a:lnTo>
                    <a:cubicBezTo>
                      <a:pt x="0" y="6072"/>
                      <a:pt x="6088" y="0"/>
                      <a:pt x="13597" y="0"/>
                    </a:cubicBezTo>
                    <a:lnTo>
                      <a:pt x="421503" y="0"/>
                    </a:lnTo>
                    <a:cubicBezTo>
                      <a:pt x="429013" y="0"/>
                      <a:pt x="435100" y="6072"/>
                      <a:pt x="435100" y="13562"/>
                    </a:cubicBezTo>
                    <a:lnTo>
                      <a:pt x="435100" y="370255"/>
                    </a:lnTo>
                    <a:cubicBezTo>
                      <a:pt x="435100" y="377745"/>
                      <a:pt x="429013" y="383818"/>
                      <a:pt x="421503" y="383818"/>
                    </a:cubicBezTo>
                    <a:close/>
                    <a:moveTo>
                      <a:pt x="27194" y="356693"/>
                    </a:moveTo>
                    <a:lnTo>
                      <a:pt x="407906" y="356693"/>
                    </a:lnTo>
                    <a:lnTo>
                      <a:pt x="407906" y="26582"/>
                    </a:lnTo>
                    <a:lnTo>
                      <a:pt x="27194" y="26582"/>
                    </a:lnTo>
                    <a:close/>
                  </a:path>
                </a:pathLst>
              </a:custGeom>
              <a:solidFill>
                <a:srgbClr val="000000"/>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8" name="Google Shape;14768;p147">
                <a:extLst>
                  <a:ext uri="{FF2B5EF4-FFF2-40B4-BE49-F238E27FC236}">
                    <a16:creationId xmlns:a16="http://schemas.microsoft.com/office/drawing/2014/main" id="{0BFECE49-2BC1-2D38-14CE-DE62D4CEC15C}"/>
                  </a:ext>
                </a:extLst>
              </p:cNvPr>
              <p:cNvSpPr/>
              <p:nvPr/>
            </p:nvSpPr>
            <p:spPr>
              <a:xfrm>
                <a:off x="4064793" y="4640126"/>
                <a:ext cx="339264" cy="186548"/>
              </a:xfrm>
              <a:custGeom>
                <a:avLst/>
                <a:gdLst/>
                <a:ahLst/>
                <a:cxnLst/>
                <a:rect l="l" t="t" r="r" b="b"/>
                <a:pathLst>
                  <a:path w="339264" h="186548" extrusionOk="0">
                    <a:moveTo>
                      <a:pt x="13430" y="185807"/>
                    </a:moveTo>
                    <a:cubicBezTo>
                      <a:pt x="9903" y="185722"/>
                      <a:pt x="6524" y="184374"/>
                      <a:pt x="3912" y="182009"/>
                    </a:cubicBezTo>
                    <a:cubicBezTo>
                      <a:pt x="-1304" y="176644"/>
                      <a:pt x="-1304" y="168116"/>
                      <a:pt x="3912" y="162751"/>
                    </a:cubicBezTo>
                    <a:lnTo>
                      <a:pt x="158916" y="4070"/>
                    </a:lnTo>
                    <a:cubicBezTo>
                      <a:pt x="161474" y="1421"/>
                      <a:pt x="165019" y="-52"/>
                      <a:pt x="168706" y="1"/>
                    </a:cubicBezTo>
                    <a:lnTo>
                      <a:pt x="168706" y="1"/>
                    </a:lnTo>
                    <a:cubicBezTo>
                      <a:pt x="172327" y="20"/>
                      <a:pt x="175813" y="1372"/>
                      <a:pt x="178495" y="3798"/>
                    </a:cubicBezTo>
                    <a:lnTo>
                      <a:pt x="334588" y="162751"/>
                    </a:lnTo>
                    <a:cubicBezTo>
                      <a:pt x="340255" y="167665"/>
                      <a:pt x="340856" y="176231"/>
                      <a:pt x="335929" y="181884"/>
                    </a:cubicBezTo>
                    <a:cubicBezTo>
                      <a:pt x="331002" y="187537"/>
                      <a:pt x="322414" y="188136"/>
                      <a:pt x="316747" y="183222"/>
                    </a:cubicBezTo>
                    <a:cubicBezTo>
                      <a:pt x="316221" y="182765"/>
                      <a:pt x="315730" y="182269"/>
                      <a:pt x="315280" y="181738"/>
                    </a:cubicBezTo>
                    <a:lnTo>
                      <a:pt x="168434" y="33365"/>
                    </a:lnTo>
                    <a:lnTo>
                      <a:pt x="23219" y="182281"/>
                    </a:lnTo>
                    <a:cubicBezTo>
                      <a:pt x="20539" y="184679"/>
                      <a:pt x="17028" y="185943"/>
                      <a:pt x="13430" y="185807"/>
                    </a:cubicBezTo>
                    <a:close/>
                  </a:path>
                </a:pathLst>
              </a:custGeom>
              <a:solidFill>
                <a:srgbClr val="000000"/>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29" name="Google Shape;14769;p147">
                <a:extLst>
                  <a:ext uri="{FF2B5EF4-FFF2-40B4-BE49-F238E27FC236}">
                    <a16:creationId xmlns:a16="http://schemas.microsoft.com/office/drawing/2014/main" id="{AC1D41B7-8BB7-C910-985F-88D8FC8DC074}"/>
                  </a:ext>
                </a:extLst>
              </p:cNvPr>
              <p:cNvGrpSpPr/>
              <p:nvPr/>
            </p:nvGrpSpPr>
            <p:grpSpPr>
              <a:xfrm>
                <a:off x="4105144" y="4344735"/>
                <a:ext cx="255893" cy="257689"/>
                <a:chOff x="4105144" y="4344735"/>
                <a:chExt cx="255893" cy="257689"/>
              </a:xfrm>
            </p:grpSpPr>
            <p:sp>
              <p:nvSpPr>
                <p:cNvPr id="130" name="Google Shape;14770;p147">
                  <a:extLst>
                    <a:ext uri="{FF2B5EF4-FFF2-40B4-BE49-F238E27FC236}">
                      <a16:creationId xmlns:a16="http://schemas.microsoft.com/office/drawing/2014/main" id="{AFD53531-6BF9-9C39-974F-B4BE41D6E7EC}"/>
                    </a:ext>
                  </a:extLst>
                </p:cNvPr>
                <p:cNvSpPr/>
                <p:nvPr/>
              </p:nvSpPr>
              <p:spPr>
                <a:xfrm>
                  <a:off x="4105144" y="4379999"/>
                  <a:ext cx="223260" cy="222425"/>
                </a:xfrm>
                <a:custGeom>
                  <a:avLst/>
                  <a:gdLst/>
                  <a:ahLst/>
                  <a:cxnLst/>
                  <a:rect l="l" t="t" r="r" b="b"/>
                  <a:pathLst>
                    <a:path w="223260" h="222425" extrusionOk="0">
                      <a:moveTo>
                        <a:pt x="111495" y="222425"/>
                      </a:moveTo>
                      <a:cubicBezTo>
                        <a:pt x="49918" y="222425"/>
                        <a:pt x="0" y="172633"/>
                        <a:pt x="0" y="111212"/>
                      </a:cubicBezTo>
                      <a:cubicBezTo>
                        <a:pt x="0" y="49791"/>
                        <a:pt x="49918" y="0"/>
                        <a:pt x="111495" y="0"/>
                      </a:cubicBezTo>
                      <a:cubicBezTo>
                        <a:pt x="118943" y="144"/>
                        <a:pt x="124947" y="6133"/>
                        <a:pt x="125091" y="13562"/>
                      </a:cubicBezTo>
                      <a:lnTo>
                        <a:pt x="125091" y="97650"/>
                      </a:lnTo>
                      <a:lnTo>
                        <a:pt x="209664" y="97650"/>
                      </a:lnTo>
                      <a:cubicBezTo>
                        <a:pt x="217173" y="97650"/>
                        <a:pt x="223261" y="103723"/>
                        <a:pt x="223261" y="111213"/>
                      </a:cubicBezTo>
                      <a:cubicBezTo>
                        <a:pt x="223261" y="172634"/>
                        <a:pt x="173344" y="222425"/>
                        <a:pt x="111767" y="222425"/>
                      </a:cubicBezTo>
                      <a:cubicBezTo>
                        <a:pt x="111676" y="222425"/>
                        <a:pt x="111585" y="222425"/>
                        <a:pt x="111495" y="222425"/>
                      </a:cubicBezTo>
                      <a:close/>
                      <a:moveTo>
                        <a:pt x="97898" y="28211"/>
                      </a:moveTo>
                      <a:cubicBezTo>
                        <a:pt x="51926" y="35558"/>
                        <a:pt x="20630" y="78687"/>
                        <a:pt x="27995" y="124542"/>
                      </a:cubicBezTo>
                      <a:cubicBezTo>
                        <a:pt x="35361" y="170397"/>
                        <a:pt x="78599" y="201614"/>
                        <a:pt x="124571" y="194267"/>
                      </a:cubicBezTo>
                      <a:cubicBezTo>
                        <a:pt x="160436" y="188535"/>
                        <a:pt x="188588" y="160534"/>
                        <a:pt x="194436" y="124775"/>
                      </a:cubicBezTo>
                      <a:lnTo>
                        <a:pt x="111495" y="124775"/>
                      </a:lnTo>
                      <a:cubicBezTo>
                        <a:pt x="103985" y="124775"/>
                        <a:pt x="97898" y="118703"/>
                        <a:pt x="97898" y="111213"/>
                      </a:cubicBezTo>
                      <a:close/>
                    </a:path>
                  </a:pathLst>
                </a:custGeom>
                <a:solidFill>
                  <a:srgbClr val="000000"/>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1" name="Google Shape;14771;p147">
                  <a:extLst>
                    <a:ext uri="{FF2B5EF4-FFF2-40B4-BE49-F238E27FC236}">
                      <a16:creationId xmlns:a16="http://schemas.microsoft.com/office/drawing/2014/main" id="{4625869E-197D-BA4E-EC78-FB0BDFA69076}"/>
                    </a:ext>
                  </a:extLst>
                </p:cNvPr>
                <p:cNvSpPr/>
                <p:nvPr/>
              </p:nvSpPr>
              <p:spPr>
                <a:xfrm>
                  <a:off x="4236218" y="4344735"/>
                  <a:ext cx="124819" cy="124776"/>
                </a:xfrm>
                <a:custGeom>
                  <a:avLst/>
                  <a:gdLst/>
                  <a:ahLst/>
                  <a:cxnLst/>
                  <a:rect l="l" t="t" r="r" b="b"/>
                  <a:pathLst>
                    <a:path w="124819" h="124776" extrusionOk="0">
                      <a:moveTo>
                        <a:pt x="111495" y="124776"/>
                      </a:moveTo>
                      <a:lnTo>
                        <a:pt x="13597" y="124776"/>
                      </a:lnTo>
                      <a:cubicBezTo>
                        <a:pt x="6148" y="124632"/>
                        <a:pt x="145" y="118644"/>
                        <a:pt x="0" y="111214"/>
                      </a:cubicBezTo>
                      <a:lnTo>
                        <a:pt x="0" y="13564"/>
                      </a:lnTo>
                      <a:cubicBezTo>
                        <a:pt x="-21" y="10025"/>
                        <a:pt x="1345" y="6618"/>
                        <a:pt x="3807" y="4070"/>
                      </a:cubicBezTo>
                      <a:cubicBezTo>
                        <a:pt x="6365" y="1421"/>
                        <a:pt x="9910" y="-52"/>
                        <a:pt x="13597" y="1"/>
                      </a:cubicBezTo>
                      <a:lnTo>
                        <a:pt x="13597" y="1"/>
                      </a:lnTo>
                      <a:cubicBezTo>
                        <a:pt x="75111" y="300"/>
                        <a:pt x="124820" y="50126"/>
                        <a:pt x="124820" y="111485"/>
                      </a:cubicBezTo>
                      <a:cubicBezTo>
                        <a:pt x="124799" y="115068"/>
                        <a:pt x="123328" y="118492"/>
                        <a:pt x="120741" y="120979"/>
                      </a:cubicBezTo>
                      <a:cubicBezTo>
                        <a:pt x="118254" y="123370"/>
                        <a:pt x="114948" y="124728"/>
                        <a:pt x="111495" y="124776"/>
                      </a:cubicBezTo>
                      <a:close/>
                      <a:moveTo>
                        <a:pt x="27194" y="97651"/>
                      </a:moveTo>
                      <a:lnTo>
                        <a:pt x="96810" y="97651"/>
                      </a:lnTo>
                      <a:cubicBezTo>
                        <a:pt x="90929" y="62111"/>
                        <a:pt x="63073" y="34217"/>
                        <a:pt x="27466" y="28212"/>
                      </a:cubicBezTo>
                      <a:close/>
                    </a:path>
                  </a:pathLst>
                </a:custGeom>
                <a:solidFill>
                  <a:srgbClr val="000000"/>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108" name="Google Shape;15111;p149">
              <a:extLst>
                <a:ext uri="{FF2B5EF4-FFF2-40B4-BE49-F238E27FC236}">
                  <a16:creationId xmlns:a16="http://schemas.microsoft.com/office/drawing/2014/main" id="{3F24AC83-BEE7-DE2E-C5BC-67D21BAADEEF}"/>
                </a:ext>
              </a:extLst>
            </p:cNvPr>
            <p:cNvGrpSpPr/>
            <p:nvPr/>
          </p:nvGrpSpPr>
          <p:grpSpPr>
            <a:xfrm>
              <a:off x="863578" y="5893865"/>
              <a:ext cx="248906" cy="211503"/>
              <a:chOff x="1561381" y="716241"/>
              <a:chExt cx="545837" cy="542988"/>
            </a:xfrm>
          </p:grpSpPr>
          <p:sp>
            <p:nvSpPr>
              <p:cNvPr id="115" name="Google Shape;15112;p149">
                <a:extLst>
                  <a:ext uri="{FF2B5EF4-FFF2-40B4-BE49-F238E27FC236}">
                    <a16:creationId xmlns:a16="http://schemas.microsoft.com/office/drawing/2014/main" id="{83B48910-8B61-D6B0-EC9B-361D2835D7BC}"/>
                  </a:ext>
                </a:extLst>
              </p:cNvPr>
              <p:cNvSpPr/>
              <p:nvPr/>
            </p:nvSpPr>
            <p:spPr>
              <a:xfrm>
                <a:off x="1948903" y="977781"/>
                <a:ext cx="123852" cy="210302"/>
              </a:xfrm>
              <a:custGeom>
                <a:avLst/>
                <a:gdLst/>
                <a:ahLst/>
                <a:cxnLst/>
                <a:rect l="l" t="t" r="r" b="b"/>
                <a:pathLst>
                  <a:path w="123852" h="210302" extrusionOk="0">
                    <a:moveTo>
                      <a:pt x="13491" y="210268"/>
                    </a:moveTo>
                    <a:cubicBezTo>
                      <a:pt x="5948" y="210176"/>
                      <a:pt x="-91" y="203996"/>
                      <a:pt x="1" y="196466"/>
                    </a:cubicBezTo>
                    <a:cubicBezTo>
                      <a:pt x="55" y="192069"/>
                      <a:pt x="2230" y="187967"/>
                      <a:pt x="5842" y="185450"/>
                    </a:cubicBezTo>
                    <a:cubicBezTo>
                      <a:pt x="62595" y="146607"/>
                      <a:pt x="96522" y="82332"/>
                      <a:pt x="96535" y="13636"/>
                    </a:cubicBezTo>
                    <a:cubicBezTo>
                      <a:pt x="96535" y="6105"/>
                      <a:pt x="102650" y="0"/>
                      <a:pt x="110193" y="0"/>
                    </a:cubicBezTo>
                    <a:cubicBezTo>
                      <a:pt x="117737" y="0"/>
                      <a:pt x="123852" y="6105"/>
                      <a:pt x="123852" y="13636"/>
                    </a:cubicBezTo>
                    <a:cubicBezTo>
                      <a:pt x="124057" y="91115"/>
                      <a:pt x="86055" y="163732"/>
                      <a:pt x="22233" y="207814"/>
                    </a:cubicBezTo>
                    <a:cubicBezTo>
                      <a:pt x="19694" y="209624"/>
                      <a:pt x="16602" y="210492"/>
                      <a:pt x="13491" y="210268"/>
                    </a:cubicBezTo>
                    <a:close/>
                  </a:path>
                </a:pathLst>
              </a:custGeom>
              <a:solidFill>
                <a:srgbClr val="000000"/>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6" name="Google Shape;15113;p149">
                <a:extLst>
                  <a:ext uri="{FF2B5EF4-FFF2-40B4-BE49-F238E27FC236}">
                    <a16:creationId xmlns:a16="http://schemas.microsoft.com/office/drawing/2014/main" id="{6099ADCC-73D2-1B60-2DED-DB1288C34686}"/>
                  </a:ext>
                </a:extLst>
              </p:cNvPr>
              <p:cNvSpPr/>
              <p:nvPr/>
            </p:nvSpPr>
            <p:spPr>
              <a:xfrm>
                <a:off x="1737377" y="757388"/>
                <a:ext cx="207655" cy="46677"/>
              </a:xfrm>
              <a:custGeom>
                <a:avLst/>
                <a:gdLst/>
                <a:ahLst/>
                <a:cxnLst/>
                <a:rect l="l" t="t" r="r" b="b"/>
                <a:pathLst>
                  <a:path w="207655" h="46677" extrusionOk="0">
                    <a:moveTo>
                      <a:pt x="192783" y="46397"/>
                    </a:moveTo>
                    <a:cubicBezTo>
                      <a:pt x="190889" y="46772"/>
                      <a:pt x="188940" y="46772"/>
                      <a:pt x="187047" y="46397"/>
                    </a:cubicBezTo>
                    <a:cubicBezTo>
                      <a:pt x="133702" y="22069"/>
                      <a:pt x="72607" y="21081"/>
                      <a:pt x="18501" y="43670"/>
                    </a:cubicBezTo>
                    <a:cubicBezTo>
                      <a:pt x="11447" y="46338"/>
                      <a:pt x="3562" y="42792"/>
                      <a:pt x="889" y="35750"/>
                    </a:cubicBezTo>
                    <a:cubicBezTo>
                      <a:pt x="-1639" y="29090"/>
                      <a:pt x="1393" y="21611"/>
                      <a:pt x="7847" y="18579"/>
                    </a:cubicBezTo>
                    <a:cubicBezTo>
                      <a:pt x="69196" y="-7198"/>
                      <a:pt x="138560" y="-6110"/>
                      <a:pt x="199066" y="21579"/>
                    </a:cubicBezTo>
                    <a:cubicBezTo>
                      <a:pt x="206070" y="24376"/>
                      <a:pt x="209477" y="32312"/>
                      <a:pt x="206675" y="39304"/>
                    </a:cubicBezTo>
                    <a:cubicBezTo>
                      <a:pt x="206601" y="39488"/>
                      <a:pt x="206524" y="39671"/>
                      <a:pt x="206442" y="39851"/>
                    </a:cubicBezTo>
                    <a:cubicBezTo>
                      <a:pt x="203683" y="44643"/>
                      <a:pt x="198254" y="47245"/>
                      <a:pt x="192783" y="46397"/>
                    </a:cubicBezTo>
                    <a:close/>
                  </a:path>
                </a:pathLst>
              </a:custGeom>
              <a:solidFill>
                <a:srgbClr val="000000"/>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7" name="Google Shape;15114;p149">
                <a:extLst>
                  <a:ext uri="{FF2B5EF4-FFF2-40B4-BE49-F238E27FC236}">
                    <a16:creationId xmlns:a16="http://schemas.microsoft.com/office/drawing/2014/main" id="{704E40FE-6C1E-4512-15C4-AAA238984517}"/>
                  </a:ext>
                </a:extLst>
              </p:cNvPr>
              <p:cNvSpPr/>
              <p:nvPr/>
            </p:nvSpPr>
            <p:spPr>
              <a:xfrm>
                <a:off x="1601263" y="977781"/>
                <a:ext cx="117736" cy="205633"/>
              </a:xfrm>
              <a:custGeom>
                <a:avLst/>
                <a:gdLst/>
                <a:ahLst/>
                <a:cxnLst/>
                <a:rect l="l" t="t" r="r" b="b"/>
                <a:pathLst>
                  <a:path w="117736" h="205633" extrusionOk="0">
                    <a:moveTo>
                      <a:pt x="104078" y="205632"/>
                    </a:moveTo>
                    <a:cubicBezTo>
                      <a:pt x="101199" y="205677"/>
                      <a:pt x="98395" y="204712"/>
                      <a:pt x="96156" y="202905"/>
                    </a:cubicBezTo>
                    <a:cubicBezTo>
                      <a:pt x="35884" y="158583"/>
                      <a:pt x="213" y="88370"/>
                      <a:pt x="0" y="13636"/>
                    </a:cubicBezTo>
                    <a:cubicBezTo>
                      <a:pt x="0" y="6105"/>
                      <a:pt x="6115" y="0"/>
                      <a:pt x="13658" y="0"/>
                    </a:cubicBezTo>
                    <a:cubicBezTo>
                      <a:pt x="21202" y="0"/>
                      <a:pt x="27317" y="6105"/>
                      <a:pt x="27317" y="13636"/>
                    </a:cubicBezTo>
                    <a:cubicBezTo>
                      <a:pt x="27422" y="79748"/>
                      <a:pt x="58948" y="141887"/>
                      <a:pt x="112273" y="181087"/>
                    </a:cubicBezTo>
                    <a:cubicBezTo>
                      <a:pt x="118307" y="185606"/>
                      <a:pt x="119531" y="194153"/>
                      <a:pt x="115004" y="200177"/>
                    </a:cubicBezTo>
                    <a:cubicBezTo>
                      <a:pt x="112425" y="203611"/>
                      <a:pt x="108377" y="205632"/>
                      <a:pt x="104078" y="205632"/>
                    </a:cubicBezTo>
                    <a:close/>
                  </a:path>
                </a:pathLst>
              </a:custGeom>
              <a:solidFill>
                <a:srgbClr val="000000"/>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8" name="Google Shape;15115;p149">
                <a:extLst>
                  <a:ext uri="{FF2B5EF4-FFF2-40B4-BE49-F238E27FC236}">
                    <a16:creationId xmlns:a16="http://schemas.microsoft.com/office/drawing/2014/main" id="{B1972A60-BFA2-1A0B-55C6-6788D224DAE2}"/>
                  </a:ext>
                </a:extLst>
              </p:cNvPr>
              <p:cNvSpPr/>
              <p:nvPr/>
            </p:nvSpPr>
            <p:spPr>
              <a:xfrm>
                <a:off x="1566844" y="716241"/>
                <a:ext cx="119102" cy="118906"/>
              </a:xfrm>
              <a:custGeom>
                <a:avLst/>
                <a:gdLst/>
                <a:ahLst/>
                <a:cxnLst/>
                <a:rect l="l" t="t" r="r" b="b"/>
                <a:pathLst>
                  <a:path w="119102" h="118906" extrusionOk="0">
                    <a:moveTo>
                      <a:pt x="59551" y="118906"/>
                    </a:moveTo>
                    <a:cubicBezTo>
                      <a:pt x="26662" y="118906"/>
                      <a:pt x="0" y="92288"/>
                      <a:pt x="0" y="59453"/>
                    </a:cubicBezTo>
                    <a:cubicBezTo>
                      <a:pt x="0" y="26618"/>
                      <a:pt x="26662" y="0"/>
                      <a:pt x="59551" y="0"/>
                    </a:cubicBezTo>
                    <a:cubicBezTo>
                      <a:pt x="92440" y="0"/>
                      <a:pt x="119102" y="26618"/>
                      <a:pt x="119102" y="59453"/>
                    </a:cubicBezTo>
                    <a:cubicBezTo>
                      <a:pt x="118953" y="92226"/>
                      <a:pt x="92378" y="118757"/>
                      <a:pt x="59551" y="118906"/>
                    </a:cubicBezTo>
                    <a:close/>
                    <a:moveTo>
                      <a:pt x="59551" y="27272"/>
                    </a:moveTo>
                    <a:cubicBezTo>
                      <a:pt x="41749" y="27272"/>
                      <a:pt x="27317" y="41680"/>
                      <a:pt x="27317" y="59453"/>
                    </a:cubicBezTo>
                    <a:cubicBezTo>
                      <a:pt x="27317" y="77226"/>
                      <a:pt x="41749" y="91634"/>
                      <a:pt x="59551" y="91634"/>
                    </a:cubicBezTo>
                    <a:cubicBezTo>
                      <a:pt x="77353" y="91634"/>
                      <a:pt x="91785" y="77226"/>
                      <a:pt x="91785" y="59453"/>
                    </a:cubicBezTo>
                    <a:cubicBezTo>
                      <a:pt x="92238" y="41686"/>
                      <a:pt x="78178" y="26916"/>
                      <a:pt x="60381" y="26464"/>
                    </a:cubicBezTo>
                    <a:cubicBezTo>
                      <a:pt x="60104" y="26457"/>
                      <a:pt x="59828" y="26454"/>
                      <a:pt x="59551" y="26454"/>
                    </a:cubicBezTo>
                    <a:close/>
                  </a:path>
                </a:pathLst>
              </a:custGeom>
              <a:solidFill>
                <a:srgbClr val="000000"/>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9" name="Google Shape;15116;p149">
                <a:extLst>
                  <a:ext uri="{FF2B5EF4-FFF2-40B4-BE49-F238E27FC236}">
                    <a16:creationId xmlns:a16="http://schemas.microsoft.com/office/drawing/2014/main" id="{CEA46712-23DD-82AA-C0EC-A782A131C8DA}"/>
                  </a:ext>
                </a:extLst>
              </p:cNvPr>
              <p:cNvSpPr/>
              <p:nvPr/>
            </p:nvSpPr>
            <p:spPr>
              <a:xfrm>
                <a:off x="1561381" y="841147"/>
                <a:ext cx="127366" cy="119724"/>
              </a:xfrm>
              <a:custGeom>
                <a:avLst/>
                <a:gdLst/>
                <a:ahLst/>
                <a:cxnLst/>
                <a:rect l="l" t="t" r="r" b="b"/>
                <a:pathLst>
                  <a:path w="127366" h="119724" extrusionOk="0">
                    <a:moveTo>
                      <a:pt x="113639" y="119725"/>
                    </a:moveTo>
                    <a:cubicBezTo>
                      <a:pt x="106095" y="119725"/>
                      <a:pt x="99980" y="113620"/>
                      <a:pt x="99980" y="106089"/>
                    </a:cubicBezTo>
                    <a:lnTo>
                      <a:pt x="99980" y="63544"/>
                    </a:lnTo>
                    <a:cubicBezTo>
                      <a:pt x="99980" y="43512"/>
                      <a:pt x="83714" y="27272"/>
                      <a:pt x="63649" y="27272"/>
                    </a:cubicBezTo>
                    <a:cubicBezTo>
                      <a:pt x="43583" y="27272"/>
                      <a:pt x="27317" y="43512"/>
                      <a:pt x="27317" y="63544"/>
                    </a:cubicBezTo>
                    <a:lnTo>
                      <a:pt x="27317" y="104725"/>
                    </a:lnTo>
                    <a:cubicBezTo>
                      <a:pt x="27317" y="112256"/>
                      <a:pt x="21202" y="118361"/>
                      <a:pt x="13658" y="118361"/>
                    </a:cubicBezTo>
                    <a:cubicBezTo>
                      <a:pt x="6176" y="118216"/>
                      <a:pt x="145" y="112195"/>
                      <a:pt x="0" y="104725"/>
                    </a:cubicBezTo>
                    <a:lnTo>
                      <a:pt x="0" y="63544"/>
                    </a:lnTo>
                    <a:cubicBezTo>
                      <a:pt x="0" y="28450"/>
                      <a:pt x="28496" y="0"/>
                      <a:pt x="63649" y="0"/>
                    </a:cubicBezTo>
                    <a:cubicBezTo>
                      <a:pt x="98801" y="0"/>
                      <a:pt x="127297" y="28450"/>
                      <a:pt x="127297" y="63544"/>
                    </a:cubicBezTo>
                    <a:lnTo>
                      <a:pt x="127297" y="104725"/>
                    </a:lnTo>
                    <a:cubicBezTo>
                      <a:pt x="128052" y="112218"/>
                      <a:pt x="122579" y="118903"/>
                      <a:pt x="115073" y="119656"/>
                    </a:cubicBezTo>
                    <a:cubicBezTo>
                      <a:pt x="114597" y="119704"/>
                      <a:pt x="114118" y="119727"/>
                      <a:pt x="113639" y="119725"/>
                    </a:cubicBezTo>
                    <a:close/>
                  </a:path>
                </a:pathLst>
              </a:custGeom>
              <a:solidFill>
                <a:srgbClr val="000000"/>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0" name="Google Shape;15117;p149">
                <a:extLst>
                  <a:ext uri="{FF2B5EF4-FFF2-40B4-BE49-F238E27FC236}">
                    <a16:creationId xmlns:a16="http://schemas.microsoft.com/office/drawing/2014/main" id="{CB488364-15DB-1ACC-B32B-25439DC7E15B}"/>
                  </a:ext>
                </a:extLst>
              </p:cNvPr>
              <p:cNvSpPr/>
              <p:nvPr/>
            </p:nvSpPr>
            <p:spPr>
              <a:xfrm>
                <a:off x="1611371" y="841147"/>
                <a:ext cx="27316" cy="88361"/>
              </a:xfrm>
              <a:custGeom>
                <a:avLst/>
                <a:gdLst/>
                <a:ahLst/>
                <a:cxnLst/>
                <a:rect l="l" t="t" r="r" b="b"/>
                <a:pathLst>
                  <a:path w="27316" h="88361" extrusionOk="0">
                    <a:moveTo>
                      <a:pt x="13658" y="88362"/>
                    </a:moveTo>
                    <a:cubicBezTo>
                      <a:pt x="6115" y="88362"/>
                      <a:pt x="0" y="82257"/>
                      <a:pt x="0" y="74726"/>
                    </a:cubicBezTo>
                    <a:lnTo>
                      <a:pt x="0" y="13636"/>
                    </a:lnTo>
                    <a:cubicBezTo>
                      <a:pt x="0" y="6105"/>
                      <a:pt x="6115" y="0"/>
                      <a:pt x="13658" y="0"/>
                    </a:cubicBezTo>
                    <a:cubicBezTo>
                      <a:pt x="21202" y="0"/>
                      <a:pt x="27317" y="6105"/>
                      <a:pt x="27317" y="13636"/>
                    </a:cubicBezTo>
                    <a:lnTo>
                      <a:pt x="27317" y="74726"/>
                    </a:lnTo>
                    <a:cubicBezTo>
                      <a:pt x="27317" y="82257"/>
                      <a:pt x="21202" y="88362"/>
                      <a:pt x="13658" y="88362"/>
                    </a:cubicBezTo>
                    <a:close/>
                  </a:path>
                </a:pathLst>
              </a:custGeom>
              <a:solidFill>
                <a:srgbClr val="000000"/>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1" name="Google Shape;15118;p149">
                <a:extLst>
                  <a:ext uri="{FF2B5EF4-FFF2-40B4-BE49-F238E27FC236}">
                    <a16:creationId xmlns:a16="http://schemas.microsoft.com/office/drawing/2014/main" id="{0FDDA22F-A3A2-AACF-6A62-9CF632FBCCCA}"/>
                  </a:ext>
                </a:extLst>
              </p:cNvPr>
              <p:cNvSpPr/>
              <p:nvPr/>
            </p:nvSpPr>
            <p:spPr>
              <a:xfrm>
                <a:off x="1985067" y="716242"/>
                <a:ext cx="119102" cy="118906"/>
              </a:xfrm>
              <a:custGeom>
                <a:avLst/>
                <a:gdLst/>
                <a:ahLst/>
                <a:cxnLst/>
                <a:rect l="l" t="t" r="r" b="b"/>
                <a:pathLst>
                  <a:path w="119102" h="118906" extrusionOk="0">
                    <a:moveTo>
                      <a:pt x="59824" y="118906"/>
                    </a:moveTo>
                    <a:cubicBezTo>
                      <a:pt x="26935" y="119056"/>
                      <a:pt x="151" y="92561"/>
                      <a:pt x="1" y="59726"/>
                    </a:cubicBezTo>
                    <a:cubicBezTo>
                      <a:pt x="-150" y="26891"/>
                      <a:pt x="26389" y="151"/>
                      <a:pt x="59278" y="1"/>
                    </a:cubicBezTo>
                    <a:cubicBezTo>
                      <a:pt x="92167" y="-150"/>
                      <a:pt x="118951" y="26346"/>
                      <a:pt x="119101" y="59181"/>
                    </a:cubicBezTo>
                    <a:cubicBezTo>
                      <a:pt x="119102" y="59271"/>
                      <a:pt x="119102" y="59362"/>
                      <a:pt x="119102" y="59453"/>
                    </a:cubicBezTo>
                    <a:cubicBezTo>
                      <a:pt x="119102" y="92182"/>
                      <a:pt x="92607" y="118756"/>
                      <a:pt x="59824" y="118906"/>
                    </a:cubicBezTo>
                    <a:close/>
                    <a:moveTo>
                      <a:pt x="59824" y="26453"/>
                    </a:moveTo>
                    <a:cubicBezTo>
                      <a:pt x="42022" y="26303"/>
                      <a:pt x="27469" y="40588"/>
                      <a:pt x="27318" y="58361"/>
                    </a:cubicBezTo>
                    <a:cubicBezTo>
                      <a:pt x="27167" y="76133"/>
                      <a:pt x="41476" y="90663"/>
                      <a:pt x="59278" y="90813"/>
                    </a:cubicBezTo>
                    <a:cubicBezTo>
                      <a:pt x="77080" y="90964"/>
                      <a:pt x="91633" y="76679"/>
                      <a:pt x="91784" y="58906"/>
                    </a:cubicBezTo>
                    <a:cubicBezTo>
                      <a:pt x="91785" y="58816"/>
                      <a:pt x="91785" y="58725"/>
                      <a:pt x="91785" y="58634"/>
                    </a:cubicBezTo>
                    <a:cubicBezTo>
                      <a:pt x="91786" y="40967"/>
                      <a:pt x="77520" y="26603"/>
                      <a:pt x="59824" y="26453"/>
                    </a:cubicBezTo>
                    <a:close/>
                  </a:path>
                </a:pathLst>
              </a:custGeom>
              <a:solidFill>
                <a:srgbClr val="000000"/>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2" name="Google Shape;15119;p149">
                <a:extLst>
                  <a:ext uri="{FF2B5EF4-FFF2-40B4-BE49-F238E27FC236}">
                    <a16:creationId xmlns:a16="http://schemas.microsoft.com/office/drawing/2014/main" id="{DBC64A0D-CEF6-55E3-A95B-6221917481C5}"/>
                  </a:ext>
                </a:extLst>
              </p:cNvPr>
              <p:cNvSpPr/>
              <p:nvPr/>
            </p:nvSpPr>
            <p:spPr>
              <a:xfrm>
                <a:off x="1979877" y="841147"/>
                <a:ext cx="127341" cy="119724"/>
              </a:xfrm>
              <a:custGeom>
                <a:avLst/>
                <a:gdLst/>
                <a:ahLst/>
                <a:cxnLst/>
                <a:rect l="l" t="t" r="r" b="b"/>
                <a:pathLst>
                  <a:path w="127341" h="119724" extrusionOk="0">
                    <a:moveTo>
                      <a:pt x="113639" y="119725"/>
                    </a:moveTo>
                    <a:cubicBezTo>
                      <a:pt x="106095" y="119725"/>
                      <a:pt x="99980" y="113620"/>
                      <a:pt x="99980" y="106089"/>
                    </a:cubicBezTo>
                    <a:lnTo>
                      <a:pt x="99980" y="63544"/>
                    </a:lnTo>
                    <a:cubicBezTo>
                      <a:pt x="99980" y="43512"/>
                      <a:pt x="83714" y="27272"/>
                      <a:pt x="63649" y="27272"/>
                    </a:cubicBezTo>
                    <a:cubicBezTo>
                      <a:pt x="43583" y="27272"/>
                      <a:pt x="27317" y="43512"/>
                      <a:pt x="27317" y="63544"/>
                    </a:cubicBezTo>
                    <a:lnTo>
                      <a:pt x="27317" y="104725"/>
                    </a:lnTo>
                    <a:cubicBezTo>
                      <a:pt x="27172" y="112195"/>
                      <a:pt x="21141" y="118216"/>
                      <a:pt x="13658" y="118361"/>
                    </a:cubicBezTo>
                    <a:cubicBezTo>
                      <a:pt x="6115" y="118361"/>
                      <a:pt x="0" y="112256"/>
                      <a:pt x="0" y="104725"/>
                    </a:cubicBezTo>
                    <a:lnTo>
                      <a:pt x="0" y="63544"/>
                    </a:lnTo>
                    <a:cubicBezTo>
                      <a:pt x="0" y="28450"/>
                      <a:pt x="28496" y="0"/>
                      <a:pt x="63649" y="0"/>
                    </a:cubicBezTo>
                    <a:cubicBezTo>
                      <a:pt x="98801" y="0"/>
                      <a:pt x="127297" y="28450"/>
                      <a:pt x="127297" y="63544"/>
                    </a:cubicBezTo>
                    <a:lnTo>
                      <a:pt x="127297" y="104725"/>
                    </a:lnTo>
                    <a:cubicBezTo>
                      <a:pt x="127902" y="112383"/>
                      <a:pt x="122174" y="119080"/>
                      <a:pt x="114503" y="119684"/>
                    </a:cubicBezTo>
                    <a:cubicBezTo>
                      <a:pt x="114216" y="119706"/>
                      <a:pt x="113927" y="119720"/>
                      <a:pt x="113639" y="119725"/>
                    </a:cubicBezTo>
                    <a:close/>
                  </a:path>
                </a:pathLst>
              </a:custGeom>
              <a:solidFill>
                <a:srgbClr val="000000"/>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3" name="Google Shape;15120;p149">
                <a:extLst>
                  <a:ext uri="{FF2B5EF4-FFF2-40B4-BE49-F238E27FC236}">
                    <a16:creationId xmlns:a16="http://schemas.microsoft.com/office/drawing/2014/main" id="{F01EDFBA-FE12-A0C7-C9CC-EFFFB0787ADF}"/>
                  </a:ext>
                </a:extLst>
              </p:cNvPr>
              <p:cNvSpPr/>
              <p:nvPr/>
            </p:nvSpPr>
            <p:spPr>
              <a:xfrm>
                <a:off x="2029867" y="841147"/>
                <a:ext cx="27316" cy="88361"/>
              </a:xfrm>
              <a:custGeom>
                <a:avLst/>
                <a:gdLst/>
                <a:ahLst/>
                <a:cxnLst/>
                <a:rect l="l" t="t" r="r" b="b"/>
                <a:pathLst>
                  <a:path w="27316" h="88361" extrusionOk="0">
                    <a:moveTo>
                      <a:pt x="13658" y="88362"/>
                    </a:moveTo>
                    <a:cubicBezTo>
                      <a:pt x="6115" y="88362"/>
                      <a:pt x="0" y="82257"/>
                      <a:pt x="0" y="74726"/>
                    </a:cubicBezTo>
                    <a:lnTo>
                      <a:pt x="0" y="13636"/>
                    </a:lnTo>
                    <a:cubicBezTo>
                      <a:pt x="0" y="6105"/>
                      <a:pt x="6115" y="0"/>
                      <a:pt x="13658" y="0"/>
                    </a:cubicBezTo>
                    <a:cubicBezTo>
                      <a:pt x="21202" y="0"/>
                      <a:pt x="27317" y="6105"/>
                      <a:pt x="27317" y="13636"/>
                    </a:cubicBezTo>
                    <a:lnTo>
                      <a:pt x="27317" y="74726"/>
                    </a:lnTo>
                    <a:cubicBezTo>
                      <a:pt x="27172" y="82196"/>
                      <a:pt x="21141" y="88217"/>
                      <a:pt x="13658" y="88362"/>
                    </a:cubicBezTo>
                    <a:close/>
                  </a:path>
                </a:pathLst>
              </a:custGeom>
              <a:solidFill>
                <a:srgbClr val="000000"/>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4" name="Google Shape;15121;p149">
                <a:extLst>
                  <a:ext uri="{FF2B5EF4-FFF2-40B4-BE49-F238E27FC236}">
                    <a16:creationId xmlns:a16="http://schemas.microsoft.com/office/drawing/2014/main" id="{8985C69B-ABF2-C2F4-5872-4756E9CC58E2}"/>
                  </a:ext>
                </a:extLst>
              </p:cNvPr>
              <p:cNvSpPr/>
              <p:nvPr/>
            </p:nvSpPr>
            <p:spPr>
              <a:xfrm>
                <a:off x="1776365" y="1016234"/>
                <a:ext cx="119102" cy="118906"/>
              </a:xfrm>
              <a:custGeom>
                <a:avLst/>
                <a:gdLst/>
                <a:ahLst/>
                <a:cxnLst/>
                <a:rect l="l" t="t" r="r" b="b"/>
                <a:pathLst>
                  <a:path w="119102" h="118906" extrusionOk="0">
                    <a:moveTo>
                      <a:pt x="59551" y="118906"/>
                    </a:moveTo>
                    <a:cubicBezTo>
                      <a:pt x="26662" y="118906"/>
                      <a:pt x="0" y="92288"/>
                      <a:pt x="0" y="59453"/>
                    </a:cubicBezTo>
                    <a:cubicBezTo>
                      <a:pt x="0" y="26618"/>
                      <a:pt x="26662" y="0"/>
                      <a:pt x="59551" y="0"/>
                    </a:cubicBezTo>
                    <a:cubicBezTo>
                      <a:pt x="92440" y="0"/>
                      <a:pt x="119102" y="26618"/>
                      <a:pt x="119102" y="59453"/>
                    </a:cubicBezTo>
                    <a:cubicBezTo>
                      <a:pt x="118953" y="92226"/>
                      <a:pt x="92378" y="118757"/>
                      <a:pt x="59551" y="118906"/>
                    </a:cubicBezTo>
                    <a:close/>
                    <a:moveTo>
                      <a:pt x="59551" y="27272"/>
                    </a:moveTo>
                    <a:cubicBezTo>
                      <a:pt x="41749" y="27272"/>
                      <a:pt x="27317" y="41680"/>
                      <a:pt x="27317" y="59453"/>
                    </a:cubicBezTo>
                    <a:cubicBezTo>
                      <a:pt x="27317" y="77226"/>
                      <a:pt x="41749" y="91634"/>
                      <a:pt x="59551" y="91634"/>
                    </a:cubicBezTo>
                    <a:cubicBezTo>
                      <a:pt x="77353" y="91634"/>
                      <a:pt x="91785" y="77226"/>
                      <a:pt x="91785" y="59453"/>
                    </a:cubicBezTo>
                    <a:cubicBezTo>
                      <a:pt x="92238" y="41686"/>
                      <a:pt x="78178" y="26916"/>
                      <a:pt x="60381" y="26464"/>
                    </a:cubicBezTo>
                    <a:cubicBezTo>
                      <a:pt x="60104" y="26457"/>
                      <a:pt x="59828" y="26454"/>
                      <a:pt x="59551" y="26454"/>
                    </a:cubicBezTo>
                    <a:close/>
                  </a:path>
                </a:pathLst>
              </a:custGeom>
              <a:solidFill>
                <a:srgbClr val="000000"/>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5" name="Google Shape;15122;p149">
                <a:extLst>
                  <a:ext uri="{FF2B5EF4-FFF2-40B4-BE49-F238E27FC236}">
                    <a16:creationId xmlns:a16="http://schemas.microsoft.com/office/drawing/2014/main" id="{9B2AD193-1689-4C86-49D4-5C85841E22F2}"/>
                  </a:ext>
                </a:extLst>
              </p:cNvPr>
              <p:cNvSpPr/>
              <p:nvPr/>
            </p:nvSpPr>
            <p:spPr>
              <a:xfrm>
                <a:off x="1770902" y="1140868"/>
                <a:ext cx="127297" cy="118361"/>
              </a:xfrm>
              <a:custGeom>
                <a:avLst/>
                <a:gdLst/>
                <a:ahLst/>
                <a:cxnLst/>
                <a:rect l="l" t="t" r="r" b="b"/>
                <a:pathLst>
                  <a:path w="127297" h="118361" extrusionOk="0">
                    <a:moveTo>
                      <a:pt x="113639" y="118361"/>
                    </a:moveTo>
                    <a:cubicBezTo>
                      <a:pt x="106095" y="118361"/>
                      <a:pt x="99980" y="112256"/>
                      <a:pt x="99980" y="104725"/>
                    </a:cubicBezTo>
                    <a:lnTo>
                      <a:pt x="99980" y="63544"/>
                    </a:lnTo>
                    <a:cubicBezTo>
                      <a:pt x="99980" y="43512"/>
                      <a:pt x="83714" y="27272"/>
                      <a:pt x="63649" y="27272"/>
                    </a:cubicBezTo>
                    <a:cubicBezTo>
                      <a:pt x="43583" y="27272"/>
                      <a:pt x="27317" y="43512"/>
                      <a:pt x="27317" y="63544"/>
                    </a:cubicBezTo>
                    <a:lnTo>
                      <a:pt x="27317" y="104725"/>
                    </a:lnTo>
                    <a:cubicBezTo>
                      <a:pt x="27317" y="112256"/>
                      <a:pt x="21202" y="118361"/>
                      <a:pt x="13658" y="118361"/>
                    </a:cubicBezTo>
                    <a:cubicBezTo>
                      <a:pt x="6115" y="118361"/>
                      <a:pt x="0" y="112256"/>
                      <a:pt x="0" y="104725"/>
                    </a:cubicBezTo>
                    <a:lnTo>
                      <a:pt x="0" y="63544"/>
                    </a:lnTo>
                    <a:cubicBezTo>
                      <a:pt x="0" y="28450"/>
                      <a:pt x="28496" y="0"/>
                      <a:pt x="63649" y="0"/>
                    </a:cubicBezTo>
                    <a:cubicBezTo>
                      <a:pt x="98801" y="0"/>
                      <a:pt x="127297" y="28450"/>
                      <a:pt x="127297" y="63544"/>
                    </a:cubicBezTo>
                    <a:lnTo>
                      <a:pt x="127297" y="104725"/>
                    </a:lnTo>
                    <a:cubicBezTo>
                      <a:pt x="127297" y="112256"/>
                      <a:pt x="121182" y="118361"/>
                      <a:pt x="113639" y="118361"/>
                    </a:cubicBezTo>
                    <a:close/>
                  </a:path>
                </a:pathLst>
              </a:custGeom>
              <a:solidFill>
                <a:srgbClr val="000000"/>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6" name="Google Shape;15123;p149">
                <a:extLst>
                  <a:ext uri="{FF2B5EF4-FFF2-40B4-BE49-F238E27FC236}">
                    <a16:creationId xmlns:a16="http://schemas.microsoft.com/office/drawing/2014/main" id="{B48CFA4A-D34C-1A1F-FE2C-8177FD568992}"/>
                  </a:ext>
                </a:extLst>
              </p:cNvPr>
              <p:cNvSpPr/>
              <p:nvPr/>
            </p:nvSpPr>
            <p:spPr>
              <a:xfrm>
                <a:off x="1820892" y="1141141"/>
                <a:ext cx="27316" cy="88361"/>
              </a:xfrm>
              <a:custGeom>
                <a:avLst/>
                <a:gdLst/>
                <a:ahLst/>
                <a:cxnLst/>
                <a:rect l="l" t="t" r="r" b="b"/>
                <a:pathLst>
                  <a:path w="27316" h="88361" extrusionOk="0">
                    <a:moveTo>
                      <a:pt x="13658" y="88362"/>
                    </a:moveTo>
                    <a:cubicBezTo>
                      <a:pt x="6115" y="88362"/>
                      <a:pt x="0" y="82257"/>
                      <a:pt x="0" y="74726"/>
                    </a:cubicBezTo>
                    <a:lnTo>
                      <a:pt x="0" y="13636"/>
                    </a:lnTo>
                    <a:cubicBezTo>
                      <a:pt x="0" y="6105"/>
                      <a:pt x="6115" y="0"/>
                      <a:pt x="13658" y="0"/>
                    </a:cubicBezTo>
                    <a:cubicBezTo>
                      <a:pt x="21202" y="0"/>
                      <a:pt x="27317" y="6105"/>
                      <a:pt x="27317" y="13636"/>
                    </a:cubicBezTo>
                    <a:lnTo>
                      <a:pt x="27317" y="74726"/>
                    </a:lnTo>
                    <a:cubicBezTo>
                      <a:pt x="27317" y="82257"/>
                      <a:pt x="21202" y="88362"/>
                      <a:pt x="13658" y="88362"/>
                    </a:cubicBezTo>
                    <a:close/>
                  </a:path>
                </a:pathLst>
              </a:custGeom>
              <a:solidFill>
                <a:srgbClr val="000000"/>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cxnSp>
          <p:nvCxnSpPr>
            <p:cNvPr id="109" name="Gerade Verbindung mit Pfeil 108">
              <a:extLst>
                <a:ext uri="{FF2B5EF4-FFF2-40B4-BE49-F238E27FC236}">
                  <a16:creationId xmlns:a16="http://schemas.microsoft.com/office/drawing/2014/main" id="{8B9452CD-466C-4163-E040-C7FB3EA34A0D}"/>
                </a:ext>
              </a:extLst>
            </p:cNvPr>
            <p:cNvCxnSpPr>
              <a:cxnSpLocks/>
              <a:stCxn id="102" idx="1"/>
              <a:endCxn id="103" idx="1"/>
            </p:cNvCxnSpPr>
            <p:nvPr/>
          </p:nvCxnSpPr>
          <p:spPr>
            <a:xfrm flipH="1" flipV="1">
              <a:off x="1283417" y="5666083"/>
              <a:ext cx="213262" cy="337903"/>
            </a:xfrm>
            <a:prstGeom prst="straightConnector1">
              <a:avLst/>
            </a:prstGeom>
            <a:noFill/>
            <a:ln w="6350" cap="flat" cmpd="sng" algn="ctr">
              <a:solidFill>
                <a:srgbClr val="00737E"/>
              </a:solidFill>
              <a:prstDash val="solid"/>
              <a:miter lim="800000"/>
              <a:tailEnd type="triangle"/>
            </a:ln>
            <a:effectLst/>
          </p:spPr>
        </p:cxnSp>
        <p:cxnSp>
          <p:nvCxnSpPr>
            <p:cNvPr id="110" name="Gerade Verbindung mit Pfeil 109">
              <a:extLst>
                <a:ext uri="{FF2B5EF4-FFF2-40B4-BE49-F238E27FC236}">
                  <a16:creationId xmlns:a16="http://schemas.microsoft.com/office/drawing/2014/main" id="{F5ED3B96-9269-25A6-C644-CFABDAE6DAF6}"/>
                </a:ext>
              </a:extLst>
            </p:cNvPr>
            <p:cNvCxnSpPr>
              <a:stCxn id="102" idx="1"/>
            </p:cNvCxnSpPr>
            <p:nvPr/>
          </p:nvCxnSpPr>
          <p:spPr>
            <a:xfrm flipH="1">
              <a:off x="1149846" y="6003986"/>
              <a:ext cx="346833" cy="6731"/>
            </a:xfrm>
            <a:prstGeom prst="straightConnector1">
              <a:avLst/>
            </a:prstGeom>
            <a:noFill/>
            <a:ln w="6350" cap="flat" cmpd="sng" algn="ctr">
              <a:solidFill>
                <a:srgbClr val="00737E"/>
              </a:solidFill>
              <a:prstDash val="solid"/>
              <a:miter lim="800000"/>
              <a:tailEnd type="triangle"/>
            </a:ln>
            <a:effectLst/>
          </p:spPr>
        </p:cxnSp>
        <p:cxnSp>
          <p:nvCxnSpPr>
            <p:cNvPr id="111" name="Gerade Verbindung mit Pfeil 110">
              <a:extLst>
                <a:ext uri="{FF2B5EF4-FFF2-40B4-BE49-F238E27FC236}">
                  <a16:creationId xmlns:a16="http://schemas.microsoft.com/office/drawing/2014/main" id="{2E49EF9E-0AE5-C6AC-6A17-AE25F25A3A47}"/>
                </a:ext>
              </a:extLst>
            </p:cNvPr>
            <p:cNvCxnSpPr>
              <a:stCxn id="102" idx="1"/>
            </p:cNvCxnSpPr>
            <p:nvPr/>
          </p:nvCxnSpPr>
          <p:spPr>
            <a:xfrm flipH="1">
              <a:off x="1280941" y="6003986"/>
              <a:ext cx="215738" cy="278609"/>
            </a:xfrm>
            <a:prstGeom prst="straightConnector1">
              <a:avLst/>
            </a:prstGeom>
            <a:noFill/>
            <a:ln w="6350" cap="flat" cmpd="sng" algn="ctr">
              <a:solidFill>
                <a:srgbClr val="00737E"/>
              </a:solidFill>
              <a:prstDash val="solid"/>
              <a:miter lim="800000"/>
              <a:tailEnd type="triangle"/>
            </a:ln>
            <a:effectLst/>
          </p:spPr>
        </p:cxnSp>
        <p:cxnSp>
          <p:nvCxnSpPr>
            <p:cNvPr id="112" name="Gerade Verbindung mit Pfeil 111">
              <a:extLst>
                <a:ext uri="{FF2B5EF4-FFF2-40B4-BE49-F238E27FC236}">
                  <a16:creationId xmlns:a16="http://schemas.microsoft.com/office/drawing/2014/main" id="{9CD7886B-4DF8-8E0E-0494-5B7E66B985E1}"/>
                </a:ext>
              </a:extLst>
            </p:cNvPr>
            <p:cNvCxnSpPr>
              <a:stCxn id="102" idx="3"/>
              <a:endCxn id="104" idx="1"/>
            </p:cNvCxnSpPr>
            <p:nvPr/>
          </p:nvCxnSpPr>
          <p:spPr>
            <a:xfrm flipV="1">
              <a:off x="2411079" y="5641924"/>
              <a:ext cx="136424" cy="362062"/>
            </a:xfrm>
            <a:prstGeom prst="straightConnector1">
              <a:avLst/>
            </a:prstGeom>
            <a:noFill/>
            <a:ln w="6350" cap="flat" cmpd="sng" algn="ctr">
              <a:solidFill>
                <a:srgbClr val="00737E"/>
              </a:solidFill>
              <a:prstDash val="solid"/>
              <a:miter lim="800000"/>
              <a:tailEnd type="triangle"/>
            </a:ln>
            <a:effectLst/>
          </p:spPr>
        </p:cxnSp>
        <p:cxnSp>
          <p:nvCxnSpPr>
            <p:cNvPr id="113" name="Gerade Verbindung mit Pfeil 112">
              <a:extLst>
                <a:ext uri="{FF2B5EF4-FFF2-40B4-BE49-F238E27FC236}">
                  <a16:creationId xmlns:a16="http://schemas.microsoft.com/office/drawing/2014/main" id="{8E03A7BA-40D4-7C7B-663F-1C5209F78DC7}"/>
                </a:ext>
              </a:extLst>
            </p:cNvPr>
            <p:cNvCxnSpPr>
              <a:stCxn id="102" idx="3"/>
              <a:endCxn id="105" idx="1"/>
            </p:cNvCxnSpPr>
            <p:nvPr/>
          </p:nvCxnSpPr>
          <p:spPr>
            <a:xfrm>
              <a:off x="2411079" y="6003986"/>
              <a:ext cx="265018" cy="8222"/>
            </a:xfrm>
            <a:prstGeom prst="straightConnector1">
              <a:avLst/>
            </a:prstGeom>
            <a:noFill/>
            <a:ln w="6350" cap="flat" cmpd="sng" algn="ctr">
              <a:solidFill>
                <a:srgbClr val="00737E"/>
              </a:solidFill>
              <a:prstDash val="solid"/>
              <a:miter lim="800000"/>
              <a:tailEnd type="triangle"/>
            </a:ln>
            <a:effectLst/>
          </p:spPr>
        </p:cxnSp>
        <p:cxnSp>
          <p:nvCxnSpPr>
            <p:cNvPr id="114" name="Gerade Verbindung mit Pfeil 113">
              <a:extLst>
                <a:ext uri="{FF2B5EF4-FFF2-40B4-BE49-F238E27FC236}">
                  <a16:creationId xmlns:a16="http://schemas.microsoft.com/office/drawing/2014/main" id="{D47117F6-B367-DD79-E830-F4743DC957FD}"/>
                </a:ext>
              </a:extLst>
            </p:cNvPr>
            <p:cNvCxnSpPr>
              <a:cxnSpLocks/>
              <a:stCxn id="102" idx="3"/>
              <a:endCxn id="106" idx="1"/>
            </p:cNvCxnSpPr>
            <p:nvPr/>
          </p:nvCxnSpPr>
          <p:spPr>
            <a:xfrm>
              <a:off x="2411079" y="6003986"/>
              <a:ext cx="161974" cy="330901"/>
            </a:xfrm>
            <a:prstGeom prst="straightConnector1">
              <a:avLst/>
            </a:prstGeom>
            <a:noFill/>
            <a:ln w="6350" cap="flat" cmpd="sng" algn="ctr">
              <a:solidFill>
                <a:srgbClr val="00737E"/>
              </a:solidFill>
              <a:prstDash val="solid"/>
              <a:miter lim="800000"/>
              <a:tailEnd type="triangle"/>
            </a:ln>
            <a:effectLst/>
          </p:spPr>
        </p:cxnSp>
      </p:grpSp>
      <p:grpSp>
        <p:nvGrpSpPr>
          <p:cNvPr id="132" name="Gruppieren 131">
            <a:extLst>
              <a:ext uri="{FF2B5EF4-FFF2-40B4-BE49-F238E27FC236}">
                <a16:creationId xmlns:a16="http://schemas.microsoft.com/office/drawing/2014/main" id="{5E33D741-560F-32BE-6585-EEE0F6BA997D}"/>
              </a:ext>
            </a:extLst>
          </p:cNvPr>
          <p:cNvGrpSpPr/>
          <p:nvPr/>
        </p:nvGrpSpPr>
        <p:grpSpPr>
          <a:xfrm>
            <a:off x="5233096" y="1306234"/>
            <a:ext cx="6328027" cy="1550037"/>
            <a:chOff x="2672469" y="1319571"/>
            <a:chExt cx="6328027" cy="1550037"/>
          </a:xfrm>
        </p:grpSpPr>
        <p:sp>
          <p:nvSpPr>
            <p:cNvPr id="133" name="Pfeil: Chevron 132">
              <a:extLst>
                <a:ext uri="{FF2B5EF4-FFF2-40B4-BE49-F238E27FC236}">
                  <a16:creationId xmlns:a16="http://schemas.microsoft.com/office/drawing/2014/main" id="{920F6761-3E80-588E-718F-B03CB66E7B5D}"/>
                </a:ext>
              </a:extLst>
            </p:cNvPr>
            <p:cNvSpPr/>
            <p:nvPr/>
          </p:nvSpPr>
          <p:spPr>
            <a:xfrm>
              <a:off x="4579966" y="2461089"/>
              <a:ext cx="2304000" cy="404994"/>
            </a:xfrm>
            <a:prstGeom prst="chevron">
              <a:avLst>
                <a:gd name="adj" fmla="val 54565"/>
              </a:avLst>
            </a:prstGeom>
            <a:solidFill>
              <a:srgbClr val="4472C4">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4" name="Pfeil: Chevron 133">
              <a:extLst>
                <a:ext uri="{FF2B5EF4-FFF2-40B4-BE49-F238E27FC236}">
                  <a16:creationId xmlns:a16="http://schemas.microsoft.com/office/drawing/2014/main" id="{6B2648C3-B331-FED4-E959-15683F759BB5}"/>
                </a:ext>
              </a:extLst>
            </p:cNvPr>
            <p:cNvSpPr/>
            <p:nvPr/>
          </p:nvSpPr>
          <p:spPr>
            <a:xfrm>
              <a:off x="2672469" y="2461089"/>
              <a:ext cx="2060904" cy="404994"/>
            </a:xfrm>
            <a:prstGeom prst="chevron">
              <a:avLst>
                <a:gd name="adj" fmla="val 54565"/>
              </a:avLst>
            </a:prstGeom>
            <a:solidFill>
              <a:srgbClr val="4472C4">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5" name="Pfeil: Chevron 134">
              <a:extLst>
                <a:ext uri="{FF2B5EF4-FFF2-40B4-BE49-F238E27FC236}">
                  <a16:creationId xmlns:a16="http://schemas.microsoft.com/office/drawing/2014/main" id="{503E063B-1222-0AF7-9CCD-879107ADF8CE}"/>
                </a:ext>
              </a:extLst>
            </p:cNvPr>
            <p:cNvSpPr/>
            <p:nvPr/>
          </p:nvSpPr>
          <p:spPr>
            <a:xfrm>
              <a:off x="6732496" y="2461089"/>
              <a:ext cx="2268000" cy="404994"/>
            </a:xfrm>
            <a:prstGeom prst="chevron">
              <a:avLst>
                <a:gd name="adj" fmla="val 54565"/>
              </a:avLst>
            </a:prstGeom>
            <a:solidFill>
              <a:srgbClr val="4472C4">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AT"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cxnSp>
          <p:nvCxnSpPr>
            <p:cNvPr id="136" name="Gerader Verbinder 135">
              <a:extLst>
                <a:ext uri="{FF2B5EF4-FFF2-40B4-BE49-F238E27FC236}">
                  <a16:creationId xmlns:a16="http://schemas.microsoft.com/office/drawing/2014/main" id="{9541033D-1444-22B4-343D-C9CE350B7CDF}"/>
                </a:ext>
              </a:extLst>
            </p:cNvPr>
            <p:cNvCxnSpPr>
              <a:cxnSpLocks/>
            </p:cNvCxnSpPr>
            <p:nvPr/>
          </p:nvCxnSpPr>
          <p:spPr>
            <a:xfrm>
              <a:off x="4569863" y="1327148"/>
              <a:ext cx="0" cy="1118007"/>
            </a:xfrm>
            <a:prstGeom prst="line">
              <a:avLst/>
            </a:prstGeom>
            <a:noFill/>
            <a:ln w="19050" cap="flat" cmpd="sng" algn="ctr">
              <a:solidFill>
                <a:srgbClr val="4472C4"/>
              </a:solidFill>
              <a:prstDash val="sysDot"/>
              <a:miter lim="800000"/>
            </a:ln>
            <a:effectLst/>
          </p:spPr>
        </p:cxnSp>
        <p:cxnSp>
          <p:nvCxnSpPr>
            <p:cNvPr id="137" name="Gerader Verbinder 136">
              <a:extLst>
                <a:ext uri="{FF2B5EF4-FFF2-40B4-BE49-F238E27FC236}">
                  <a16:creationId xmlns:a16="http://schemas.microsoft.com/office/drawing/2014/main" id="{91DC86C0-AACD-6516-7DE9-0BEBA92637CD}"/>
                </a:ext>
              </a:extLst>
            </p:cNvPr>
            <p:cNvCxnSpPr>
              <a:cxnSpLocks/>
            </p:cNvCxnSpPr>
            <p:nvPr/>
          </p:nvCxnSpPr>
          <p:spPr>
            <a:xfrm>
              <a:off x="6711449" y="1319571"/>
              <a:ext cx="0" cy="1125584"/>
            </a:xfrm>
            <a:prstGeom prst="line">
              <a:avLst/>
            </a:prstGeom>
            <a:noFill/>
            <a:ln w="19050" cap="flat" cmpd="sng" algn="ctr">
              <a:solidFill>
                <a:srgbClr val="4472C4"/>
              </a:solidFill>
              <a:prstDash val="sysDot"/>
              <a:miter lim="800000"/>
            </a:ln>
            <a:effectLst/>
          </p:spPr>
        </p:cxnSp>
        <p:sp>
          <p:nvSpPr>
            <p:cNvPr id="138" name="Textfeld 137">
              <a:extLst>
                <a:ext uri="{FF2B5EF4-FFF2-40B4-BE49-F238E27FC236}">
                  <a16:creationId xmlns:a16="http://schemas.microsoft.com/office/drawing/2014/main" id="{3EFD433F-0EE3-77F0-7676-AD972483E86C}"/>
                </a:ext>
              </a:extLst>
            </p:cNvPr>
            <p:cNvSpPr txBox="1"/>
            <p:nvPr/>
          </p:nvSpPr>
          <p:spPr>
            <a:xfrm>
              <a:off x="2904730" y="2461089"/>
              <a:ext cx="1515552"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AT" sz="1800" b="1" i="0" u="none" strike="noStrike" kern="0" cap="none" spc="0" normalizeH="0" baseline="0" noProof="0" dirty="0" err="1">
                  <a:ln>
                    <a:noFill/>
                  </a:ln>
                  <a:solidFill>
                    <a:prstClr val="black"/>
                  </a:solidFill>
                  <a:effectLst/>
                  <a:uLnTx/>
                  <a:uFillTx/>
                  <a:latin typeface="Calibri" panose="020F0502020204030204"/>
                </a:rPr>
                <a:t>Pupils</a:t>
              </a:r>
              <a:endParaRPr kumimoji="0" lang="de-AT" sz="1800" b="1" i="0" u="none" strike="noStrike" kern="0" cap="none" spc="0" normalizeH="0" baseline="0" noProof="0" dirty="0">
                <a:ln>
                  <a:noFill/>
                </a:ln>
                <a:solidFill>
                  <a:prstClr val="black"/>
                </a:solidFill>
                <a:effectLst/>
                <a:uLnTx/>
                <a:uFillTx/>
                <a:latin typeface="Calibri" panose="020F0502020204030204"/>
              </a:endParaRPr>
            </a:p>
          </p:txBody>
        </p:sp>
        <p:sp>
          <p:nvSpPr>
            <p:cNvPr id="139" name="Textfeld 138">
              <a:extLst>
                <a:ext uri="{FF2B5EF4-FFF2-40B4-BE49-F238E27FC236}">
                  <a16:creationId xmlns:a16="http://schemas.microsoft.com/office/drawing/2014/main" id="{1CD4A748-7904-A04E-ED91-1EF9EB03FD77}"/>
                </a:ext>
              </a:extLst>
            </p:cNvPr>
            <p:cNvSpPr txBox="1"/>
            <p:nvPr/>
          </p:nvSpPr>
          <p:spPr>
            <a:xfrm>
              <a:off x="5080438" y="2461089"/>
              <a:ext cx="135002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AT" sz="1800" b="1" i="0" u="none" strike="noStrike" kern="0" cap="none" spc="0" normalizeH="0" baseline="0" noProof="0" dirty="0" err="1">
                  <a:ln>
                    <a:noFill/>
                  </a:ln>
                  <a:solidFill>
                    <a:prstClr val="black"/>
                  </a:solidFill>
                  <a:effectLst/>
                  <a:uLnTx/>
                  <a:uFillTx/>
                  <a:latin typeface="Calibri" panose="020F0502020204030204"/>
                </a:rPr>
                <a:t>Students</a:t>
              </a:r>
              <a:endParaRPr kumimoji="0" lang="de-AT" sz="1800" b="1" i="0" u="none" strike="noStrike" kern="0" cap="none" spc="0" normalizeH="0" baseline="0" noProof="0" dirty="0">
                <a:ln>
                  <a:noFill/>
                </a:ln>
                <a:solidFill>
                  <a:prstClr val="black"/>
                </a:solidFill>
                <a:effectLst/>
                <a:uLnTx/>
                <a:uFillTx/>
                <a:latin typeface="Calibri" panose="020F0502020204030204"/>
              </a:endParaRPr>
            </a:p>
          </p:txBody>
        </p:sp>
        <p:sp>
          <p:nvSpPr>
            <p:cNvPr id="140" name="Textfeld 139">
              <a:extLst>
                <a:ext uri="{FF2B5EF4-FFF2-40B4-BE49-F238E27FC236}">
                  <a16:creationId xmlns:a16="http://schemas.microsoft.com/office/drawing/2014/main" id="{4F3DCA1F-90CF-FC93-4B5D-F227C02DCC69}"/>
                </a:ext>
              </a:extLst>
            </p:cNvPr>
            <p:cNvSpPr txBox="1"/>
            <p:nvPr/>
          </p:nvSpPr>
          <p:spPr>
            <a:xfrm>
              <a:off x="7107933" y="2472307"/>
              <a:ext cx="1776518"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AT" sz="1800" b="1" i="0" u="none" strike="noStrike" kern="0" cap="none" spc="0" normalizeH="0" baseline="0" noProof="0" dirty="0">
                  <a:ln>
                    <a:noFill/>
                  </a:ln>
                  <a:solidFill>
                    <a:prstClr val="black"/>
                  </a:solidFill>
                  <a:effectLst/>
                  <a:uLnTx/>
                  <a:uFillTx/>
                  <a:latin typeface="Calibri" panose="020F0502020204030204"/>
                </a:rPr>
                <a:t>Engineers</a:t>
              </a:r>
            </a:p>
          </p:txBody>
        </p:sp>
        <p:pic>
          <p:nvPicPr>
            <p:cNvPr id="141" name="Grafik 140">
              <a:extLst>
                <a:ext uri="{FF2B5EF4-FFF2-40B4-BE49-F238E27FC236}">
                  <a16:creationId xmlns:a16="http://schemas.microsoft.com/office/drawing/2014/main" id="{5E940DC3-6512-7C23-A7C6-3E9535963C19}"/>
                </a:ext>
              </a:extLst>
            </p:cNvPr>
            <p:cNvPicPr>
              <a:picLocks noChangeAspect="1"/>
            </p:cNvPicPr>
            <p:nvPr/>
          </p:nvPicPr>
          <p:blipFill rotWithShape="1">
            <a:blip r:embed="rId27">
              <a:extLst>
                <a:ext uri="{28A0092B-C50C-407E-A947-70E740481C1C}">
                  <a14:useLocalDpi xmlns:a14="http://schemas.microsoft.com/office/drawing/2010/main" val="0"/>
                </a:ext>
              </a:extLst>
            </a:blip>
            <a:srcRect l="15728" t="13983" r="14279" b="18173"/>
            <a:stretch/>
          </p:blipFill>
          <p:spPr>
            <a:xfrm>
              <a:off x="3255815" y="1456559"/>
              <a:ext cx="969115" cy="939352"/>
            </a:xfrm>
            <a:prstGeom prst="rect">
              <a:avLst/>
            </a:prstGeom>
          </p:spPr>
        </p:pic>
        <p:pic>
          <p:nvPicPr>
            <p:cNvPr id="142" name="Grafik 141">
              <a:extLst>
                <a:ext uri="{FF2B5EF4-FFF2-40B4-BE49-F238E27FC236}">
                  <a16:creationId xmlns:a16="http://schemas.microsoft.com/office/drawing/2014/main" id="{41FE4C92-6958-583D-DD8A-D17BAAC92CB5}"/>
                </a:ext>
              </a:extLst>
            </p:cNvPr>
            <p:cNvPicPr>
              <a:picLocks noChangeAspect="1"/>
            </p:cNvPicPr>
            <p:nvPr/>
          </p:nvPicPr>
          <p:blipFill rotWithShape="1">
            <a:blip r:embed="rId28">
              <a:extLst>
                <a:ext uri="{28A0092B-C50C-407E-A947-70E740481C1C}">
                  <a14:useLocalDpi xmlns:a14="http://schemas.microsoft.com/office/drawing/2010/main" val="0"/>
                </a:ext>
              </a:extLst>
            </a:blip>
            <a:srcRect l="43719" t="8333" r="738" b="58462"/>
            <a:stretch/>
          </p:blipFill>
          <p:spPr>
            <a:xfrm>
              <a:off x="4856478" y="1467471"/>
              <a:ext cx="1635364" cy="977684"/>
            </a:xfrm>
            <a:prstGeom prst="rect">
              <a:avLst/>
            </a:prstGeom>
          </p:spPr>
        </p:pic>
        <p:pic>
          <p:nvPicPr>
            <p:cNvPr id="143" name="Grafik 142">
              <a:extLst>
                <a:ext uri="{FF2B5EF4-FFF2-40B4-BE49-F238E27FC236}">
                  <a16:creationId xmlns:a16="http://schemas.microsoft.com/office/drawing/2014/main" id="{F54D4B10-92AA-F0A0-4EA6-B78608E2BC69}"/>
                </a:ext>
              </a:extLst>
            </p:cNvPr>
            <p:cNvPicPr>
              <a:picLocks noChangeAspect="1"/>
            </p:cNvPicPr>
            <p:nvPr/>
          </p:nvPicPr>
          <p:blipFill rotWithShape="1">
            <a:blip r:embed="rId29">
              <a:clrChange>
                <a:clrFrom>
                  <a:srgbClr val="E8E8E8"/>
                </a:clrFrom>
                <a:clrTo>
                  <a:srgbClr val="E8E8E8">
                    <a:alpha val="0"/>
                  </a:srgbClr>
                </a:clrTo>
              </a:clrChange>
              <a:extLst>
                <a:ext uri="{28A0092B-C50C-407E-A947-70E740481C1C}">
                  <a14:useLocalDpi xmlns:a14="http://schemas.microsoft.com/office/drawing/2010/main" val="0"/>
                </a:ext>
              </a:extLst>
            </a:blip>
            <a:srcRect t="17080" b="26174"/>
            <a:stretch/>
          </p:blipFill>
          <p:spPr>
            <a:xfrm>
              <a:off x="6877647" y="1456559"/>
              <a:ext cx="1902336" cy="865987"/>
            </a:xfrm>
            <a:prstGeom prst="rect">
              <a:avLst/>
            </a:prstGeom>
          </p:spPr>
        </p:pic>
        <p:pic>
          <p:nvPicPr>
            <p:cNvPr id="144" name="Grafik 143" descr="Link">
              <a:extLst>
                <a:ext uri="{FF2B5EF4-FFF2-40B4-BE49-F238E27FC236}">
                  <a16:creationId xmlns:a16="http://schemas.microsoft.com/office/drawing/2014/main" id="{8B62C56E-A4C2-0A61-3B44-D7515B795056}"/>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rot="18813019">
              <a:off x="6680017" y="2468686"/>
              <a:ext cx="396000" cy="396000"/>
            </a:xfrm>
            <a:prstGeom prst="rect">
              <a:avLst/>
            </a:prstGeom>
          </p:spPr>
        </p:pic>
        <p:pic>
          <p:nvPicPr>
            <p:cNvPr id="145" name="Grafik 144" descr="Link">
              <a:extLst>
                <a:ext uri="{FF2B5EF4-FFF2-40B4-BE49-F238E27FC236}">
                  <a16:creationId xmlns:a16="http://schemas.microsoft.com/office/drawing/2014/main" id="{EF7AAC48-72E4-FD22-B2E1-C43F8B55C9A2}"/>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rot="18813019">
              <a:off x="4529294" y="2473608"/>
              <a:ext cx="396000" cy="396000"/>
            </a:xfrm>
            <a:prstGeom prst="rect">
              <a:avLst/>
            </a:prstGeom>
          </p:spPr>
        </p:pic>
      </p:grpSp>
      <p:sp>
        <p:nvSpPr>
          <p:cNvPr id="147" name="Textfeld 146">
            <a:extLst>
              <a:ext uri="{FF2B5EF4-FFF2-40B4-BE49-F238E27FC236}">
                <a16:creationId xmlns:a16="http://schemas.microsoft.com/office/drawing/2014/main" id="{3DA2DF4C-E423-B3DA-69A6-FA340E033AC8}"/>
              </a:ext>
            </a:extLst>
          </p:cNvPr>
          <p:cNvSpPr txBox="1"/>
          <p:nvPr/>
        </p:nvSpPr>
        <p:spPr>
          <a:xfrm>
            <a:off x="381000" y="3558709"/>
            <a:ext cx="4364562" cy="923330"/>
          </a:xfrm>
          <a:prstGeom prst="rect">
            <a:avLst/>
          </a:prstGeom>
          <a:noFill/>
        </p:spPr>
        <p:txBody>
          <a:bodyPr wrap="square" rtlCol="0">
            <a:spAutoFit/>
          </a:bodyPr>
          <a:lstStyle/>
          <a:p>
            <a:r>
              <a:rPr kumimoji="0" lang="de-AT" sz="1800" b="1" i="0" u="none" strike="noStrike" kern="0" cap="none" spc="0" normalizeH="0" baseline="0" noProof="0" dirty="0">
                <a:ln>
                  <a:noFill/>
                </a:ln>
                <a:solidFill>
                  <a:prstClr val="black"/>
                </a:solidFill>
                <a:effectLst/>
                <a:uLnTx/>
                <a:uFillTx/>
              </a:rPr>
              <a:t>Investigation </a:t>
            </a:r>
            <a:r>
              <a:rPr kumimoji="0" lang="de-AT" sz="1800" b="1" i="0" u="none" strike="noStrike" kern="0" cap="none" spc="0" normalizeH="0" baseline="0" noProof="0" dirty="0" err="1">
                <a:ln>
                  <a:noFill/>
                </a:ln>
                <a:solidFill>
                  <a:prstClr val="black"/>
                </a:solidFill>
                <a:effectLst/>
                <a:uLnTx/>
                <a:uFillTx/>
              </a:rPr>
              <a:t>of</a:t>
            </a:r>
            <a:r>
              <a:rPr kumimoji="0" lang="de-AT" sz="1800" b="1" i="0" u="none" strike="noStrike" kern="0" cap="none" spc="0" normalizeH="0" baseline="0" noProof="0" dirty="0">
                <a:ln>
                  <a:noFill/>
                </a:ln>
                <a:solidFill>
                  <a:prstClr val="black"/>
                </a:solidFill>
                <a:effectLst/>
                <a:uLnTx/>
                <a:uFillTx/>
              </a:rPr>
              <a:t> </a:t>
            </a:r>
            <a:r>
              <a:rPr kumimoji="0" lang="de-AT" sz="1800" b="1" i="0" u="none" strike="noStrike" kern="0" cap="none" spc="0" normalizeH="0" baseline="0" noProof="0" dirty="0" err="1">
                <a:ln>
                  <a:noFill/>
                </a:ln>
                <a:solidFill>
                  <a:prstClr val="black"/>
                </a:solidFill>
                <a:effectLst/>
                <a:uLnTx/>
                <a:uFillTx/>
              </a:rPr>
              <a:t>required</a:t>
            </a:r>
            <a:r>
              <a:rPr kumimoji="0" lang="de-AT" sz="1800" b="1" i="0" u="none" strike="noStrike" kern="0" cap="none" spc="0" normalizeH="0" baseline="0" noProof="0" dirty="0">
                <a:ln>
                  <a:noFill/>
                </a:ln>
                <a:solidFill>
                  <a:prstClr val="black"/>
                </a:solidFill>
                <a:effectLst/>
                <a:uLnTx/>
                <a:uFillTx/>
              </a:rPr>
              <a:t> </a:t>
            </a:r>
            <a:br>
              <a:rPr kumimoji="0" lang="de-AT" sz="1800" b="1" i="0" u="none" strike="noStrike" kern="0" cap="none" spc="0" normalizeH="0" baseline="0" noProof="0" dirty="0">
                <a:ln>
                  <a:noFill/>
                </a:ln>
                <a:solidFill>
                  <a:prstClr val="black"/>
                </a:solidFill>
                <a:effectLst/>
                <a:uLnTx/>
                <a:uFillTx/>
              </a:rPr>
            </a:br>
            <a:r>
              <a:rPr kumimoji="0" lang="de-AT" sz="1800" b="1" i="0" u="none" strike="noStrike" kern="0" cap="none" spc="0" normalizeH="0" baseline="0" noProof="0" dirty="0" err="1">
                <a:ln>
                  <a:noFill/>
                </a:ln>
                <a:solidFill>
                  <a:prstClr val="black"/>
                </a:solidFill>
                <a:effectLst/>
                <a:uLnTx/>
                <a:uFillTx/>
              </a:rPr>
              <a:t>competences</a:t>
            </a:r>
            <a:r>
              <a:rPr kumimoji="0" lang="de-AT" sz="1800" b="1" i="0" u="none" strike="noStrike" kern="0" cap="none" spc="0" normalizeH="0" baseline="0" noProof="0" dirty="0">
                <a:ln>
                  <a:noFill/>
                </a:ln>
                <a:solidFill>
                  <a:prstClr val="black"/>
                </a:solidFill>
                <a:effectLst/>
                <a:uLnTx/>
                <a:uFillTx/>
              </a:rPr>
              <a:t> </a:t>
            </a:r>
            <a:r>
              <a:rPr kumimoji="0" lang="de-AT" sz="1800" b="1" i="0" u="none" strike="noStrike" kern="0" cap="none" spc="0" normalizeH="0" baseline="0" noProof="0" dirty="0" err="1">
                <a:ln>
                  <a:noFill/>
                </a:ln>
                <a:solidFill>
                  <a:prstClr val="black"/>
                </a:solidFill>
                <a:effectLst/>
                <a:uLnTx/>
                <a:uFillTx/>
              </a:rPr>
              <a:t>of</a:t>
            </a:r>
            <a:r>
              <a:rPr kumimoji="0" lang="de-AT" sz="1800" b="1" i="0" u="none" strike="noStrike" kern="0" cap="none" spc="0" normalizeH="0" baseline="0" noProof="0" dirty="0">
                <a:ln>
                  <a:noFill/>
                </a:ln>
                <a:solidFill>
                  <a:prstClr val="black"/>
                </a:solidFill>
                <a:effectLst/>
                <a:uLnTx/>
                <a:uFillTx/>
              </a:rPr>
              <a:t> </a:t>
            </a:r>
            <a:r>
              <a:rPr kumimoji="0" lang="de-AT" sz="1800" b="1" i="0" u="none" strike="noStrike" kern="0" cap="none" spc="0" normalizeH="0" baseline="0" noProof="0" dirty="0" err="1">
                <a:ln>
                  <a:noFill/>
                </a:ln>
                <a:solidFill>
                  <a:prstClr val="black"/>
                </a:solidFill>
                <a:effectLst/>
                <a:uLnTx/>
                <a:uFillTx/>
              </a:rPr>
              <a:t>future</a:t>
            </a:r>
            <a:r>
              <a:rPr kumimoji="0" lang="de-AT" sz="1800" b="1" i="0" u="none" strike="noStrike" kern="0" cap="none" spc="0" normalizeH="0" baseline="0" noProof="0" dirty="0">
                <a:ln>
                  <a:noFill/>
                </a:ln>
                <a:solidFill>
                  <a:prstClr val="black"/>
                </a:solidFill>
                <a:effectLst/>
                <a:uLnTx/>
                <a:uFillTx/>
              </a:rPr>
              <a:t> </a:t>
            </a:r>
            <a:r>
              <a:rPr kumimoji="0" lang="de-AT" sz="1800" b="1" i="0" u="none" strike="noStrike" kern="0" cap="none" spc="0" normalizeH="0" baseline="0" noProof="0" dirty="0" err="1">
                <a:ln>
                  <a:noFill/>
                </a:ln>
                <a:solidFill>
                  <a:prstClr val="black"/>
                </a:solidFill>
                <a:effectLst/>
                <a:uLnTx/>
                <a:uFillTx/>
              </a:rPr>
              <a:t>engineers</a:t>
            </a:r>
            <a:endParaRPr kumimoji="0" lang="de-AT" sz="1800" b="1" i="0" u="none" strike="noStrike" kern="0" cap="none" spc="0" normalizeH="0" baseline="0" noProof="0" dirty="0">
              <a:ln>
                <a:noFill/>
              </a:ln>
              <a:solidFill>
                <a:prstClr val="black"/>
              </a:solidFill>
              <a:effectLst/>
              <a:uLnTx/>
              <a:uFillTx/>
            </a:endParaRPr>
          </a:p>
          <a:p>
            <a:endParaRPr lang="de-AT" dirty="0"/>
          </a:p>
        </p:txBody>
      </p:sp>
      <p:sp>
        <p:nvSpPr>
          <p:cNvPr id="148" name="Textfeld 147">
            <a:extLst>
              <a:ext uri="{FF2B5EF4-FFF2-40B4-BE49-F238E27FC236}">
                <a16:creationId xmlns:a16="http://schemas.microsoft.com/office/drawing/2014/main" id="{4AF1E76A-1B8B-4A31-8CFB-0B216FD90630}"/>
              </a:ext>
            </a:extLst>
          </p:cNvPr>
          <p:cNvSpPr txBox="1"/>
          <p:nvPr/>
        </p:nvSpPr>
        <p:spPr>
          <a:xfrm>
            <a:off x="8577363" y="3541629"/>
            <a:ext cx="3825337" cy="923330"/>
          </a:xfrm>
          <a:prstGeom prst="rect">
            <a:avLst/>
          </a:prstGeom>
          <a:noFill/>
        </p:spPr>
        <p:txBody>
          <a:bodyPr wrap="square" rtlCol="0">
            <a:spAutoFit/>
          </a:bodyPr>
          <a:lstStyle/>
          <a:p>
            <a:r>
              <a:rPr kumimoji="0" lang="de-AT" sz="1800" b="1" i="0" u="none" strike="noStrike" kern="0" cap="none" spc="0" normalizeH="0" baseline="0" noProof="0" dirty="0">
                <a:ln>
                  <a:noFill/>
                </a:ln>
                <a:solidFill>
                  <a:prstClr val="black"/>
                </a:solidFill>
                <a:effectLst/>
                <a:uLnTx/>
                <a:uFillTx/>
              </a:rPr>
              <a:t>Development </a:t>
            </a:r>
            <a:r>
              <a:rPr kumimoji="0" lang="de-AT" sz="1800" b="1" i="0" u="none" strike="noStrike" kern="0" cap="none" spc="0" normalizeH="0" baseline="0" noProof="0" dirty="0" err="1">
                <a:ln>
                  <a:noFill/>
                </a:ln>
                <a:solidFill>
                  <a:prstClr val="black"/>
                </a:solidFill>
                <a:effectLst/>
                <a:uLnTx/>
                <a:uFillTx/>
              </a:rPr>
              <a:t>of</a:t>
            </a:r>
            <a:r>
              <a:rPr kumimoji="0" lang="de-AT" sz="1800" b="1" i="0" u="none" strike="noStrike" kern="0" cap="none" spc="0" normalizeH="0" baseline="0" noProof="0" dirty="0">
                <a:ln>
                  <a:noFill/>
                </a:ln>
                <a:solidFill>
                  <a:prstClr val="black"/>
                </a:solidFill>
                <a:effectLst/>
                <a:uLnTx/>
                <a:uFillTx/>
              </a:rPr>
              <a:t> </a:t>
            </a:r>
            <a:br>
              <a:rPr kumimoji="0" lang="de-AT" sz="1800" b="1" i="0" u="none" strike="noStrike" kern="0" cap="none" spc="0" normalizeH="0" baseline="0" noProof="0" dirty="0">
                <a:ln>
                  <a:noFill/>
                </a:ln>
                <a:solidFill>
                  <a:prstClr val="black"/>
                </a:solidFill>
                <a:effectLst/>
                <a:uLnTx/>
                <a:uFillTx/>
              </a:rPr>
            </a:br>
            <a:r>
              <a:rPr kumimoji="0" lang="de-AT" sz="1800" b="1" i="0" u="none" strike="noStrike" kern="0" cap="none" spc="0" normalizeH="0" baseline="0" noProof="0" dirty="0" err="1">
                <a:ln>
                  <a:noFill/>
                </a:ln>
                <a:solidFill>
                  <a:prstClr val="black"/>
                </a:solidFill>
                <a:effectLst/>
                <a:uLnTx/>
                <a:uFillTx/>
              </a:rPr>
              <a:t>compentence</a:t>
            </a:r>
            <a:r>
              <a:rPr kumimoji="0" lang="de-AT" sz="1800" b="1" i="0" u="none" strike="noStrike" kern="0" cap="none" spc="0" normalizeH="0" baseline="0" noProof="0" dirty="0">
                <a:ln>
                  <a:noFill/>
                </a:ln>
                <a:solidFill>
                  <a:prstClr val="black"/>
                </a:solidFill>
                <a:effectLst/>
                <a:uLnTx/>
                <a:uFillTx/>
              </a:rPr>
              <a:t> </a:t>
            </a:r>
            <a:r>
              <a:rPr kumimoji="0" lang="de-AT" sz="1800" b="1" i="0" u="none" strike="noStrike" kern="0" cap="none" spc="0" normalizeH="0" baseline="0" noProof="0" dirty="0" err="1">
                <a:ln>
                  <a:noFill/>
                </a:ln>
                <a:solidFill>
                  <a:prstClr val="black"/>
                </a:solidFill>
                <a:effectLst/>
                <a:uLnTx/>
                <a:uFillTx/>
              </a:rPr>
              <a:t>profiles</a:t>
            </a:r>
            <a:endParaRPr kumimoji="0" lang="de-AT" sz="1800" b="1" i="0" u="none" strike="noStrike" kern="0" cap="none" spc="0" normalizeH="0" baseline="0" noProof="0" dirty="0">
              <a:ln>
                <a:noFill/>
              </a:ln>
              <a:solidFill>
                <a:prstClr val="black"/>
              </a:solidFill>
              <a:effectLst/>
              <a:uLnTx/>
              <a:uFillTx/>
            </a:endParaRPr>
          </a:p>
          <a:p>
            <a:endParaRPr lang="de-AT" dirty="0"/>
          </a:p>
        </p:txBody>
      </p:sp>
      <p:pic>
        <p:nvPicPr>
          <p:cNvPr id="151" name="Grafik 150" descr="Ein Bild, das Text, Logo, Grafiken, Schrift enthält.&#10;&#10;Automatisch generierte Beschreibung">
            <a:extLst>
              <a:ext uri="{FF2B5EF4-FFF2-40B4-BE49-F238E27FC236}">
                <a16:creationId xmlns:a16="http://schemas.microsoft.com/office/drawing/2014/main" id="{44FC0D90-8658-265E-C6F7-DBB8BC062C47}"/>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3925452" y="4346021"/>
            <a:ext cx="4213906" cy="1685277"/>
          </a:xfrm>
          <a:prstGeom prst="rect">
            <a:avLst/>
          </a:prstGeom>
        </p:spPr>
      </p:pic>
      <p:pic>
        <p:nvPicPr>
          <p:cNvPr id="4" name="Grafik 3" descr="Ein Bild, das Text, Grafiken, Logo, Schrift enthält.&#10;&#10;Automatisch generierte Beschreibung">
            <a:extLst>
              <a:ext uri="{FF2B5EF4-FFF2-40B4-BE49-F238E27FC236}">
                <a16:creationId xmlns:a16="http://schemas.microsoft.com/office/drawing/2014/main" id="{16A941A1-E9B0-1634-9F4D-F29281769A22}"/>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4124374" y="4443056"/>
            <a:ext cx="3599904" cy="1439717"/>
          </a:xfrm>
          <a:prstGeom prst="rect">
            <a:avLst/>
          </a:prstGeom>
        </p:spPr>
      </p:pic>
      <p:sp>
        <p:nvSpPr>
          <p:cNvPr id="2" name="Text Placeholder 1">
            <a:extLst>
              <a:ext uri="{FF2B5EF4-FFF2-40B4-BE49-F238E27FC236}">
                <a16:creationId xmlns:a16="http://schemas.microsoft.com/office/drawing/2014/main" id="{5F19579B-F3E6-41EB-7770-BED0FDE7DDB0}"/>
              </a:ext>
            </a:extLst>
          </p:cNvPr>
          <p:cNvSpPr>
            <a:spLocks noGrp="1"/>
          </p:cNvSpPr>
          <p:nvPr>
            <p:ph type="body" sz="quarter" idx="11"/>
          </p:nvPr>
        </p:nvSpPr>
        <p:spPr/>
        <p:txBody>
          <a:bodyPr/>
          <a:lstStyle/>
          <a:p>
            <a:endParaRPr lang="en-GB"/>
          </a:p>
        </p:txBody>
      </p:sp>
      <p:pic>
        <p:nvPicPr>
          <p:cNvPr id="3" name="Picture 2">
            <a:extLst>
              <a:ext uri="{FF2B5EF4-FFF2-40B4-BE49-F238E27FC236}">
                <a16:creationId xmlns:a16="http://schemas.microsoft.com/office/drawing/2014/main" id="{0E424EBC-2095-38EF-BF35-574DC63D4E77}"/>
              </a:ext>
            </a:extLst>
          </p:cNvPr>
          <p:cNvPicPr>
            <a:picLocks noChangeAspect="1"/>
          </p:cNvPicPr>
          <p:nvPr/>
        </p:nvPicPr>
        <p:blipFill>
          <a:blip r:embed="rId34"/>
          <a:stretch>
            <a:fillRect/>
          </a:stretch>
        </p:blipFill>
        <p:spPr>
          <a:xfrm>
            <a:off x="381000" y="1670621"/>
            <a:ext cx="3944854" cy="1737511"/>
          </a:xfrm>
          <a:prstGeom prst="rect">
            <a:avLst/>
          </a:prstGeom>
        </p:spPr>
      </p:pic>
    </p:spTree>
    <p:extLst>
      <p:ext uri="{BB962C8B-B14F-4D97-AF65-F5344CB8AC3E}">
        <p14:creationId xmlns:p14="http://schemas.microsoft.com/office/powerpoint/2010/main" val="3231886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p:bldP spid="14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2">
            <a:extLst>
              <a:ext uri="{FF2B5EF4-FFF2-40B4-BE49-F238E27FC236}">
                <a16:creationId xmlns:a16="http://schemas.microsoft.com/office/drawing/2014/main" id="{91FE4AD3-65C4-7767-44BE-D98EB1A72F93}"/>
              </a:ext>
            </a:extLst>
          </p:cNvPr>
          <p:cNvSpPr>
            <a:spLocks noGrp="1"/>
          </p:cNvSpPr>
          <p:nvPr>
            <p:ph type="title"/>
          </p:nvPr>
        </p:nvSpPr>
        <p:spPr>
          <a:xfrm>
            <a:off x="247152" y="193116"/>
            <a:ext cx="10515600" cy="782638"/>
          </a:xfrm>
        </p:spPr>
        <p:txBody>
          <a:bodyPr/>
          <a:lstStyle/>
          <a:p>
            <a:r>
              <a:rPr lang="en-GB" altLang="en-US" b="0" dirty="0">
                <a:latin typeface="Calibri Light" panose="020F0302020204030204" pitchFamily="34" charset="0"/>
                <a:ea typeface="Calibri Light" panose="020F0302020204030204" pitchFamily="34" charset="0"/>
                <a:cs typeface="Calibri Light" panose="020F0302020204030204" pitchFamily="34" charset="0"/>
              </a:rPr>
              <a:t>NTUA Education Projects</a:t>
            </a:r>
            <a:br>
              <a:rPr lang="en-GB" altLang="en-US" b="0" dirty="0">
                <a:latin typeface="Calibri Light" panose="020F0302020204030204" pitchFamily="34" charset="0"/>
                <a:ea typeface="Calibri Light" panose="020F0302020204030204" pitchFamily="34" charset="0"/>
                <a:cs typeface="Calibri Light" panose="020F0302020204030204" pitchFamily="34" charset="0"/>
              </a:rPr>
            </a:br>
            <a:r>
              <a:rPr lang="el-GR" altLang="en-US" b="0" dirty="0">
                <a:latin typeface="Calibri Light" panose="020F0302020204030204" pitchFamily="34" charset="0"/>
                <a:ea typeface="Calibri Light" panose="020F0302020204030204" pitchFamily="34" charset="0"/>
                <a:cs typeface="Calibri Light" panose="020F0302020204030204" pitchFamily="34" charset="0"/>
              </a:rPr>
              <a:t>ΕΕ4Μ </a:t>
            </a:r>
            <a:r>
              <a:rPr lang="es-ES" altLang="en-US" b="0" dirty="0">
                <a:latin typeface="Calibri Light" panose="020F0302020204030204" pitchFamily="34" charset="0"/>
                <a:ea typeface="Calibri Light" panose="020F0302020204030204" pitchFamily="34" charset="0"/>
                <a:cs typeface="Calibri Light" panose="020F0302020204030204" pitchFamily="34" charset="0"/>
              </a:rPr>
              <a:t>WP3 </a:t>
            </a:r>
            <a:r>
              <a:rPr lang="es-ES" altLang="en-US" b="0" dirty="0" err="1">
                <a:latin typeface="Calibri Light" panose="020F0302020204030204" pitchFamily="34" charset="0"/>
                <a:ea typeface="Calibri Light" panose="020F0302020204030204" pitchFamily="34" charset="0"/>
                <a:cs typeface="Calibri Light" panose="020F0302020204030204" pitchFamily="34" charset="0"/>
              </a:rPr>
              <a:t>Recommendations</a:t>
            </a:r>
            <a:r>
              <a:rPr lang="el-GR" altLang="en-US" b="0" dirty="0">
                <a:latin typeface="Calibri Light" panose="020F0302020204030204" pitchFamily="34" charset="0"/>
                <a:ea typeface="Calibri Light" panose="020F0302020204030204" pitchFamily="34" charset="0"/>
                <a:cs typeface="Calibri Light" panose="020F0302020204030204" pitchFamily="34" charset="0"/>
              </a:rPr>
              <a:t> &amp; </a:t>
            </a:r>
            <a:r>
              <a:rPr lang="es-ES" altLang="en-US" b="0" dirty="0" err="1">
                <a:latin typeface="Calibri Light" panose="020F0302020204030204" pitchFamily="34" charset="0"/>
                <a:ea typeface="Calibri Light" panose="020F0302020204030204" pitchFamily="34" charset="0"/>
                <a:cs typeface="Calibri Light" panose="020F0302020204030204" pitchFamily="34" charset="0"/>
              </a:rPr>
              <a:t>next</a:t>
            </a:r>
            <a:r>
              <a:rPr lang="es-ES" altLang="en-US" b="0" dirty="0">
                <a:latin typeface="Calibri Light" panose="020F0302020204030204" pitchFamily="34" charset="0"/>
                <a:ea typeface="Calibri Light" panose="020F0302020204030204" pitchFamily="34" charset="0"/>
                <a:cs typeface="Calibri Light" panose="020F0302020204030204" pitchFamily="34" charset="0"/>
              </a:rPr>
              <a:t> </a:t>
            </a:r>
            <a:r>
              <a:rPr lang="es-ES" altLang="en-US" b="0" dirty="0" err="1">
                <a:latin typeface="Calibri Light" panose="020F0302020204030204" pitchFamily="34" charset="0"/>
                <a:ea typeface="Calibri Light" panose="020F0302020204030204" pitchFamily="34" charset="0"/>
                <a:cs typeface="Calibri Light" panose="020F0302020204030204" pitchFamily="34" charset="0"/>
              </a:rPr>
              <a:t>steps</a:t>
            </a:r>
            <a:endParaRPr lang="en-US" altLang="en-US" b="0" dirty="0">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23556" name="Graphic 5" descr="Remote work with solid fill">
            <a:extLst>
              <a:ext uri="{FF2B5EF4-FFF2-40B4-BE49-F238E27FC236}">
                <a16:creationId xmlns:a16="http://schemas.microsoft.com/office/drawing/2014/main" id="{A30C4C74-2361-D548-659D-DFDEE8D4192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5963" y="1497013"/>
            <a:ext cx="1101725"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Graphic 7" descr="Diploma roll with solid fill">
            <a:extLst>
              <a:ext uri="{FF2B5EF4-FFF2-40B4-BE49-F238E27FC236}">
                <a16:creationId xmlns:a16="http://schemas.microsoft.com/office/drawing/2014/main" id="{1508C024-36F4-5118-5652-43A4809D03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3575" y="3130550"/>
            <a:ext cx="11049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Graphic 9" descr="Graduation cap outline">
            <a:extLst>
              <a:ext uri="{FF2B5EF4-FFF2-40B4-BE49-F238E27FC236}">
                <a16:creationId xmlns:a16="http://schemas.microsoft.com/office/drawing/2014/main" id="{54EB0134-A591-91DB-C6E5-92C302DAFA9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3575" y="4849813"/>
            <a:ext cx="11049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Diagram 6">
            <a:extLst>
              <a:ext uri="{FF2B5EF4-FFF2-40B4-BE49-F238E27FC236}">
                <a16:creationId xmlns:a16="http://schemas.microsoft.com/office/drawing/2014/main" id="{F2C7CF95-7FCE-C5A7-AC8F-0DBCFB0A4D7D}"/>
              </a:ext>
            </a:extLst>
          </p:cNvPr>
          <p:cNvGraphicFramePr/>
          <p:nvPr>
            <p:extLst>
              <p:ext uri="{D42A27DB-BD31-4B8C-83A1-F6EECF244321}">
                <p14:modId xmlns:p14="http://schemas.microsoft.com/office/powerpoint/2010/main" val="3293313357"/>
              </p:ext>
            </p:extLst>
          </p:nvPr>
        </p:nvGraphicFramePr>
        <p:xfrm>
          <a:off x="1986854" y="1175657"/>
          <a:ext cx="5803834" cy="489595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3561" name="Picture 4">
            <a:extLst>
              <a:ext uri="{FF2B5EF4-FFF2-40B4-BE49-F238E27FC236}">
                <a16:creationId xmlns:a16="http://schemas.microsoft.com/office/drawing/2014/main" id="{8EA120AF-A2AB-F746-150C-6D3002DC0B3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10600" y="1470025"/>
            <a:ext cx="2759075"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B98FE194-4C00-5AD3-203E-75D302E82B0C}"/>
              </a:ext>
            </a:extLst>
          </p:cNvPr>
          <p:cNvSpPr txBox="1"/>
          <p:nvPr/>
        </p:nvSpPr>
        <p:spPr>
          <a:xfrm>
            <a:off x="8120063" y="4097338"/>
            <a:ext cx="3740150" cy="1477962"/>
          </a:xfrm>
          <a:prstGeom prst="rect">
            <a:avLst/>
          </a:prstGeom>
          <a:noFill/>
        </p:spPr>
        <p:txBody>
          <a:bodyPr>
            <a:spAutoFit/>
          </a:bodyPr>
          <a:lstStyle/>
          <a:p>
            <a:pPr algn="ctr" fontAlgn="auto">
              <a:spcBef>
                <a:spcPts val="0"/>
              </a:spcBef>
              <a:spcAft>
                <a:spcPts val="0"/>
              </a:spcAft>
              <a:defRPr/>
            </a:pPr>
            <a:r>
              <a:rPr lang="es-ES" dirty="0">
                <a:latin typeface="+mn-lt"/>
                <a:cs typeface="+mn-cs"/>
              </a:rPr>
              <a:t>Further insights are now </a:t>
            </a:r>
            <a:r>
              <a:rPr lang="es-ES">
                <a:latin typeface="+mn-lt"/>
                <a:cs typeface="+mn-cs"/>
              </a:rPr>
              <a:t>collected via </a:t>
            </a:r>
            <a:r>
              <a:rPr lang="es-ES" dirty="0">
                <a:latin typeface="+mn-lt"/>
                <a:cs typeface="+mn-cs"/>
              </a:rPr>
              <a:t>survey on “</a:t>
            </a:r>
            <a:r>
              <a:rPr lang="es-ES" i="1" dirty="0">
                <a:latin typeface="+mn-lt"/>
                <a:cs typeface="+mn-cs"/>
              </a:rPr>
              <a:t>Specific Competency</a:t>
            </a:r>
            <a:r>
              <a:rPr lang="en-US" i="1" dirty="0">
                <a:latin typeface="+mn-lt"/>
                <a:cs typeface="+mn-cs"/>
              </a:rPr>
              <a:t>-based requirements for SSOM”. </a:t>
            </a:r>
            <a:r>
              <a:rPr lang="en-US" b="1" i="1" dirty="0">
                <a:effectLst>
                  <a:outerShdw blurRad="38100" dist="38100" dir="2700000" algn="tl">
                    <a:srgbClr val="000000">
                      <a:alpha val="43137"/>
                    </a:srgbClr>
                  </a:outerShdw>
                </a:effectLst>
                <a:latin typeface="+mn-lt"/>
                <a:cs typeface="+mn-cs"/>
              </a:rPr>
              <a:t>Please use the QR code above to participate</a:t>
            </a:r>
            <a:r>
              <a:rPr lang="en-US" dirty="0">
                <a:latin typeface="+mn-lt"/>
                <a:cs typeface="+mn-cs"/>
              </a:rPr>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1BC28A1-B6BF-E98B-A95C-35895DBB8B17}"/>
              </a:ext>
            </a:extLst>
          </p:cNvPr>
          <p:cNvSpPr>
            <a:spLocks noGrp="1"/>
          </p:cNvSpPr>
          <p:nvPr>
            <p:ph type="ctrTitle" idx="4294967295"/>
          </p:nvPr>
        </p:nvSpPr>
        <p:spPr>
          <a:xfrm>
            <a:off x="1446179" y="2588419"/>
            <a:ext cx="9144000" cy="1681162"/>
          </a:xfrm>
        </p:spPr>
        <p:txBody>
          <a:bodyPr>
            <a:normAutofit fontScale="90000"/>
          </a:bodyPr>
          <a:lstStyle/>
          <a:p>
            <a:br>
              <a:rPr lang="el-GR" dirty="0"/>
            </a:br>
            <a:br>
              <a:rPr lang="el-GR" dirty="0"/>
            </a:br>
            <a:endParaRPr lang="en-US" dirty="0"/>
          </a:p>
        </p:txBody>
      </p:sp>
      <p:sp>
        <p:nvSpPr>
          <p:cNvPr id="2" name="Title 1">
            <a:extLst>
              <a:ext uri="{FF2B5EF4-FFF2-40B4-BE49-F238E27FC236}">
                <a16:creationId xmlns:a16="http://schemas.microsoft.com/office/drawing/2014/main" id="{DA9B1B78-A9C7-EDC4-84E1-C86651C7EB9B}"/>
              </a:ext>
            </a:extLst>
          </p:cNvPr>
          <p:cNvSpPr txBox="1">
            <a:spLocks/>
          </p:cNvSpPr>
          <p:nvPr/>
        </p:nvSpPr>
        <p:spPr>
          <a:xfrm>
            <a:off x="190600" y="701277"/>
            <a:ext cx="10824618" cy="65377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lang="en-GB" sz="4000" b="1" kern="1200">
                <a:solidFill>
                  <a:srgbClr val="00509B"/>
                </a:solidFill>
                <a:latin typeface="+mn-lt"/>
                <a:ea typeface="+mj-ea"/>
                <a:cs typeface="+mj-cs"/>
              </a:defRPr>
            </a:lvl1pPr>
          </a:lstStyle>
          <a:p>
            <a:r>
              <a:rPr lang="en-US" b="0" dirty="0">
                <a:latin typeface="Calibri Light" panose="020F0302020204030204" pitchFamily="34" charset="0"/>
                <a:ea typeface="Calibri Light" panose="020F0302020204030204" pitchFamily="34" charset="0"/>
                <a:cs typeface="Calibri Light" panose="020F0302020204030204" pitchFamily="34" charset="0"/>
              </a:rPr>
              <a:t>NTUA in the European University Alliance  </a:t>
            </a:r>
            <a:r>
              <a:rPr lang="en-US" b="0" dirty="0" err="1">
                <a:latin typeface="Calibri Light" panose="020F0302020204030204" pitchFamily="34" charset="0"/>
                <a:ea typeface="Calibri Light" panose="020F0302020204030204" pitchFamily="34" charset="0"/>
                <a:cs typeface="Calibri Light" panose="020F0302020204030204" pitchFamily="34" charset="0"/>
              </a:rPr>
              <a:t>EULiST</a:t>
            </a:r>
            <a:r>
              <a:rPr lang="en-US" b="0" dirty="0">
                <a:latin typeface="Calibri Light" panose="020F0302020204030204" pitchFamily="34" charset="0"/>
                <a:ea typeface="Calibri Light" panose="020F0302020204030204" pitchFamily="34" charset="0"/>
                <a:cs typeface="Calibri Light" panose="020F0302020204030204" pitchFamily="34" charset="0"/>
              </a:rPr>
              <a:t>  </a:t>
            </a:r>
          </a:p>
          <a:p>
            <a:r>
              <a:rPr lang="en-US" sz="3200" b="0" dirty="0">
                <a:latin typeface="Calibri Light" panose="020F0302020204030204" pitchFamily="34" charset="0"/>
                <a:ea typeface="Calibri Light" panose="020F0302020204030204" pitchFamily="34" charset="0"/>
                <a:cs typeface="Calibri Light" panose="020F0302020204030204" pitchFamily="34" charset="0"/>
              </a:rPr>
              <a:t>European Universities Linking Society and Technology</a:t>
            </a:r>
          </a:p>
          <a:p>
            <a:r>
              <a:rPr lang="en-US" sz="3200" b="0" dirty="0">
                <a:latin typeface="Calibri Light" panose="020F0302020204030204" pitchFamily="34" charset="0"/>
                <a:ea typeface="Calibri Light" panose="020F0302020204030204" pitchFamily="34" charset="0"/>
                <a:cs typeface="Calibri Light" panose="020F0302020204030204" pitchFamily="34" charset="0"/>
              </a:rPr>
              <a:t>Funding Period 2023-2027</a:t>
            </a:r>
          </a:p>
        </p:txBody>
      </p:sp>
      <p:pic>
        <p:nvPicPr>
          <p:cNvPr id="3" name="Εικόνα 6">
            <a:extLst>
              <a:ext uri="{FF2B5EF4-FFF2-40B4-BE49-F238E27FC236}">
                <a16:creationId xmlns:a16="http://schemas.microsoft.com/office/drawing/2014/main" id="{0FA9FD28-CAA7-61F2-C558-648CB1DDA667}"/>
              </a:ext>
            </a:extLst>
          </p:cNvPr>
          <p:cNvPicPr>
            <a:picLocks noChangeAspect="1"/>
          </p:cNvPicPr>
          <p:nvPr/>
        </p:nvPicPr>
        <p:blipFill>
          <a:blip r:embed="rId3"/>
          <a:stretch>
            <a:fillRect/>
          </a:stretch>
        </p:blipFill>
        <p:spPr>
          <a:xfrm>
            <a:off x="411345" y="1869595"/>
            <a:ext cx="2990551" cy="3682778"/>
          </a:xfrm>
          <a:prstGeom prst="rect">
            <a:avLst/>
          </a:prstGeom>
        </p:spPr>
      </p:pic>
      <p:sp>
        <p:nvSpPr>
          <p:cNvPr id="13" name="Θέση αριθμού διαφάνειας 5">
            <a:extLst>
              <a:ext uri="{FF2B5EF4-FFF2-40B4-BE49-F238E27FC236}">
                <a16:creationId xmlns:a16="http://schemas.microsoft.com/office/drawing/2014/main" id="{65D75E2B-E4B9-D03A-C32A-7B829682D9AF}"/>
              </a:ext>
            </a:extLst>
          </p:cNvPr>
          <p:cNvSpPr>
            <a:spLocks noGrp="1"/>
          </p:cNvSpPr>
          <p:nvPr>
            <p:ph type="sldNum" sz="quarter" idx="4"/>
          </p:nvPr>
        </p:nvSpPr>
        <p:spPr>
          <a:xfrm>
            <a:off x="10647929" y="6312315"/>
            <a:ext cx="588034" cy="365125"/>
          </a:xfrm>
        </p:spPr>
        <p:txBody>
          <a:bodyPr/>
          <a:lstStyle/>
          <a:p>
            <a:fld id="{8FD0E5D1-C65B-4AB6-982C-C7A8DBA91CAF}" type="slidenum">
              <a:rPr lang="en-GB" smtClean="0"/>
              <a:pPr/>
              <a:t>13</a:t>
            </a:fld>
            <a:endParaRPr lang="en-GB" dirty="0"/>
          </a:p>
        </p:txBody>
      </p:sp>
      <p:sp>
        <p:nvSpPr>
          <p:cNvPr id="5" name="TextBox 4">
            <a:extLst>
              <a:ext uri="{FF2B5EF4-FFF2-40B4-BE49-F238E27FC236}">
                <a16:creationId xmlns:a16="http://schemas.microsoft.com/office/drawing/2014/main" id="{369B4F50-434B-B94D-FE3C-87587561FDBB}"/>
              </a:ext>
            </a:extLst>
          </p:cNvPr>
          <p:cNvSpPr txBox="1"/>
          <p:nvPr/>
        </p:nvSpPr>
        <p:spPr>
          <a:xfrm>
            <a:off x="3543953" y="1717298"/>
            <a:ext cx="7495349" cy="3785652"/>
          </a:xfrm>
          <a:prstGeom prst="rect">
            <a:avLst/>
          </a:prstGeom>
          <a:noFill/>
        </p:spPr>
        <p:txBody>
          <a:bodyPr wrap="square">
            <a:spAutoFit/>
          </a:bodyPr>
          <a:lstStyle/>
          <a:p>
            <a:pPr marL="0" indent="0">
              <a:buNone/>
            </a:pPr>
            <a:r>
              <a:rPr lang="en-US" sz="2400" b="1" dirty="0">
                <a:solidFill>
                  <a:srgbClr val="203864"/>
                </a:solidFill>
                <a:latin typeface="Calibri Light" panose="020F0302020204030204" pitchFamily="34" charset="0"/>
                <a:ea typeface="Calibri Light" panose="020F0302020204030204" pitchFamily="34" charset="0"/>
                <a:cs typeface="Calibri Light" panose="020F0302020204030204" pitchFamily="34" charset="0"/>
              </a:rPr>
              <a:t>Demand for highly skilled people </a:t>
            </a:r>
            <a:r>
              <a:rPr lang="en-US" sz="2400" dirty="0">
                <a:solidFill>
                  <a:srgbClr val="203864"/>
                </a:solidFill>
                <a:latin typeface="Calibri Light" panose="020F0302020204030204" pitchFamily="34" charset="0"/>
                <a:ea typeface="Calibri Light" panose="020F0302020204030204" pitchFamily="34" charset="0"/>
                <a:cs typeface="Calibri Light" panose="020F0302020204030204" pitchFamily="34" charset="0"/>
              </a:rPr>
              <a:t>for </a:t>
            </a:r>
            <a:r>
              <a:rPr lang="en-US" sz="2400" b="1" dirty="0">
                <a:solidFill>
                  <a:srgbClr val="203864"/>
                </a:solidFill>
                <a:latin typeface="Calibri Light" panose="020F0302020204030204" pitchFamily="34" charset="0"/>
                <a:ea typeface="Calibri Light" panose="020F0302020204030204" pitchFamily="34" charset="0"/>
                <a:cs typeface="Calibri Light" panose="020F0302020204030204" pitchFamily="34" charset="0"/>
              </a:rPr>
              <a:t>deep technological and structural changes.</a:t>
            </a:r>
          </a:p>
          <a:p>
            <a:pPr marL="0" indent="0">
              <a:buNone/>
            </a:pPr>
            <a:endParaRPr lang="en-US" sz="2400" b="1" dirty="0">
              <a:solidFill>
                <a:srgbClr val="203864"/>
              </a:solidFill>
              <a:latin typeface="Calibri Light" panose="020F0302020204030204" pitchFamily="34" charset="0"/>
              <a:ea typeface="Calibri Light" panose="020F0302020204030204" pitchFamily="34" charset="0"/>
              <a:cs typeface="Calibri Light" panose="020F0302020204030204" pitchFamily="34" charset="0"/>
            </a:endParaRPr>
          </a:p>
          <a:p>
            <a:pPr marL="0" indent="0">
              <a:buNone/>
            </a:pPr>
            <a:r>
              <a:rPr lang="en-GB" sz="2400" b="1" dirty="0">
                <a:solidFill>
                  <a:srgbClr val="203864"/>
                </a:solidFill>
                <a:latin typeface="Calibri Light" panose="020F0302020204030204" pitchFamily="34" charset="0"/>
                <a:ea typeface="Calibri Light" panose="020F0302020204030204" pitchFamily="34" charset="0"/>
                <a:cs typeface="Calibri Light" panose="020F0302020204030204" pitchFamily="34" charset="0"/>
              </a:rPr>
              <a:t>European Universities Initiative </a:t>
            </a:r>
            <a:r>
              <a:rPr lang="en-GB" sz="2400" dirty="0">
                <a:solidFill>
                  <a:srgbClr val="203864"/>
                </a:solidFill>
                <a:latin typeface="Calibri Light" panose="020F0302020204030204" pitchFamily="34" charset="0"/>
                <a:ea typeface="Calibri Light" panose="020F0302020204030204" pitchFamily="34" charset="0"/>
                <a:cs typeface="Calibri Light" panose="020F0302020204030204" pitchFamily="34" charset="0"/>
              </a:rPr>
              <a:t>aims at accelerating the transformation of </a:t>
            </a:r>
            <a:r>
              <a:rPr lang="en-GB" sz="2400" b="1" dirty="0">
                <a:solidFill>
                  <a:srgbClr val="203864"/>
                </a:solidFill>
                <a:latin typeface="Calibri Light" panose="020F0302020204030204" pitchFamily="34" charset="0"/>
                <a:ea typeface="Calibri Light" panose="020F0302020204030204" pitchFamily="34" charset="0"/>
                <a:cs typeface="Calibri Light" panose="020F0302020204030204" pitchFamily="34" charset="0"/>
              </a:rPr>
              <a:t>HEI</a:t>
            </a:r>
            <a:r>
              <a:rPr lang="en-US" sz="2400" b="1" dirty="0">
                <a:solidFill>
                  <a:srgbClr val="203864"/>
                </a:solidFill>
                <a:latin typeface="Calibri Light" panose="020F0302020204030204" pitchFamily="34" charset="0"/>
                <a:ea typeface="Calibri Light" panose="020F0302020204030204" pitchFamily="34" charset="0"/>
                <a:cs typeface="Calibri Light" panose="020F0302020204030204" pitchFamily="34" charset="0"/>
              </a:rPr>
              <a:t>s</a:t>
            </a:r>
            <a:r>
              <a:rPr lang="el-GR" sz="2400" b="1" dirty="0">
                <a:solidFill>
                  <a:srgbClr val="203864"/>
                </a:solidFill>
                <a:latin typeface="Calibri Light" panose="020F0302020204030204" pitchFamily="34" charset="0"/>
                <a:ea typeface="Calibri Light" panose="020F0302020204030204" pitchFamily="34" charset="0"/>
                <a:cs typeface="Calibri Light" panose="020F0302020204030204" pitchFamily="34" charset="0"/>
              </a:rPr>
              <a:t> </a:t>
            </a:r>
            <a:r>
              <a:rPr lang="en-GB" sz="2400" b="1" dirty="0">
                <a:solidFill>
                  <a:srgbClr val="203864"/>
                </a:solidFill>
                <a:latin typeface="Calibri Light" panose="020F0302020204030204" pitchFamily="34" charset="0"/>
                <a:ea typeface="Calibri Light" panose="020F0302020204030204" pitchFamily="34" charset="0"/>
                <a:cs typeface="Calibri Light" panose="020F0302020204030204" pitchFamily="34" charset="0"/>
              </a:rPr>
              <a:t> into the universities of the future </a:t>
            </a:r>
            <a:r>
              <a:rPr lang="en-GB" sz="2400" dirty="0">
                <a:solidFill>
                  <a:srgbClr val="203864"/>
                </a:solidFill>
                <a:latin typeface="Calibri Light" panose="020F0302020204030204" pitchFamily="34" charset="0"/>
                <a:ea typeface="Calibri Light" panose="020F0302020204030204" pitchFamily="34" charset="0"/>
                <a:cs typeface="Calibri Light" panose="020F0302020204030204" pitchFamily="34" charset="0"/>
              </a:rPr>
              <a:t>with </a:t>
            </a:r>
            <a:r>
              <a:rPr lang="en-GB" sz="2400" b="1" dirty="0">
                <a:solidFill>
                  <a:srgbClr val="203864"/>
                </a:solidFill>
                <a:latin typeface="Calibri Light" panose="020F0302020204030204" pitchFamily="34" charset="0"/>
                <a:ea typeface="Calibri Light" panose="020F0302020204030204" pitchFamily="34" charset="0"/>
                <a:cs typeface="Calibri Light" panose="020F0302020204030204" pitchFamily="34" charset="0"/>
              </a:rPr>
              <a:t>structural, systemic and sustainable impact</a:t>
            </a:r>
            <a:r>
              <a:rPr lang="en-GB" sz="2400" dirty="0">
                <a:solidFill>
                  <a:srgbClr val="203864"/>
                </a:solidFill>
                <a:latin typeface="Calibri Light" panose="020F0302020204030204" pitchFamily="34" charset="0"/>
                <a:ea typeface="Calibri Light" panose="020F0302020204030204" pitchFamily="34" charset="0"/>
                <a:cs typeface="Calibri Light" panose="020F0302020204030204" pitchFamily="34" charset="0"/>
              </a:rPr>
              <a:t>, so young people are prepared for the jobs of tomorrow in a fast-changing society, and </a:t>
            </a:r>
            <a:r>
              <a:rPr lang="en-GB" sz="2400" b="1" dirty="0">
                <a:solidFill>
                  <a:srgbClr val="203864"/>
                </a:solidFill>
                <a:latin typeface="Calibri Light" panose="020F0302020204030204" pitchFamily="34" charset="0"/>
                <a:ea typeface="Calibri Light" panose="020F0302020204030204" pitchFamily="34" charset="0"/>
                <a:cs typeface="Calibri Light" panose="020F0302020204030204" pitchFamily="34" charset="0"/>
              </a:rPr>
              <a:t>future generations are empowered to find solutions to big societal challenges that Europe and the world are facing.</a:t>
            </a:r>
          </a:p>
        </p:txBody>
      </p:sp>
    </p:spTree>
    <p:extLst>
      <p:ext uri="{BB962C8B-B14F-4D97-AF65-F5344CB8AC3E}">
        <p14:creationId xmlns:p14="http://schemas.microsoft.com/office/powerpoint/2010/main" val="141105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C4370-37C3-9869-A3DA-ABD2DF424D33}"/>
              </a:ext>
            </a:extLst>
          </p:cNvPr>
          <p:cNvSpPr>
            <a:spLocks noGrp="1"/>
          </p:cNvSpPr>
          <p:nvPr>
            <p:ph type="title"/>
          </p:nvPr>
        </p:nvSpPr>
        <p:spPr>
          <a:xfrm>
            <a:off x="435429" y="261438"/>
            <a:ext cx="10989933" cy="782357"/>
          </a:xfrm>
        </p:spPr>
        <p:txBody>
          <a:bodyPr>
            <a:noAutofit/>
          </a:bodyPr>
          <a:lstStyle/>
          <a:p>
            <a:r>
              <a:rPr lang="en-US" b="0" dirty="0">
                <a:latin typeface="Calibri Light" panose="020F0302020204030204" pitchFamily="34" charset="0"/>
                <a:ea typeface="Calibri Light" panose="020F0302020204030204" pitchFamily="34" charset="0"/>
                <a:cs typeface="Calibri Light" panose="020F0302020204030204" pitchFamily="34" charset="0"/>
              </a:rPr>
              <a:t>NTUA in European University Alliance</a:t>
            </a:r>
            <a:br>
              <a:rPr lang="en-US" b="0" dirty="0">
                <a:latin typeface="Calibri Light" panose="020F0302020204030204" pitchFamily="34" charset="0"/>
                <a:ea typeface="Calibri Light" panose="020F0302020204030204" pitchFamily="34" charset="0"/>
                <a:cs typeface="Calibri Light" panose="020F0302020204030204" pitchFamily="34" charset="0"/>
              </a:rPr>
            </a:br>
            <a:r>
              <a:rPr lang="en-US" b="0" dirty="0" err="1">
                <a:latin typeface="Calibri Light" panose="020F0302020204030204" pitchFamily="34" charset="0"/>
                <a:ea typeface="Calibri Light" panose="020F0302020204030204" pitchFamily="34" charset="0"/>
                <a:cs typeface="Calibri Light" panose="020F0302020204030204" pitchFamily="34" charset="0"/>
              </a:rPr>
              <a:t>EULiST</a:t>
            </a:r>
            <a:r>
              <a:rPr lang="en-US" b="0" dirty="0">
                <a:latin typeface="Calibri Light" panose="020F0302020204030204" pitchFamily="34" charset="0"/>
                <a:ea typeface="Calibri Light" panose="020F0302020204030204" pitchFamily="34" charset="0"/>
                <a:cs typeface="Calibri Light" panose="020F0302020204030204" pitchFamily="34" charset="0"/>
              </a:rPr>
              <a:t> Vision and Mission</a:t>
            </a:r>
          </a:p>
        </p:txBody>
      </p:sp>
      <p:sp>
        <p:nvSpPr>
          <p:cNvPr id="3" name="Content Placeholder 2">
            <a:extLst>
              <a:ext uri="{FF2B5EF4-FFF2-40B4-BE49-F238E27FC236}">
                <a16:creationId xmlns:a16="http://schemas.microsoft.com/office/drawing/2014/main" id="{0D5F2B01-3049-51BD-B274-4CF290836110}"/>
              </a:ext>
            </a:extLst>
          </p:cNvPr>
          <p:cNvSpPr>
            <a:spLocks noGrp="1"/>
          </p:cNvSpPr>
          <p:nvPr>
            <p:ph idx="1"/>
          </p:nvPr>
        </p:nvSpPr>
        <p:spPr>
          <a:xfrm>
            <a:off x="330927" y="1369204"/>
            <a:ext cx="5897596" cy="4351338"/>
          </a:xfrm>
        </p:spPr>
        <p:txBody>
          <a:bodyPr>
            <a:normAutofit fontScale="92500"/>
          </a:bodyPr>
          <a:lstStyle/>
          <a:p>
            <a:pPr algn="just"/>
            <a:r>
              <a:rPr lang="en-GB" sz="2700" b="1" dirty="0" err="1">
                <a:solidFill>
                  <a:schemeClr val="accent1">
                    <a:lumMod val="50000"/>
                  </a:schemeClr>
                </a:solidFill>
                <a:latin typeface="Calibri Light" panose="020F0302020204030204" pitchFamily="34" charset="0"/>
                <a:ea typeface="Calibri Light" panose="020F0302020204030204" pitchFamily="34" charset="0"/>
                <a:cs typeface="Calibri Light" panose="020F0302020204030204" pitchFamily="34" charset="0"/>
              </a:rPr>
              <a:t>EULiST</a:t>
            </a:r>
            <a:r>
              <a:rPr lang="en-GB" sz="2700" dirty="0">
                <a:solidFill>
                  <a:schemeClr val="accent1">
                    <a:lumMod val="50000"/>
                  </a:schemeClr>
                </a:solidFill>
                <a:latin typeface="Calibri Light" panose="020F0302020204030204" pitchFamily="34" charset="0"/>
                <a:ea typeface="Calibri Light" panose="020F0302020204030204" pitchFamily="34" charset="0"/>
                <a:cs typeface="Calibri Light" panose="020F0302020204030204" pitchFamily="34" charset="0"/>
              </a:rPr>
              <a:t> has a clear focus based on </a:t>
            </a:r>
            <a:r>
              <a:rPr lang="en-GB" sz="2700" b="1" dirty="0">
                <a:solidFill>
                  <a:schemeClr val="accent1">
                    <a:lumMod val="50000"/>
                  </a:schemeClr>
                </a:solidFill>
                <a:latin typeface="Calibri Light" panose="020F0302020204030204" pitchFamily="34" charset="0"/>
                <a:ea typeface="Calibri Light" panose="020F0302020204030204" pitchFamily="34" charset="0"/>
                <a:cs typeface="Calibri Light" panose="020F0302020204030204" pitchFamily="34" charset="0"/>
              </a:rPr>
              <a:t>sustainability</a:t>
            </a:r>
            <a:r>
              <a:rPr lang="el-GR" sz="2700" b="1" dirty="0">
                <a:solidFill>
                  <a:schemeClr val="accent1">
                    <a:lumMod val="50000"/>
                  </a:schemeClr>
                </a:solidFill>
                <a:latin typeface="Calibri Light" panose="020F0302020204030204" pitchFamily="34" charset="0"/>
                <a:ea typeface="Calibri Light" panose="020F0302020204030204" pitchFamily="34" charset="0"/>
                <a:cs typeface="Calibri Light" panose="020F0302020204030204" pitchFamily="34" charset="0"/>
              </a:rPr>
              <a:t>, </a:t>
            </a:r>
            <a:r>
              <a:rPr lang="en-GB" sz="2700" dirty="0">
                <a:solidFill>
                  <a:schemeClr val="accent1">
                    <a:lumMod val="50000"/>
                  </a:schemeClr>
                </a:solidFill>
                <a:latin typeface="Calibri Light" panose="020F0302020204030204" pitchFamily="34" charset="0"/>
                <a:ea typeface="Calibri Light" panose="020F0302020204030204" pitchFamily="34" charset="0"/>
                <a:cs typeface="Calibri Light" panose="020F0302020204030204" pitchFamily="34" charset="0"/>
              </a:rPr>
              <a:t>interlinking knowledge in STEM together with Social Sciences and Humanities to develop solutions to the major societal challenges of today and tomorrow –</a:t>
            </a:r>
            <a:r>
              <a:rPr lang="el-GR" sz="2700" dirty="0">
                <a:solidFill>
                  <a:schemeClr val="accent1">
                    <a:lumMod val="50000"/>
                  </a:schemeClr>
                </a:solidFill>
                <a:latin typeface="Calibri Light" panose="020F0302020204030204" pitchFamily="34" charset="0"/>
                <a:ea typeface="Calibri Light" panose="020F0302020204030204" pitchFamily="34" charset="0"/>
                <a:cs typeface="Calibri Light" panose="020F0302020204030204" pitchFamily="34" charset="0"/>
              </a:rPr>
              <a:t> </a:t>
            </a:r>
            <a:r>
              <a:rPr lang="en-GB" sz="2700" b="1" dirty="0">
                <a:solidFill>
                  <a:schemeClr val="accent1">
                    <a:lumMod val="50000"/>
                  </a:schemeClr>
                </a:solidFill>
                <a:latin typeface="Calibri Light" panose="020F0302020204030204" pitchFamily="34" charset="0"/>
                <a:ea typeface="Calibri Light" panose="020F0302020204030204" pitchFamily="34" charset="0"/>
                <a:cs typeface="Calibri Light" panose="020F0302020204030204" pitchFamily="34" charset="0"/>
              </a:rPr>
              <a:t>climate change</a:t>
            </a:r>
            <a:r>
              <a:rPr lang="en-GB" sz="2700" dirty="0">
                <a:solidFill>
                  <a:schemeClr val="accent1">
                    <a:lumMod val="50000"/>
                  </a:schemeClr>
                </a:solidFill>
                <a:latin typeface="Calibri Light" panose="020F0302020204030204" pitchFamily="34" charset="0"/>
                <a:ea typeface="Calibri Light" panose="020F0302020204030204" pitchFamily="34" charset="0"/>
                <a:cs typeface="Calibri Light" panose="020F0302020204030204" pitchFamily="34" charset="0"/>
              </a:rPr>
              <a:t>, </a:t>
            </a:r>
            <a:r>
              <a:rPr lang="en-GB" sz="2700" b="1" dirty="0">
                <a:solidFill>
                  <a:schemeClr val="accent1">
                    <a:lumMod val="50000"/>
                  </a:schemeClr>
                </a:solidFill>
                <a:latin typeface="Calibri Light" panose="020F0302020204030204" pitchFamily="34" charset="0"/>
                <a:ea typeface="Calibri Light" panose="020F0302020204030204" pitchFamily="34" charset="0"/>
                <a:cs typeface="Calibri Light" panose="020F0302020204030204" pitchFamily="34" charset="0"/>
              </a:rPr>
              <a:t>digital transition and social cohesion</a:t>
            </a:r>
            <a:r>
              <a:rPr lang="en-GB" sz="2700" dirty="0">
                <a:solidFill>
                  <a:schemeClr val="accent1">
                    <a:lumMod val="50000"/>
                  </a:schemeClr>
                </a:solidFill>
                <a:latin typeface="Calibri Light" panose="020F0302020204030204" pitchFamily="34" charset="0"/>
                <a:ea typeface="Calibri Light" panose="020F0302020204030204" pitchFamily="34" charset="0"/>
                <a:cs typeface="Calibri Light" panose="020F0302020204030204" pitchFamily="34" charset="0"/>
              </a:rPr>
              <a:t>. </a:t>
            </a:r>
          </a:p>
          <a:p>
            <a:pPr algn="just"/>
            <a:r>
              <a:rPr lang="en-GB" sz="2700" b="1" dirty="0">
                <a:solidFill>
                  <a:schemeClr val="accent1">
                    <a:lumMod val="50000"/>
                  </a:schemeClr>
                </a:solidFill>
                <a:latin typeface="Calibri Light" panose="020F0302020204030204" pitchFamily="34" charset="0"/>
                <a:ea typeface="Calibri Light" panose="020F0302020204030204" pitchFamily="34" charset="0"/>
                <a:cs typeface="Calibri Light" panose="020F0302020204030204" pitchFamily="34" charset="0"/>
              </a:rPr>
              <a:t>EULIST </a:t>
            </a:r>
            <a:r>
              <a:rPr lang="en-GB" sz="2700" dirty="0">
                <a:solidFill>
                  <a:schemeClr val="accent1">
                    <a:lumMod val="50000"/>
                  </a:schemeClr>
                </a:solidFill>
                <a:latin typeface="Calibri Light" panose="020F0302020204030204" pitchFamily="34" charset="0"/>
                <a:ea typeface="Calibri Light" panose="020F0302020204030204" pitchFamily="34" charset="0"/>
                <a:cs typeface="Calibri Light" panose="020F0302020204030204" pitchFamily="34" charset="0"/>
              </a:rPr>
              <a:t>will generate a </a:t>
            </a:r>
            <a:r>
              <a:rPr lang="en-GB" sz="2700" b="1" dirty="0">
                <a:solidFill>
                  <a:schemeClr val="accent1">
                    <a:lumMod val="50000"/>
                  </a:schemeClr>
                </a:solidFill>
                <a:latin typeface="Calibri Light" panose="020F0302020204030204" pitchFamily="34" charset="0"/>
                <a:ea typeface="Calibri Light" panose="020F0302020204030204" pitchFamily="34" charset="0"/>
                <a:cs typeface="Calibri Light" panose="020F0302020204030204" pitchFamily="34" charset="0"/>
              </a:rPr>
              <a:t>unique and creative academic ecosystem of sustainable development, exhibiting innovative techniques and providing access to hands-on experience.</a:t>
            </a:r>
          </a:p>
        </p:txBody>
      </p:sp>
      <p:pic>
        <p:nvPicPr>
          <p:cNvPr id="5" name="Mission Statement.jpg" descr="Vision and mission">
            <a:extLst>
              <a:ext uri="{FF2B5EF4-FFF2-40B4-BE49-F238E27FC236}">
                <a16:creationId xmlns:a16="http://schemas.microsoft.com/office/drawing/2014/main" id="{0959D078-C48E-E899-35A6-B36FB3499D27}"/>
              </a:ext>
            </a:extLst>
          </p:cNvPr>
          <p:cNvPicPr>
            <a:picLocks noChangeAspect="1"/>
          </p:cNvPicPr>
          <p:nvPr/>
        </p:nvPicPr>
        <p:blipFill rotWithShape="1">
          <a:blip r:embed="rId2"/>
          <a:srcRect l="18181" r="12873"/>
          <a:stretch/>
        </p:blipFill>
        <p:spPr>
          <a:xfrm>
            <a:off x="6619875" y="1369204"/>
            <a:ext cx="5448301" cy="4445001"/>
          </a:xfrm>
          <a:prstGeom prst="rect">
            <a:avLst/>
          </a:prstGeom>
          <a:ln w="12700">
            <a:miter lim="400000"/>
          </a:ln>
        </p:spPr>
      </p:pic>
    </p:spTree>
    <p:extLst>
      <p:ext uri="{BB962C8B-B14F-4D97-AF65-F5344CB8AC3E}">
        <p14:creationId xmlns:p14="http://schemas.microsoft.com/office/powerpoint/2010/main" val="2710132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a:extLst>
              <a:ext uri="{FF2B5EF4-FFF2-40B4-BE49-F238E27FC236}">
                <a16:creationId xmlns:a16="http://schemas.microsoft.com/office/drawing/2014/main" id="{6D18B8F1-E317-FC7A-291F-4674A935D58B}"/>
              </a:ext>
            </a:extLst>
          </p:cNvPr>
          <p:cNvPicPr>
            <a:picLocks noChangeAspect="1"/>
          </p:cNvPicPr>
          <p:nvPr/>
        </p:nvPicPr>
        <p:blipFill>
          <a:blip r:embed="rId2">
            <a:alphaModFix amt="35000"/>
            <a:extLst>
              <a:ext uri="{BEBA8EAE-BF5A-486C-A8C5-ECC9F3942E4B}">
                <a14:imgProps xmlns:a14="http://schemas.microsoft.com/office/drawing/2010/main">
                  <a14:imgLayer r:embed="rId3">
                    <a14:imgEffect>
                      <a14:colorTemperature colorTemp="11200"/>
                    </a14:imgEffect>
                    <a14:imgEffect>
                      <a14:brightnessContrast contrast="-20000"/>
                    </a14:imgEffect>
                  </a14:imgLayer>
                </a14:imgProps>
              </a:ext>
            </a:extLst>
          </a:blip>
          <a:stretch>
            <a:fillRect/>
          </a:stretch>
        </p:blipFill>
        <p:spPr>
          <a:xfrm>
            <a:off x="3909175" y="2201012"/>
            <a:ext cx="3232730" cy="3638111"/>
          </a:xfrm>
          <a:prstGeom prst="rect">
            <a:avLst/>
          </a:prstGeom>
        </p:spPr>
      </p:pic>
      <p:sp>
        <p:nvSpPr>
          <p:cNvPr id="5" name="TextBox 5"/>
          <p:cNvSpPr txBox="1"/>
          <p:nvPr/>
        </p:nvSpPr>
        <p:spPr>
          <a:xfrm>
            <a:off x="4883602" y="2277758"/>
            <a:ext cx="5327925" cy="309957"/>
          </a:xfrm>
          <a:prstGeom prst="rect">
            <a:avLst/>
          </a:prstGeom>
        </p:spPr>
        <p:txBody>
          <a:bodyPr lIns="0" tIns="0" rIns="0" bIns="0" rtlCol="0" anchor="t">
            <a:spAutoFit/>
          </a:bodyPr>
          <a:lstStyle/>
          <a:p>
            <a:pPr algn="ctr">
              <a:lnSpc>
                <a:spcPts val="2765"/>
              </a:lnSpc>
            </a:pPr>
            <a:endParaRPr sz="1200"/>
          </a:p>
        </p:txBody>
      </p:sp>
      <p:sp>
        <p:nvSpPr>
          <p:cNvPr id="6" name="TextBox 6"/>
          <p:cNvSpPr txBox="1"/>
          <p:nvPr/>
        </p:nvSpPr>
        <p:spPr>
          <a:xfrm>
            <a:off x="-243376" y="1351705"/>
            <a:ext cx="4930822" cy="602794"/>
          </a:xfrm>
          <a:prstGeom prst="rect">
            <a:avLst/>
          </a:prstGeom>
        </p:spPr>
        <p:txBody>
          <a:bodyPr wrap="square" lIns="0" tIns="0" rIns="0" bIns="0" rtlCol="0" anchor="t">
            <a:spAutoFit/>
          </a:bodyPr>
          <a:lstStyle/>
          <a:p>
            <a:pPr algn="ctr">
              <a:lnSpc>
                <a:spcPts val="5040"/>
              </a:lnSpc>
              <a:spcBef>
                <a:spcPct val="0"/>
              </a:spcBef>
            </a:pPr>
            <a:r>
              <a:rPr lang="en-US" sz="3600" dirty="0">
                <a:solidFill>
                  <a:schemeClr val="accent1">
                    <a:lumMod val="50000"/>
                  </a:schemeClr>
                </a:solidFill>
                <a:latin typeface="Calibri Light" panose="020F0302020204030204" pitchFamily="34" charset="0"/>
                <a:ea typeface="Calibri Light" panose="020F0302020204030204" pitchFamily="34" charset="0"/>
                <a:cs typeface="Calibri Light" panose="020F0302020204030204" pitchFamily="34" charset="0"/>
                <a:sym typeface="Calibri (MS) Bold"/>
              </a:rPr>
              <a:t>1. EIT HEI Initiative</a:t>
            </a:r>
          </a:p>
        </p:txBody>
      </p:sp>
      <p:sp>
        <p:nvSpPr>
          <p:cNvPr id="7" name="TextBox 7"/>
          <p:cNvSpPr txBox="1"/>
          <p:nvPr/>
        </p:nvSpPr>
        <p:spPr>
          <a:xfrm>
            <a:off x="225202" y="2067909"/>
            <a:ext cx="4472926" cy="3970318"/>
          </a:xfrm>
          <a:prstGeom prst="rect">
            <a:avLst/>
          </a:prstGeom>
        </p:spPr>
        <p:txBody>
          <a:bodyPr wrap="square" lIns="0" tIns="0" rIns="0" bIns="0" rtlCol="0" anchor="t">
            <a:spAutoFit/>
          </a:bodyPr>
          <a:lstStyle/>
          <a:p>
            <a:pPr eaLnBrk="0" fontAlgn="base" hangingPunct="0">
              <a:spcBef>
                <a:spcPts val="300"/>
              </a:spcBef>
              <a:spcAft>
                <a:spcPts val="300"/>
              </a:spcAft>
              <a:buClr>
                <a:srgbClr val="6BB745"/>
              </a:buClr>
              <a:defRPr/>
            </a:pPr>
            <a:r>
              <a:rPr lang="en-US" sz="2400" dirty="0">
                <a:latin typeface="Calibri Light" panose="020F0302020204030204" pitchFamily="34" charset="0"/>
                <a:ea typeface="Calibri Light" panose="020F0302020204030204" pitchFamily="34" charset="0"/>
                <a:cs typeface="Calibri Light" panose="020F0302020204030204" pitchFamily="34" charset="0"/>
                <a:sym typeface="Calibri (MS)"/>
              </a:rPr>
              <a:t>Submission deadline: </a:t>
            </a:r>
            <a:r>
              <a:rPr lang="en-US" sz="2400" dirty="0">
                <a:solidFill>
                  <a:schemeClr val="accent3">
                    <a:lumMod val="50000"/>
                  </a:schemeClr>
                </a:solidFill>
                <a:latin typeface="Calibri Light" panose="020F0302020204030204" pitchFamily="34" charset="0"/>
                <a:ea typeface="Calibri Light" panose="020F0302020204030204" pitchFamily="34" charset="0"/>
                <a:cs typeface="Calibri Light" panose="020F0302020204030204" pitchFamily="34" charset="0"/>
                <a:sym typeface="Calibri (MS)"/>
              </a:rPr>
              <a:t>December 12</a:t>
            </a:r>
          </a:p>
          <a:p>
            <a:pPr marL="285750" indent="-285750" eaLnBrk="0" fontAlgn="base" hangingPunct="0">
              <a:spcBef>
                <a:spcPts val="300"/>
              </a:spcBef>
              <a:spcAft>
                <a:spcPts val="300"/>
              </a:spcAft>
              <a:buClr>
                <a:srgbClr val="6BB745"/>
              </a:buClr>
              <a:buFont typeface="Arial" panose="020B0604020202020204" pitchFamily="34" charset="0"/>
              <a:buChar char="•"/>
              <a:defRPr/>
            </a:pPr>
            <a:r>
              <a:rPr lang="en-US" sz="2400" dirty="0">
                <a:latin typeface="Calibri Light" panose="020F0302020204030204" pitchFamily="34" charset="0"/>
                <a:ea typeface="Calibri Light" panose="020F0302020204030204" pitchFamily="34" charset="0"/>
                <a:cs typeface="Calibri Light" panose="020F0302020204030204" pitchFamily="34" charset="0"/>
                <a:sym typeface="Calibri (MS)"/>
              </a:rPr>
              <a:t>Objectives: </a:t>
            </a:r>
          </a:p>
          <a:p>
            <a:pPr marL="342900" indent="-342900" eaLnBrk="0" fontAlgn="base" hangingPunct="0">
              <a:spcBef>
                <a:spcPts val="300"/>
              </a:spcBef>
              <a:spcAft>
                <a:spcPts val="300"/>
              </a:spcAft>
              <a:buClr>
                <a:srgbClr val="6BB745"/>
              </a:buClr>
              <a:buFont typeface="Wingdings" panose="05000000000000000000" pitchFamily="2" charset="2"/>
              <a:buChar char="ü"/>
              <a:defRPr/>
            </a:pPr>
            <a:r>
              <a:rPr lang="en-US" sz="2000" dirty="0">
                <a:latin typeface="Calibri Light" panose="020F0302020204030204" pitchFamily="34" charset="0"/>
                <a:ea typeface="Calibri Light" panose="020F0302020204030204" pitchFamily="34" charset="0"/>
                <a:cs typeface="Calibri Light" panose="020F0302020204030204" pitchFamily="34" charset="0"/>
                <a:sym typeface="Calibri (MS) Bold"/>
              </a:rPr>
              <a:t>Innovations to Market</a:t>
            </a:r>
          </a:p>
          <a:p>
            <a:pPr marL="342900" indent="-342900" eaLnBrk="0" fontAlgn="base" hangingPunct="0">
              <a:spcBef>
                <a:spcPts val="300"/>
              </a:spcBef>
              <a:spcAft>
                <a:spcPts val="300"/>
              </a:spcAft>
              <a:buClr>
                <a:srgbClr val="6BB745"/>
              </a:buClr>
              <a:buFont typeface="Wingdings" panose="05000000000000000000" pitchFamily="2" charset="2"/>
              <a:buChar char="ü"/>
              <a:defRPr/>
            </a:pPr>
            <a:r>
              <a:rPr lang="en-US" sz="2000" dirty="0">
                <a:latin typeface="Calibri Light" panose="020F0302020204030204" pitchFamily="34" charset="0"/>
                <a:ea typeface="Calibri Light" panose="020F0302020204030204" pitchFamily="34" charset="0"/>
                <a:cs typeface="Calibri Light" panose="020F0302020204030204" pitchFamily="34" charset="0"/>
                <a:sym typeface="Calibri (MS) Bold"/>
              </a:rPr>
              <a:t>European </a:t>
            </a:r>
            <a:r>
              <a:rPr lang="en-US" sz="2000" b="1" dirty="0">
                <a:latin typeface="Calibri Light" panose="020F0302020204030204" pitchFamily="34" charset="0"/>
                <a:ea typeface="Calibri Light" panose="020F0302020204030204" pitchFamily="34" charset="0"/>
                <a:cs typeface="Calibri Light" panose="020F0302020204030204" pitchFamily="34" charset="0"/>
                <a:sym typeface="Calibri (MS) Bold"/>
              </a:rPr>
              <a:t>Higher Education</a:t>
            </a:r>
            <a:r>
              <a:rPr lang="en-US" sz="2000" dirty="0">
                <a:latin typeface="Calibri Light" panose="020F0302020204030204" pitchFamily="34" charset="0"/>
                <a:ea typeface="Calibri Light" panose="020F0302020204030204" pitchFamily="34" charset="0"/>
                <a:cs typeface="Calibri Light" panose="020F0302020204030204" pitchFamily="34" charset="0"/>
                <a:sym typeface="Calibri (MS) Bold"/>
              </a:rPr>
              <a:t> Competitiveness</a:t>
            </a:r>
          </a:p>
          <a:p>
            <a:pPr marL="342900" indent="-342900" eaLnBrk="0" fontAlgn="base" hangingPunct="0">
              <a:spcBef>
                <a:spcPts val="300"/>
              </a:spcBef>
              <a:spcAft>
                <a:spcPts val="300"/>
              </a:spcAft>
              <a:buClr>
                <a:srgbClr val="6BB745"/>
              </a:buClr>
              <a:buFont typeface="Wingdings" panose="05000000000000000000" pitchFamily="2" charset="2"/>
              <a:buChar char="ü"/>
              <a:defRPr/>
            </a:pPr>
            <a:r>
              <a:rPr lang="en-US" sz="2000" dirty="0">
                <a:latin typeface="Calibri Light" panose="020F0302020204030204" pitchFamily="34" charset="0"/>
                <a:ea typeface="Calibri Light" panose="020F0302020204030204" pitchFamily="34" charset="0"/>
                <a:cs typeface="Calibri Light" panose="020F0302020204030204" pitchFamily="34" charset="0"/>
                <a:sym typeface="Calibri (MS) Bold"/>
              </a:rPr>
              <a:t>Employability through </a:t>
            </a:r>
            <a:r>
              <a:rPr lang="en-US" sz="2000" b="1" dirty="0">
                <a:latin typeface="Calibri Light" panose="020F0302020204030204" pitchFamily="34" charset="0"/>
                <a:ea typeface="Calibri Light" panose="020F0302020204030204" pitchFamily="34" charset="0"/>
                <a:cs typeface="Calibri Light" panose="020F0302020204030204" pitchFamily="34" charset="0"/>
                <a:sym typeface="Calibri (MS) Bold"/>
              </a:rPr>
              <a:t>skills and competencies development</a:t>
            </a:r>
          </a:p>
          <a:p>
            <a:pPr marL="342900" indent="-342900" eaLnBrk="0" fontAlgn="base" hangingPunct="0">
              <a:spcBef>
                <a:spcPts val="300"/>
              </a:spcBef>
              <a:spcAft>
                <a:spcPts val="300"/>
              </a:spcAft>
              <a:buClr>
                <a:srgbClr val="6BB745"/>
              </a:buClr>
              <a:buFont typeface="Wingdings" panose="05000000000000000000" pitchFamily="2" charset="2"/>
              <a:buChar char="ü"/>
              <a:defRPr/>
            </a:pPr>
            <a:r>
              <a:rPr lang="en-US" sz="2000" dirty="0">
                <a:latin typeface="Calibri Light" panose="020F0302020204030204" pitchFamily="34" charset="0"/>
                <a:ea typeface="Calibri Light" panose="020F0302020204030204" pitchFamily="34" charset="0"/>
                <a:cs typeface="Calibri Light" panose="020F0302020204030204" pitchFamily="34" charset="0"/>
                <a:sym typeface="Calibri (MS) Bold"/>
              </a:rPr>
              <a:t>Dynamic and inclusive </a:t>
            </a:r>
            <a:r>
              <a:rPr lang="en-US" sz="2000" b="1" dirty="0">
                <a:latin typeface="Calibri Light" panose="020F0302020204030204" pitchFamily="34" charset="0"/>
                <a:ea typeface="Calibri Light" panose="020F0302020204030204" pitchFamily="34" charset="0"/>
                <a:cs typeface="Calibri Light" panose="020F0302020204030204" pitchFamily="34" charset="0"/>
                <a:sym typeface="Calibri (MS) Bold"/>
              </a:rPr>
              <a:t>innovation</a:t>
            </a:r>
            <a:r>
              <a:rPr lang="en-US" sz="2000" dirty="0">
                <a:latin typeface="Calibri Light" panose="020F0302020204030204" pitchFamily="34" charset="0"/>
                <a:ea typeface="Calibri Light" panose="020F0302020204030204" pitchFamily="34" charset="0"/>
                <a:cs typeface="Calibri Light" panose="020F0302020204030204" pitchFamily="34" charset="0"/>
                <a:sym typeface="Calibri (MS) Bold"/>
              </a:rPr>
              <a:t> community</a:t>
            </a:r>
          </a:p>
          <a:p>
            <a:pPr marL="342900" indent="-342900" eaLnBrk="0" fontAlgn="base" hangingPunct="0">
              <a:spcBef>
                <a:spcPts val="300"/>
              </a:spcBef>
              <a:spcAft>
                <a:spcPts val="300"/>
              </a:spcAft>
              <a:buClr>
                <a:srgbClr val="6BB745"/>
              </a:buClr>
              <a:buFont typeface="Wingdings" panose="05000000000000000000" pitchFamily="2" charset="2"/>
              <a:buChar char="ü"/>
              <a:defRPr/>
            </a:pPr>
            <a:r>
              <a:rPr lang="en-US" sz="2000" dirty="0">
                <a:latin typeface="Calibri Light" panose="020F0302020204030204" pitchFamily="34" charset="0"/>
                <a:ea typeface="Calibri Light" panose="020F0302020204030204" pitchFamily="34" charset="0"/>
                <a:cs typeface="Calibri Light" panose="020F0302020204030204" pitchFamily="34" charset="0"/>
                <a:sym typeface="Calibri (MS) Bold"/>
              </a:rPr>
              <a:t>Transforming HEIs into Hubs of Innovation and Entrepreneurship</a:t>
            </a:r>
          </a:p>
        </p:txBody>
      </p:sp>
      <p:sp>
        <p:nvSpPr>
          <p:cNvPr id="12" name="Rectangle: Rounded Corners 5">
            <a:extLst>
              <a:ext uri="{FF2B5EF4-FFF2-40B4-BE49-F238E27FC236}">
                <a16:creationId xmlns:a16="http://schemas.microsoft.com/office/drawing/2014/main" id="{6034EB4A-7A72-F3EA-5763-F65853A52F48}"/>
              </a:ext>
            </a:extLst>
          </p:cNvPr>
          <p:cNvSpPr>
            <a:spLocks/>
          </p:cNvSpPr>
          <p:nvPr/>
        </p:nvSpPr>
        <p:spPr>
          <a:xfrm>
            <a:off x="82297" y="82789"/>
            <a:ext cx="11850624" cy="1181962"/>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4">
            <a:extLst>
              <a:ext uri="{FF2B5EF4-FFF2-40B4-BE49-F238E27FC236}">
                <a16:creationId xmlns:a16="http://schemas.microsoft.com/office/drawing/2014/main" id="{17FC5C2B-544A-8421-C3DF-41729C1BB82B}"/>
              </a:ext>
            </a:extLst>
          </p:cNvPr>
          <p:cNvSpPr txBox="1">
            <a:spLocks/>
          </p:cNvSpPr>
          <p:nvPr/>
        </p:nvSpPr>
        <p:spPr>
          <a:xfrm>
            <a:off x="365125" y="225183"/>
            <a:ext cx="10119897" cy="750357"/>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ct val="20000"/>
              </a:spcBef>
              <a:spcAft>
                <a:spcPts val="0"/>
              </a:spcAft>
              <a:buNone/>
              <a:defRPr kumimoji="0" sz="3000" b="0" i="0" u="none" kern="1200" baseline="0">
                <a:solidFill>
                  <a:srgbClr val="6BB745"/>
                </a:solidFill>
                <a:latin typeface="Calibri" panose="020F0502020204030204" pitchFamily="34" charset="0"/>
                <a:ea typeface="+mj-ea"/>
                <a:cs typeface="+mj-cs"/>
              </a:defRPr>
            </a:lvl1pPr>
          </a:lstStyle>
          <a:p>
            <a:pPr marL="0" marR="0" lvl="0" indent="0" defTabSz="914400" rtl="0" eaLnBrk="1" fontAlgn="auto" latinLnBrk="0" hangingPunct="1">
              <a:lnSpc>
                <a:spcPct val="100000"/>
              </a:lnSpc>
              <a:spcBef>
                <a:spcPct val="2000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Calibri Light" panose="020F0302020204030204" pitchFamily="34" charset="0"/>
                <a:ea typeface="Calibri Light" panose="020F0302020204030204" pitchFamily="34" charset="0"/>
                <a:cs typeface="Calibri Light" panose="020F0302020204030204" pitchFamily="34" charset="0"/>
              </a:rPr>
              <a:t>EIT </a:t>
            </a:r>
            <a:r>
              <a:rPr kumimoji="0" lang="en-US" sz="4000" b="1" i="0" u="none" strike="noStrike" kern="1200" cap="none" spc="0" normalizeH="0" baseline="0" noProof="0" dirty="0" err="1">
                <a:ln>
                  <a:noFill/>
                </a:ln>
                <a:solidFill>
                  <a:schemeClr val="bg1"/>
                </a:solidFill>
                <a:effectLst/>
                <a:uLnTx/>
                <a:uFillTx/>
                <a:latin typeface="Calibri Light" panose="020F0302020204030204" pitchFamily="34" charset="0"/>
                <a:ea typeface="Calibri Light" panose="020F0302020204030204" pitchFamily="34" charset="0"/>
                <a:cs typeface="Calibri Light" panose="020F0302020204030204" pitchFamily="34" charset="0"/>
              </a:rPr>
              <a:t>RawMaterials</a:t>
            </a:r>
            <a:r>
              <a:rPr kumimoji="0" lang="en-US" sz="4000" b="1" i="0" u="none" strike="noStrike" kern="1200" cap="none" spc="0" normalizeH="0" baseline="0" noProof="0" dirty="0">
                <a:ln>
                  <a:noFill/>
                </a:ln>
                <a:solidFill>
                  <a:schemeClr val="bg1"/>
                </a:solidFill>
                <a:effectLst/>
                <a:uLnTx/>
                <a:uFillTx/>
                <a:latin typeface="Calibri Light" panose="020F0302020204030204" pitchFamily="34" charset="0"/>
                <a:ea typeface="Calibri Light" panose="020F0302020204030204" pitchFamily="34" charset="0"/>
                <a:cs typeface="Calibri Light" panose="020F0302020204030204" pitchFamily="34" charset="0"/>
              </a:rPr>
              <a:t> Calls for HEIs</a:t>
            </a:r>
          </a:p>
        </p:txBody>
      </p:sp>
      <p:sp>
        <p:nvSpPr>
          <p:cNvPr id="2" name="TextBox 6">
            <a:extLst>
              <a:ext uri="{FF2B5EF4-FFF2-40B4-BE49-F238E27FC236}">
                <a16:creationId xmlns:a16="http://schemas.microsoft.com/office/drawing/2014/main" id="{A647FF4C-D203-844F-AA5B-DACDCCBFA257}"/>
              </a:ext>
            </a:extLst>
          </p:cNvPr>
          <p:cNvSpPr txBox="1"/>
          <p:nvPr/>
        </p:nvSpPr>
        <p:spPr>
          <a:xfrm>
            <a:off x="5425073" y="1364577"/>
            <a:ext cx="6676800" cy="602794"/>
          </a:xfrm>
          <a:prstGeom prst="rect">
            <a:avLst/>
          </a:prstGeom>
        </p:spPr>
        <p:txBody>
          <a:bodyPr wrap="square" lIns="0" tIns="0" rIns="0" bIns="0" rtlCol="0" anchor="t">
            <a:spAutoFit/>
          </a:bodyPr>
          <a:lstStyle/>
          <a:p>
            <a:pPr algn="ctr">
              <a:lnSpc>
                <a:spcPts val="5040"/>
              </a:lnSpc>
              <a:spcBef>
                <a:spcPct val="0"/>
              </a:spcBef>
            </a:pPr>
            <a:r>
              <a:rPr lang="en-US" sz="3600" dirty="0">
                <a:solidFill>
                  <a:schemeClr val="accent1">
                    <a:lumMod val="50000"/>
                  </a:schemeClr>
                </a:solidFill>
                <a:latin typeface="Calibri Light" panose="020F0302020204030204" pitchFamily="34" charset="0"/>
                <a:ea typeface="Calibri Light" panose="020F0302020204030204" pitchFamily="34" charset="0"/>
                <a:cs typeface="Calibri Light" panose="020F0302020204030204" pitchFamily="34" charset="0"/>
                <a:sym typeface="Calibri (MS) Bold"/>
              </a:rPr>
              <a:t>2. Social License to Operate Hub</a:t>
            </a:r>
          </a:p>
        </p:txBody>
      </p:sp>
      <p:sp>
        <p:nvSpPr>
          <p:cNvPr id="3" name="TextBox 7">
            <a:extLst>
              <a:ext uri="{FF2B5EF4-FFF2-40B4-BE49-F238E27FC236}">
                <a16:creationId xmlns:a16="http://schemas.microsoft.com/office/drawing/2014/main" id="{8885AD44-8308-0CC2-2214-C772F7311200}"/>
              </a:ext>
            </a:extLst>
          </p:cNvPr>
          <p:cNvSpPr txBox="1"/>
          <p:nvPr/>
        </p:nvSpPr>
        <p:spPr>
          <a:xfrm>
            <a:off x="5852160" y="2022694"/>
            <a:ext cx="5878286" cy="3508653"/>
          </a:xfrm>
          <a:prstGeom prst="rect">
            <a:avLst/>
          </a:prstGeom>
        </p:spPr>
        <p:txBody>
          <a:bodyPr wrap="square" lIns="0" tIns="0" rIns="0" bIns="0" rtlCol="0" anchor="t">
            <a:spAutoFit/>
          </a:bodyPr>
          <a:lstStyle/>
          <a:p>
            <a:pPr eaLnBrk="0" fontAlgn="base" hangingPunct="0">
              <a:spcBef>
                <a:spcPts val="300"/>
              </a:spcBef>
              <a:spcAft>
                <a:spcPts val="300"/>
              </a:spcAft>
              <a:buClr>
                <a:srgbClr val="6BB745"/>
              </a:buClr>
              <a:defRPr/>
            </a:pPr>
            <a:r>
              <a:rPr lang="en-US" sz="2400" dirty="0">
                <a:latin typeface="Calibri Light" panose="020F0302020204030204" pitchFamily="34" charset="0"/>
                <a:ea typeface="Calibri Light" panose="020F0302020204030204" pitchFamily="34" charset="0"/>
                <a:cs typeface="Calibri Light" panose="020F0302020204030204" pitchFamily="34" charset="0"/>
                <a:sym typeface="Calibri (MS)"/>
              </a:rPr>
              <a:t>Submission deadline: </a:t>
            </a:r>
            <a:r>
              <a:rPr lang="en-US" sz="2400" dirty="0">
                <a:solidFill>
                  <a:schemeClr val="accent3">
                    <a:lumMod val="50000"/>
                  </a:schemeClr>
                </a:solidFill>
                <a:latin typeface="Calibri Light" panose="020F0302020204030204" pitchFamily="34" charset="0"/>
                <a:ea typeface="Calibri Light" panose="020F0302020204030204" pitchFamily="34" charset="0"/>
                <a:cs typeface="Calibri Light" panose="020F0302020204030204" pitchFamily="34" charset="0"/>
                <a:sym typeface="Calibri (MS)"/>
              </a:rPr>
              <a:t>December 9</a:t>
            </a:r>
          </a:p>
          <a:p>
            <a:pPr marL="285750" indent="-285750" eaLnBrk="0" fontAlgn="base" hangingPunct="0">
              <a:spcBef>
                <a:spcPts val="300"/>
              </a:spcBef>
              <a:spcAft>
                <a:spcPts val="300"/>
              </a:spcAft>
              <a:buClr>
                <a:srgbClr val="6BB745"/>
              </a:buClr>
              <a:buFont typeface="Arial" panose="020B0604020202020204" pitchFamily="34" charset="0"/>
              <a:buChar char="•"/>
              <a:defRPr/>
            </a:pPr>
            <a:r>
              <a:rPr lang="en-US" sz="2400" dirty="0">
                <a:latin typeface="Calibri Light" panose="020F0302020204030204" pitchFamily="34" charset="0"/>
                <a:ea typeface="Calibri Light" panose="020F0302020204030204" pitchFamily="34" charset="0"/>
                <a:cs typeface="Calibri Light" panose="020F0302020204030204" pitchFamily="34" charset="0"/>
                <a:sym typeface="Calibri (MS)"/>
              </a:rPr>
              <a:t>Objectives: </a:t>
            </a:r>
          </a:p>
          <a:p>
            <a:pPr marL="342900" indent="-342900" eaLnBrk="0" fontAlgn="base" hangingPunct="0">
              <a:spcBef>
                <a:spcPts val="300"/>
              </a:spcBef>
              <a:spcAft>
                <a:spcPts val="300"/>
              </a:spcAft>
              <a:buClr>
                <a:srgbClr val="6BB745"/>
              </a:buClr>
              <a:buFont typeface="Wingdings" panose="05000000000000000000" pitchFamily="2" charset="2"/>
              <a:buChar char="ü"/>
              <a:defRPr/>
            </a:pPr>
            <a:r>
              <a:rPr lang="en-GB" sz="2000" b="1" dirty="0">
                <a:latin typeface="Calibri Light" panose="020F0302020204030204" pitchFamily="34" charset="0"/>
                <a:ea typeface="Calibri Light" panose="020F0302020204030204" pitchFamily="34" charset="0"/>
                <a:cs typeface="Calibri Light" panose="020F0302020204030204" pitchFamily="34" charset="0"/>
                <a:sym typeface="Calibri (MS) Bold"/>
              </a:rPr>
              <a:t>Comprehensive </a:t>
            </a:r>
            <a:r>
              <a:rPr lang="el-GR" sz="2000" b="1" dirty="0">
                <a:latin typeface="Calibri Light" panose="020F0302020204030204" pitchFamily="34" charset="0"/>
                <a:ea typeface="Calibri Light" panose="020F0302020204030204" pitchFamily="34" charset="0"/>
                <a:cs typeface="Calibri Light" panose="020F0302020204030204" pitchFamily="34" charset="0"/>
                <a:sym typeface="Calibri (MS) Bold"/>
              </a:rPr>
              <a:t>Τ</a:t>
            </a:r>
            <a:r>
              <a:rPr lang="en-US" sz="2000" b="1" dirty="0">
                <a:latin typeface="Calibri Light" panose="020F0302020204030204" pitchFamily="34" charset="0"/>
                <a:ea typeface="Calibri Light" panose="020F0302020204030204" pitchFamily="34" charset="0"/>
                <a:cs typeface="Calibri Light" panose="020F0302020204030204" pitchFamily="34" charset="0"/>
                <a:sym typeface="Calibri (MS) Bold"/>
              </a:rPr>
              <a:t>raining programs </a:t>
            </a:r>
            <a:r>
              <a:rPr lang="en-US" sz="2000" dirty="0">
                <a:latin typeface="Calibri Light" panose="020F0302020204030204" pitchFamily="34" charset="0"/>
                <a:ea typeface="Calibri Light" panose="020F0302020204030204" pitchFamily="34" charset="0"/>
                <a:cs typeface="Calibri Light" panose="020F0302020204030204" pitchFamily="34" charset="0"/>
                <a:sym typeface="Calibri (MS) Bold"/>
              </a:rPr>
              <a:t>and </a:t>
            </a:r>
            <a:r>
              <a:rPr lang="en-US" sz="2000" b="1" dirty="0">
                <a:latin typeface="Calibri Light" panose="020F0302020204030204" pitchFamily="34" charset="0"/>
                <a:ea typeface="Calibri Light" panose="020F0302020204030204" pitchFamily="34" charset="0"/>
                <a:cs typeface="Calibri Light" panose="020F0302020204030204" pitchFamily="34" charset="0"/>
                <a:sym typeface="Calibri (MS) Bold"/>
              </a:rPr>
              <a:t>consultation services </a:t>
            </a:r>
            <a:r>
              <a:rPr lang="en-US" sz="2000" dirty="0">
                <a:latin typeface="Calibri Light" panose="020F0302020204030204" pitchFamily="34" charset="0"/>
                <a:ea typeface="Calibri Light" panose="020F0302020204030204" pitchFamily="34" charset="0"/>
                <a:cs typeface="Calibri Light" panose="020F0302020204030204" pitchFamily="34" charset="0"/>
                <a:sym typeface="Calibri (MS) Bold"/>
              </a:rPr>
              <a:t>on best practices for fostering community relations and ensuring sustainable operations</a:t>
            </a:r>
          </a:p>
          <a:p>
            <a:pPr marL="342900" indent="-342900" eaLnBrk="0" fontAlgn="base" hangingPunct="0">
              <a:spcBef>
                <a:spcPts val="300"/>
              </a:spcBef>
              <a:spcAft>
                <a:spcPts val="300"/>
              </a:spcAft>
              <a:buClr>
                <a:srgbClr val="6BB745"/>
              </a:buClr>
              <a:buFont typeface="Wingdings" panose="05000000000000000000" pitchFamily="2" charset="2"/>
              <a:buChar char="ü"/>
              <a:defRPr/>
            </a:pPr>
            <a:r>
              <a:rPr lang="en-US" sz="2000" dirty="0">
                <a:latin typeface="Calibri Light" panose="020F0302020204030204" pitchFamily="34" charset="0"/>
                <a:ea typeface="Calibri Light" panose="020F0302020204030204" pitchFamily="34" charset="0"/>
                <a:cs typeface="Calibri Light" panose="020F0302020204030204" pitchFamily="34" charset="0"/>
                <a:sym typeface="Calibri (MS) Bold"/>
              </a:rPr>
              <a:t>Equip professionals with tools to address environmental, social, political, legal, and business </a:t>
            </a:r>
            <a:r>
              <a:rPr lang="en-US" sz="2000" b="1" dirty="0">
                <a:latin typeface="Calibri Light" panose="020F0302020204030204" pitchFamily="34" charset="0"/>
                <a:ea typeface="Calibri Light" panose="020F0302020204030204" pitchFamily="34" charset="0"/>
                <a:cs typeface="Calibri Light" panose="020F0302020204030204" pitchFamily="34" charset="0"/>
                <a:sym typeface="Calibri (MS) Bold"/>
              </a:rPr>
              <a:t>challenges related to SLO in the RM sector</a:t>
            </a:r>
            <a:endParaRPr lang="en-US" sz="2000" dirty="0">
              <a:latin typeface="Calibri Light" panose="020F0302020204030204" pitchFamily="34" charset="0"/>
              <a:ea typeface="Calibri Light" panose="020F0302020204030204" pitchFamily="34" charset="0"/>
              <a:cs typeface="Calibri Light" panose="020F0302020204030204" pitchFamily="34" charset="0"/>
              <a:sym typeface="Calibri (MS) Bold"/>
            </a:endParaRPr>
          </a:p>
          <a:p>
            <a:pPr marL="342900" indent="-342900" eaLnBrk="0" fontAlgn="base" hangingPunct="0">
              <a:spcBef>
                <a:spcPts val="300"/>
              </a:spcBef>
              <a:spcAft>
                <a:spcPts val="300"/>
              </a:spcAft>
              <a:buClr>
                <a:srgbClr val="6BB745"/>
              </a:buClr>
              <a:buFont typeface="Wingdings" panose="05000000000000000000" pitchFamily="2" charset="2"/>
              <a:buChar char="ü"/>
              <a:defRPr/>
            </a:pPr>
            <a:r>
              <a:rPr lang="en-US" sz="2000" dirty="0">
                <a:latin typeface="Calibri Light" panose="020F0302020204030204" pitchFamily="34" charset="0"/>
                <a:ea typeface="Calibri Light" panose="020F0302020204030204" pitchFamily="34" charset="0"/>
                <a:cs typeface="Calibri Light" panose="020F0302020204030204" pitchFamily="34" charset="0"/>
                <a:sym typeface="Calibri (MS) Bold"/>
              </a:rPr>
              <a:t>The Hub will be </a:t>
            </a:r>
            <a:r>
              <a:rPr lang="en-US" sz="2000" b="1" dirty="0">
                <a:latin typeface="Calibri Light" panose="020F0302020204030204" pitchFamily="34" charset="0"/>
                <a:ea typeface="Calibri Light" panose="020F0302020204030204" pitchFamily="34" charset="0"/>
                <a:cs typeface="Calibri Light" panose="020F0302020204030204" pitchFamily="34" charset="0"/>
                <a:sym typeface="Calibri (MS) Bold"/>
              </a:rPr>
              <a:t>instrumental </a:t>
            </a:r>
            <a:r>
              <a:rPr lang="en-US" sz="2000" dirty="0">
                <a:latin typeface="Calibri Light" panose="020F0302020204030204" pitchFamily="34" charset="0"/>
                <a:ea typeface="Calibri Light" panose="020F0302020204030204" pitchFamily="34" charset="0"/>
                <a:cs typeface="Calibri Light" panose="020F0302020204030204" pitchFamily="34" charset="0"/>
                <a:sym typeface="Calibri (MS) Bold"/>
              </a:rPr>
              <a:t>in supporting the EU goals outlined in the CRMA</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EB6D2-2A0D-4B60-4377-8DDC962B0E87}"/>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8C191AE-E84C-54D9-8813-3A73B00C59BA}"/>
              </a:ext>
            </a:extLst>
          </p:cNvPr>
          <p:cNvSpPr>
            <a:spLocks noGrp="1"/>
          </p:cNvSpPr>
          <p:nvPr>
            <p:ph type="sldNum" sz="quarter" idx="4"/>
          </p:nvPr>
        </p:nvSpPr>
        <p:spPr/>
        <p:txBody>
          <a:bodyPr/>
          <a:lstStyle/>
          <a:p>
            <a:pPr>
              <a:defRPr/>
            </a:pPr>
            <a:fld id="{D65ACB9B-F2BC-4FE9-9640-F5E580D0F44C}" type="slidenum">
              <a:rPr lang="en-US" altLang="en-US" smtClean="0"/>
              <a:pPr>
                <a:defRPr/>
              </a:pPr>
              <a:t>16</a:t>
            </a:fld>
            <a:endParaRPr lang="en-US" altLang="en-US"/>
          </a:p>
        </p:txBody>
      </p:sp>
      <p:sp>
        <p:nvSpPr>
          <p:cNvPr id="7" name="Title 2">
            <a:extLst>
              <a:ext uri="{FF2B5EF4-FFF2-40B4-BE49-F238E27FC236}">
                <a16:creationId xmlns:a16="http://schemas.microsoft.com/office/drawing/2014/main" id="{EF4884DA-0F54-9523-B4AE-233189FA3D11}"/>
              </a:ext>
            </a:extLst>
          </p:cNvPr>
          <p:cNvSpPr>
            <a:spLocks noGrp="1"/>
          </p:cNvSpPr>
          <p:nvPr>
            <p:ph type="title"/>
          </p:nvPr>
        </p:nvSpPr>
        <p:spPr>
          <a:xfrm>
            <a:off x="340995" y="365474"/>
            <a:ext cx="8616192" cy="492443"/>
          </a:xfrm>
        </p:spPr>
        <p:txBody>
          <a:bodyPr/>
          <a:lstStyle/>
          <a:p>
            <a:endParaRPr lang="en-US" sz="3200" dirty="0"/>
          </a:p>
        </p:txBody>
      </p:sp>
      <p:sp>
        <p:nvSpPr>
          <p:cNvPr id="6" name="Θέση κειμένου 5">
            <a:extLst>
              <a:ext uri="{FF2B5EF4-FFF2-40B4-BE49-F238E27FC236}">
                <a16:creationId xmlns:a16="http://schemas.microsoft.com/office/drawing/2014/main" id="{33DEDC5C-C75D-E030-2D41-0EBA852F7D42}"/>
              </a:ext>
            </a:extLst>
          </p:cNvPr>
          <p:cNvSpPr>
            <a:spLocks noGrp="1"/>
          </p:cNvSpPr>
          <p:nvPr>
            <p:ph type="body" sz="quarter" idx="19"/>
          </p:nvPr>
        </p:nvSpPr>
        <p:spPr>
          <a:xfrm>
            <a:off x="792943" y="1434382"/>
            <a:ext cx="8725526" cy="4393093"/>
          </a:xfrm>
        </p:spPr>
        <p:txBody>
          <a:bodyPr>
            <a:normAutofit/>
          </a:bodyPr>
          <a:lstStyle/>
          <a:p>
            <a:pPr marL="342900" indent="-342900">
              <a:buFont typeface="Wingdings" panose="05000000000000000000" pitchFamily="2" charset="2"/>
              <a:buChar char="Ø"/>
            </a:pPr>
            <a:r>
              <a:rPr lang="en-GB" b="1" dirty="0">
                <a:latin typeface="Calibri Light" panose="020F0302020204030204" pitchFamily="34" charset="0"/>
                <a:ea typeface="Calibri Light" panose="020F0302020204030204" pitchFamily="34" charset="0"/>
              </a:rPr>
              <a:t>Results of the EIT RM and other EU funded  Education projects </a:t>
            </a:r>
            <a:r>
              <a:rPr lang="en-GB" dirty="0">
                <a:latin typeface="Calibri Light" panose="020F0302020204030204" pitchFamily="34" charset="0"/>
                <a:ea typeface="Calibri Light" panose="020F0302020204030204" pitchFamily="34" charset="0"/>
              </a:rPr>
              <a:t>are</a:t>
            </a:r>
            <a:r>
              <a:rPr lang="en-GB" b="1" dirty="0">
                <a:latin typeface="Calibri Light" panose="020F0302020204030204" pitchFamily="34" charset="0"/>
                <a:ea typeface="Calibri Light" panose="020F0302020204030204" pitchFamily="34" charset="0"/>
              </a:rPr>
              <a:t> </a:t>
            </a:r>
            <a:r>
              <a:rPr lang="en-GB" dirty="0">
                <a:latin typeface="Calibri Light" panose="020F0302020204030204" pitchFamily="34" charset="0"/>
                <a:ea typeface="Calibri Light" panose="020F0302020204030204" pitchFamily="34" charset="0"/>
              </a:rPr>
              <a:t>used to upgrade </a:t>
            </a:r>
            <a:r>
              <a:rPr lang="en-GB" b="1" dirty="0">
                <a:latin typeface="Calibri Light" panose="020F0302020204030204" pitchFamily="34" charset="0"/>
                <a:ea typeface="Calibri Light" panose="020F0302020204030204" pitchFamily="34" charset="0"/>
              </a:rPr>
              <a:t>the RM schools curricula and develop LLL programs </a:t>
            </a:r>
            <a:r>
              <a:rPr lang="en-GB" dirty="0">
                <a:latin typeface="Calibri Light" panose="020F0302020204030204" pitchFamily="34" charset="0"/>
                <a:ea typeface="Calibri Light" panose="020F0302020204030204" pitchFamily="34" charset="0"/>
              </a:rPr>
              <a:t>with the aim to </a:t>
            </a:r>
            <a:r>
              <a:rPr lang="en-GB" b="1" dirty="0">
                <a:latin typeface="Calibri Light" panose="020F0302020204030204" pitchFamily="34" charset="0"/>
                <a:ea typeface="Calibri Light" panose="020F0302020204030204" pitchFamily="34" charset="0"/>
              </a:rPr>
              <a:t>address the present and future needs of the RM sector </a:t>
            </a:r>
            <a:r>
              <a:rPr lang="en-GB" dirty="0">
                <a:latin typeface="Calibri Light" panose="020F0302020204030204" pitchFamily="34" charset="0"/>
                <a:ea typeface="Calibri Light" panose="020F0302020204030204" pitchFamily="34" charset="0"/>
              </a:rPr>
              <a:t>using </a:t>
            </a:r>
            <a:r>
              <a:rPr lang="en-GB" b="1" dirty="0">
                <a:latin typeface="Calibri Light" panose="020F0302020204030204" pitchFamily="34" charset="0"/>
                <a:ea typeface="Calibri Light" panose="020F0302020204030204" pitchFamily="34" charset="0"/>
              </a:rPr>
              <a:t>innovative education tools, </a:t>
            </a:r>
            <a:r>
              <a:rPr lang="en-GB" dirty="0">
                <a:latin typeface="Calibri Light" panose="020F0302020204030204" pitchFamily="34" charset="0"/>
                <a:ea typeface="Calibri Light" panose="020F0302020204030204" pitchFamily="34" charset="0"/>
              </a:rPr>
              <a:t>emphasis in </a:t>
            </a:r>
            <a:r>
              <a:rPr lang="en-GB" b="1" dirty="0">
                <a:latin typeface="Calibri Light" panose="020F0302020204030204" pitchFamily="34" charset="0"/>
                <a:ea typeface="Calibri Light" panose="020F0302020204030204" pitchFamily="34" charset="0"/>
              </a:rPr>
              <a:t>challenge based education</a:t>
            </a:r>
            <a:r>
              <a:rPr lang="en-GB" dirty="0">
                <a:latin typeface="Calibri Light" panose="020F0302020204030204" pitchFamily="34" charset="0"/>
                <a:ea typeface="Calibri Light" panose="020F0302020204030204" pitchFamily="34" charset="0"/>
              </a:rPr>
              <a:t>.</a:t>
            </a:r>
          </a:p>
          <a:p>
            <a:pPr marL="342900" indent="-342900">
              <a:buFont typeface="Wingdings" panose="05000000000000000000" pitchFamily="2" charset="2"/>
              <a:buChar char="Ø"/>
            </a:pPr>
            <a:r>
              <a:rPr lang="en-GB" dirty="0">
                <a:latin typeface="Calibri Light" panose="020F0302020204030204" pitchFamily="34" charset="0"/>
                <a:ea typeface="Calibri Light" panose="020F0302020204030204" pitchFamily="34" charset="0"/>
              </a:rPr>
              <a:t> </a:t>
            </a:r>
            <a:r>
              <a:rPr lang="en-GB" b="1" dirty="0">
                <a:latin typeface="Calibri Light" panose="020F0302020204030204" pitchFamily="34" charset="0"/>
                <a:ea typeface="Calibri Light" panose="020F0302020204030204" pitchFamily="34" charset="0"/>
              </a:rPr>
              <a:t>Education Programs and Training schemes</a:t>
            </a:r>
            <a:r>
              <a:rPr lang="en-GB" dirty="0">
                <a:latin typeface="Calibri Light" panose="020F0302020204030204" pitchFamily="34" charset="0"/>
                <a:ea typeface="Calibri Light" panose="020F0302020204030204" pitchFamily="34" charset="0"/>
              </a:rPr>
              <a:t>, for </a:t>
            </a:r>
            <a:r>
              <a:rPr lang="en-GB" b="1" dirty="0">
                <a:latin typeface="Calibri Light" panose="020F0302020204030204" pitchFamily="34" charset="0"/>
                <a:ea typeface="Calibri Light" panose="020F0302020204030204" pitchFamily="34" charset="0"/>
              </a:rPr>
              <a:t>students and professionals in the RM Industry</a:t>
            </a:r>
            <a:r>
              <a:rPr lang="en-GB" dirty="0">
                <a:latin typeface="Calibri Light" panose="020F0302020204030204" pitchFamily="34" charset="0"/>
                <a:ea typeface="Calibri Light" panose="020F0302020204030204" pitchFamily="34" charset="0"/>
              </a:rPr>
              <a:t>, developed taking into account </a:t>
            </a:r>
            <a:r>
              <a:rPr lang="en-GB" b="1" dirty="0">
                <a:latin typeface="Calibri Light" panose="020F0302020204030204" pitchFamily="34" charset="0"/>
                <a:ea typeface="Calibri Light" panose="020F0302020204030204" pitchFamily="34" charset="0"/>
              </a:rPr>
              <a:t>best practices from innovation providers and the views of the stake holders</a:t>
            </a:r>
            <a:r>
              <a:rPr lang="en-GB" dirty="0">
                <a:latin typeface="Calibri Light" panose="020F0302020204030204" pitchFamily="34" charset="0"/>
                <a:ea typeface="Calibri Light" panose="020F0302020204030204" pitchFamily="34" charset="0"/>
              </a:rPr>
              <a:t>,  consist an important </a:t>
            </a:r>
            <a:r>
              <a:rPr lang="en-GB" b="1" dirty="0">
                <a:latin typeface="Calibri Light" panose="020F0302020204030204" pitchFamily="34" charset="0"/>
                <a:ea typeface="Calibri Light" panose="020F0302020204030204" pitchFamily="34" charset="0"/>
              </a:rPr>
              <a:t>tool </a:t>
            </a:r>
            <a:r>
              <a:rPr lang="en-GB" dirty="0">
                <a:latin typeface="Calibri Light" panose="020F0302020204030204" pitchFamily="34" charset="0"/>
                <a:ea typeface="Calibri Light" panose="020F0302020204030204" pitchFamily="34" charset="0"/>
              </a:rPr>
              <a:t>providing the sector the </a:t>
            </a:r>
            <a:r>
              <a:rPr lang="en-GB" b="1" dirty="0">
                <a:latin typeface="Calibri Light" panose="020F0302020204030204" pitchFamily="34" charset="0"/>
                <a:ea typeface="Calibri Light" panose="020F0302020204030204" pitchFamily="34" charset="0"/>
              </a:rPr>
              <a:t>skills, and competencies </a:t>
            </a:r>
            <a:r>
              <a:rPr lang="en-GB" dirty="0">
                <a:latin typeface="Calibri Light" panose="020F0302020204030204" pitchFamily="34" charset="0"/>
                <a:ea typeface="Calibri Light" panose="020F0302020204030204" pitchFamily="34" charset="0"/>
              </a:rPr>
              <a:t>to successfully mitigate the current major challenges, including the </a:t>
            </a:r>
            <a:r>
              <a:rPr lang="en-GB" b="1" dirty="0">
                <a:latin typeface="Calibri Light" panose="020F0302020204030204" pitchFamily="34" charset="0"/>
                <a:ea typeface="Calibri Light" panose="020F0302020204030204" pitchFamily="34" charset="0"/>
              </a:rPr>
              <a:t>achievement of SLO</a:t>
            </a:r>
          </a:p>
          <a:p>
            <a:pPr marL="342900" indent="-342900">
              <a:buFont typeface="Wingdings" panose="05000000000000000000" pitchFamily="2" charset="2"/>
              <a:buChar char="Ø"/>
            </a:pPr>
            <a:endParaRPr lang="en-GB" dirty="0"/>
          </a:p>
          <a:p>
            <a:endParaRPr lang="el-GR" dirty="0"/>
          </a:p>
        </p:txBody>
      </p:sp>
      <p:pic>
        <p:nvPicPr>
          <p:cNvPr id="3" name="Picture 2">
            <a:extLst>
              <a:ext uri="{FF2B5EF4-FFF2-40B4-BE49-F238E27FC236}">
                <a16:creationId xmlns:a16="http://schemas.microsoft.com/office/drawing/2014/main" id="{06E063F4-6749-33B5-FB32-7CB500F431AD}"/>
              </a:ext>
            </a:extLst>
          </p:cNvPr>
          <p:cNvPicPr>
            <a:picLocks noChangeAspect="1"/>
          </p:cNvPicPr>
          <p:nvPr/>
        </p:nvPicPr>
        <p:blipFill>
          <a:blip r:embed="rId2"/>
          <a:stretch>
            <a:fillRect/>
          </a:stretch>
        </p:blipFill>
        <p:spPr>
          <a:xfrm>
            <a:off x="170174" y="23380"/>
            <a:ext cx="11851651" cy="1176630"/>
          </a:xfrm>
          <a:prstGeom prst="rect">
            <a:avLst/>
          </a:prstGeom>
        </p:spPr>
      </p:pic>
      <p:sp>
        <p:nvSpPr>
          <p:cNvPr id="12" name="TextBox 11">
            <a:extLst>
              <a:ext uri="{FF2B5EF4-FFF2-40B4-BE49-F238E27FC236}">
                <a16:creationId xmlns:a16="http://schemas.microsoft.com/office/drawing/2014/main" id="{B99902B6-66D4-19AC-8528-5980795023E9}"/>
              </a:ext>
            </a:extLst>
          </p:cNvPr>
          <p:cNvSpPr txBox="1"/>
          <p:nvPr/>
        </p:nvSpPr>
        <p:spPr>
          <a:xfrm>
            <a:off x="1076434" y="257752"/>
            <a:ext cx="3008423" cy="707886"/>
          </a:xfrm>
          <a:prstGeom prst="rect">
            <a:avLst/>
          </a:prstGeom>
          <a:noFill/>
        </p:spPr>
        <p:txBody>
          <a:bodyPr wrap="square" rtlCol="0">
            <a:spAutoFit/>
          </a:bodyPr>
          <a:lstStyle/>
          <a:p>
            <a:r>
              <a:rPr lang="en-GB" sz="4000" dirty="0">
                <a:solidFill>
                  <a:schemeClr val="bg1"/>
                </a:solidFill>
              </a:rPr>
              <a:t>Conclusions</a:t>
            </a:r>
          </a:p>
        </p:txBody>
      </p:sp>
      <p:pic>
        <p:nvPicPr>
          <p:cNvPr id="2" name="Picture 1">
            <a:extLst>
              <a:ext uri="{FF2B5EF4-FFF2-40B4-BE49-F238E27FC236}">
                <a16:creationId xmlns:a16="http://schemas.microsoft.com/office/drawing/2014/main" id="{751C1965-D939-8D71-BC9E-EE4F5C4498AA}"/>
              </a:ext>
            </a:extLst>
          </p:cNvPr>
          <p:cNvPicPr>
            <a:picLocks noChangeAspect="1"/>
          </p:cNvPicPr>
          <p:nvPr/>
        </p:nvPicPr>
        <p:blipFill>
          <a:blip r:embed="rId3"/>
          <a:stretch>
            <a:fillRect/>
          </a:stretch>
        </p:blipFill>
        <p:spPr>
          <a:xfrm>
            <a:off x="9393299" y="1371931"/>
            <a:ext cx="2005758" cy="2389839"/>
          </a:xfrm>
          <a:prstGeom prst="rect">
            <a:avLst/>
          </a:prstGeom>
        </p:spPr>
      </p:pic>
    </p:spTree>
    <p:extLst>
      <p:ext uri="{BB962C8B-B14F-4D97-AF65-F5344CB8AC3E}">
        <p14:creationId xmlns:p14="http://schemas.microsoft.com/office/powerpoint/2010/main" val="1990888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1E2999-C12D-41C1-99DA-B2027C42CA43}"/>
              </a:ext>
            </a:extLst>
          </p:cNvPr>
          <p:cNvSpPr>
            <a:spLocks noGrp="1"/>
          </p:cNvSpPr>
          <p:nvPr>
            <p:ph type="body" sz="quarter" idx="13"/>
          </p:nvPr>
        </p:nvSpPr>
        <p:spPr/>
        <p:txBody>
          <a:bodyPr/>
          <a:lstStyle/>
          <a:p>
            <a:r>
              <a:rPr lang="en-US" dirty="0"/>
              <a:t>Katerina Adam</a:t>
            </a:r>
          </a:p>
          <a:p>
            <a:r>
              <a:rPr lang="en-US" dirty="0"/>
              <a:t>Professor Emeritus, NTUA</a:t>
            </a:r>
          </a:p>
          <a:p>
            <a:r>
              <a:rPr lang="en-US" dirty="0"/>
              <a:t>katadam@metal.ntua.gr</a:t>
            </a:r>
          </a:p>
        </p:txBody>
      </p:sp>
      <p:sp>
        <p:nvSpPr>
          <p:cNvPr id="3" name="Title 2">
            <a:extLst>
              <a:ext uri="{FF2B5EF4-FFF2-40B4-BE49-F238E27FC236}">
                <a16:creationId xmlns:a16="http://schemas.microsoft.com/office/drawing/2014/main" id="{CCB34999-DCB8-9C1A-8A99-85BFD910EEA9}"/>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92213320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2006306-16DB-5DF1-15B0-543CFAAD809D}"/>
              </a:ext>
            </a:extLst>
          </p:cNvPr>
          <p:cNvSpPr>
            <a:spLocks noGrp="1"/>
          </p:cNvSpPr>
          <p:nvPr>
            <p:ph type="body" sz="quarter" idx="17"/>
          </p:nvPr>
        </p:nvSpPr>
        <p:spPr>
          <a:xfrm>
            <a:off x="360000" y="1080000"/>
            <a:ext cx="9541646" cy="4393098"/>
          </a:xfrm>
        </p:spPr>
        <p:txBody>
          <a:bodyPr/>
          <a:lstStyle/>
          <a:p>
            <a:pPr>
              <a:buFont typeface="Wingdings" panose="05000000000000000000" pitchFamily="2" charset="2"/>
              <a:buChar char="Ø"/>
            </a:pPr>
            <a:r>
              <a:rPr lang="en-US" sz="3600" dirty="0">
                <a:solidFill>
                  <a:schemeClr val="accent1">
                    <a:lumMod val="50000"/>
                  </a:schemeClr>
                </a:solidFill>
                <a:highlight>
                  <a:srgbClr val="FFFFFF"/>
                </a:highlight>
                <a:latin typeface="Calibri Light" panose="020F0302020204030204" pitchFamily="34" charset="0"/>
                <a:ea typeface="Calibri Light" panose="020F0302020204030204" pitchFamily="34" charset="0"/>
              </a:rPr>
              <a:t>RM Skills shortages– Educational needs</a:t>
            </a:r>
          </a:p>
          <a:p>
            <a:pPr>
              <a:buFont typeface="Wingdings" panose="05000000000000000000" pitchFamily="2" charset="2"/>
              <a:buChar char="Ø"/>
            </a:pPr>
            <a:r>
              <a:rPr lang="en-US" sz="3600" dirty="0">
                <a:solidFill>
                  <a:schemeClr val="accent1">
                    <a:lumMod val="50000"/>
                  </a:schemeClr>
                </a:solidFill>
                <a:latin typeface="Calibri Light" panose="020F0302020204030204" pitchFamily="34" charset="0"/>
                <a:ea typeface="Calibri Light" panose="020F0302020204030204" pitchFamily="34" charset="0"/>
              </a:rPr>
              <a:t>EIT RM &amp; NTUA Education Programs</a:t>
            </a:r>
          </a:p>
          <a:p>
            <a:pPr>
              <a:buFont typeface="Wingdings" panose="05000000000000000000" pitchFamily="2" charset="2"/>
              <a:buChar char="Ø"/>
            </a:pPr>
            <a:r>
              <a:rPr lang="en-US" sz="3600" dirty="0">
                <a:solidFill>
                  <a:schemeClr val="accent1">
                    <a:lumMod val="50000"/>
                  </a:schemeClr>
                </a:solidFill>
                <a:latin typeface="Calibri Light" panose="020F0302020204030204" pitchFamily="34" charset="0"/>
                <a:ea typeface="Calibri Light" panose="020F0302020204030204" pitchFamily="34" charset="0"/>
              </a:rPr>
              <a:t>European Universities Alliances, </a:t>
            </a:r>
            <a:r>
              <a:rPr lang="en-US" sz="3600" dirty="0" err="1">
                <a:solidFill>
                  <a:schemeClr val="accent1">
                    <a:lumMod val="50000"/>
                  </a:schemeClr>
                </a:solidFill>
                <a:latin typeface="Calibri Light" panose="020F0302020204030204" pitchFamily="34" charset="0"/>
                <a:ea typeface="Calibri Light" panose="020F0302020204030204" pitchFamily="34" charset="0"/>
              </a:rPr>
              <a:t>EULiST</a:t>
            </a:r>
            <a:endParaRPr lang="en-US" sz="3600" dirty="0">
              <a:solidFill>
                <a:schemeClr val="accent1">
                  <a:lumMod val="50000"/>
                </a:schemeClr>
              </a:solidFill>
              <a:latin typeface="Calibri Light" panose="020F0302020204030204" pitchFamily="34" charset="0"/>
              <a:ea typeface="Calibri Light" panose="020F0302020204030204" pitchFamily="34" charset="0"/>
            </a:endParaRPr>
          </a:p>
          <a:p>
            <a:pPr>
              <a:buFont typeface="Wingdings" panose="05000000000000000000" pitchFamily="2" charset="2"/>
              <a:buChar char="Ø"/>
            </a:pPr>
            <a:r>
              <a:rPr lang="en-US" sz="3600" dirty="0">
                <a:solidFill>
                  <a:schemeClr val="accent1">
                    <a:lumMod val="50000"/>
                  </a:schemeClr>
                </a:solidFill>
                <a:latin typeface="Calibri Light" panose="020F0302020204030204" pitchFamily="34" charset="0"/>
                <a:ea typeface="Calibri Light" panose="020F0302020204030204" pitchFamily="34" charset="0"/>
              </a:rPr>
              <a:t>EIT RM calls for HEIs</a:t>
            </a:r>
          </a:p>
          <a:p>
            <a:pPr marL="342900" indent="-342900">
              <a:buFont typeface="Wingdings" panose="05000000000000000000" pitchFamily="2" charset="2"/>
              <a:buChar char="Ø"/>
            </a:pPr>
            <a:r>
              <a:rPr lang="en-US" sz="3600" dirty="0">
                <a:solidFill>
                  <a:schemeClr val="accent1">
                    <a:lumMod val="50000"/>
                  </a:schemeClr>
                </a:solidFill>
                <a:latin typeface="Calibri Light" panose="020F0302020204030204" pitchFamily="34" charset="0"/>
                <a:ea typeface="Calibri Light" panose="020F0302020204030204" pitchFamily="34" charset="0"/>
              </a:rPr>
              <a:t>Conclusions</a:t>
            </a:r>
          </a:p>
          <a:p>
            <a:endParaRPr lang="en-US" dirty="0"/>
          </a:p>
        </p:txBody>
      </p:sp>
      <p:sp>
        <p:nvSpPr>
          <p:cNvPr id="3" name="Title 2">
            <a:extLst>
              <a:ext uri="{FF2B5EF4-FFF2-40B4-BE49-F238E27FC236}">
                <a16:creationId xmlns:a16="http://schemas.microsoft.com/office/drawing/2014/main" id="{C24D7F08-0AC0-CF82-0EEE-0FFD77DD7C61}"/>
              </a:ext>
            </a:extLst>
          </p:cNvPr>
          <p:cNvSpPr>
            <a:spLocks noGrp="1"/>
          </p:cNvSpPr>
          <p:nvPr>
            <p:ph type="title"/>
          </p:nvPr>
        </p:nvSpPr>
        <p:spPr>
          <a:xfrm>
            <a:off x="340996" y="365474"/>
            <a:ext cx="7552938" cy="492443"/>
          </a:xfrm>
        </p:spPr>
        <p:txBody>
          <a:bodyPr/>
          <a:lstStyle/>
          <a:p>
            <a:r>
              <a:rPr lang="en-US" dirty="0"/>
              <a:t>Contents</a:t>
            </a:r>
          </a:p>
        </p:txBody>
      </p:sp>
      <p:sp>
        <p:nvSpPr>
          <p:cNvPr id="4" name="Slide Number Placeholder 3">
            <a:extLst>
              <a:ext uri="{FF2B5EF4-FFF2-40B4-BE49-F238E27FC236}">
                <a16:creationId xmlns:a16="http://schemas.microsoft.com/office/drawing/2014/main" id="{7A9040E0-6CF6-6A0D-1F99-AAE71479593F}"/>
              </a:ext>
            </a:extLst>
          </p:cNvPr>
          <p:cNvSpPr>
            <a:spLocks noGrp="1"/>
          </p:cNvSpPr>
          <p:nvPr>
            <p:ph type="sldNum" sz="quarter" idx="4"/>
          </p:nvPr>
        </p:nvSpPr>
        <p:spPr/>
        <p:txBody>
          <a:bodyPr/>
          <a:lstStyle/>
          <a:p>
            <a:pPr>
              <a:defRPr/>
            </a:pPr>
            <a:fld id="{D65ACB9B-F2BC-4FE9-9640-F5E580D0F44C}" type="slidenum">
              <a:rPr lang="en-US" altLang="en-US" smtClean="0"/>
              <a:pPr>
                <a:defRPr/>
              </a:pPr>
              <a:t>2</a:t>
            </a:fld>
            <a:endParaRPr lang="en-US" altLang="en-US"/>
          </a:p>
        </p:txBody>
      </p:sp>
      <p:grpSp>
        <p:nvGrpSpPr>
          <p:cNvPr id="2" name="Group 1">
            <a:extLst>
              <a:ext uri="{FF2B5EF4-FFF2-40B4-BE49-F238E27FC236}">
                <a16:creationId xmlns:a16="http://schemas.microsoft.com/office/drawing/2014/main" id="{271BB69B-9462-7256-0060-EF11A839C677}"/>
              </a:ext>
            </a:extLst>
          </p:cNvPr>
          <p:cNvGrpSpPr/>
          <p:nvPr/>
        </p:nvGrpSpPr>
        <p:grpSpPr>
          <a:xfrm>
            <a:off x="8819063" y="-6589"/>
            <a:ext cx="3394833" cy="964507"/>
            <a:chOff x="8819063" y="-6589"/>
            <a:chExt cx="3394833" cy="964507"/>
          </a:xfrm>
        </p:grpSpPr>
        <p:pic>
          <p:nvPicPr>
            <p:cNvPr id="7" name="Picture 6" descr="A black background with blue text and blue and green circle with yellow stars&#10;&#10;Description automatically generated">
              <a:extLst>
                <a:ext uri="{FF2B5EF4-FFF2-40B4-BE49-F238E27FC236}">
                  <a16:creationId xmlns:a16="http://schemas.microsoft.com/office/drawing/2014/main" id="{C8F3FDF7-A6F7-2EB8-68D4-665155C2427A}"/>
                </a:ext>
              </a:extLst>
            </p:cNvPr>
            <p:cNvPicPr>
              <a:picLocks noChangeAspect="1"/>
            </p:cNvPicPr>
            <p:nvPr/>
          </p:nvPicPr>
          <p:blipFill rotWithShape="1">
            <a:blip r:embed="rId2">
              <a:extLst>
                <a:ext uri="{28A0092B-C50C-407E-A947-70E740481C1C}">
                  <a14:useLocalDpi xmlns:a14="http://schemas.microsoft.com/office/drawing/2010/main" val="0"/>
                </a:ext>
              </a:extLst>
            </a:blip>
            <a:srcRect b="44278"/>
            <a:stretch/>
          </p:blipFill>
          <p:spPr>
            <a:xfrm>
              <a:off x="8819063" y="-6589"/>
              <a:ext cx="2582028" cy="778393"/>
            </a:xfrm>
            <a:prstGeom prst="rect">
              <a:avLst/>
            </a:prstGeom>
          </p:spPr>
        </p:pic>
        <p:pic>
          <p:nvPicPr>
            <p:cNvPr id="8" name="Picture 7" descr="A gold coin with a person holding a torch&#10;&#10;Description automatically generated">
              <a:extLst>
                <a:ext uri="{FF2B5EF4-FFF2-40B4-BE49-F238E27FC236}">
                  <a16:creationId xmlns:a16="http://schemas.microsoft.com/office/drawing/2014/main" id="{C106B5CB-D47E-3F53-2E5B-14AF4A0FEF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8361" y="0"/>
              <a:ext cx="925535" cy="957918"/>
            </a:xfrm>
            <a:prstGeom prst="rect">
              <a:avLst/>
            </a:prstGeom>
          </p:spPr>
        </p:pic>
      </p:grpSp>
    </p:spTree>
    <p:extLst>
      <p:ext uri="{BB962C8B-B14F-4D97-AF65-F5344CB8AC3E}">
        <p14:creationId xmlns:p14="http://schemas.microsoft.com/office/powerpoint/2010/main" val="33816650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D986B-0782-FBE7-7BF0-B75FA1D55932}"/>
            </a:ext>
          </a:extLst>
        </p:cNvPr>
        <p:cNvGrpSpPr/>
        <p:nvPr/>
      </p:nvGrpSpPr>
      <p:grpSpPr>
        <a:xfrm>
          <a:off x="0" y="0"/>
          <a:ext cx="0" cy="0"/>
          <a:chOff x="0" y="0"/>
          <a:chExt cx="0" cy="0"/>
        </a:xfrm>
      </p:grpSpPr>
      <p:pic>
        <p:nvPicPr>
          <p:cNvPr id="11" name="Θέση εικόνας 10" descr="Εικόνα που περιέχει κείμενο, γραφιστική, λογότυπο, γραφικά">
            <a:extLst>
              <a:ext uri="{FF2B5EF4-FFF2-40B4-BE49-F238E27FC236}">
                <a16:creationId xmlns:a16="http://schemas.microsoft.com/office/drawing/2014/main" id="{59C6A310-C140-EA60-BD45-6BEB728CE489}"/>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t="4263" b="4263"/>
          <a:stretch>
            <a:fillRect/>
          </a:stretch>
        </p:blipFill>
        <p:spPr>
          <a:xfrm>
            <a:off x="6269459" y="1413376"/>
            <a:ext cx="5922541" cy="3774803"/>
          </a:xfrm>
          <a:prstGeom prst="round2DiagRect">
            <a:avLst>
              <a:gd name="adj1" fmla="val 19474"/>
              <a:gd name="adj2" fmla="val 11563"/>
            </a:avLst>
          </a:prstGeom>
        </p:spPr>
      </p:pic>
      <p:sp>
        <p:nvSpPr>
          <p:cNvPr id="5" name="Slide Number Placeholder 4">
            <a:extLst>
              <a:ext uri="{FF2B5EF4-FFF2-40B4-BE49-F238E27FC236}">
                <a16:creationId xmlns:a16="http://schemas.microsoft.com/office/drawing/2014/main" id="{A330C0FA-AA8F-8975-7BD0-AF9C3CECA022}"/>
              </a:ext>
            </a:extLst>
          </p:cNvPr>
          <p:cNvSpPr>
            <a:spLocks noGrp="1"/>
          </p:cNvSpPr>
          <p:nvPr>
            <p:ph type="sldNum" sz="quarter" idx="4"/>
          </p:nvPr>
        </p:nvSpPr>
        <p:spPr/>
        <p:txBody>
          <a:bodyPr/>
          <a:lstStyle/>
          <a:p>
            <a:pPr>
              <a:defRPr/>
            </a:pPr>
            <a:fld id="{D65ACB9B-F2BC-4FE9-9640-F5E580D0F44C}" type="slidenum">
              <a:rPr lang="en-US" altLang="en-US" smtClean="0"/>
              <a:pPr>
                <a:defRPr/>
              </a:pPr>
              <a:t>3</a:t>
            </a:fld>
            <a:endParaRPr lang="en-US" altLang="en-US"/>
          </a:p>
        </p:txBody>
      </p:sp>
      <p:sp>
        <p:nvSpPr>
          <p:cNvPr id="7" name="Title 2">
            <a:extLst>
              <a:ext uri="{FF2B5EF4-FFF2-40B4-BE49-F238E27FC236}">
                <a16:creationId xmlns:a16="http://schemas.microsoft.com/office/drawing/2014/main" id="{E4C551F3-9839-24F6-0C3F-A6E36F8C3F0A}"/>
              </a:ext>
            </a:extLst>
          </p:cNvPr>
          <p:cNvSpPr>
            <a:spLocks noGrp="1"/>
          </p:cNvSpPr>
          <p:nvPr>
            <p:ph type="title"/>
          </p:nvPr>
        </p:nvSpPr>
        <p:spPr>
          <a:xfrm>
            <a:off x="454207" y="372418"/>
            <a:ext cx="8634040" cy="492443"/>
          </a:xfrm>
        </p:spPr>
        <p:txBody>
          <a:bodyPr/>
          <a:lstStyle/>
          <a:p>
            <a:r>
              <a:rPr lang="en-US" dirty="0"/>
              <a:t>RM Skills Shortage /Educational Needs</a:t>
            </a:r>
          </a:p>
        </p:txBody>
      </p:sp>
      <p:grpSp>
        <p:nvGrpSpPr>
          <p:cNvPr id="4" name="Group 3">
            <a:extLst>
              <a:ext uri="{FF2B5EF4-FFF2-40B4-BE49-F238E27FC236}">
                <a16:creationId xmlns:a16="http://schemas.microsoft.com/office/drawing/2014/main" id="{AD0BDE57-07ED-1F3E-7A8D-D5393C89C76B}"/>
              </a:ext>
            </a:extLst>
          </p:cNvPr>
          <p:cNvGrpSpPr/>
          <p:nvPr/>
        </p:nvGrpSpPr>
        <p:grpSpPr>
          <a:xfrm>
            <a:off x="8601498" y="284629"/>
            <a:ext cx="3394833" cy="964507"/>
            <a:chOff x="8819063" y="-6589"/>
            <a:chExt cx="3394833" cy="964507"/>
          </a:xfrm>
        </p:grpSpPr>
        <p:pic>
          <p:nvPicPr>
            <p:cNvPr id="8" name="Picture 7" descr="A black background with blue text and blue and green circle with yellow stars&#10;&#10;Description automatically generated">
              <a:extLst>
                <a:ext uri="{FF2B5EF4-FFF2-40B4-BE49-F238E27FC236}">
                  <a16:creationId xmlns:a16="http://schemas.microsoft.com/office/drawing/2014/main" id="{BD30BC47-6AFC-66B4-7291-92A8E065281A}"/>
                </a:ext>
              </a:extLst>
            </p:cNvPr>
            <p:cNvPicPr>
              <a:picLocks noChangeAspect="1"/>
            </p:cNvPicPr>
            <p:nvPr/>
          </p:nvPicPr>
          <p:blipFill rotWithShape="1">
            <a:blip r:embed="rId3">
              <a:extLst>
                <a:ext uri="{28A0092B-C50C-407E-A947-70E740481C1C}">
                  <a14:useLocalDpi xmlns:a14="http://schemas.microsoft.com/office/drawing/2010/main" val="0"/>
                </a:ext>
              </a:extLst>
            </a:blip>
            <a:srcRect b="44278"/>
            <a:stretch/>
          </p:blipFill>
          <p:spPr>
            <a:xfrm>
              <a:off x="8819063" y="-6589"/>
              <a:ext cx="2582028" cy="778393"/>
            </a:xfrm>
            <a:prstGeom prst="rect">
              <a:avLst/>
            </a:prstGeom>
          </p:spPr>
        </p:pic>
        <p:pic>
          <p:nvPicPr>
            <p:cNvPr id="9" name="Picture 8" descr="A gold coin with a person holding a torch&#10;&#10;Description automatically generated">
              <a:extLst>
                <a:ext uri="{FF2B5EF4-FFF2-40B4-BE49-F238E27FC236}">
                  <a16:creationId xmlns:a16="http://schemas.microsoft.com/office/drawing/2014/main" id="{A683CA6F-D755-5348-EB78-E34C8A9672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88361" y="0"/>
              <a:ext cx="925535" cy="957918"/>
            </a:xfrm>
            <a:prstGeom prst="rect">
              <a:avLst/>
            </a:prstGeom>
          </p:spPr>
        </p:pic>
      </p:grpSp>
      <p:sp>
        <p:nvSpPr>
          <p:cNvPr id="3" name="Content Placeholder 2">
            <a:extLst>
              <a:ext uri="{FF2B5EF4-FFF2-40B4-BE49-F238E27FC236}">
                <a16:creationId xmlns:a16="http://schemas.microsoft.com/office/drawing/2014/main" id="{06951309-9D6A-2C2F-657D-811BB9ED8CCB}"/>
              </a:ext>
            </a:extLst>
          </p:cNvPr>
          <p:cNvSpPr txBox="1">
            <a:spLocks/>
          </p:cNvSpPr>
          <p:nvPr/>
        </p:nvSpPr>
        <p:spPr>
          <a:xfrm>
            <a:off x="323850" y="1722862"/>
            <a:ext cx="5772150" cy="3981251"/>
          </a:xfrm>
          <a:prstGeom prst="rect">
            <a:avLst/>
          </a:prstGeom>
        </p:spPr>
        <p:txBody>
          <a:bodyPr vert="horz" lIns="0" tIns="45720" rIns="0" bIns="45720" rtlCol="0">
            <a:normAutofit fontScale="25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50000"/>
                    <a:lumOff val="50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5">
                  <a:lumMod val="75000"/>
                </a:schemeClr>
              </a:buClr>
              <a:buFont typeface="Wingdings" panose="05000000000000000000" pitchFamily="2" charset="2"/>
              <a:buChar char="§"/>
              <a:defRPr sz="1800" kern="1200">
                <a:solidFill>
                  <a:schemeClr val="tx1">
                    <a:lumMod val="50000"/>
                    <a:lumOff val="50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5">
                  <a:lumMod val="75000"/>
                </a:schemeClr>
              </a:buClr>
              <a:buFont typeface="Wingdings" panose="05000000000000000000" pitchFamily="2" charset="2"/>
              <a:buChar char="§"/>
              <a:defRPr sz="1400" kern="1200">
                <a:solidFill>
                  <a:schemeClr val="tx1">
                    <a:lumMod val="50000"/>
                    <a:lumOff val="50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5">
                  <a:lumMod val="75000"/>
                </a:schemeClr>
              </a:buClr>
              <a:buFont typeface="Wingdings" panose="05000000000000000000" pitchFamily="2" charset="2"/>
              <a:buChar char="§"/>
              <a:defRPr sz="1400" kern="1200">
                <a:solidFill>
                  <a:schemeClr val="tx1">
                    <a:lumMod val="50000"/>
                    <a:lumOff val="50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5">
                  <a:lumMod val="75000"/>
                </a:schemeClr>
              </a:buClr>
              <a:buFont typeface="Wingdings" panose="05000000000000000000" pitchFamily="2" charset="2"/>
              <a:buChar char="§"/>
              <a:defRPr sz="1400" kern="1200">
                <a:solidFill>
                  <a:schemeClr val="tx1">
                    <a:lumMod val="50000"/>
                    <a:lumOff val="50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20000"/>
              </a:lnSpc>
              <a:spcBef>
                <a:spcPts val="1200"/>
              </a:spcBef>
              <a:spcAft>
                <a:spcPts val="200"/>
              </a:spcAft>
              <a:buClr>
                <a:srgbClr val="4472C4"/>
              </a:buClr>
              <a:buSzPct val="100000"/>
              <a:buFont typeface="Calibri" panose="020F0502020204030204" pitchFamily="34" charset="0"/>
              <a:buNone/>
              <a:tabLst/>
              <a:defRPr/>
            </a:pPr>
            <a:r>
              <a:rPr kumimoji="0" lang="en-GB" sz="10400" b="0" i="0" u="none" strike="noStrike" kern="1200" cap="none" spc="0" normalizeH="0" baseline="0" noProof="0" dirty="0">
                <a:ln>
                  <a:noFill/>
                </a:ln>
                <a:solidFill>
                  <a:srgbClr val="4472C4">
                    <a:lumMod val="50000"/>
                  </a:srgbClr>
                </a:solidFill>
                <a:effectLst/>
                <a:uLnTx/>
                <a:uFillTx/>
                <a:latin typeface="Calibri Light" panose="020F0302020204030204" pitchFamily="34" charset="0"/>
                <a:ea typeface="Calibri Light" panose="020F0302020204030204" pitchFamily="34" charset="0"/>
                <a:cs typeface="Calibri Light" panose="020F0302020204030204" pitchFamily="34" charset="0"/>
              </a:rPr>
              <a:t>Raw Materials, RM, play a pivotal role towards the </a:t>
            </a:r>
            <a:r>
              <a:rPr kumimoji="0" lang="en-GB" sz="10400" b="1" i="0" u="none" strike="noStrike" kern="1200" cap="none" spc="0" normalizeH="0" baseline="0" noProof="0" dirty="0">
                <a:ln>
                  <a:noFill/>
                </a:ln>
                <a:solidFill>
                  <a:srgbClr val="4472C4">
                    <a:lumMod val="50000"/>
                  </a:srgbClr>
                </a:solidFill>
                <a:effectLst/>
                <a:uLnTx/>
                <a:uFillTx/>
                <a:latin typeface="Calibri Light" panose="020F0302020204030204" pitchFamily="34" charset="0"/>
                <a:ea typeface="Calibri Light" panose="020F0302020204030204" pitchFamily="34" charset="0"/>
                <a:cs typeface="Calibri Light" panose="020F0302020204030204" pitchFamily="34" charset="0"/>
              </a:rPr>
              <a:t>Transition of Europe into a Sustainable economy. </a:t>
            </a:r>
          </a:p>
          <a:p>
            <a:pPr marL="0" marR="0" lvl="0" indent="0" algn="l" defTabSz="914400" rtl="0" eaLnBrk="1" fontAlgn="auto" latinLnBrk="0" hangingPunct="1">
              <a:lnSpc>
                <a:spcPct val="120000"/>
              </a:lnSpc>
              <a:spcBef>
                <a:spcPts val="1200"/>
              </a:spcBef>
              <a:spcAft>
                <a:spcPts val="200"/>
              </a:spcAft>
              <a:buClr>
                <a:srgbClr val="4472C4"/>
              </a:buClr>
              <a:buSzPct val="100000"/>
              <a:buFont typeface="Calibri" panose="020F0502020204030204" pitchFamily="34" charset="0"/>
              <a:buNone/>
              <a:tabLst/>
              <a:defRPr/>
            </a:pPr>
            <a:r>
              <a:rPr kumimoji="0" lang="en-GB" sz="10400" b="0" i="0" u="none" strike="noStrike" kern="1200" cap="none" spc="0" normalizeH="0" baseline="0" noProof="0" dirty="0">
                <a:ln>
                  <a:noFill/>
                </a:ln>
                <a:solidFill>
                  <a:srgbClr val="4472C4">
                    <a:lumMod val="50000"/>
                  </a:srgbClr>
                </a:solidFill>
                <a:effectLst/>
                <a:uLnTx/>
                <a:uFillTx/>
                <a:latin typeface="Calibri Light" panose="020F0302020204030204" pitchFamily="34" charset="0"/>
                <a:ea typeface="Calibri Light" panose="020F0302020204030204" pitchFamily="34" charset="0"/>
                <a:cs typeface="Calibri Light" panose="020F0302020204030204" pitchFamily="34" charset="0"/>
              </a:rPr>
              <a:t>To secure the supply of critical and other strategic raw materials for </a:t>
            </a:r>
            <a:r>
              <a:rPr kumimoji="0" lang="en-GB" sz="10400" b="1" i="0" u="none" strike="noStrike" kern="1200" cap="none" spc="0" normalizeH="0" baseline="0" noProof="0" dirty="0">
                <a:ln>
                  <a:noFill/>
                </a:ln>
                <a:solidFill>
                  <a:srgbClr val="4472C4">
                    <a:lumMod val="50000"/>
                  </a:srgbClr>
                </a:solidFill>
                <a:effectLst/>
                <a:uLnTx/>
                <a:uFillTx/>
                <a:latin typeface="Calibri Light" panose="020F0302020204030204" pitchFamily="34" charset="0"/>
                <a:ea typeface="Calibri Light" panose="020F0302020204030204" pitchFamily="34" charset="0"/>
                <a:cs typeface="Calibri Light" panose="020F0302020204030204" pitchFamily="34" charset="0"/>
              </a:rPr>
              <a:t>Green and Digital transition</a:t>
            </a:r>
            <a:r>
              <a:rPr kumimoji="0" lang="en-GB" sz="10400" i="0" u="none" strike="noStrike" kern="1200" cap="none" spc="0" normalizeH="0" baseline="0" noProof="0" dirty="0">
                <a:ln>
                  <a:noFill/>
                </a:ln>
                <a:solidFill>
                  <a:srgbClr val="4472C4">
                    <a:lumMod val="50000"/>
                  </a:srgbClr>
                </a:solidFill>
                <a:effectLst/>
                <a:uLnTx/>
                <a:uFillTx/>
                <a:latin typeface="Calibri Light" panose="020F0302020204030204" pitchFamily="34" charset="0"/>
                <a:ea typeface="Calibri Light" panose="020F0302020204030204" pitchFamily="34" charset="0"/>
                <a:cs typeface="Calibri Light" panose="020F0302020204030204" pitchFamily="34" charset="0"/>
              </a:rPr>
              <a:t>,</a:t>
            </a:r>
            <a:r>
              <a:rPr kumimoji="0" lang="en-GB" sz="10400" b="1" i="0" u="none" strike="noStrike" kern="1200" cap="none" spc="0" normalizeH="0" baseline="0" noProof="0" dirty="0">
                <a:ln>
                  <a:noFill/>
                </a:ln>
                <a:solidFill>
                  <a:srgbClr val="4472C4">
                    <a:lumMod val="50000"/>
                  </a:srgbClr>
                </a:solidFill>
                <a:effectLst/>
                <a:uLnTx/>
                <a:uFillTx/>
                <a:latin typeface="Calibri Light" panose="020F0302020204030204" pitchFamily="34" charset="0"/>
                <a:ea typeface="Calibri Light" panose="020F0302020204030204" pitchFamily="34" charset="0"/>
                <a:cs typeface="Calibri Light" panose="020F0302020204030204" pitchFamily="34" charset="0"/>
              </a:rPr>
              <a:t> </a:t>
            </a:r>
            <a:r>
              <a:rPr kumimoji="0" lang="en-GB" sz="10400" b="0" i="0" u="none" strike="noStrike" kern="1200" cap="none" spc="0" normalizeH="0" baseline="0" noProof="0" dirty="0">
                <a:ln>
                  <a:noFill/>
                </a:ln>
                <a:solidFill>
                  <a:srgbClr val="4472C4">
                    <a:lumMod val="50000"/>
                  </a:srgbClr>
                </a:solidFill>
                <a:effectLst/>
                <a:uLnTx/>
                <a:uFillTx/>
                <a:latin typeface="Calibri Light" panose="020F0302020204030204" pitchFamily="34" charset="0"/>
                <a:ea typeface="Calibri Light" panose="020F0302020204030204" pitchFamily="34" charset="0"/>
                <a:cs typeface="Calibri Light" panose="020F0302020204030204" pitchFamily="34" charset="0"/>
              </a:rPr>
              <a:t>major emphasis in the development of </a:t>
            </a:r>
            <a:r>
              <a:rPr kumimoji="0" lang="en-GB" sz="10400" b="1" i="0" u="none" strike="noStrike" kern="1200" cap="none" spc="0" normalizeH="0" baseline="0" noProof="0" dirty="0">
                <a:ln>
                  <a:noFill/>
                </a:ln>
                <a:solidFill>
                  <a:srgbClr val="4472C4">
                    <a:lumMod val="50000"/>
                  </a:srgbClr>
                </a:solidFill>
                <a:effectLst/>
                <a:uLnTx/>
                <a:uFillTx/>
                <a:latin typeface="Calibri Light" panose="020F0302020204030204" pitchFamily="34" charset="0"/>
                <a:ea typeface="Calibri Light" panose="020F0302020204030204" pitchFamily="34" charset="0"/>
                <a:cs typeface="Calibri Light" panose="020F0302020204030204" pitchFamily="34" charset="0"/>
              </a:rPr>
              <a:t>innovative solutions </a:t>
            </a:r>
            <a:r>
              <a:rPr kumimoji="0" lang="en-GB" sz="10400" b="0" i="0" u="none" strike="noStrike" kern="1200" cap="none" spc="0" normalizeH="0" baseline="0" noProof="0" dirty="0">
                <a:ln>
                  <a:noFill/>
                </a:ln>
                <a:solidFill>
                  <a:srgbClr val="4472C4">
                    <a:lumMod val="50000"/>
                  </a:srgbClr>
                </a:solidFill>
                <a:effectLst/>
                <a:uLnTx/>
                <a:uFillTx/>
                <a:latin typeface="Calibri Light" panose="020F0302020204030204" pitchFamily="34" charset="0"/>
                <a:ea typeface="Calibri Light" panose="020F0302020204030204" pitchFamily="34" charset="0"/>
                <a:cs typeface="Calibri Light" panose="020F0302020204030204" pitchFamily="34" charset="0"/>
              </a:rPr>
              <a:t>along the whole value chain, with the </a:t>
            </a:r>
            <a:r>
              <a:rPr kumimoji="0" lang="en-GB" sz="10400" b="1" i="0" u="none" strike="noStrike" kern="1200" cap="none" spc="0" normalizeH="0" baseline="0" noProof="0" dirty="0">
                <a:ln>
                  <a:noFill/>
                </a:ln>
                <a:solidFill>
                  <a:srgbClr val="4472C4">
                    <a:lumMod val="50000"/>
                  </a:srgbClr>
                </a:solidFill>
                <a:effectLst/>
                <a:uLnTx/>
                <a:uFillTx/>
                <a:latin typeface="Calibri Light" panose="020F0302020204030204" pitchFamily="34" charset="0"/>
                <a:ea typeface="Calibri Light" panose="020F0302020204030204" pitchFamily="34" charset="0"/>
                <a:cs typeface="Calibri Light" panose="020F0302020204030204" pitchFamily="34" charset="0"/>
              </a:rPr>
              <a:t>cooperation of HEIs, Industry and RTOs. </a:t>
            </a:r>
            <a:endParaRPr kumimoji="0" lang="en-US" sz="10400" b="1" i="0" u="none" strike="noStrike" kern="1200" cap="none" spc="0" normalizeH="0" baseline="0" noProof="0" dirty="0">
              <a:ln>
                <a:noFill/>
              </a:ln>
              <a:solidFill>
                <a:srgbClr val="4472C4">
                  <a:lumMod val="50000"/>
                </a:srgbClr>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a:p>
            <a:pPr marL="0" marR="0" lvl="0" indent="-91440" algn="l" defTabSz="914400" rtl="0" eaLnBrk="1" fontAlgn="auto" latinLnBrk="0" hangingPunct="1">
              <a:lnSpc>
                <a:spcPct val="120000"/>
              </a:lnSpc>
              <a:spcBef>
                <a:spcPts val="1200"/>
              </a:spcBef>
              <a:spcAft>
                <a:spcPts val="200"/>
              </a:spcAft>
              <a:buClr>
                <a:srgbClr val="4472C4"/>
              </a:buClr>
              <a:buSzPct val="100000"/>
              <a:buFont typeface="Calibri" panose="020F0502020204030204" pitchFamily="34" charset="0"/>
              <a:buChar char=" "/>
              <a:tabLst/>
              <a:defRPr/>
            </a:pPr>
            <a:endParaRPr kumimoji="0" lang="en-US" sz="2000" b="0" i="0" u="none" strike="noStrike" kern="1200" cap="none" spc="0" normalizeH="0" baseline="0" noProof="0" dirty="0">
              <a:ln>
                <a:noFill/>
              </a:ln>
              <a:solidFill>
                <a:sysClr val="windowText" lastClr="000000">
                  <a:lumMod val="50000"/>
                  <a:lumOff val="50000"/>
                </a:sysClr>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6A305D57-1494-A435-FAEA-B528C9CC356B}"/>
              </a:ext>
            </a:extLst>
          </p:cNvPr>
          <p:cNvSpPr txBox="1"/>
          <p:nvPr/>
        </p:nvSpPr>
        <p:spPr>
          <a:xfrm>
            <a:off x="260248" y="1029101"/>
            <a:ext cx="11671504" cy="584775"/>
          </a:xfrm>
          <a:prstGeom prst="rect">
            <a:avLst/>
          </a:prstGeom>
          <a:noFill/>
        </p:spPr>
        <p:txBody>
          <a:bodyPr wrap="square">
            <a:spAutoFit/>
          </a:bodyPr>
          <a:lstStyle/>
          <a:p>
            <a:pPr marL="457200" indent="-457200">
              <a:buFont typeface="Arial" panose="020B0604020202020204" pitchFamily="34" charset="0"/>
              <a:buChar char="•"/>
            </a:pPr>
            <a:r>
              <a:rPr kumimoji="0" lang="en-US" sz="3200" b="0" i="1"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Skills fit for the twin transition</a:t>
            </a:r>
            <a:endParaRPr lang="el-GR" sz="3200" i="1" dirty="0"/>
          </a:p>
        </p:txBody>
      </p:sp>
    </p:spTree>
    <p:extLst>
      <p:ext uri="{BB962C8B-B14F-4D97-AF65-F5344CB8AC3E}">
        <p14:creationId xmlns:p14="http://schemas.microsoft.com/office/powerpoint/2010/main" val="11600539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4FDD9-2821-8965-E638-9748ABB15207}"/>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FFD9371-5CDB-BC0F-02D6-7570202D9697}"/>
              </a:ext>
            </a:extLst>
          </p:cNvPr>
          <p:cNvSpPr>
            <a:spLocks noGrp="1"/>
          </p:cNvSpPr>
          <p:nvPr>
            <p:ph type="sldNum" sz="quarter" idx="4"/>
          </p:nvPr>
        </p:nvSpPr>
        <p:spPr/>
        <p:txBody>
          <a:bodyPr/>
          <a:lstStyle/>
          <a:p>
            <a:pPr>
              <a:defRPr/>
            </a:pPr>
            <a:fld id="{D65ACB9B-F2BC-4FE9-9640-F5E580D0F44C}" type="slidenum">
              <a:rPr lang="en-US" altLang="en-US" smtClean="0"/>
              <a:pPr>
                <a:defRPr/>
              </a:pPr>
              <a:t>4</a:t>
            </a:fld>
            <a:endParaRPr lang="en-US" altLang="en-US"/>
          </a:p>
        </p:txBody>
      </p:sp>
      <p:sp>
        <p:nvSpPr>
          <p:cNvPr id="7" name="Title 2">
            <a:extLst>
              <a:ext uri="{FF2B5EF4-FFF2-40B4-BE49-F238E27FC236}">
                <a16:creationId xmlns:a16="http://schemas.microsoft.com/office/drawing/2014/main" id="{24D08FB2-6784-CF3B-D6B2-A84D8B6022FE}"/>
              </a:ext>
            </a:extLst>
          </p:cNvPr>
          <p:cNvSpPr>
            <a:spLocks noGrp="1"/>
          </p:cNvSpPr>
          <p:nvPr>
            <p:ph type="title"/>
          </p:nvPr>
        </p:nvSpPr>
        <p:spPr>
          <a:xfrm>
            <a:off x="340994" y="365474"/>
            <a:ext cx="10483759" cy="492443"/>
          </a:xfrm>
        </p:spPr>
        <p:txBody>
          <a:bodyPr/>
          <a:lstStyle/>
          <a:p>
            <a:r>
              <a:rPr lang="en-GB" dirty="0"/>
              <a:t>RM Skills Shortage/ Educational Needs</a:t>
            </a:r>
            <a:endParaRPr lang="en-US" dirty="0"/>
          </a:p>
        </p:txBody>
      </p:sp>
      <p:grpSp>
        <p:nvGrpSpPr>
          <p:cNvPr id="4" name="Group 3">
            <a:extLst>
              <a:ext uri="{FF2B5EF4-FFF2-40B4-BE49-F238E27FC236}">
                <a16:creationId xmlns:a16="http://schemas.microsoft.com/office/drawing/2014/main" id="{1BF72249-88F5-540E-99C0-3CD6B518A1F2}"/>
              </a:ext>
            </a:extLst>
          </p:cNvPr>
          <p:cNvGrpSpPr/>
          <p:nvPr/>
        </p:nvGrpSpPr>
        <p:grpSpPr>
          <a:xfrm>
            <a:off x="8819063" y="-6589"/>
            <a:ext cx="3394833" cy="964507"/>
            <a:chOff x="8819063" y="-6589"/>
            <a:chExt cx="3394833" cy="964507"/>
          </a:xfrm>
        </p:grpSpPr>
        <p:pic>
          <p:nvPicPr>
            <p:cNvPr id="8" name="Picture 7" descr="A black background with blue text and blue and green circle with yellow stars&#10;&#10;Description automatically generated">
              <a:extLst>
                <a:ext uri="{FF2B5EF4-FFF2-40B4-BE49-F238E27FC236}">
                  <a16:creationId xmlns:a16="http://schemas.microsoft.com/office/drawing/2014/main" id="{EEED19EC-1E1E-DA2D-5F0F-AE6E1D51DE9A}"/>
                </a:ext>
              </a:extLst>
            </p:cNvPr>
            <p:cNvPicPr>
              <a:picLocks noChangeAspect="1"/>
            </p:cNvPicPr>
            <p:nvPr/>
          </p:nvPicPr>
          <p:blipFill rotWithShape="1">
            <a:blip r:embed="rId2">
              <a:extLst>
                <a:ext uri="{28A0092B-C50C-407E-A947-70E740481C1C}">
                  <a14:useLocalDpi xmlns:a14="http://schemas.microsoft.com/office/drawing/2010/main" val="0"/>
                </a:ext>
              </a:extLst>
            </a:blip>
            <a:srcRect b="44278"/>
            <a:stretch/>
          </p:blipFill>
          <p:spPr>
            <a:xfrm>
              <a:off x="8819063" y="-6589"/>
              <a:ext cx="2582028" cy="778393"/>
            </a:xfrm>
            <a:prstGeom prst="rect">
              <a:avLst/>
            </a:prstGeom>
          </p:spPr>
        </p:pic>
        <p:pic>
          <p:nvPicPr>
            <p:cNvPr id="9" name="Picture 8" descr="A gold coin with a person holding a torch&#10;&#10;Description automatically generated">
              <a:extLst>
                <a:ext uri="{FF2B5EF4-FFF2-40B4-BE49-F238E27FC236}">
                  <a16:creationId xmlns:a16="http://schemas.microsoft.com/office/drawing/2014/main" id="{D59E83BF-D278-6D12-151B-82EE6F30AF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8361" y="0"/>
              <a:ext cx="925535" cy="957918"/>
            </a:xfrm>
            <a:prstGeom prst="rect">
              <a:avLst/>
            </a:prstGeom>
          </p:spPr>
        </p:pic>
      </p:grpSp>
      <p:sp>
        <p:nvSpPr>
          <p:cNvPr id="3" name="Content Placeholder 2">
            <a:extLst>
              <a:ext uri="{FF2B5EF4-FFF2-40B4-BE49-F238E27FC236}">
                <a16:creationId xmlns:a16="http://schemas.microsoft.com/office/drawing/2014/main" id="{B3F801D7-5D44-DE00-BAC9-2369F5ECD412}"/>
              </a:ext>
            </a:extLst>
          </p:cNvPr>
          <p:cNvSpPr txBox="1">
            <a:spLocks/>
          </p:cNvSpPr>
          <p:nvPr/>
        </p:nvSpPr>
        <p:spPr>
          <a:xfrm>
            <a:off x="444138" y="1010894"/>
            <a:ext cx="6618514" cy="402336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50000"/>
                    <a:lumOff val="50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5">
                  <a:lumMod val="75000"/>
                </a:schemeClr>
              </a:buClr>
              <a:buFont typeface="Wingdings" panose="05000000000000000000" pitchFamily="2" charset="2"/>
              <a:buChar char="§"/>
              <a:defRPr sz="1800" kern="1200">
                <a:solidFill>
                  <a:schemeClr val="tx1">
                    <a:lumMod val="50000"/>
                    <a:lumOff val="50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5">
                  <a:lumMod val="75000"/>
                </a:schemeClr>
              </a:buClr>
              <a:buFont typeface="Wingdings" panose="05000000000000000000" pitchFamily="2" charset="2"/>
              <a:buChar char="§"/>
              <a:defRPr sz="1400" kern="1200">
                <a:solidFill>
                  <a:schemeClr val="tx1">
                    <a:lumMod val="50000"/>
                    <a:lumOff val="50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5">
                  <a:lumMod val="75000"/>
                </a:schemeClr>
              </a:buClr>
              <a:buFont typeface="Wingdings" panose="05000000000000000000" pitchFamily="2" charset="2"/>
              <a:buChar char="§"/>
              <a:defRPr sz="1400" kern="1200">
                <a:solidFill>
                  <a:schemeClr val="tx1">
                    <a:lumMod val="50000"/>
                    <a:lumOff val="50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5">
                  <a:lumMod val="75000"/>
                </a:schemeClr>
              </a:buClr>
              <a:buFont typeface="Wingdings" panose="05000000000000000000" pitchFamily="2" charset="2"/>
              <a:buChar char="§"/>
              <a:defRPr sz="1400" kern="1200">
                <a:solidFill>
                  <a:schemeClr val="tx1">
                    <a:lumMod val="50000"/>
                    <a:lumOff val="50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91440" algn="l" defTabSz="914400" rtl="0" eaLnBrk="1" fontAlgn="auto" latinLnBrk="0" hangingPunct="1">
              <a:lnSpc>
                <a:spcPct val="120000"/>
              </a:lnSpc>
              <a:spcBef>
                <a:spcPts val="1200"/>
              </a:spcBef>
              <a:spcAft>
                <a:spcPts val="200"/>
              </a:spcAft>
              <a:buClr>
                <a:srgbClr val="4472C4"/>
              </a:buClr>
              <a:buSzPct val="100000"/>
              <a:buFont typeface="Calibri" panose="020F0502020204030204" pitchFamily="34" charset="0"/>
              <a:buChar char=" "/>
              <a:tabLst/>
              <a:defRPr/>
            </a:pPr>
            <a:endParaRPr kumimoji="0" lang="en-US" sz="2000" b="0" i="0" u="none" strike="noStrike" kern="1200" cap="none" spc="0" normalizeH="0" baseline="0" noProof="0" dirty="0">
              <a:ln>
                <a:noFill/>
              </a:ln>
              <a:solidFill>
                <a:sysClr val="windowText" lastClr="000000">
                  <a:lumMod val="50000"/>
                  <a:lumOff val="50000"/>
                </a:sysClr>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A8BE18D-6296-86E7-2F56-AD97B59E9209}"/>
              </a:ext>
            </a:extLst>
          </p:cNvPr>
          <p:cNvSpPr txBox="1"/>
          <p:nvPr/>
        </p:nvSpPr>
        <p:spPr>
          <a:xfrm>
            <a:off x="274236" y="1306332"/>
            <a:ext cx="9021238" cy="3899016"/>
          </a:xfrm>
          <a:prstGeom prst="rect">
            <a:avLst/>
          </a:prstGeom>
          <a:noFill/>
        </p:spPr>
        <p:txBody>
          <a:bodyPr wrap="square">
            <a:spAutoFit/>
          </a:bodyPr>
          <a:lstStyle/>
          <a:p>
            <a:pPr indent="0">
              <a:lnSpc>
                <a:spcPct val="110000"/>
              </a:lnSpc>
              <a:spcBef>
                <a:spcPts val="600"/>
              </a:spcBef>
              <a:buNone/>
            </a:pPr>
            <a:r>
              <a:rPr lang="en-US" sz="2600" kern="0" dirty="0">
                <a:solidFill>
                  <a:schemeClr val="accent1">
                    <a:lumMod val="50000"/>
                  </a:schemeClr>
                </a:solidFill>
                <a:effectLst/>
                <a:latin typeface="Calibri Light" panose="020F0302020204030204" pitchFamily="34" charset="0"/>
                <a:ea typeface="Calibri Light" panose="020F0302020204030204" pitchFamily="34" charset="0"/>
                <a:cs typeface="Calibri Light" panose="020F0302020204030204" pitchFamily="34" charset="0"/>
              </a:rPr>
              <a:t>Despite its </a:t>
            </a:r>
            <a:r>
              <a:rPr lang="en-US" sz="2600" b="1" kern="0" dirty="0">
                <a:solidFill>
                  <a:schemeClr val="accent1">
                    <a:lumMod val="50000"/>
                  </a:schemeClr>
                </a:solidFill>
                <a:effectLst/>
                <a:latin typeface="Calibri Light" panose="020F0302020204030204" pitchFamily="34" charset="0"/>
                <a:ea typeface="Calibri Light" panose="020F0302020204030204" pitchFamily="34" charset="0"/>
                <a:cs typeface="Calibri Light" panose="020F0302020204030204" pitchFamily="34" charset="0"/>
              </a:rPr>
              <a:t>Strengths and Opportunities, Threats </a:t>
            </a:r>
            <a:r>
              <a:rPr lang="en-US" sz="2600" kern="0" dirty="0">
                <a:solidFill>
                  <a:schemeClr val="accent1">
                    <a:lumMod val="50000"/>
                  </a:schemeClr>
                </a:solidFill>
                <a:effectLst/>
                <a:latin typeface="Calibri Light" panose="020F0302020204030204" pitchFamily="34" charset="0"/>
                <a:ea typeface="Calibri Light" panose="020F0302020204030204" pitchFamily="34" charset="0"/>
                <a:cs typeface="Calibri Light" panose="020F0302020204030204" pitchFamily="34" charset="0"/>
              </a:rPr>
              <a:t>that often prevent </a:t>
            </a:r>
            <a:r>
              <a:rPr lang="en-US" sz="2600" kern="0" dirty="0">
                <a:solidFill>
                  <a:schemeClr val="accent1">
                    <a:lumMod val="50000"/>
                  </a:schemeClr>
                </a:solidFill>
                <a:latin typeface="Calibri Light" panose="020F0302020204030204" pitchFamily="34" charset="0"/>
                <a:ea typeface="Calibri Light" panose="020F0302020204030204" pitchFamily="34" charset="0"/>
                <a:cs typeface="Calibri Light" panose="020F0302020204030204" pitchFamily="34" charset="0"/>
              </a:rPr>
              <a:t>the </a:t>
            </a:r>
            <a:r>
              <a:rPr lang="en-US" sz="2600" kern="0" dirty="0">
                <a:solidFill>
                  <a:schemeClr val="accent1">
                    <a:lumMod val="50000"/>
                  </a:schemeClr>
                </a:solidFill>
                <a:effectLst/>
                <a:latin typeface="Calibri Light" panose="020F0302020204030204" pitchFamily="34" charset="0"/>
                <a:ea typeface="Calibri Light" panose="020F0302020204030204" pitchFamily="34" charset="0"/>
                <a:cs typeface="Calibri Light" panose="020F0302020204030204" pitchFamily="34" charset="0"/>
              </a:rPr>
              <a:t>sustainable development </a:t>
            </a:r>
            <a:r>
              <a:rPr lang="en-GB" sz="2600" kern="0" dirty="0">
                <a:solidFill>
                  <a:schemeClr val="accent1">
                    <a:lumMod val="50000"/>
                  </a:schemeClr>
                </a:solidFill>
                <a:effectLst/>
                <a:latin typeface="Calibri Light" panose="020F0302020204030204" pitchFamily="34" charset="0"/>
                <a:ea typeface="Calibri Light" panose="020F0302020204030204" pitchFamily="34" charset="0"/>
                <a:cs typeface="Calibri Light" panose="020F0302020204030204" pitchFamily="34" charset="0"/>
              </a:rPr>
              <a:t>of the EU RM sector </a:t>
            </a:r>
            <a:r>
              <a:rPr lang="en-US" sz="2600" kern="0" dirty="0">
                <a:solidFill>
                  <a:schemeClr val="accent1">
                    <a:lumMod val="50000"/>
                  </a:schemeClr>
                </a:solidFill>
                <a:effectLst/>
                <a:latin typeface="Calibri Light" panose="020F0302020204030204" pitchFamily="34" charset="0"/>
                <a:ea typeface="Calibri Light" panose="020F0302020204030204" pitchFamily="34" charset="0"/>
                <a:cs typeface="Calibri Light" panose="020F0302020204030204" pitchFamily="34" charset="0"/>
              </a:rPr>
              <a:t>include, </a:t>
            </a:r>
          </a:p>
          <a:p>
            <a:pPr indent="0">
              <a:lnSpc>
                <a:spcPct val="110000"/>
              </a:lnSpc>
              <a:spcBef>
                <a:spcPts val="600"/>
              </a:spcBef>
              <a:buFont typeface="Wingdings" panose="05000000000000000000" pitchFamily="2" charset="2"/>
              <a:buChar char="Ø"/>
            </a:pPr>
            <a:r>
              <a:rPr lang="en-US" sz="2600" kern="0" dirty="0">
                <a:solidFill>
                  <a:schemeClr val="accent1">
                    <a:lumMod val="50000"/>
                  </a:schemeClr>
                </a:solidFill>
                <a:effectLst/>
                <a:latin typeface="Calibri Light" panose="020F0302020204030204" pitchFamily="34" charset="0"/>
                <a:ea typeface="Calibri Light" panose="020F0302020204030204" pitchFamily="34" charset="0"/>
                <a:cs typeface="Calibri Light" panose="020F0302020204030204" pitchFamily="34" charset="0"/>
              </a:rPr>
              <a:t>the </a:t>
            </a:r>
            <a:r>
              <a:rPr lang="en-US" sz="2600" b="1" kern="0" dirty="0">
                <a:solidFill>
                  <a:schemeClr val="accent1">
                    <a:lumMod val="50000"/>
                  </a:schemeClr>
                </a:solidFill>
                <a:effectLst/>
                <a:latin typeface="Calibri Light" panose="020F0302020204030204" pitchFamily="34" charset="0"/>
                <a:ea typeface="Calibri Light" panose="020F0302020204030204" pitchFamily="34" charset="0"/>
                <a:cs typeface="Calibri Light" panose="020F0302020204030204" pitchFamily="34" charset="0"/>
              </a:rPr>
              <a:t>lack</a:t>
            </a:r>
            <a:r>
              <a:rPr lang="en-US" sz="2600" kern="0" dirty="0">
                <a:solidFill>
                  <a:schemeClr val="accent1">
                    <a:lumMod val="50000"/>
                  </a:schemeClr>
                </a:solidFill>
                <a:effectLst/>
                <a:latin typeface="Calibri Light" panose="020F0302020204030204" pitchFamily="34" charset="0"/>
                <a:ea typeface="Calibri Light" panose="020F0302020204030204" pitchFamily="34" charset="0"/>
                <a:cs typeface="Calibri Light" panose="020F0302020204030204" pitchFamily="34" charset="0"/>
              </a:rPr>
              <a:t> of  </a:t>
            </a:r>
            <a:r>
              <a:rPr lang="en-US" sz="2600" b="1" kern="0" dirty="0">
                <a:solidFill>
                  <a:schemeClr val="accent1">
                    <a:lumMod val="50000"/>
                  </a:schemeClr>
                </a:solidFill>
                <a:effectLst/>
                <a:latin typeface="Calibri Light" panose="020F0302020204030204" pitchFamily="34" charset="0"/>
                <a:ea typeface="Calibri Light" panose="020F0302020204030204" pitchFamily="34" charset="0"/>
                <a:cs typeface="Calibri Light" panose="020F0302020204030204" pitchFamily="34" charset="0"/>
              </a:rPr>
              <a:t>acceptance</a:t>
            </a:r>
            <a:r>
              <a:rPr lang="en-US" sz="2600" kern="0" dirty="0">
                <a:solidFill>
                  <a:schemeClr val="accent1">
                    <a:lumMod val="50000"/>
                  </a:schemeClr>
                </a:solidFill>
                <a:effectLst/>
                <a:latin typeface="Calibri Light" panose="020F0302020204030204" pitchFamily="34" charset="0"/>
                <a:ea typeface="Calibri Light" panose="020F0302020204030204" pitchFamily="34" charset="0"/>
                <a:cs typeface="Calibri Light" panose="020F0302020204030204" pitchFamily="34" charset="0"/>
              </a:rPr>
              <a:t> from the </a:t>
            </a:r>
            <a:r>
              <a:rPr lang="en-US" sz="2600" b="1" kern="0" dirty="0">
                <a:solidFill>
                  <a:schemeClr val="accent1">
                    <a:lumMod val="50000"/>
                  </a:schemeClr>
                </a:solidFill>
                <a:effectLst/>
                <a:latin typeface="Calibri Light" panose="020F0302020204030204" pitchFamily="34" charset="0"/>
                <a:ea typeface="Calibri Light" panose="020F0302020204030204" pitchFamily="34" charset="0"/>
                <a:cs typeface="Calibri Light" panose="020F0302020204030204" pitchFamily="34" charset="0"/>
              </a:rPr>
              <a:t>public</a:t>
            </a:r>
          </a:p>
          <a:p>
            <a:pPr indent="0">
              <a:lnSpc>
                <a:spcPct val="110000"/>
              </a:lnSpc>
              <a:spcBef>
                <a:spcPts val="600"/>
              </a:spcBef>
              <a:buFont typeface="Wingdings" panose="05000000000000000000" pitchFamily="2" charset="2"/>
              <a:buChar char="Ø"/>
            </a:pPr>
            <a:r>
              <a:rPr lang="en-US" sz="2600" kern="0" dirty="0">
                <a:solidFill>
                  <a:schemeClr val="accent1">
                    <a:lumMod val="50000"/>
                  </a:schemeClr>
                </a:solidFill>
                <a:effectLst/>
                <a:latin typeface="Calibri Light" panose="020F0302020204030204" pitchFamily="34" charset="0"/>
                <a:ea typeface="Calibri Light" panose="020F0302020204030204" pitchFamily="34" charset="0"/>
                <a:cs typeface="Calibri Light" panose="020F0302020204030204" pitchFamily="34" charset="0"/>
              </a:rPr>
              <a:t>the </a:t>
            </a:r>
            <a:r>
              <a:rPr lang="en-US" sz="2600" b="1" kern="0" dirty="0">
                <a:solidFill>
                  <a:schemeClr val="accent1">
                    <a:lumMod val="50000"/>
                  </a:schemeClr>
                </a:solidFill>
                <a:effectLst/>
                <a:latin typeface="Calibri Light" panose="020F0302020204030204" pitchFamily="34" charset="0"/>
                <a:ea typeface="Calibri Light" panose="020F0302020204030204" pitchFamily="34" charset="0"/>
                <a:cs typeface="Calibri Light" panose="020F0302020204030204" pitchFamily="34" charset="0"/>
              </a:rPr>
              <a:t>shortage of skilled </a:t>
            </a:r>
            <a:r>
              <a:rPr lang="en-US" sz="2600" kern="0" dirty="0">
                <a:solidFill>
                  <a:schemeClr val="accent1">
                    <a:lumMod val="50000"/>
                  </a:schemeClr>
                </a:solidFill>
                <a:effectLst/>
                <a:latin typeface="Calibri Light" panose="020F0302020204030204" pitchFamily="34" charset="0"/>
                <a:ea typeface="Calibri Light" panose="020F0302020204030204" pitchFamily="34" charset="0"/>
                <a:cs typeface="Calibri Light" panose="020F0302020204030204" pitchFamily="34" charset="0"/>
              </a:rPr>
              <a:t>graduates and engineering professionals necessary </a:t>
            </a:r>
            <a:r>
              <a:rPr lang="el-GR" sz="2600" kern="0" dirty="0">
                <a:solidFill>
                  <a:schemeClr val="accent1">
                    <a:lumMod val="50000"/>
                  </a:schemeClr>
                </a:solidFill>
                <a:effectLst/>
                <a:latin typeface="Calibri Light" panose="020F0302020204030204" pitchFamily="34" charset="0"/>
                <a:ea typeface="Calibri Light" panose="020F0302020204030204" pitchFamily="34" charset="0"/>
                <a:cs typeface="Calibri Light" panose="020F0302020204030204" pitchFamily="34" charset="0"/>
              </a:rPr>
              <a:t> </a:t>
            </a:r>
            <a:r>
              <a:rPr lang="en-US" sz="2600" kern="0" dirty="0">
                <a:solidFill>
                  <a:schemeClr val="accent1">
                    <a:lumMod val="50000"/>
                  </a:schemeClr>
                </a:solidFill>
                <a:effectLst/>
                <a:latin typeface="Calibri Light" panose="020F0302020204030204" pitchFamily="34" charset="0"/>
                <a:ea typeface="Calibri Light" panose="020F0302020204030204" pitchFamily="34" charset="0"/>
                <a:cs typeface="Calibri Light" panose="020F0302020204030204" pitchFamily="34" charset="0"/>
              </a:rPr>
              <a:t>to implement Digital Transformation and Industry 4.0.  </a:t>
            </a:r>
          </a:p>
          <a:p>
            <a:pPr indent="0">
              <a:lnSpc>
                <a:spcPct val="110000"/>
              </a:lnSpc>
              <a:spcBef>
                <a:spcPts val="600"/>
              </a:spcBef>
              <a:buNone/>
            </a:pPr>
            <a:endParaRPr lang="el-GR" sz="2600" dirty="0">
              <a:solidFill>
                <a:schemeClr val="accent1">
                  <a:lumMod val="50000"/>
                </a:schemeClr>
              </a:solidFill>
              <a:latin typeface="Calibri Light" panose="020F0302020204030204" pitchFamily="34" charset="0"/>
              <a:ea typeface="Calibri Light" panose="020F0302020204030204" pitchFamily="34" charset="0"/>
              <a:cs typeface="Calibri Light" panose="020F0302020204030204" pitchFamily="34" charset="0"/>
            </a:endParaRPr>
          </a:p>
          <a:p>
            <a:pPr indent="0">
              <a:lnSpc>
                <a:spcPct val="110000"/>
              </a:lnSpc>
              <a:spcBef>
                <a:spcPts val="600"/>
              </a:spcBef>
              <a:buNone/>
            </a:pPr>
            <a:r>
              <a:rPr lang="en-GB" sz="2600" dirty="0">
                <a:solidFill>
                  <a:schemeClr val="accent1">
                    <a:lumMod val="50000"/>
                  </a:schemeClr>
                </a:solidFill>
                <a:latin typeface="Calibri Light" panose="020F0302020204030204" pitchFamily="34" charset="0"/>
                <a:ea typeface="Calibri Light" panose="020F0302020204030204" pitchFamily="34" charset="0"/>
                <a:cs typeface="Calibri Light" panose="020F0302020204030204" pitchFamily="34" charset="0"/>
              </a:rPr>
              <a:t>Systematic efforts during the last decade to update the </a:t>
            </a:r>
            <a:r>
              <a:rPr lang="en-GB" sz="2600" b="1" dirty="0">
                <a:solidFill>
                  <a:schemeClr val="accent1">
                    <a:lumMod val="50000"/>
                  </a:schemeClr>
                </a:solidFill>
                <a:latin typeface="Calibri Light" panose="020F0302020204030204" pitchFamily="34" charset="0"/>
                <a:ea typeface="Calibri Light" panose="020F0302020204030204" pitchFamily="34" charset="0"/>
                <a:cs typeface="Calibri Light" panose="020F0302020204030204" pitchFamily="34" charset="0"/>
              </a:rPr>
              <a:t>education of the Raw Materials</a:t>
            </a:r>
            <a:r>
              <a:rPr lang="en-GB" sz="2600" dirty="0">
                <a:solidFill>
                  <a:schemeClr val="accent1">
                    <a:lumMod val="50000"/>
                  </a:schemeClr>
                </a:solidFill>
                <a:latin typeface="Calibri Light" panose="020F0302020204030204" pitchFamily="34" charset="0"/>
                <a:ea typeface="Calibri Light" panose="020F0302020204030204" pitchFamily="34" charset="0"/>
                <a:cs typeface="Calibri Light" panose="020F0302020204030204" pitchFamily="34" charset="0"/>
              </a:rPr>
              <a:t> students and professionals in Europe. </a:t>
            </a:r>
            <a:endParaRPr lang="en-US" sz="2600" dirty="0">
              <a:solidFill>
                <a:schemeClr val="accent1">
                  <a:lumMod val="50000"/>
                </a:schemeClr>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12" name="Picture 11">
            <a:extLst>
              <a:ext uri="{FF2B5EF4-FFF2-40B4-BE49-F238E27FC236}">
                <a16:creationId xmlns:a16="http://schemas.microsoft.com/office/drawing/2014/main" id="{06A62425-AEDB-BF61-0136-503670427866}"/>
              </a:ext>
            </a:extLst>
          </p:cNvPr>
          <p:cNvPicPr>
            <a:picLocks noChangeAspect="1"/>
          </p:cNvPicPr>
          <p:nvPr/>
        </p:nvPicPr>
        <p:blipFill>
          <a:blip r:embed="rId4"/>
          <a:stretch>
            <a:fillRect/>
          </a:stretch>
        </p:blipFill>
        <p:spPr>
          <a:xfrm>
            <a:off x="9178834" y="1329981"/>
            <a:ext cx="2738930" cy="3419025"/>
          </a:xfrm>
          <a:prstGeom prst="rect">
            <a:avLst/>
          </a:prstGeom>
        </p:spPr>
      </p:pic>
    </p:spTree>
    <p:extLst>
      <p:ext uri="{BB962C8B-B14F-4D97-AF65-F5344CB8AC3E}">
        <p14:creationId xmlns:p14="http://schemas.microsoft.com/office/powerpoint/2010/main" val="2814478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AB1A0-B593-3FBE-18CD-1D848E6CFFC6}"/>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562497E-4D76-DD66-D984-C325C16304D8}"/>
              </a:ext>
            </a:extLst>
          </p:cNvPr>
          <p:cNvSpPr>
            <a:spLocks noGrp="1"/>
          </p:cNvSpPr>
          <p:nvPr>
            <p:ph type="sldNum" sz="quarter" idx="4"/>
          </p:nvPr>
        </p:nvSpPr>
        <p:spPr/>
        <p:txBody>
          <a:bodyPr/>
          <a:lstStyle/>
          <a:p>
            <a:pPr>
              <a:defRPr/>
            </a:pPr>
            <a:fld id="{D65ACB9B-F2BC-4FE9-9640-F5E580D0F44C}" type="slidenum">
              <a:rPr lang="en-US" altLang="en-US" smtClean="0"/>
              <a:pPr>
                <a:defRPr/>
              </a:pPr>
              <a:t>5</a:t>
            </a:fld>
            <a:endParaRPr lang="en-US" altLang="en-US"/>
          </a:p>
        </p:txBody>
      </p:sp>
      <p:sp>
        <p:nvSpPr>
          <p:cNvPr id="7" name="Title 2">
            <a:extLst>
              <a:ext uri="{FF2B5EF4-FFF2-40B4-BE49-F238E27FC236}">
                <a16:creationId xmlns:a16="http://schemas.microsoft.com/office/drawing/2014/main" id="{38E75BF6-C284-D4EC-CD58-0397131BF3B3}"/>
              </a:ext>
            </a:extLst>
          </p:cNvPr>
          <p:cNvSpPr>
            <a:spLocks noGrp="1"/>
          </p:cNvSpPr>
          <p:nvPr>
            <p:ph type="title"/>
          </p:nvPr>
        </p:nvSpPr>
        <p:spPr>
          <a:xfrm>
            <a:off x="340995" y="365474"/>
            <a:ext cx="8634040" cy="492443"/>
          </a:xfrm>
        </p:spPr>
        <p:txBody>
          <a:bodyPr/>
          <a:lstStyle/>
          <a:p>
            <a:r>
              <a:rPr lang="en-GB" dirty="0"/>
              <a:t>RM Skills Shortage/ Educational Needs</a:t>
            </a:r>
            <a:endParaRPr lang="en-US" dirty="0"/>
          </a:p>
        </p:txBody>
      </p:sp>
      <p:grpSp>
        <p:nvGrpSpPr>
          <p:cNvPr id="4" name="Group 3">
            <a:extLst>
              <a:ext uri="{FF2B5EF4-FFF2-40B4-BE49-F238E27FC236}">
                <a16:creationId xmlns:a16="http://schemas.microsoft.com/office/drawing/2014/main" id="{C4305208-F958-D541-448B-F1ECDEB74486}"/>
              </a:ext>
            </a:extLst>
          </p:cNvPr>
          <p:cNvGrpSpPr/>
          <p:nvPr/>
        </p:nvGrpSpPr>
        <p:grpSpPr>
          <a:xfrm>
            <a:off x="8819063" y="-6589"/>
            <a:ext cx="3394833" cy="964507"/>
            <a:chOff x="8819063" y="-6589"/>
            <a:chExt cx="3394833" cy="964507"/>
          </a:xfrm>
        </p:grpSpPr>
        <p:pic>
          <p:nvPicPr>
            <p:cNvPr id="8" name="Picture 7" descr="A black background with blue text and blue and green circle with yellow stars&#10;&#10;Description automatically generated">
              <a:extLst>
                <a:ext uri="{FF2B5EF4-FFF2-40B4-BE49-F238E27FC236}">
                  <a16:creationId xmlns:a16="http://schemas.microsoft.com/office/drawing/2014/main" id="{AA32AA6C-98C3-8A28-B201-96F07C47FFF2}"/>
                </a:ext>
              </a:extLst>
            </p:cNvPr>
            <p:cNvPicPr>
              <a:picLocks noChangeAspect="1"/>
            </p:cNvPicPr>
            <p:nvPr/>
          </p:nvPicPr>
          <p:blipFill rotWithShape="1">
            <a:blip r:embed="rId2">
              <a:extLst>
                <a:ext uri="{28A0092B-C50C-407E-A947-70E740481C1C}">
                  <a14:useLocalDpi xmlns:a14="http://schemas.microsoft.com/office/drawing/2010/main" val="0"/>
                </a:ext>
              </a:extLst>
            </a:blip>
            <a:srcRect b="44278"/>
            <a:stretch/>
          </p:blipFill>
          <p:spPr>
            <a:xfrm>
              <a:off x="8819063" y="-6589"/>
              <a:ext cx="2582028" cy="778393"/>
            </a:xfrm>
            <a:prstGeom prst="rect">
              <a:avLst/>
            </a:prstGeom>
          </p:spPr>
        </p:pic>
        <p:pic>
          <p:nvPicPr>
            <p:cNvPr id="9" name="Picture 8" descr="A gold coin with a person holding a torch&#10;&#10;Description automatically generated">
              <a:extLst>
                <a:ext uri="{FF2B5EF4-FFF2-40B4-BE49-F238E27FC236}">
                  <a16:creationId xmlns:a16="http://schemas.microsoft.com/office/drawing/2014/main" id="{DD10E0E5-B74A-31FF-FA65-49BDD0496C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8361" y="0"/>
              <a:ext cx="925535" cy="957918"/>
            </a:xfrm>
            <a:prstGeom prst="rect">
              <a:avLst/>
            </a:prstGeom>
          </p:spPr>
        </p:pic>
      </p:grpSp>
      <p:sp>
        <p:nvSpPr>
          <p:cNvPr id="3" name="Content Placeholder 2">
            <a:extLst>
              <a:ext uri="{FF2B5EF4-FFF2-40B4-BE49-F238E27FC236}">
                <a16:creationId xmlns:a16="http://schemas.microsoft.com/office/drawing/2014/main" id="{49A5319B-B043-16EF-0CE9-2A9918A817D9}"/>
              </a:ext>
            </a:extLst>
          </p:cNvPr>
          <p:cNvSpPr txBox="1">
            <a:spLocks/>
          </p:cNvSpPr>
          <p:nvPr/>
        </p:nvSpPr>
        <p:spPr>
          <a:xfrm>
            <a:off x="323850" y="1744405"/>
            <a:ext cx="6546597" cy="4127159"/>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50000"/>
                    <a:lumOff val="50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5">
                  <a:lumMod val="75000"/>
                </a:schemeClr>
              </a:buClr>
              <a:buFont typeface="Wingdings" panose="05000000000000000000" pitchFamily="2" charset="2"/>
              <a:buChar char="§"/>
              <a:defRPr sz="1800" kern="1200">
                <a:solidFill>
                  <a:schemeClr val="tx1">
                    <a:lumMod val="50000"/>
                    <a:lumOff val="50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5">
                  <a:lumMod val="75000"/>
                </a:schemeClr>
              </a:buClr>
              <a:buFont typeface="Wingdings" panose="05000000000000000000" pitchFamily="2" charset="2"/>
              <a:buChar char="§"/>
              <a:defRPr sz="1400" kern="1200">
                <a:solidFill>
                  <a:schemeClr val="tx1">
                    <a:lumMod val="50000"/>
                    <a:lumOff val="50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5">
                  <a:lumMod val="75000"/>
                </a:schemeClr>
              </a:buClr>
              <a:buFont typeface="Wingdings" panose="05000000000000000000" pitchFamily="2" charset="2"/>
              <a:buChar char="§"/>
              <a:defRPr sz="1400" kern="1200">
                <a:solidFill>
                  <a:schemeClr val="tx1">
                    <a:lumMod val="50000"/>
                    <a:lumOff val="50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5">
                  <a:lumMod val="75000"/>
                </a:schemeClr>
              </a:buClr>
              <a:buFont typeface="Wingdings" panose="05000000000000000000" pitchFamily="2" charset="2"/>
              <a:buChar char="§"/>
              <a:defRPr sz="1400" kern="1200">
                <a:solidFill>
                  <a:schemeClr val="tx1">
                    <a:lumMod val="50000"/>
                    <a:lumOff val="50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120000"/>
              </a:lnSpc>
              <a:buClr>
                <a:srgbClr val="4472C4"/>
              </a:buClr>
              <a:buFont typeface="Wingdings" panose="05000000000000000000" pitchFamily="2" charset="2"/>
              <a:buChar char="ü"/>
              <a:defRPr/>
            </a:pPr>
            <a:r>
              <a:rPr lang="en-US" sz="2400" dirty="0">
                <a:solidFill>
                  <a:srgbClr val="4472C4">
                    <a:lumMod val="50000"/>
                  </a:srgbClr>
                </a:solidFill>
                <a:latin typeface="Calibri Light" panose="020F0302020204030204" pitchFamily="34" charset="0"/>
                <a:ea typeface="Calibri Light" panose="020F0302020204030204" pitchFamily="34" charset="0"/>
                <a:cs typeface="Calibri Light" panose="020F0302020204030204" pitchFamily="34" charset="0"/>
              </a:rPr>
              <a:t>Establishment</a:t>
            </a:r>
            <a:r>
              <a:rPr kumimoji="0" lang="en-US" sz="2400" b="0" i="0" u="none" strike="noStrike" kern="1200" cap="none" spc="0" normalizeH="0" baseline="0" noProof="0" dirty="0">
                <a:ln>
                  <a:noFill/>
                </a:ln>
                <a:solidFill>
                  <a:srgbClr val="4472C4">
                    <a:lumMod val="50000"/>
                  </a:srgbClr>
                </a:solidFill>
                <a:effectLst/>
                <a:uLnTx/>
                <a:uFillTx/>
                <a:latin typeface="Calibri Light" panose="020F0302020204030204" pitchFamily="34" charset="0"/>
                <a:ea typeface="Calibri Light" panose="020F0302020204030204" pitchFamily="34" charset="0"/>
                <a:cs typeface="Calibri Light" panose="020F0302020204030204" pitchFamily="34" charset="0"/>
              </a:rPr>
              <a:t> of a large-scale skills partnership on </a:t>
            </a:r>
            <a:r>
              <a:rPr lang="en-US" sz="2400" dirty="0">
                <a:solidFill>
                  <a:srgbClr val="4472C4">
                    <a:lumMod val="50000"/>
                  </a:srgbClr>
                </a:solidFill>
                <a:latin typeface="Calibri Light" panose="020F0302020204030204" pitchFamily="34" charset="0"/>
                <a:ea typeface="Calibri Light" panose="020F0302020204030204" pitchFamily="34" charset="0"/>
                <a:cs typeface="Calibri Light" panose="020F0302020204030204" pitchFamily="34" charset="0"/>
              </a:rPr>
              <a:t>C</a:t>
            </a:r>
            <a:r>
              <a:rPr kumimoji="0" lang="en-US" sz="2400" b="0" i="0" u="none" strike="noStrike" kern="1200" cap="none" spc="0" normalizeH="0" baseline="0" noProof="0" dirty="0" err="1">
                <a:ln>
                  <a:noFill/>
                </a:ln>
                <a:solidFill>
                  <a:srgbClr val="4472C4">
                    <a:lumMod val="50000"/>
                  </a:srgbClr>
                </a:solidFill>
                <a:effectLst/>
                <a:uLnTx/>
                <a:uFillTx/>
                <a:latin typeface="Calibri Light" panose="020F0302020204030204" pitchFamily="34" charset="0"/>
                <a:ea typeface="Calibri Light" panose="020F0302020204030204" pitchFamily="34" charset="0"/>
                <a:cs typeface="Calibri Light" panose="020F0302020204030204" pitchFamily="34" charset="0"/>
              </a:rPr>
              <a:t>ritical</a:t>
            </a:r>
            <a:r>
              <a:rPr kumimoji="0" lang="en-US" sz="2400" b="0" i="0" u="none" strike="noStrike" kern="1200" cap="none" spc="0" normalizeH="0" baseline="0" noProof="0" dirty="0">
                <a:ln>
                  <a:noFill/>
                </a:ln>
                <a:solidFill>
                  <a:srgbClr val="4472C4">
                    <a:lumMod val="50000"/>
                  </a:srgbClr>
                </a:solidFill>
                <a:effectLst/>
                <a:uLnTx/>
                <a:uFillTx/>
                <a:latin typeface="Calibri Light" panose="020F0302020204030204" pitchFamily="34" charset="0"/>
                <a:ea typeface="Calibri Light" panose="020F0302020204030204" pitchFamily="34" charset="0"/>
                <a:cs typeface="Calibri Light" panose="020F0302020204030204" pitchFamily="34" charset="0"/>
              </a:rPr>
              <a:t> </a:t>
            </a:r>
            <a:r>
              <a:rPr lang="en-US" sz="2400" dirty="0">
                <a:solidFill>
                  <a:srgbClr val="4472C4">
                    <a:lumMod val="50000"/>
                  </a:srgbClr>
                </a:solidFill>
                <a:latin typeface="Calibri Light" panose="020F0302020204030204" pitchFamily="34" charset="0"/>
                <a:ea typeface="Calibri Light" panose="020F0302020204030204" pitchFamily="34" charset="0"/>
                <a:cs typeface="Calibri Light" panose="020F0302020204030204" pitchFamily="34" charset="0"/>
              </a:rPr>
              <a:t>R</a:t>
            </a:r>
            <a:r>
              <a:rPr kumimoji="0" lang="en-US" sz="2400" b="0" i="0" u="none" strike="noStrike" kern="1200" cap="none" spc="0" normalizeH="0" baseline="0" noProof="0" dirty="0">
                <a:ln>
                  <a:noFill/>
                </a:ln>
                <a:solidFill>
                  <a:srgbClr val="4472C4">
                    <a:lumMod val="50000"/>
                  </a:srgbClr>
                </a:solidFill>
                <a:effectLst/>
                <a:uLnTx/>
                <a:uFillTx/>
                <a:latin typeface="Calibri Light" panose="020F0302020204030204" pitchFamily="34" charset="0"/>
                <a:ea typeface="Calibri Light" panose="020F0302020204030204" pitchFamily="34" charset="0"/>
                <a:cs typeface="Calibri Light" panose="020F0302020204030204" pitchFamily="34" charset="0"/>
              </a:rPr>
              <a:t>aw </a:t>
            </a:r>
            <a:r>
              <a:rPr lang="en-US" sz="2400" dirty="0">
                <a:solidFill>
                  <a:srgbClr val="4472C4">
                    <a:lumMod val="50000"/>
                  </a:srgbClr>
                </a:solidFill>
                <a:latin typeface="Calibri Light" panose="020F0302020204030204" pitchFamily="34" charset="0"/>
                <a:ea typeface="Calibri Light" panose="020F0302020204030204" pitchFamily="34" charset="0"/>
                <a:cs typeface="Calibri Light" panose="020F0302020204030204" pitchFamily="34" charset="0"/>
              </a:rPr>
              <a:t>M</a:t>
            </a:r>
            <a:r>
              <a:rPr kumimoji="0" lang="en-US" sz="2400" b="0" i="0" u="none" strike="noStrike" kern="1200" cap="none" spc="0" normalizeH="0" baseline="0" noProof="0" dirty="0" err="1">
                <a:ln>
                  <a:noFill/>
                </a:ln>
                <a:solidFill>
                  <a:srgbClr val="4472C4">
                    <a:lumMod val="50000"/>
                  </a:srgbClr>
                </a:solidFill>
                <a:effectLst/>
                <a:uLnTx/>
                <a:uFillTx/>
                <a:latin typeface="Calibri Light" panose="020F0302020204030204" pitchFamily="34" charset="0"/>
                <a:ea typeface="Calibri Light" panose="020F0302020204030204" pitchFamily="34" charset="0"/>
                <a:cs typeface="Calibri Light" panose="020F0302020204030204" pitchFamily="34" charset="0"/>
              </a:rPr>
              <a:t>aterials</a:t>
            </a:r>
            <a:r>
              <a:rPr kumimoji="0" lang="en-US" sz="2400" b="0" i="0" u="none" strike="noStrike" kern="1200" cap="none" spc="0" normalizeH="0" baseline="0" noProof="0" dirty="0">
                <a:ln>
                  <a:noFill/>
                </a:ln>
                <a:solidFill>
                  <a:srgbClr val="4472C4">
                    <a:lumMod val="50000"/>
                  </a:srgbClr>
                </a:solidFill>
                <a:effectLst/>
                <a:uLnTx/>
                <a:uFillTx/>
                <a:latin typeface="Calibri Light" panose="020F0302020204030204" pitchFamily="34" charset="0"/>
                <a:ea typeface="Calibri Light" panose="020F0302020204030204" pitchFamily="34" charset="0"/>
                <a:cs typeface="Calibri Light" panose="020F0302020204030204" pitchFamily="34" charset="0"/>
              </a:rPr>
              <a:t> and of a RM Academy will </a:t>
            </a:r>
            <a:r>
              <a:rPr kumimoji="0" lang="en-US" sz="2400" b="1" i="1" u="none" strike="noStrike" kern="1200" cap="none" spc="0" normalizeH="0" baseline="0" noProof="0" dirty="0">
                <a:ln>
                  <a:noFill/>
                </a:ln>
                <a:solidFill>
                  <a:srgbClr val="4472C4">
                    <a:lumMod val="50000"/>
                  </a:srgbClr>
                </a:solidFill>
                <a:effectLst/>
                <a:uLnTx/>
                <a:uFillTx/>
                <a:latin typeface="Calibri Light" panose="020F0302020204030204" pitchFamily="34" charset="0"/>
                <a:ea typeface="Calibri Light" panose="020F0302020204030204" pitchFamily="34" charset="0"/>
                <a:cs typeface="Calibri Light" panose="020F0302020204030204" pitchFamily="34" charset="0"/>
              </a:rPr>
              <a:t>promote skills relevant to the workforce in critical raw materials supply chains</a:t>
            </a:r>
          </a:p>
        </p:txBody>
      </p:sp>
      <p:sp>
        <p:nvSpPr>
          <p:cNvPr id="11" name="TextBox 10">
            <a:extLst>
              <a:ext uri="{FF2B5EF4-FFF2-40B4-BE49-F238E27FC236}">
                <a16:creationId xmlns:a16="http://schemas.microsoft.com/office/drawing/2014/main" id="{248D5713-0525-F109-06F1-931CFD590FBE}"/>
              </a:ext>
            </a:extLst>
          </p:cNvPr>
          <p:cNvSpPr txBox="1"/>
          <p:nvPr/>
        </p:nvSpPr>
        <p:spPr>
          <a:xfrm>
            <a:off x="196646" y="1138088"/>
            <a:ext cx="11671504" cy="553998"/>
          </a:xfrm>
          <a:prstGeom prst="rect">
            <a:avLst/>
          </a:prstGeom>
          <a:noFill/>
        </p:spPr>
        <p:txBody>
          <a:bodyPr wrap="square">
            <a:spAutoFit/>
          </a:bodyPr>
          <a:lstStyle/>
          <a:p>
            <a:r>
              <a:rPr kumimoji="0" lang="en-US" sz="3000" b="1" i="1" u="none" strike="noStrike" kern="1200" cap="none" spc="0" normalizeH="0" baseline="0" noProof="0" dirty="0">
                <a:ln>
                  <a:noFill/>
                </a:ln>
                <a:solidFill>
                  <a:srgbClr val="4472C4">
                    <a:lumMod val="50000"/>
                  </a:srgbClr>
                </a:solidFill>
                <a:effectLst/>
                <a:uLnTx/>
                <a:uFillTx/>
                <a:latin typeface="Calibri Light" panose="020F0302020204030204" pitchFamily="34" charset="0"/>
                <a:ea typeface="Calibri Light" panose="020F0302020204030204" pitchFamily="34" charset="0"/>
                <a:cs typeface="Calibri Light" panose="020F0302020204030204" pitchFamily="34" charset="0"/>
              </a:rPr>
              <a:t>CRMA: Need to invest in research, innovation and skills</a:t>
            </a:r>
            <a:endParaRPr lang="el-GR" sz="3000" b="1" i="1" dirty="0">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17" name="Εικόνα 16" descr="Εικόνα που περιέχει κείμενο, στιγμιότυπο οθόνης, τοποθεσία web, Διαφήμιση στο διαδίκτυο">
            <a:extLst>
              <a:ext uri="{FF2B5EF4-FFF2-40B4-BE49-F238E27FC236}">
                <a16:creationId xmlns:a16="http://schemas.microsoft.com/office/drawing/2014/main" id="{DFA14F5C-FF2B-606B-287E-496FB40C89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9978" y="1872256"/>
            <a:ext cx="4579819" cy="3515821"/>
          </a:xfrm>
          <a:prstGeom prst="rect">
            <a:avLst/>
          </a:prstGeom>
        </p:spPr>
      </p:pic>
    </p:spTree>
    <p:extLst>
      <p:ext uri="{BB962C8B-B14F-4D97-AF65-F5344CB8AC3E}">
        <p14:creationId xmlns:p14="http://schemas.microsoft.com/office/powerpoint/2010/main" val="2661345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36B96-1D19-127F-F087-DBE138B80A8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8C9A5E24-374A-2D14-7F8A-DFADFCACACEC}"/>
              </a:ext>
            </a:extLst>
          </p:cNvPr>
          <p:cNvSpPr>
            <a:spLocks noGrp="1"/>
          </p:cNvSpPr>
          <p:nvPr>
            <p:ph type="body" sz="quarter" idx="19"/>
          </p:nvPr>
        </p:nvSpPr>
        <p:spPr>
          <a:xfrm>
            <a:off x="95190" y="1144058"/>
            <a:ext cx="5243164" cy="4306737"/>
          </a:xfrm>
        </p:spPr>
        <p:txBody>
          <a:bodyPr>
            <a:noAutofit/>
          </a:bodyPr>
          <a:lstStyle/>
          <a:p>
            <a:pPr marR="0" lvl="0" algn="just" defTabSz="914400" rtl="0" eaLnBrk="0" fontAlgn="base" latinLnBrk="0" hangingPunct="0">
              <a:lnSpc>
                <a:spcPct val="100000"/>
              </a:lnSpc>
              <a:spcBef>
                <a:spcPts val="300"/>
              </a:spcBef>
              <a:spcAft>
                <a:spcPts val="300"/>
              </a:spcAft>
              <a:buClrTx/>
              <a:buSzTx/>
              <a:tabLst/>
              <a:defRPr/>
            </a:pPr>
            <a:r>
              <a:rPr kumimoji="0" lang="en-US" b="1" i="0" u="none" strike="noStrike" kern="1200" cap="none" spc="0" normalizeH="0" baseline="0" noProof="0" dirty="0">
                <a:ln>
                  <a:noFill/>
                </a:ln>
                <a:solidFill>
                  <a:srgbClr val="004393"/>
                </a:solidFill>
                <a:effectLst/>
                <a:uLnTx/>
                <a:uFillTx/>
                <a:latin typeface="Calibri Light" panose="020F0302020204030204" pitchFamily="34" charset="0"/>
                <a:ea typeface="Calibri Light" panose="020F0302020204030204" pitchFamily="34" charset="0"/>
                <a:sym typeface="Calibri" panose="020F0502020204030204" pitchFamily="34" charset="0"/>
              </a:rPr>
              <a:t>In Numbers</a:t>
            </a:r>
          </a:p>
          <a:p>
            <a:pPr marR="0" lvl="0" algn="just" defTabSz="914400" rtl="0" eaLnBrk="0" fontAlgn="base" latinLnBrk="0" hangingPunct="0">
              <a:lnSpc>
                <a:spcPct val="100000"/>
              </a:lnSpc>
              <a:spcBef>
                <a:spcPts val="300"/>
              </a:spcBef>
              <a:spcAft>
                <a:spcPts val="300"/>
              </a:spcAft>
              <a:buClrTx/>
              <a:buSzTx/>
              <a:tabLst/>
              <a:defRPr/>
            </a:pPr>
            <a:r>
              <a:rPr kumimoji="0" lang="en-US" b="1" i="0" u="none" strike="noStrike" kern="1200" cap="none" spc="0" normalizeH="0" baseline="0" noProof="0" dirty="0">
                <a:ln>
                  <a:noFill/>
                </a:ln>
                <a:solidFill>
                  <a:srgbClr val="004393"/>
                </a:solidFill>
                <a:effectLst/>
                <a:uLnTx/>
                <a:uFillTx/>
                <a:latin typeface="Calibri Light" panose="020F0302020204030204" pitchFamily="34" charset="0"/>
                <a:ea typeface="Calibri Light" panose="020F0302020204030204" pitchFamily="34" charset="0"/>
                <a:sym typeface="Calibri" panose="020F0502020204030204" pitchFamily="34" charset="0"/>
              </a:rPr>
              <a:t>2017 - today:</a:t>
            </a:r>
            <a:endParaRPr lang="en-US" b="1" dirty="0">
              <a:solidFill>
                <a:srgbClr val="004393"/>
              </a:solidFill>
              <a:latin typeface="Calibri Light" panose="020F0302020204030204" pitchFamily="34" charset="0"/>
              <a:ea typeface="Calibri Light" panose="020F0302020204030204" pitchFamily="34" charset="0"/>
              <a:sym typeface="Calibri" panose="020F0502020204030204" pitchFamily="34" charset="0"/>
            </a:endParaRPr>
          </a:p>
          <a:p>
            <a:pPr marL="342900" marR="0" lvl="0" indent="-342900" defTabSz="914400" rtl="0" eaLnBrk="0" fontAlgn="base" latinLnBrk="0" hangingPunct="0">
              <a:lnSpc>
                <a:spcPct val="100000"/>
              </a:lnSpc>
              <a:spcBef>
                <a:spcPts val="300"/>
              </a:spcBef>
              <a:spcAft>
                <a:spcPts val="300"/>
              </a:spcAft>
              <a:buClr>
                <a:srgbClr val="6BB745"/>
              </a:buClr>
              <a:buSzTx/>
              <a:buFont typeface="Wingdings" panose="05000000000000000000" pitchFamily="2" charset="2"/>
              <a:buChar char="ü"/>
              <a:tabLst/>
              <a:defRPr/>
            </a:pPr>
            <a:r>
              <a:rPr kumimoji="0" lang="en-US" b="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sym typeface="Calibri" panose="020F0502020204030204" pitchFamily="34" charset="0"/>
              </a:rPr>
              <a:t>Participation</a:t>
            </a:r>
            <a:r>
              <a:rPr kumimoji="0" lang="el-GR" b="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sym typeface="Calibri" panose="020F0502020204030204" pitchFamily="34" charset="0"/>
              </a:rPr>
              <a:t> </a:t>
            </a:r>
            <a:r>
              <a:rPr kumimoji="0" lang="en-US" b="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sym typeface="Calibri" panose="020F0502020204030204" pitchFamily="34" charset="0"/>
              </a:rPr>
              <a:t>in</a:t>
            </a:r>
            <a:r>
              <a:rPr kumimoji="0" lang="el-GR" b="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sym typeface="Calibri" panose="020F0502020204030204" pitchFamily="34" charset="0"/>
              </a:rPr>
              <a:t> </a:t>
            </a:r>
            <a:r>
              <a:rPr kumimoji="0" lang="en-US" b="1"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sym typeface="Calibri" panose="020F0502020204030204" pitchFamily="34" charset="0"/>
              </a:rPr>
              <a:t>18 Projects</a:t>
            </a:r>
            <a:r>
              <a:rPr kumimoji="0" lang="en-US" b="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sym typeface="Calibri" panose="020F0502020204030204" pitchFamily="34" charset="0"/>
              </a:rPr>
              <a:t>:</a:t>
            </a:r>
            <a:r>
              <a:rPr kumimoji="0" lang="el-GR" b="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sym typeface="Calibri" panose="020F0502020204030204" pitchFamily="34" charset="0"/>
              </a:rPr>
              <a:t> </a:t>
            </a:r>
            <a:r>
              <a:rPr kumimoji="0" lang="en-US" b="1"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sym typeface="Calibri" panose="020F0502020204030204" pitchFamily="34" charset="0"/>
              </a:rPr>
              <a:t>13 completed &amp; 6 ongoing</a:t>
            </a:r>
            <a:endParaRPr lang="en-US" dirty="0">
              <a:solidFill>
                <a:srgbClr val="000000"/>
              </a:solidFill>
              <a:latin typeface="Calibri Light" panose="020F0302020204030204" pitchFamily="34" charset="0"/>
              <a:ea typeface="Calibri Light" panose="020F0302020204030204" pitchFamily="34" charset="0"/>
              <a:sym typeface="Calibri" panose="020F0502020204030204" pitchFamily="34" charset="0"/>
            </a:endParaRPr>
          </a:p>
          <a:p>
            <a:pPr marL="342900" indent="-342900" eaLnBrk="0" fontAlgn="base" hangingPunct="0">
              <a:lnSpc>
                <a:spcPct val="100000"/>
              </a:lnSpc>
              <a:spcBef>
                <a:spcPts val="300"/>
              </a:spcBef>
              <a:spcAft>
                <a:spcPts val="300"/>
              </a:spcAft>
              <a:buClr>
                <a:srgbClr val="6BB745"/>
              </a:buClr>
              <a:buFont typeface="Wingdings" panose="05000000000000000000" pitchFamily="2" charset="2"/>
              <a:buChar char="ü"/>
              <a:defRPr/>
            </a:pP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sym typeface="Calibri" panose="020F0502020204030204" pitchFamily="34" charset="0"/>
              </a:rPr>
              <a:t>Cooperation with </a:t>
            </a:r>
            <a:r>
              <a:rPr kumimoji="0" lang="en-US" sz="2000" b="1"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sym typeface="Calibri" panose="020F0502020204030204" pitchFamily="34" charset="0"/>
              </a:rPr>
              <a:t>more than 80 Partners </a:t>
            </a: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sym typeface="Calibri" panose="020F0502020204030204" pitchFamily="34" charset="0"/>
              </a:rPr>
              <a:t>from </a:t>
            </a:r>
            <a:r>
              <a:rPr kumimoji="0" lang="en-US" sz="2000" b="1"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sym typeface="Calibri" panose="020F0502020204030204" pitchFamily="34" charset="0"/>
              </a:rPr>
              <a:t>30 </a:t>
            </a:r>
            <a:r>
              <a:rPr lang="en-US" sz="2000" b="1" dirty="0">
                <a:solidFill>
                  <a:srgbClr val="000000"/>
                </a:solidFill>
                <a:latin typeface="Calibri Light" panose="020F0302020204030204" pitchFamily="34" charset="0"/>
                <a:ea typeface="Calibri Light" panose="020F0302020204030204" pitchFamily="34" charset="0"/>
                <a:sym typeface="Calibri" panose="020F0502020204030204" pitchFamily="34" charset="0"/>
              </a:rPr>
              <a:t>EU &amp; non-EU c</a:t>
            </a:r>
            <a:r>
              <a:rPr kumimoji="0" lang="en-US" sz="2000" b="1" i="0" u="none" strike="noStrike" kern="1200" cap="none" spc="0" normalizeH="0" baseline="0" noProof="0" dirty="0" err="1">
                <a:ln>
                  <a:noFill/>
                </a:ln>
                <a:solidFill>
                  <a:srgbClr val="000000"/>
                </a:solidFill>
                <a:effectLst/>
                <a:uLnTx/>
                <a:uFillTx/>
                <a:latin typeface="Calibri Light" panose="020F0302020204030204" pitchFamily="34" charset="0"/>
                <a:ea typeface="Calibri Light" panose="020F0302020204030204" pitchFamily="34" charset="0"/>
                <a:sym typeface="Calibri" panose="020F0502020204030204" pitchFamily="34" charset="0"/>
              </a:rPr>
              <a:t>ountries</a:t>
            </a:r>
            <a:endParaRPr lang="en-US" sz="2000" b="1" dirty="0">
              <a:solidFill>
                <a:srgbClr val="000000"/>
              </a:solidFill>
              <a:latin typeface="Calibri Light" panose="020F0302020204030204" pitchFamily="34" charset="0"/>
              <a:ea typeface="Calibri Light" panose="020F0302020204030204" pitchFamily="34" charset="0"/>
              <a:sym typeface="Calibri" panose="020F0502020204030204" pitchFamily="34" charset="0"/>
            </a:endParaRPr>
          </a:p>
          <a:p>
            <a:pPr marL="342900" marR="0" lvl="0" indent="-342900" defTabSz="914400" rtl="0" eaLnBrk="0" fontAlgn="base" latinLnBrk="0" hangingPunct="0">
              <a:lnSpc>
                <a:spcPct val="100000"/>
              </a:lnSpc>
              <a:spcBef>
                <a:spcPts val="300"/>
              </a:spcBef>
              <a:spcAft>
                <a:spcPts val="300"/>
              </a:spcAft>
              <a:buClr>
                <a:srgbClr val="6BB745"/>
              </a:buClr>
              <a:buSzTx/>
              <a:buFont typeface="Wingdings" panose="05000000000000000000" pitchFamily="2" charset="2"/>
              <a:buChar char="ü"/>
              <a:tabLst/>
              <a:defRPr/>
            </a:pPr>
            <a:r>
              <a:rPr kumimoji="0" lang="en-US" sz="2000" b="1"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sym typeface="Calibri" panose="020F0502020204030204" pitchFamily="34" charset="0"/>
              </a:rPr>
              <a:t>464</a:t>
            </a: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sym typeface="Calibri" panose="020F0502020204030204" pitchFamily="34" charset="0"/>
              </a:rPr>
              <a:t> students, young professionals, and researchers </a:t>
            </a:r>
            <a:r>
              <a:rPr lang="en-US" sz="2000" dirty="0">
                <a:solidFill>
                  <a:srgbClr val="000000"/>
                </a:solidFill>
                <a:latin typeface="Calibri Light" panose="020F0302020204030204" pitchFamily="34" charset="0"/>
                <a:ea typeface="Calibri Light" panose="020F0302020204030204" pitchFamily="34" charset="0"/>
                <a:sym typeface="Calibri" panose="020F0502020204030204" pitchFamily="34" charset="0"/>
              </a:rPr>
              <a:t>participated in these projects</a:t>
            </a:r>
          </a:p>
          <a:p>
            <a:pPr marL="342900" marR="0" lvl="0" indent="-342900" defTabSz="914400" rtl="0" eaLnBrk="0" fontAlgn="base" latinLnBrk="0" hangingPunct="0">
              <a:lnSpc>
                <a:spcPct val="100000"/>
              </a:lnSpc>
              <a:spcBef>
                <a:spcPts val="300"/>
              </a:spcBef>
              <a:spcAft>
                <a:spcPts val="300"/>
              </a:spcAft>
              <a:buClr>
                <a:srgbClr val="6BB745"/>
              </a:buClr>
              <a:buSzTx/>
              <a:buFont typeface="Wingdings" panose="05000000000000000000" pitchFamily="2" charset="2"/>
              <a:buChar char="ü"/>
              <a:tabLst/>
              <a:defRPr/>
            </a:pPr>
            <a:r>
              <a:rPr kumimoji="0" lang="en-US" sz="2000" b="1"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sym typeface="Calibri" panose="020F0502020204030204" pitchFamily="34" charset="0"/>
              </a:rPr>
              <a:t>179 trainees (39%) </a:t>
            </a: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sym typeface="Calibri" panose="020F0502020204030204" pitchFamily="34" charset="0"/>
              </a:rPr>
              <a:t>from NTUA</a:t>
            </a:r>
          </a:p>
          <a:p>
            <a:pPr marL="342900" marR="0" lvl="0" indent="-342900" defTabSz="914400" rtl="0" eaLnBrk="0" fontAlgn="base" latinLnBrk="0" hangingPunct="0">
              <a:lnSpc>
                <a:spcPct val="100000"/>
              </a:lnSpc>
              <a:spcBef>
                <a:spcPts val="300"/>
              </a:spcBef>
              <a:spcAft>
                <a:spcPts val="300"/>
              </a:spcAft>
              <a:buClr>
                <a:srgbClr val="6BB745"/>
              </a:buClr>
              <a:buSzTx/>
              <a:buFont typeface="Wingdings" panose="05000000000000000000" pitchFamily="2" charset="2"/>
              <a:buChar char="ü"/>
              <a:tabLst/>
              <a:defRPr/>
            </a:pPr>
            <a:r>
              <a:rPr kumimoji="0" lang="en-US" sz="2000" b="1"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sym typeface="Calibri" panose="020F0502020204030204" pitchFamily="34" charset="0"/>
              </a:rPr>
              <a:t>80 trainers</a:t>
            </a:r>
            <a:r>
              <a:rPr kumimoji="0" lang="el-GR" sz="2000" b="1"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sym typeface="Calibri" panose="020F0502020204030204" pitchFamily="34" charset="0"/>
              </a:rPr>
              <a:t> – </a:t>
            </a:r>
            <a:r>
              <a:rPr kumimoji="0" lang="en-US" sz="2000" b="1"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sym typeface="Calibri" panose="020F0502020204030204" pitchFamily="34" charset="0"/>
              </a:rPr>
              <a:t>9 (11%) </a:t>
            </a: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sym typeface="Calibri" panose="020F0502020204030204" pitchFamily="34" charset="0"/>
              </a:rPr>
              <a:t>from NTUA</a:t>
            </a:r>
          </a:p>
          <a:p>
            <a:pPr marL="342900" marR="0" lvl="0" indent="-342900" defTabSz="914400" rtl="0" eaLnBrk="0" fontAlgn="base" latinLnBrk="0" hangingPunct="0">
              <a:lnSpc>
                <a:spcPct val="100000"/>
              </a:lnSpc>
              <a:spcBef>
                <a:spcPts val="300"/>
              </a:spcBef>
              <a:spcAft>
                <a:spcPts val="300"/>
              </a:spcAft>
              <a:buClr>
                <a:srgbClr val="6BB745"/>
              </a:buClr>
              <a:buSzTx/>
              <a:buFont typeface="Wingdings" panose="05000000000000000000" pitchFamily="2" charset="2"/>
              <a:buChar char="ü"/>
              <a:tabLst/>
              <a:defRPr/>
            </a:pPr>
            <a:r>
              <a:rPr kumimoji="0" lang="en-US" sz="2000" b="1"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sym typeface="Calibri" panose="020F0502020204030204" pitchFamily="34" charset="0"/>
              </a:rPr>
              <a:t>85 trainers (RIS-Internship)</a:t>
            </a: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sym typeface="Calibri" panose="020F0502020204030204" pitchFamily="34" charset="0"/>
              </a:rPr>
              <a:t> – </a:t>
            </a:r>
            <a:r>
              <a:rPr kumimoji="0" lang="en-US" sz="2000" b="1"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sym typeface="Calibri" panose="020F0502020204030204" pitchFamily="34" charset="0"/>
              </a:rPr>
              <a:t>13 (15%) </a:t>
            </a: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sym typeface="Calibri" panose="020F0502020204030204" pitchFamily="34" charset="0"/>
              </a:rPr>
              <a:t>from Greece</a:t>
            </a:r>
          </a:p>
          <a:p>
            <a:pPr marR="0" lvl="0" defTabSz="914400" rtl="0" eaLnBrk="0" fontAlgn="base" latinLnBrk="0" hangingPunct="0">
              <a:lnSpc>
                <a:spcPct val="100000"/>
              </a:lnSpc>
              <a:spcBef>
                <a:spcPts val="300"/>
              </a:spcBef>
              <a:spcAft>
                <a:spcPts val="300"/>
              </a:spcAft>
              <a:buClr>
                <a:srgbClr val="6BB745"/>
              </a:buClr>
              <a:buSzTx/>
              <a:tabLst/>
              <a:defRPr/>
            </a:pPr>
            <a:r>
              <a:rPr lang="en-US" sz="2000" dirty="0">
                <a:solidFill>
                  <a:srgbClr val="000000"/>
                </a:solidFill>
                <a:latin typeface="Titillium" panose="00000500000000000000"/>
                <a:sym typeface="Calibri" panose="020F0502020204030204" pitchFamily="34" charset="0"/>
              </a:rPr>
              <a:t>* </a:t>
            </a:r>
            <a:r>
              <a:rPr lang="en-US" sz="2000" i="1" dirty="0">
                <a:solidFill>
                  <a:srgbClr val="000000"/>
                </a:solidFill>
                <a:latin typeface="Titillium" panose="00000500000000000000"/>
                <a:sym typeface="Calibri" panose="020F0502020204030204" pitchFamily="34" charset="0"/>
              </a:rPr>
              <a:t>Core Partner of EIT RM</a:t>
            </a:r>
          </a:p>
          <a:p>
            <a:pPr>
              <a:lnSpc>
                <a:spcPct val="100000"/>
              </a:lnSpc>
            </a:pPr>
            <a:endParaRPr lang="en-US" sz="1800" dirty="0"/>
          </a:p>
        </p:txBody>
      </p:sp>
      <p:sp>
        <p:nvSpPr>
          <p:cNvPr id="5" name="Slide Number Placeholder 4">
            <a:extLst>
              <a:ext uri="{FF2B5EF4-FFF2-40B4-BE49-F238E27FC236}">
                <a16:creationId xmlns:a16="http://schemas.microsoft.com/office/drawing/2014/main" id="{F2C1423D-B166-D481-738B-96BD7B202E01}"/>
              </a:ext>
            </a:extLst>
          </p:cNvPr>
          <p:cNvSpPr>
            <a:spLocks noGrp="1"/>
          </p:cNvSpPr>
          <p:nvPr>
            <p:ph type="sldNum" sz="quarter" idx="4"/>
          </p:nvPr>
        </p:nvSpPr>
        <p:spPr/>
        <p:txBody>
          <a:bodyPr/>
          <a:lstStyle/>
          <a:p>
            <a:pPr>
              <a:defRPr/>
            </a:pPr>
            <a:fld id="{D65ACB9B-F2BC-4FE9-9640-F5E580D0F44C}" type="slidenum">
              <a:rPr lang="en-US" altLang="en-US" smtClean="0"/>
              <a:pPr>
                <a:defRPr/>
              </a:pPr>
              <a:t>6</a:t>
            </a:fld>
            <a:endParaRPr lang="en-US" altLang="en-US"/>
          </a:p>
        </p:txBody>
      </p:sp>
      <p:sp>
        <p:nvSpPr>
          <p:cNvPr id="7" name="Title 2">
            <a:extLst>
              <a:ext uri="{FF2B5EF4-FFF2-40B4-BE49-F238E27FC236}">
                <a16:creationId xmlns:a16="http://schemas.microsoft.com/office/drawing/2014/main" id="{2E719A3F-45BB-8E91-2176-56657D026FCF}"/>
              </a:ext>
            </a:extLst>
          </p:cNvPr>
          <p:cNvSpPr>
            <a:spLocks noGrp="1"/>
          </p:cNvSpPr>
          <p:nvPr>
            <p:ph type="title"/>
          </p:nvPr>
        </p:nvSpPr>
        <p:spPr>
          <a:xfrm>
            <a:off x="205826" y="-78707"/>
            <a:ext cx="10975979" cy="1142313"/>
          </a:xfrm>
        </p:spPr>
        <p:txBody>
          <a:bodyPr/>
          <a:lstStyle/>
          <a:p>
            <a:r>
              <a:rPr lang="en-US" dirty="0"/>
              <a:t>EIT RM &amp;  NTUA* Education Projects</a:t>
            </a:r>
          </a:p>
        </p:txBody>
      </p:sp>
      <p:graphicFrame>
        <p:nvGraphicFramePr>
          <p:cNvPr id="14" name="Table 13">
            <a:extLst>
              <a:ext uri="{FF2B5EF4-FFF2-40B4-BE49-F238E27FC236}">
                <a16:creationId xmlns:a16="http://schemas.microsoft.com/office/drawing/2014/main" id="{760B9422-4BC3-9CF8-78F7-996ADBA3E1BC}"/>
              </a:ext>
            </a:extLst>
          </p:cNvPr>
          <p:cNvGraphicFramePr>
            <a:graphicFrameLocks noGrp="1"/>
          </p:cNvGraphicFramePr>
          <p:nvPr>
            <p:extLst>
              <p:ext uri="{D42A27DB-BD31-4B8C-83A1-F6EECF244321}">
                <p14:modId xmlns:p14="http://schemas.microsoft.com/office/powerpoint/2010/main" val="2907480959"/>
              </p:ext>
            </p:extLst>
          </p:nvPr>
        </p:nvGraphicFramePr>
        <p:xfrm>
          <a:off x="5275190" y="1305558"/>
          <a:ext cx="6821620" cy="4424992"/>
        </p:xfrm>
        <a:graphic>
          <a:graphicData uri="http://schemas.openxmlformats.org/drawingml/2006/table">
            <a:tbl>
              <a:tblPr firstRow="1" firstCol="1" bandRow="1">
                <a:tableStyleId>{FABFCF23-3B69-468F-B69F-88F6DE6A72F2}</a:tableStyleId>
              </a:tblPr>
              <a:tblGrid>
                <a:gridCol w="587201">
                  <a:extLst>
                    <a:ext uri="{9D8B030D-6E8A-4147-A177-3AD203B41FA5}">
                      <a16:colId xmlns:a16="http://schemas.microsoft.com/office/drawing/2014/main" val="20000"/>
                    </a:ext>
                  </a:extLst>
                </a:gridCol>
                <a:gridCol w="2191414">
                  <a:extLst>
                    <a:ext uri="{9D8B030D-6E8A-4147-A177-3AD203B41FA5}">
                      <a16:colId xmlns:a16="http://schemas.microsoft.com/office/drawing/2014/main" val="20001"/>
                    </a:ext>
                  </a:extLst>
                </a:gridCol>
                <a:gridCol w="4043005">
                  <a:extLst>
                    <a:ext uri="{9D8B030D-6E8A-4147-A177-3AD203B41FA5}">
                      <a16:colId xmlns:a16="http://schemas.microsoft.com/office/drawing/2014/main" val="20002"/>
                    </a:ext>
                  </a:extLst>
                </a:gridCol>
              </a:tblGrid>
              <a:tr h="365621">
                <a:tc gridSpan="2">
                  <a:txBody>
                    <a:bodyPr/>
                    <a:lstStyle/>
                    <a:p>
                      <a:pPr marL="0" algn="ctr" defTabSz="914400" rtl="0" eaLnBrk="1" latinLnBrk="0" hangingPunct="1">
                        <a:spcAft>
                          <a:spcPts val="0"/>
                        </a:spcAft>
                      </a:pPr>
                      <a:r>
                        <a:rPr lang="en-US" sz="2000" kern="1200"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Project type</a:t>
                      </a:r>
                    </a:p>
                  </a:txBody>
                  <a:tcPr marL="68580" marR="68580" marT="0" marB="0" anchor="ctr">
                    <a:lnL w="12700" cap="flat" cmpd="sng" algn="ctr">
                      <a:solidFill>
                        <a:srgbClr val="034EA2"/>
                      </a:solidFill>
                      <a:prstDash val="solid"/>
                      <a:round/>
                      <a:headEnd type="none" w="med" len="med"/>
                      <a:tailEnd type="none" w="med" len="med"/>
                    </a:lnL>
                    <a:lnR w="12700" cap="flat" cmpd="sng" algn="ctr">
                      <a:solidFill>
                        <a:srgbClr val="034EA2"/>
                      </a:solidFill>
                      <a:prstDash val="solid"/>
                      <a:round/>
                      <a:headEnd type="none" w="med" len="med"/>
                      <a:tailEnd type="none" w="med" len="med"/>
                    </a:lnR>
                    <a:lnT w="12700" cap="flat" cmpd="sng" algn="ctr">
                      <a:solidFill>
                        <a:srgbClr val="034EA2"/>
                      </a:solidFill>
                      <a:prstDash val="solid"/>
                      <a:round/>
                      <a:headEnd type="none" w="med" len="med"/>
                      <a:tailEnd type="none" w="med" len="med"/>
                    </a:lnT>
                    <a:lnB w="12700" cap="flat" cmpd="sng" algn="ctr">
                      <a:solidFill>
                        <a:srgbClr val="034EA2"/>
                      </a:solidFill>
                      <a:prstDash val="solid"/>
                      <a:round/>
                      <a:headEnd type="none" w="med" len="med"/>
                      <a:tailEnd type="none" w="med" len="med"/>
                    </a:lnB>
                    <a:solidFill>
                      <a:srgbClr val="034EA2"/>
                    </a:solidFill>
                  </a:tcPr>
                </a:tc>
                <a:tc hMerge="1">
                  <a:txBody>
                    <a:bodyPr/>
                    <a:lstStyle/>
                    <a:p>
                      <a:endParaRPr lang="en-US"/>
                    </a:p>
                  </a:txBody>
                  <a:tcPr/>
                </a:tc>
                <a:tc>
                  <a:txBody>
                    <a:bodyPr/>
                    <a:lstStyle/>
                    <a:p>
                      <a:pPr marL="0" algn="ctr" defTabSz="914400" rtl="0" eaLnBrk="1" latinLnBrk="0" hangingPunct="1">
                        <a:spcAft>
                          <a:spcPts val="0"/>
                        </a:spcAft>
                      </a:pPr>
                      <a:r>
                        <a:rPr lang="en-US" sz="2000" kern="1200"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Project</a:t>
                      </a:r>
                      <a:r>
                        <a:rPr lang="en-US" sz="2000" kern="1200" baseline="0"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 Name</a:t>
                      </a:r>
                      <a:endParaRPr lang="en-US" sz="2000" kern="1200"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a:txBody>
                  <a:tcPr marL="68580" marR="68580" marT="0" marB="0" anchor="ctr">
                    <a:lnL w="12700" cap="flat" cmpd="sng" algn="ctr">
                      <a:solidFill>
                        <a:srgbClr val="034EA2"/>
                      </a:solidFill>
                      <a:prstDash val="solid"/>
                      <a:round/>
                      <a:headEnd type="none" w="med" len="med"/>
                      <a:tailEnd type="none" w="med" len="med"/>
                    </a:lnL>
                    <a:lnR w="12700" cap="flat" cmpd="sng" algn="ctr">
                      <a:solidFill>
                        <a:srgbClr val="034EA2"/>
                      </a:solidFill>
                      <a:prstDash val="solid"/>
                      <a:round/>
                      <a:headEnd type="none" w="med" len="med"/>
                      <a:tailEnd type="none" w="med" len="med"/>
                    </a:lnR>
                    <a:lnT w="12700" cap="flat" cmpd="sng" algn="ctr">
                      <a:solidFill>
                        <a:srgbClr val="034EA2"/>
                      </a:solidFill>
                      <a:prstDash val="solid"/>
                      <a:round/>
                      <a:headEnd type="none" w="med" len="med"/>
                      <a:tailEnd type="none" w="med" len="med"/>
                    </a:lnT>
                    <a:lnB w="12700" cap="flat" cmpd="sng" algn="ctr">
                      <a:solidFill>
                        <a:srgbClr val="034EA2"/>
                      </a:solidFill>
                      <a:prstDash val="solid"/>
                      <a:round/>
                      <a:headEnd type="none" w="med" len="med"/>
                      <a:tailEnd type="none" w="med" len="med"/>
                    </a:lnB>
                    <a:solidFill>
                      <a:srgbClr val="034EA2"/>
                    </a:solidFill>
                  </a:tcPr>
                </a:tc>
                <a:extLst>
                  <a:ext uri="{0D108BD9-81ED-4DB2-BD59-A6C34878D82A}">
                    <a16:rowId xmlns:a16="http://schemas.microsoft.com/office/drawing/2014/main" val="10000"/>
                  </a:ext>
                </a:extLst>
              </a:tr>
              <a:tr h="502949">
                <a:tc rowSpan="5">
                  <a:txBody>
                    <a:bodyPr/>
                    <a:lstStyle/>
                    <a:p>
                      <a:pPr marL="0" algn="ctr" defTabSz="914400" rtl="0" eaLnBrk="1" latinLnBrk="0" hangingPunct="1">
                        <a:spcAft>
                          <a:spcPts val="0"/>
                        </a:spcAft>
                      </a:pPr>
                      <a:r>
                        <a:rPr lang="en-US" sz="2000" b="1" kern="1200" dirty="0">
                          <a:solidFill>
                            <a:schemeClr val="tx1"/>
                          </a:solidFill>
                          <a:latin typeface="Titillium" panose="00000500000000000000"/>
                        </a:rPr>
                        <a:t>RM Academy</a:t>
                      </a:r>
                      <a:endParaRPr lang="en-US" sz="2000" b="1" kern="1200" dirty="0">
                        <a:solidFill>
                          <a:schemeClr val="tx1"/>
                        </a:solidFill>
                        <a:latin typeface="Titillium" panose="00000500000000000000"/>
                        <a:ea typeface="+mn-ea"/>
                        <a:cs typeface="Calibri Light" panose="020F0302020204030204" pitchFamily="34" charset="0"/>
                      </a:endParaRPr>
                    </a:p>
                  </a:txBody>
                  <a:tcPr marL="68580" marR="68580" marT="0" marB="0" vert="vert270" anchor="ctr">
                    <a:lnL w="12700" cap="flat" cmpd="sng" algn="ctr">
                      <a:solidFill>
                        <a:srgbClr val="034EA2"/>
                      </a:solidFill>
                      <a:prstDash val="solid"/>
                      <a:round/>
                      <a:headEnd type="none" w="med" len="med"/>
                      <a:tailEnd type="none" w="med" len="med"/>
                    </a:lnL>
                    <a:lnR w="12700" cap="flat" cmpd="sng" algn="ctr">
                      <a:solidFill>
                        <a:srgbClr val="034EA2"/>
                      </a:solidFill>
                      <a:prstDash val="solid"/>
                      <a:round/>
                      <a:headEnd type="none" w="med" len="med"/>
                      <a:tailEnd type="none" w="med" len="med"/>
                    </a:lnR>
                    <a:lnT w="12700" cap="flat" cmpd="sng" algn="ctr">
                      <a:solidFill>
                        <a:srgbClr val="034EA2"/>
                      </a:solidFill>
                      <a:prstDash val="solid"/>
                      <a:round/>
                      <a:headEnd type="none" w="med" len="med"/>
                      <a:tailEnd type="none" w="med" len="med"/>
                    </a:lnT>
                    <a:lnB w="12700" cap="flat" cmpd="sng" algn="ctr">
                      <a:solidFill>
                        <a:srgbClr val="034EA2"/>
                      </a:solidFill>
                      <a:prstDash val="solid"/>
                      <a:round/>
                      <a:headEnd type="none" w="med" len="med"/>
                      <a:tailEnd type="none" w="med" len="med"/>
                    </a:lnB>
                    <a:solidFill>
                      <a:schemeClr val="bg1"/>
                    </a:solidFill>
                  </a:tcPr>
                </a:tc>
                <a:tc>
                  <a:txBody>
                    <a:bodyPr/>
                    <a:lstStyle/>
                    <a:p>
                      <a:pPr marL="0" algn="l" defTabSz="914400" rtl="0" eaLnBrk="1" latinLnBrk="0" hangingPunct="1">
                        <a:spcAft>
                          <a:spcPts val="0"/>
                        </a:spcAft>
                      </a:pPr>
                      <a:r>
                        <a:rPr lang="en-US" sz="2000" b="1" kern="1200"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Lifelong Learning</a:t>
                      </a:r>
                    </a:p>
                  </a:txBody>
                  <a:tcPr marL="68580" marR="68580" marT="0" marB="0" anchor="ctr">
                    <a:lnL w="12700" cap="flat" cmpd="sng" algn="ctr">
                      <a:solidFill>
                        <a:srgbClr val="034EA2"/>
                      </a:solidFill>
                      <a:prstDash val="solid"/>
                      <a:round/>
                      <a:headEnd type="none" w="med" len="med"/>
                      <a:tailEnd type="none" w="med" len="med"/>
                    </a:lnL>
                    <a:lnR w="12700" cap="flat" cmpd="sng" algn="ctr">
                      <a:solidFill>
                        <a:srgbClr val="034EA2"/>
                      </a:solidFill>
                      <a:prstDash val="solid"/>
                      <a:round/>
                      <a:headEnd type="none" w="med" len="med"/>
                      <a:tailEnd type="none" w="med" len="med"/>
                    </a:lnR>
                    <a:lnT w="12700" cap="flat" cmpd="sng" algn="ctr">
                      <a:solidFill>
                        <a:srgbClr val="034EA2"/>
                      </a:solidFill>
                      <a:prstDash val="solid"/>
                      <a:round/>
                      <a:headEnd type="none" w="med" len="med"/>
                      <a:tailEnd type="none" w="med" len="med"/>
                    </a:lnT>
                    <a:lnB w="12700" cap="flat" cmpd="sng" algn="ctr">
                      <a:solidFill>
                        <a:srgbClr val="034EA2"/>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kern="1200" dirty="0" err="1">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HydroMetEC</a:t>
                      </a:r>
                      <a:r>
                        <a:rPr lang="en-US" sz="2000" kern="1200"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 </a:t>
                      </a:r>
                      <a:r>
                        <a:rPr lang="en-US" sz="2400" b="1" u="none" kern="1200" dirty="0" err="1">
                          <a:solidFill>
                            <a:schemeClr val="bg2">
                              <a:lumMod val="75000"/>
                            </a:schemeClr>
                          </a:solidFill>
                          <a:latin typeface="Calibri Light" panose="020F0302020204030204" pitchFamily="34" charset="0"/>
                          <a:ea typeface="Calibri Light" panose="020F0302020204030204" pitchFamily="34" charset="0"/>
                          <a:cs typeface="Calibri Light" panose="020F0302020204030204" pitchFamily="34" charset="0"/>
                        </a:rPr>
                        <a:t>SkiComCu</a:t>
                      </a:r>
                      <a:r>
                        <a:rPr lang="en-US" sz="2400" b="1" u="none" kern="1200" dirty="0">
                          <a:solidFill>
                            <a:schemeClr val="bg2">
                              <a:lumMod val="75000"/>
                            </a:schemeClr>
                          </a:solidFill>
                          <a:latin typeface="Calibri Light" panose="020F0302020204030204" pitchFamily="34" charset="0"/>
                          <a:ea typeface="Calibri Light" panose="020F0302020204030204" pitchFamily="34" charset="0"/>
                          <a:cs typeface="Calibri Light" panose="020F0302020204030204" pitchFamily="34" charset="0"/>
                        </a:rPr>
                        <a:t>, EE4M</a:t>
                      </a:r>
                    </a:p>
                  </a:txBody>
                  <a:tcPr marL="68580" marR="68580" marT="0" marB="0" anchor="ctr">
                    <a:lnL w="12700" cap="flat" cmpd="sng" algn="ctr">
                      <a:solidFill>
                        <a:srgbClr val="034EA2"/>
                      </a:solidFill>
                      <a:prstDash val="solid"/>
                      <a:round/>
                      <a:headEnd type="none" w="med" len="med"/>
                      <a:tailEnd type="none" w="med" len="med"/>
                    </a:lnL>
                    <a:lnR w="12700" cap="flat" cmpd="sng" algn="ctr">
                      <a:solidFill>
                        <a:srgbClr val="034EA2"/>
                      </a:solidFill>
                      <a:prstDash val="solid"/>
                      <a:round/>
                      <a:headEnd type="none" w="med" len="med"/>
                      <a:tailEnd type="none" w="med" len="med"/>
                    </a:lnR>
                    <a:lnT w="12700" cap="flat" cmpd="sng" algn="ctr">
                      <a:solidFill>
                        <a:srgbClr val="034EA2"/>
                      </a:solidFill>
                      <a:prstDash val="solid"/>
                      <a:round/>
                      <a:headEnd type="none" w="med" len="med"/>
                      <a:tailEnd type="none" w="med" len="med"/>
                    </a:lnT>
                    <a:lnB w="12700" cap="flat" cmpd="sng" algn="ctr">
                      <a:solidFill>
                        <a:srgbClr val="034EA2"/>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911516">
                <a:tc v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Wider Society Learning </a:t>
                      </a:r>
                    </a:p>
                  </a:txBody>
                  <a:tcPr marL="68580" marR="68580" marT="0" marB="0" anchor="ctr">
                    <a:lnL w="12700" cap="flat" cmpd="sng" algn="ctr">
                      <a:solidFill>
                        <a:srgbClr val="034EA2"/>
                      </a:solidFill>
                      <a:prstDash val="solid"/>
                      <a:round/>
                      <a:headEnd type="none" w="med" len="med"/>
                      <a:tailEnd type="none" w="med" len="med"/>
                    </a:lnL>
                    <a:lnR w="12700" cap="flat" cmpd="sng" algn="ctr">
                      <a:solidFill>
                        <a:srgbClr val="034EA2"/>
                      </a:solidFill>
                      <a:prstDash val="solid"/>
                      <a:round/>
                      <a:headEnd type="none" w="med" len="med"/>
                      <a:tailEnd type="none" w="med" len="med"/>
                    </a:lnR>
                    <a:lnT w="12700" cap="flat" cmpd="sng" algn="ctr">
                      <a:solidFill>
                        <a:srgbClr val="034EA2"/>
                      </a:solidFill>
                      <a:prstDash val="solid"/>
                      <a:round/>
                      <a:headEnd type="none" w="med" len="med"/>
                      <a:tailEnd type="none" w="med" len="med"/>
                    </a:lnT>
                    <a:lnB w="12700" cap="flat" cmpd="sng" algn="ctr">
                      <a:solidFill>
                        <a:srgbClr val="034EA2"/>
                      </a:solidFill>
                      <a:prstDash val="solid"/>
                      <a:round/>
                      <a:headEnd type="none" w="med" len="med"/>
                      <a:tailEnd type="none" w="med" len="med"/>
                    </a:lnB>
                    <a:solidFill>
                      <a:schemeClr val="bg1"/>
                    </a:solidFill>
                  </a:tcPr>
                </a:tc>
                <a:tc>
                  <a:txBody>
                    <a:bodyPr/>
                    <a:lstStyle/>
                    <a:p>
                      <a:pPr marL="0" algn="l" defTabSz="914400" rtl="0" eaLnBrk="1" latinLnBrk="0" hangingPunct="1">
                        <a:spcAft>
                          <a:spcPts val="0"/>
                        </a:spcAft>
                      </a:pPr>
                      <a:r>
                        <a:rPr lang="en-US" sz="2000" kern="1200"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CEMOOC,</a:t>
                      </a:r>
                      <a:r>
                        <a:rPr lang="en-US" sz="2000" kern="1200" baseline="0"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 </a:t>
                      </a:r>
                      <a:r>
                        <a:rPr lang="en-US" sz="2000" kern="1200"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VIRTUAL MINE,</a:t>
                      </a:r>
                    </a:p>
                    <a:p>
                      <a:pPr marL="0" algn="l" defTabSz="914400" rtl="0" eaLnBrk="1" latinLnBrk="0" hangingPunct="1">
                        <a:spcAft>
                          <a:spcPts val="0"/>
                        </a:spcAft>
                      </a:pPr>
                      <a:r>
                        <a:rPr lang="en-US" sz="2000" kern="1200" dirty="0" err="1">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RM@Schools-ESEE</a:t>
                      </a:r>
                      <a:r>
                        <a:rPr lang="en-US" sz="2000" kern="1200"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a:t>
                      </a:r>
                      <a:r>
                        <a:rPr lang="en-US" sz="2000" kern="1200" baseline="0"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 </a:t>
                      </a:r>
                      <a:r>
                        <a:rPr lang="en-US" sz="2000" kern="1200"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SISTEM</a:t>
                      </a:r>
                    </a:p>
                  </a:txBody>
                  <a:tcPr marL="68580" marR="68580" marT="0" marB="0" anchor="ctr">
                    <a:lnL w="12700" cap="flat" cmpd="sng" algn="ctr">
                      <a:solidFill>
                        <a:srgbClr val="034EA2"/>
                      </a:solidFill>
                      <a:prstDash val="solid"/>
                      <a:round/>
                      <a:headEnd type="none" w="med" len="med"/>
                      <a:tailEnd type="none" w="med" len="med"/>
                    </a:lnL>
                    <a:lnR w="12700" cap="flat" cmpd="sng" algn="ctr">
                      <a:solidFill>
                        <a:srgbClr val="034EA2"/>
                      </a:solidFill>
                      <a:prstDash val="solid"/>
                      <a:round/>
                      <a:headEnd type="none" w="med" len="med"/>
                      <a:tailEnd type="none" w="med" len="med"/>
                    </a:lnR>
                    <a:lnT w="12700" cap="flat" cmpd="sng" algn="ctr">
                      <a:solidFill>
                        <a:srgbClr val="034EA2"/>
                      </a:solidFill>
                      <a:prstDash val="solid"/>
                      <a:round/>
                      <a:headEnd type="none" w="med" len="med"/>
                      <a:tailEnd type="none" w="med" len="med"/>
                    </a:lnT>
                    <a:lnB w="12700" cap="flat" cmpd="sng" algn="ctr">
                      <a:solidFill>
                        <a:srgbClr val="034EA2"/>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782271">
                <a:tc vMerge="1">
                  <a:txBody>
                    <a:bodyPr/>
                    <a:lstStyle/>
                    <a:p>
                      <a:pPr>
                        <a:spcAft>
                          <a:spcPts val="0"/>
                        </a:spcAft>
                      </a:pPr>
                      <a:endParaRPr lang="en-US" sz="1100">
                        <a:effectLst/>
                        <a:latin typeface="Calibri"/>
                        <a:ea typeface="Calibri"/>
                      </a:endParaRPr>
                    </a:p>
                  </a:txBody>
                  <a:tcPr marL="68580" marR="68580" marT="0" marB="0"/>
                </a:tc>
                <a:tc>
                  <a:txBody>
                    <a:bodyPr/>
                    <a:lstStyle/>
                    <a:p>
                      <a:pPr marL="0" algn="l" defTabSz="914400" rtl="0" eaLnBrk="1" latinLnBrk="0" hangingPunct="1">
                        <a:spcAft>
                          <a:spcPts val="0"/>
                        </a:spcAft>
                      </a:pPr>
                      <a:r>
                        <a:rPr lang="en-US" sz="2000" b="1"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Master’s</a:t>
                      </a:r>
                    </a:p>
                  </a:txBody>
                  <a:tcPr marL="68580" marR="68580" marT="0" marB="0" anchor="ctr">
                    <a:lnL w="12700" cap="flat" cmpd="sng" algn="ctr">
                      <a:solidFill>
                        <a:srgbClr val="034EA2"/>
                      </a:solidFill>
                      <a:prstDash val="solid"/>
                      <a:round/>
                      <a:headEnd type="none" w="med" len="med"/>
                      <a:tailEnd type="none" w="med" len="med"/>
                    </a:lnL>
                    <a:lnR w="12700" cap="flat" cmpd="sng" algn="ctr">
                      <a:solidFill>
                        <a:srgbClr val="034EA2"/>
                      </a:solidFill>
                      <a:prstDash val="solid"/>
                      <a:round/>
                      <a:headEnd type="none" w="med" len="med"/>
                      <a:tailEnd type="none" w="med" len="med"/>
                    </a:lnR>
                    <a:lnT w="12700" cap="flat" cmpd="sng" algn="ctr">
                      <a:solidFill>
                        <a:srgbClr val="034EA2"/>
                      </a:solidFill>
                      <a:prstDash val="solid"/>
                      <a:round/>
                      <a:headEnd type="none" w="med" len="med"/>
                      <a:tailEnd type="none" w="med" len="med"/>
                    </a:lnT>
                    <a:lnB w="12700" cap="flat" cmpd="sng" algn="ctr">
                      <a:solidFill>
                        <a:srgbClr val="034EA2"/>
                      </a:solidFill>
                      <a:prstDash val="solid"/>
                      <a:round/>
                      <a:headEnd type="none" w="med" len="med"/>
                      <a:tailEnd type="none" w="med" len="med"/>
                    </a:lnB>
                    <a:solidFill>
                      <a:schemeClr val="bg1"/>
                    </a:solidFill>
                  </a:tcPr>
                </a:tc>
                <a:tc>
                  <a:txBody>
                    <a:bodyPr/>
                    <a:lstStyle/>
                    <a:p>
                      <a:pPr marL="0" algn="l" defTabSz="914400" rtl="0" eaLnBrk="1" latinLnBrk="0" hangingPunct="1">
                        <a:spcAft>
                          <a:spcPts val="0"/>
                        </a:spcAft>
                      </a:pPr>
                      <a:r>
                        <a:rPr lang="en-US" sz="200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SETI,</a:t>
                      </a:r>
                      <a:r>
                        <a:rPr lang="en-US" sz="2000" kern="1200" baseline="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sz="200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VR Lab,</a:t>
                      </a:r>
                    </a:p>
                    <a:p>
                      <a:pPr marL="0" algn="l" defTabSz="914400" rtl="0" eaLnBrk="1" latinLnBrk="0" hangingPunct="1">
                        <a:spcAft>
                          <a:spcPts val="0"/>
                        </a:spcAft>
                      </a:pPr>
                      <a:r>
                        <a:rPr lang="en-US" sz="200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EIT RM Master School (RMUD)</a:t>
                      </a:r>
                    </a:p>
                  </a:txBody>
                  <a:tcPr marL="68580" marR="68580" marT="0" marB="0" anchor="ctr">
                    <a:lnL w="12700" cap="flat" cmpd="sng" algn="ctr">
                      <a:solidFill>
                        <a:srgbClr val="034EA2"/>
                      </a:solidFill>
                      <a:prstDash val="solid"/>
                      <a:round/>
                      <a:headEnd type="none" w="med" len="med"/>
                      <a:tailEnd type="none" w="med" len="med"/>
                    </a:lnL>
                    <a:lnR w="12700" cap="flat" cmpd="sng" algn="ctr">
                      <a:solidFill>
                        <a:srgbClr val="034EA2"/>
                      </a:solidFill>
                      <a:prstDash val="solid"/>
                      <a:round/>
                      <a:headEnd type="none" w="med" len="med"/>
                      <a:tailEnd type="none" w="med" len="med"/>
                    </a:lnR>
                    <a:lnT w="12700" cap="flat" cmpd="sng" algn="ctr">
                      <a:solidFill>
                        <a:srgbClr val="034EA2"/>
                      </a:solidFill>
                      <a:prstDash val="solid"/>
                      <a:round/>
                      <a:headEnd type="none" w="med" len="med"/>
                      <a:tailEnd type="none" w="med" len="med"/>
                    </a:lnT>
                    <a:lnB w="12700" cap="flat" cmpd="sng" algn="ctr">
                      <a:solidFill>
                        <a:srgbClr val="034EA2"/>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21515">
                <a:tc vMerge="1">
                  <a:txBody>
                    <a:bodyPr/>
                    <a:lstStyle/>
                    <a:p>
                      <a:endParaRPr lang="en-US"/>
                    </a:p>
                  </a:txBody>
                  <a:tcPr/>
                </a:tc>
                <a:tc>
                  <a:txBody>
                    <a:bodyPr/>
                    <a:lstStyle/>
                    <a:p>
                      <a:pPr marL="0" algn="l" defTabSz="914400" rtl="0" eaLnBrk="1" latinLnBrk="0" hangingPunct="1">
                        <a:spcAft>
                          <a:spcPts val="0"/>
                        </a:spcAft>
                      </a:pPr>
                      <a:r>
                        <a:rPr lang="en-US" sz="2000" b="1"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PhD</a:t>
                      </a:r>
                    </a:p>
                  </a:txBody>
                  <a:tcPr marL="68580" marR="68580" marT="0" marB="0" anchor="ctr">
                    <a:lnL w="12700" cap="flat" cmpd="sng" algn="ctr">
                      <a:solidFill>
                        <a:srgbClr val="034EA2"/>
                      </a:solidFill>
                      <a:prstDash val="solid"/>
                      <a:round/>
                      <a:headEnd type="none" w="med" len="med"/>
                      <a:tailEnd type="none" w="med" len="med"/>
                    </a:lnL>
                    <a:lnR w="12700" cap="flat" cmpd="sng" algn="ctr">
                      <a:solidFill>
                        <a:srgbClr val="034EA2"/>
                      </a:solidFill>
                      <a:prstDash val="solid"/>
                      <a:round/>
                      <a:headEnd type="none" w="med" len="med"/>
                      <a:tailEnd type="none" w="med" len="med"/>
                    </a:lnR>
                    <a:lnT w="12700" cap="flat" cmpd="sng" algn="ctr">
                      <a:solidFill>
                        <a:srgbClr val="034EA2"/>
                      </a:solidFill>
                      <a:prstDash val="solid"/>
                      <a:round/>
                      <a:headEnd type="none" w="med" len="med"/>
                      <a:tailEnd type="none" w="med" len="med"/>
                    </a:lnT>
                    <a:lnB w="12700" cap="flat" cmpd="sng" algn="ctr">
                      <a:solidFill>
                        <a:srgbClr val="034EA2"/>
                      </a:solidFill>
                      <a:prstDash val="solid"/>
                      <a:round/>
                      <a:headEnd type="none" w="med" len="med"/>
                      <a:tailEnd type="none" w="med" len="med"/>
                    </a:lnB>
                    <a:solidFill>
                      <a:schemeClr val="bg1"/>
                    </a:solidFill>
                  </a:tcPr>
                </a:tc>
                <a:tc>
                  <a:txBody>
                    <a:bodyPr/>
                    <a:lstStyle/>
                    <a:p>
                      <a:pPr marL="0" algn="l" defTabSz="914400" rtl="0" eaLnBrk="1" latinLnBrk="0" hangingPunct="1">
                        <a:spcAft>
                          <a:spcPts val="0"/>
                        </a:spcAft>
                      </a:pPr>
                      <a:r>
                        <a:rPr lang="en-US" sz="200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TOPSTARS, </a:t>
                      </a:r>
                      <a:r>
                        <a:rPr lang="en-US" sz="2400" b="1" u="none" kern="1200" dirty="0">
                          <a:solidFill>
                            <a:schemeClr val="bg2">
                              <a:lumMod val="75000"/>
                            </a:schemeClr>
                          </a:solidFill>
                          <a:latin typeface="Calibri Light" panose="020F0302020204030204" pitchFamily="34" charset="0"/>
                          <a:ea typeface="Calibri Light" panose="020F0302020204030204" pitchFamily="34" charset="0"/>
                          <a:cs typeface="Calibri Light" panose="020F0302020204030204" pitchFamily="34" charset="0"/>
                        </a:rPr>
                        <a:t>PRO-SLO</a:t>
                      </a:r>
                    </a:p>
                  </a:txBody>
                  <a:tcPr marL="68580" marR="68580" marT="0" marB="0" anchor="ctr">
                    <a:lnL w="12700" cap="flat" cmpd="sng" algn="ctr">
                      <a:solidFill>
                        <a:srgbClr val="034EA2"/>
                      </a:solidFill>
                      <a:prstDash val="solid"/>
                      <a:round/>
                      <a:headEnd type="none" w="med" len="med"/>
                      <a:tailEnd type="none" w="med" len="med"/>
                    </a:lnL>
                    <a:lnR w="12700" cap="flat" cmpd="sng" algn="ctr">
                      <a:solidFill>
                        <a:srgbClr val="034EA2"/>
                      </a:solidFill>
                      <a:prstDash val="solid"/>
                      <a:round/>
                      <a:headEnd type="none" w="med" len="med"/>
                      <a:tailEnd type="none" w="med" len="med"/>
                    </a:lnR>
                    <a:lnT w="12700" cap="flat" cmpd="sng" algn="ctr">
                      <a:solidFill>
                        <a:srgbClr val="034EA2"/>
                      </a:solidFill>
                      <a:prstDash val="solid"/>
                      <a:round/>
                      <a:headEnd type="none" w="med" len="med"/>
                      <a:tailEnd type="none" w="med" len="med"/>
                    </a:lnT>
                    <a:lnB w="12700" cap="flat" cmpd="sng" algn="ctr">
                      <a:solidFill>
                        <a:srgbClr val="034EA2"/>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303786">
                <a:tc vMerge="1">
                  <a:txBody>
                    <a:bodyPr/>
                    <a:lstStyle/>
                    <a:p>
                      <a:pPr>
                        <a:spcAft>
                          <a:spcPts val="0"/>
                        </a:spcAft>
                      </a:pPr>
                      <a:endParaRPr lang="en-US" sz="1100">
                        <a:effectLst/>
                        <a:latin typeface="Calibri"/>
                        <a:ea typeface="Calibri"/>
                      </a:endParaRPr>
                    </a:p>
                  </a:txBody>
                  <a:tcPr marL="68580" marR="68580" marT="0" marB="0"/>
                </a:tc>
                <a:tc>
                  <a:txBody>
                    <a:bodyPr/>
                    <a:lstStyle/>
                    <a:p>
                      <a:pPr marL="0" algn="l" defTabSz="914400" rtl="0" eaLnBrk="1" latinLnBrk="0" hangingPunct="1">
                        <a:spcAft>
                          <a:spcPts val="0"/>
                        </a:spcAft>
                      </a:pPr>
                      <a:r>
                        <a:rPr lang="en-US" sz="2000" b="1"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Regional Innovation</a:t>
                      </a:r>
                      <a:r>
                        <a:rPr lang="en-US" sz="2000" b="1" kern="1200" baseline="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Scheme (RIS)</a:t>
                      </a:r>
                      <a:endParaRPr lang="en-US" sz="2000" b="1"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a:txBody>
                  <a:tcPr marL="68580" marR="68580" marT="0" marB="0" anchor="ctr">
                    <a:lnL w="12700" cap="flat" cmpd="sng" algn="ctr">
                      <a:solidFill>
                        <a:srgbClr val="034EA2"/>
                      </a:solidFill>
                      <a:prstDash val="solid"/>
                      <a:round/>
                      <a:headEnd type="none" w="med" len="med"/>
                      <a:tailEnd type="none" w="med" len="med"/>
                    </a:lnL>
                    <a:lnR w="12700" cap="flat" cmpd="sng" algn="ctr">
                      <a:solidFill>
                        <a:srgbClr val="034EA2"/>
                      </a:solidFill>
                      <a:prstDash val="solid"/>
                      <a:round/>
                      <a:headEnd type="none" w="med" len="med"/>
                      <a:tailEnd type="none" w="med" len="med"/>
                    </a:lnR>
                    <a:lnT w="12700" cap="flat" cmpd="sng" algn="ctr">
                      <a:solidFill>
                        <a:srgbClr val="034EA2"/>
                      </a:solidFill>
                      <a:prstDash val="solid"/>
                      <a:round/>
                      <a:headEnd type="none" w="med" len="med"/>
                      <a:tailEnd type="none" w="med" len="med"/>
                    </a:lnT>
                    <a:lnB w="12700" cap="flat" cmpd="sng" algn="ctr">
                      <a:solidFill>
                        <a:srgbClr val="034EA2"/>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kern="12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TrainESEE</a:t>
                      </a:r>
                      <a:r>
                        <a:rPr lang="en-US" sz="200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v2</a:t>
                      </a:r>
                      <a:r>
                        <a:rPr lang="el-GR" sz="200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sz="2000" kern="12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EnAct</a:t>
                      </a:r>
                      <a:r>
                        <a:rPr lang="en-US" sz="200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-SDGs,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RIS Education &amp; Entrepreneurship, RMs Manager,</a:t>
                      </a:r>
                      <a:r>
                        <a:rPr lang="el-GR" sz="200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sz="2400" b="1" u="none" kern="1200" dirty="0">
                          <a:solidFill>
                            <a:srgbClr val="0E4399"/>
                          </a:solidFill>
                          <a:latin typeface="Calibri Light" panose="020F0302020204030204" pitchFamily="34" charset="0"/>
                          <a:ea typeface="Calibri Light" panose="020F0302020204030204" pitchFamily="34" charset="0"/>
                          <a:cs typeface="Calibri Light" panose="020F0302020204030204" pitchFamily="34" charset="0"/>
                        </a:rPr>
                        <a:t>RIS-BRIEFCASE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u="none" kern="1200" dirty="0">
                          <a:solidFill>
                            <a:srgbClr val="0E4399"/>
                          </a:solidFill>
                          <a:latin typeface="Calibri Light" panose="020F0302020204030204" pitchFamily="34" charset="0"/>
                          <a:ea typeface="Calibri Light" panose="020F0302020204030204" pitchFamily="34" charset="0"/>
                          <a:cs typeface="Calibri Light" panose="020F0302020204030204" pitchFamily="34" charset="0"/>
                        </a:rPr>
                        <a:t>RIS-Internship</a:t>
                      </a:r>
                      <a:r>
                        <a:rPr lang="en-US" sz="240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sz="2400" b="1" u="none" kern="1200" dirty="0">
                          <a:solidFill>
                            <a:srgbClr val="004393"/>
                          </a:solidFill>
                          <a:latin typeface="Calibri Light" panose="020F0302020204030204" pitchFamily="34" charset="0"/>
                          <a:ea typeface="Calibri Light" panose="020F0302020204030204" pitchFamily="34" charset="0"/>
                          <a:cs typeface="Calibri Light" panose="020F0302020204030204" pitchFamily="34" charset="0"/>
                        </a:rPr>
                        <a:t>DIM-ESEE-2</a:t>
                      </a:r>
                    </a:p>
                  </a:txBody>
                  <a:tcPr marL="68580" marR="68580" marT="0" marB="0" anchor="ctr">
                    <a:lnL w="12700" cap="flat" cmpd="sng" algn="ctr">
                      <a:solidFill>
                        <a:srgbClr val="034EA2"/>
                      </a:solidFill>
                      <a:prstDash val="solid"/>
                      <a:round/>
                      <a:headEnd type="none" w="med" len="med"/>
                      <a:tailEnd type="none" w="med" len="med"/>
                    </a:lnL>
                    <a:lnR w="12700" cap="flat" cmpd="sng" algn="ctr">
                      <a:solidFill>
                        <a:srgbClr val="034EA2"/>
                      </a:solidFill>
                      <a:prstDash val="solid"/>
                      <a:round/>
                      <a:headEnd type="none" w="med" len="med"/>
                      <a:tailEnd type="none" w="med" len="med"/>
                    </a:lnR>
                    <a:lnT w="12700" cap="flat" cmpd="sng" algn="ctr">
                      <a:solidFill>
                        <a:srgbClr val="034EA2"/>
                      </a:solidFill>
                      <a:prstDash val="solid"/>
                      <a:round/>
                      <a:headEnd type="none" w="med" len="med"/>
                      <a:tailEnd type="none" w="med" len="med"/>
                    </a:lnT>
                    <a:lnB w="12700" cap="flat" cmpd="sng" algn="ctr">
                      <a:solidFill>
                        <a:srgbClr val="034EA2"/>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71657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background with blue text&#10;&#10;Description automatically generated">
            <a:extLst>
              <a:ext uri="{FF2B5EF4-FFF2-40B4-BE49-F238E27FC236}">
                <a16:creationId xmlns:a16="http://schemas.microsoft.com/office/drawing/2014/main" id="{C468B9AD-53BB-9348-51C9-100C8C2A43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077941"/>
            <a:ext cx="5134613" cy="780059"/>
          </a:xfrm>
          <a:prstGeom prst="rect">
            <a:avLst/>
          </a:prstGeom>
        </p:spPr>
      </p:pic>
      <p:grpSp>
        <p:nvGrpSpPr>
          <p:cNvPr id="10" name="Group 9">
            <a:extLst>
              <a:ext uri="{FF2B5EF4-FFF2-40B4-BE49-F238E27FC236}">
                <a16:creationId xmlns:a16="http://schemas.microsoft.com/office/drawing/2014/main" id="{BEE330F9-B2E8-6E42-9CAF-2D73E38E6E90}"/>
              </a:ext>
            </a:extLst>
          </p:cNvPr>
          <p:cNvGrpSpPr/>
          <p:nvPr/>
        </p:nvGrpSpPr>
        <p:grpSpPr>
          <a:xfrm>
            <a:off x="8715715" y="87886"/>
            <a:ext cx="3394833" cy="964507"/>
            <a:chOff x="8819063" y="-6589"/>
            <a:chExt cx="3394833" cy="964507"/>
          </a:xfrm>
        </p:grpSpPr>
        <p:pic>
          <p:nvPicPr>
            <p:cNvPr id="11" name="Picture 10" descr="A black background with blue text and blue and green circle with yellow stars&#10;&#10;Description automatically generated">
              <a:extLst>
                <a:ext uri="{FF2B5EF4-FFF2-40B4-BE49-F238E27FC236}">
                  <a16:creationId xmlns:a16="http://schemas.microsoft.com/office/drawing/2014/main" id="{D3C64694-62FF-1AD3-9AA0-D4EBCFC8439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819063" y="-6589"/>
              <a:ext cx="2582028" cy="778393"/>
            </a:xfrm>
            <a:prstGeom prst="rect">
              <a:avLst/>
            </a:prstGeom>
          </p:spPr>
        </p:pic>
        <p:pic>
          <p:nvPicPr>
            <p:cNvPr id="12" name="Picture 11" descr="A gold coin with a person holding a torch&#10;&#10;Description automatically generated">
              <a:extLst>
                <a:ext uri="{FF2B5EF4-FFF2-40B4-BE49-F238E27FC236}">
                  <a16:creationId xmlns:a16="http://schemas.microsoft.com/office/drawing/2014/main" id="{CC860DD0-23B4-27FB-85DA-047821F2981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88361" y="0"/>
              <a:ext cx="925535" cy="957918"/>
            </a:xfrm>
            <a:prstGeom prst="rect">
              <a:avLst/>
            </a:prstGeom>
          </p:spPr>
        </p:pic>
      </p:grpSp>
      <p:pic>
        <p:nvPicPr>
          <p:cNvPr id="4" name="Picture 3">
            <a:extLst>
              <a:ext uri="{FF2B5EF4-FFF2-40B4-BE49-F238E27FC236}">
                <a16:creationId xmlns:a16="http://schemas.microsoft.com/office/drawing/2014/main" id="{4F11865E-8DE3-FB80-1ABC-A59AAA5EE515}"/>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 y="1481561"/>
            <a:ext cx="10480971" cy="5166415"/>
          </a:xfrm>
          <a:prstGeom prst="rect">
            <a:avLst/>
          </a:prstGeom>
        </p:spPr>
      </p:pic>
      <p:pic>
        <p:nvPicPr>
          <p:cNvPr id="9" name="Picture 4">
            <a:extLst>
              <a:ext uri="{FF2B5EF4-FFF2-40B4-BE49-F238E27FC236}">
                <a16:creationId xmlns:a16="http://schemas.microsoft.com/office/drawing/2014/main" id="{C190EE43-0DF6-47C5-A00B-20FA2EEEA51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756892" y="1803155"/>
            <a:ext cx="2348980" cy="2190002"/>
          </a:xfrm>
          <a:prstGeom prst="rect">
            <a:avLst/>
          </a:prstGeom>
        </p:spPr>
      </p:pic>
      <p:grpSp>
        <p:nvGrpSpPr>
          <p:cNvPr id="22" name="Group 21">
            <a:extLst>
              <a:ext uri="{FF2B5EF4-FFF2-40B4-BE49-F238E27FC236}">
                <a16:creationId xmlns:a16="http://schemas.microsoft.com/office/drawing/2014/main" id="{3E794102-D9BE-A6CB-B0B0-F9D4080D5F03}"/>
              </a:ext>
            </a:extLst>
          </p:cNvPr>
          <p:cNvGrpSpPr/>
          <p:nvPr/>
        </p:nvGrpSpPr>
        <p:grpSpPr>
          <a:xfrm>
            <a:off x="10274846" y="5291668"/>
            <a:ext cx="1756287" cy="1478446"/>
            <a:chOff x="10274846" y="5291668"/>
            <a:chExt cx="1756287" cy="1478446"/>
          </a:xfrm>
        </p:grpSpPr>
        <p:pic>
          <p:nvPicPr>
            <p:cNvPr id="5" name="Picture 4">
              <a:extLst>
                <a:ext uri="{FF2B5EF4-FFF2-40B4-BE49-F238E27FC236}">
                  <a16:creationId xmlns:a16="http://schemas.microsoft.com/office/drawing/2014/main" id="{26FF0E58-A738-392E-2973-7F9C069F942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385191" y="5368637"/>
              <a:ext cx="1558974" cy="1343306"/>
            </a:xfrm>
            <a:prstGeom prst="rect">
              <a:avLst/>
            </a:prstGeom>
          </p:spPr>
        </p:pic>
        <p:grpSp>
          <p:nvGrpSpPr>
            <p:cNvPr id="15" name="Group 14">
              <a:extLst>
                <a:ext uri="{FF2B5EF4-FFF2-40B4-BE49-F238E27FC236}">
                  <a16:creationId xmlns:a16="http://schemas.microsoft.com/office/drawing/2014/main" id="{293485A8-351F-0760-84FC-B336C646B652}"/>
                </a:ext>
              </a:extLst>
            </p:cNvPr>
            <p:cNvGrpSpPr/>
            <p:nvPr/>
          </p:nvGrpSpPr>
          <p:grpSpPr>
            <a:xfrm>
              <a:off x="10274846" y="5291668"/>
              <a:ext cx="1756287" cy="1478446"/>
              <a:chOff x="9344037" y="3612363"/>
              <a:chExt cx="2452341" cy="2429605"/>
            </a:xfrm>
            <a:solidFill>
              <a:srgbClr val="6BB745"/>
            </a:solidFill>
          </p:grpSpPr>
          <p:sp>
            <p:nvSpPr>
              <p:cNvPr id="16" name="Freeform: Shape 15">
                <a:extLst>
                  <a:ext uri="{FF2B5EF4-FFF2-40B4-BE49-F238E27FC236}">
                    <a16:creationId xmlns:a16="http://schemas.microsoft.com/office/drawing/2014/main" id="{7EC93B2A-2AC3-8872-FB03-093B3045F00D}"/>
                  </a:ext>
                </a:extLst>
              </p:cNvPr>
              <p:cNvSpPr/>
              <p:nvPr/>
            </p:nvSpPr>
            <p:spPr>
              <a:xfrm>
                <a:off x="9344037" y="3612363"/>
                <a:ext cx="854040" cy="906686"/>
              </a:xfrm>
              <a:custGeom>
                <a:avLst/>
                <a:gdLst>
                  <a:gd name="connsiteX0" fmla="*/ 0 w 1129763"/>
                  <a:gd name="connsiteY0" fmla="*/ 0 h 1126156"/>
                  <a:gd name="connsiteX1" fmla="*/ 126724 w 1129763"/>
                  <a:gd name="connsiteY1" fmla="*/ 0 h 1126156"/>
                  <a:gd name="connsiteX2" fmla="*/ 126724 w 1129763"/>
                  <a:gd name="connsiteY2" fmla="*/ 2296 h 1126156"/>
                  <a:gd name="connsiteX3" fmla="*/ 1129763 w 1129763"/>
                  <a:gd name="connsiteY3" fmla="*/ 2296 h 1126156"/>
                  <a:gd name="connsiteX4" fmla="*/ 1129763 w 1129763"/>
                  <a:gd name="connsiteY4" fmla="*/ 129020 h 1126156"/>
                  <a:gd name="connsiteX5" fmla="*/ 126724 w 1129763"/>
                  <a:gd name="connsiteY5" fmla="*/ 129020 h 1126156"/>
                  <a:gd name="connsiteX6" fmla="*/ 126724 w 1129763"/>
                  <a:gd name="connsiteY6" fmla="*/ 1126156 h 1126156"/>
                  <a:gd name="connsiteX7" fmla="*/ 0 w 1129763"/>
                  <a:gd name="connsiteY7" fmla="*/ 1126156 h 1126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9763" h="1126156">
                    <a:moveTo>
                      <a:pt x="0" y="0"/>
                    </a:moveTo>
                    <a:lnTo>
                      <a:pt x="126724" y="0"/>
                    </a:lnTo>
                    <a:lnTo>
                      <a:pt x="126724" y="2296"/>
                    </a:lnTo>
                    <a:lnTo>
                      <a:pt x="1129763" y="2296"/>
                    </a:lnTo>
                    <a:lnTo>
                      <a:pt x="1129763" y="129020"/>
                    </a:lnTo>
                    <a:lnTo>
                      <a:pt x="126724" y="129020"/>
                    </a:lnTo>
                    <a:lnTo>
                      <a:pt x="126724" y="1126156"/>
                    </a:lnTo>
                    <a:lnTo>
                      <a:pt x="0" y="1126156"/>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F29A8F00-6079-A82D-FF40-2DD78D2CED3A}"/>
                  </a:ext>
                </a:extLst>
              </p:cNvPr>
              <p:cNvSpPr/>
              <p:nvPr/>
            </p:nvSpPr>
            <p:spPr>
              <a:xfrm rot="5400000">
                <a:off x="10916015" y="3586040"/>
                <a:ext cx="854040" cy="906686"/>
              </a:xfrm>
              <a:custGeom>
                <a:avLst/>
                <a:gdLst>
                  <a:gd name="connsiteX0" fmla="*/ 0 w 1129763"/>
                  <a:gd name="connsiteY0" fmla="*/ 0 h 1126156"/>
                  <a:gd name="connsiteX1" fmla="*/ 126724 w 1129763"/>
                  <a:gd name="connsiteY1" fmla="*/ 0 h 1126156"/>
                  <a:gd name="connsiteX2" fmla="*/ 126724 w 1129763"/>
                  <a:gd name="connsiteY2" fmla="*/ 2296 h 1126156"/>
                  <a:gd name="connsiteX3" fmla="*/ 1129763 w 1129763"/>
                  <a:gd name="connsiteY3" fmla="*/ 2296 h 1126156"/>
                  <a:gd name="connsiteX4" fmla="*/ 1129763 w 1129763"/>
                  <a:gd name="connsiteY4" fmla="*/ 129020 h 1126156"/>
                  <a:gd name="connsiteX5" fmla="*/ 126724 w 1129763"/>
                  <a:gd name="connsiteY5" fmla="*/ 129020 h 1126156"/>
                  <a:gd name="connsiteX6" fmla="*/ 126724 w 1129763"/>
                  <a:gd name="connsiteY6" fmla="*/ 1126156 h 1126156"/>
                  <a:gd name="connsiteX7" fmla="*/ 0 w 1129763"/>
                  <a:gd name="connsiteY7" fmla="*/ 1126156 h 1126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9763" h="1126156">
                    <a:moveTo>
                      <a:pt x="0" y="0"/>
                    </a:moveTo>
                    <a:lnTo>
                      <a:pt x="126724" y="0"/>
                    </a:lnTo>
                    <a:lnTo>
                      <a:pt x="126724" y="2296"/>
                    </a:lnTo>
                    <a:lnTo>
                      <a:pt x="1129763" y="2296"/>
                    </a:lnTo>
                    <a:lnTo>
                      <a:pt x="1129763" y="129020"/>
                    </a:lnTo>
                    <a:lnTo>
                      <a:pt x="126724" y="129020"/>
                    </a:lnTo>
                    <a:lnTo>
                      <a:pt x="126724" y="1126156"/>
                    </a:lnTo>
                    <a:lnTo>
                      <a:pt x="0" y="1126156"/>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8DCFF0A3-BB57-7923-4873-D6415AFA46D9}"/>
                  </a:ext>
                </a:extLst>
              </p:cNvPr>
              <p:cNvSpPr/>
              <p:nvPr/>
            </p:nvSpPr>
            <p:spPr>
              <a:xfrm rot="10800000">
                <a:off x="10942338" y="5135281"/>
                <a:ext cx="854040" cy="906686"/>
              </a:xfrm>
              <a:custGeom>
                <a:avLst/>
                <a:gdLst>
                  <a:gd name="connsiteX0" fmla="*/ 0 w 1129763"/>
                  <a:gd name="connsiteY0" fmla="*/ 0 h 1126156"/>
                  <a:gd name="connsiteX1" fmla="*/ 126724 w 1129763"/>
                  <a:gd name="connsiteY1" fmla="*/ 0 h 1126156"/>
                  <a:gd name="connsiteX2" fmla="*/ 126724 w 1129763"/>
                  <a:gd name="connsiteY2" fmla="*/ 2296 h 1126156"/>
                  <a:gd name="connsiteX3" fmla="*/ 1129763 w 1129763"/>
                  <a:gd name="connsiteY3" fmla="*/ 2296 h 1126156"/>
                  <a:gd name="connsiteX4" fmla="*/ 1129763 w 1129763"/>
                  <a:gd name="connsiteY4" fmla="*/ 129020 h 1126156"/>
                  <a:gd name="connsiteX5" fmla="*/ 126724 w 1129763"/>
                  <a:gd name="connsiteY5" fmla="*/ 129020 h 1126156"/>
                  <a:gd name="connsiteX6" fmla="*/ 126724 w 1129763"/>
                  <a:gd name="connsiteY6" fmla="*/ 1126156 h 1126156"/>
                  <a:gd name="connsiteX7" fmla="*/ 0 w 1129763"/>
                  <a:gd name="connsiteY7" fmla="*/ 1126156 h 1126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9763" h="1126156">
                    <a:moveTo>
                      <a:pt x="0" y="0"/>
                    </a:moveTo>
                    <a:lnTo>
                      <a:pt x="126724" y="0"/>
                    </a:lnTo>
                    <a:lnTo>
                      <a:pt x="126724" y="2296"/>
                    </a:lnTo>
                    <a:lnTo>
                      <a:pt x="1129763" y="2296"/>
                    </a:lnTo>
                    <a:lnTo>
                      <a:pt x="1129763" y="129020"/>
                    </a:lnTo>
                    <a:lnTo>
                      <a:pt x="126724" y="129020"/>
                    </a:lnTo>
                    <a:lnTo>
                      <a:pt x="126724" y="1126156"/>
                    </a:lnTo>
                    <a:lnTo>
                      <a:pt x="0" y="1126156"/>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35D66A64-A10F-D595-922B-36F498213C44}"/>
                  </a:ext>
                </a:extLst>
              </p:cNvPr>
              <p:cNvSpPr/>
              <p:nvPr/>
            </p:nvSpPr>
            <p:spPr>
              <a:xfrm rot="16200000">
                <a:off x="9370360" y="5161605"/>
                <a:ext cx="854040" cy="906686"/>
              </a:xfrm>
              <a:custGeom>
                <a:avLst/>
                <a:gdLst>
                  <a:gd name="connsiteX0" fmla="*/ 0 w 1129763"/>
                  <a:gd name="connsiteY0" fmla="*/ 0 h 1126156"/>
                  <a:gd name="connsiteX1" fmla="*/ 126724 w 1129763"/>
                  <a:gd name="connsiteY1" fmla="*/ 0 h 1126156"/>
                  <a:gd name="connsiteX2" fmla="*/ 126724 w 1129763"/>
                  <a:gd name="connsiteY2" fmla="*/ 2296 h 1126156"/>
                  <a:gd name="connsiteX3" fmla="*/ 1129763 w 1129763"/>
                  <a:gd name="connsiteY3" fmla="*/ 2296 h 1126156"/>
                  <a:gd name="connsiteX4" fmla="*/ 1129763 w 1129763"/>
                  <a:gd name="connsiteY4" fmla="*/ 129020 h 1126156"/>
                  <a:gd name="connsiteX5" fmla="*/ 126724 w 1129763"/>
                  <a:gd name="connsiteY5" fmla="*/ 129020 h 1126156"/>
                  <a:gd name="connsiteX6" fmla="*/ 126724 w 1129763"/>
                  <a:gd name="connsiteY6" fmla="*/ 1126156 h 1126156"/>
                  <a:gd name="connsiteX7" fmla="*/ 0 w 1129763"/>
                  <a:gd name="connsiteY7" fmla="*/ 1126156 h 1126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9763" h="1126156">
                    <a:moveTo>
                      <a:pt x="0" y="0"/>
                    </a:moveTo>
                    <a:lnTo>
                      <a:pt x="126724" y="0"/>
                    </a:lnTo>
                    <a:lnTo>
                      <a:pt x="126724" y="2296"/>
                    </a:lnTo>
                    <a:lnTo>
                      <a:pt x="1129763" y="2296"/>
                    </a:lnTo>
                    <a:lnTo>
                      <a:pt x="1129763" y="129020"/>
                    </a:lnTo>
                    <a:lnTo>
                      <a:pt x="126724" y="129020"/>
                    </a:lnTo>
                    <a:lnTo>
                      <a:pt x="126724" y="1126156"/>
                    </a:lnTo>
                    <a:lnTo>
                      <a:pt x="0" y="1126156"/>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sp>
        <p:nvSpPr>
          <p:cNvPr id="21" name="Arrow: Pentagon 20">
            <a:extLst>
              <a:ext uri="{FF2B5EF4-FFF2-40B4-BE49-F238E27FC236}">
                <a16:creationId xmlns:a16="http://schemas.microsoft.com/office/drawing/2014/main" id="{3B245864-31D5-B5A0-38BE-AA8DC1670876}"/>
              </a:ext>
            </a:extLst>
          </p:cNvPr>
          <p:cNvSpPr/>
          <p:nvPr/>
        </p:nvSpPr>
        <p:spPr>
          <a:xfrm>
            <a:off x="7478506" y="5729086"/>
            <a:ext cx="2474417" cy="553998"/>
          </a:xfrm>
          <a:prstGeom prst="homePlate">
            <a:avLst/>
          </a:prstGeom>
          <a:solidFill>
            <a:srgbClr val="6BB745"/>
          </a:solid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bg1"/>
                </a:solidFill>
                <a:effectLst/>
                <a:uLnTx/>
                <a:uFillTx/>
                <a:latin typeface="Titillium" panose="00000500000000000000"/>
                <a:cs typeface="Calibri" panose="020F0502020204030204" pitchFamily="34" charset="0"/>
              </a:rPr>
              <a:t>Apply here!</a:t>
            </a:r>
          </a:p>
        </p:txBody>
      </p:sp>
      <p:sp>
        <p:nvSpPr>
          <p:cNvPr id="23" name="Title 4">
            <a:extLst>
              <a:ext uri="{FF2B5EF4-FFF2-40B4-BE49-F238E27FC236}">
                <a16:creationId xmlns:a16="http://schemas.microsoft.com/office/drawing/2014/main" id="{1F0A3591-43B2-D4AB-1C88-42BDBE87511E}"/>
              </a:ext>
            </a:extLst>
          </p:cNvPr>
          <p:cNvSpPr txBox="1">
            <a:spLocks/>
          </p:cNvSpPr>
          <p:nvPr/>
        </p:nvSpPr>
        <p:spPr>
          <a:xfrm>
            <a:off x="1165749" y="1201993"/>
            <a:ext cx="7549965" cy="511647"/>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ct val="20000"/>
              </a:spcBef>
              <a:spcAft>
                <a:spcPts val="0"/>
              </a:spcAft>
              <a:buNone/>
              <a:defRPr kumimoji="0" sz="3000" b="0" i="0" u="none" kern="1200" baseline="0">
                <a:solidFill>
                  <a:srgbClr val="6BB745"/>
                </a:solidFill>
                <a:latin typeface="Calibri" panose="020F0502020204030204" pitchFamily="34" charset="0"/>
                <a:ea typeface="+mj-ea"/>
                <a:cs typeface="+mj-cs"/>
              </a:defRPr>
            </a:lvl1pPr>
          </a:lstStyle>
          <a:p>
            <a:pPr marL="0" marR="0" lvl="0" indent="0" defTabSz="914400" rtl="0" eaLnBrk="1" fontAlgn="auto" latinLnBrk="0" hangingPunct="1">
              <a:lnSpc>
                <a:spcPct val="100000"/>
              </a:lnSpc>
              <a:spcBef>
                <a:spcPct val="20000"/>
              </a:spcBef>
              <a:spcAft>
                <a:spcPts val="0"/>
              </a:spcAft>
              <a:buClrTx/>
              <a:buSzTx/>
              <a:buFontTx/>
              <a:buNone/>
              <a:tabLst/>
              <a:defRPr/>
            </a:pPr>
            <a:r>
              <a:rPr kumimoji="0" lang="en-US" sz="3800" b="1" i="0" u="none" strike="noStrike" kern="1200" cap="none" spc="0" normalizeH="0" baseline="0" noProof="0" dirty="0">
                <a:ln>
                  <a:noFill/>
                </a:ln>
                <a:solidFill>
                  <a:schemeClr val="bg1"/>
                </a:solidFill>
                <a:effectLst/>
                <a:uLnTx/>
                <a:uFillTx/>
                <a:latin typeface="Titillium" panose="00000500000000000000"/>
              </a:rPr>
              <a:t>RIS- Internship</a:t>
            </a:r>
          </a:p>
        </p:txBody>
      </p:sp>
      <p:pic>
        <p:nvPicPr>
          <p:cNvPr id="2" name="Picture 1">
            <a:extLst>
              <a:ext uri="{FF2B5EF4-FFF2-40B4-BE49-F238E27FC236}">
                <a16:creationId xmlns:a16="http://schemas.microsoft.com/office/drawing/2014/main" id="{DE7449FC-D0CC-B81B-B64E-A8D9AE069444}"/>
              </a:ext>
            </a:extLst>
          </p:cNvPr>
          <p:cNvPicPr>
            <a:picLocks noChangeAspect="1"/>
          </p:cNvPicPr>
          <p:nvPr/>
        </p:nvPicPr>
        <p:blipFill>
          <a:blip r:embed="rId9"/>
          <a:stretch>
            <a:fillRect/>
          </a:stretch>
        </p:blipFill>
        <p:spPr>
          <a:xfrm>
            <a:off x="-644" y="220938"/>
            <a:ext cx="8578587" cy="1427187"/>
          </a:xfrm>
          <a:prstGeom prst="rect">
            <a:avLst/>
          </a:prstGeom>
        </p:spPr>
      </p:pic>
      <p:sp>
        <p:nvSpPr>
          <p:cNvPr id="6" name="TextBox 5">
            <a:extLst>
              <a:ext uri="{FF2B5EF4-FFF2-40B4-BE49-F238E27FC236}">
                <a16:creationId xmlns:a16="http://schemas.microsoft.com/office/drawing/2014/main" id="{580E319A-02AC-0407-182C-F9D71C277CA1}"/>
              </a:ext>
            </a:extLst>
          </p:cNvPr>
          <p:cNvSpPr txBox="1"/>
          <p:nvPr/>
        </p:nvSpPr>
        <p:spPr>
          <a:xfrm>
            <a:off x="264926" y="210024"/>
            <a:ext cx="7712125" cy="1938992"/>
          </a:xfrm>
          <a:prstGeom prst="rect">
            <a:avLst/>
          </a:prstGeom>
          <a:noFill/>
        </p:spPr>
        <p:txBody>
          <a:bodyPr wrap="square">
            <a:spAutoFit/>
          </a:bodyPr>
          <a:lstStyle/>
          <a:p>
            <a:r>
              <a:rPr lang="en-US" sz="4000"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EIT RM &amp;  NTUA Education Projects</a:t>
            </a:r>
          </a:p>
          <a:p>
            <a:r>
              <a:rPr lang="en-US" sz="4000"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RIS INTERNSHIP</a:t>
            </a:r>
          </a:p>
          <a:p>
            <a:endParaRPr lang="en-GB" sz="4000"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992010391"/>
      </p:ext>
    </p:extLst>
  </p:cSld>
  <p:clrMapOvr>
    <a:masterClrMapping/>
  </p:clrMapOvr>
  <mc:AlternateContent xmlns:mc="http://schemas.openxmlformats.org/markup-compatibility/2006" xmlns:p14="http://schemas.microsoft.com/office/powerpoint/2010/main">
    <mc:Choice Requires="p14">
      <p:transition spd="slow" p14:dur="1500" advTm="10000">
        <p:push dir="u"/>
      </p:transition>
    </mc:Choice>
    <mc:Fallback xmlns="">
      <p:transition spd="slow" advTm="10000">
        <p:push dir="u"/>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9121930-78BC-E9F0-D234-35AD534FC8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8291" y="3299432"/>
            <a:ext cx="4489986" cy="2264100"/>
          </a:xfrm>
          <a:prstGeom prst="rect">
            <a:avLst/>
          </a:prstGeom>
        </p:spPr>
      </p:pic>
      <p:sp>
        <p:nvSpPr>
          <p:cNvPr id="4" name="AutoShape 2" descr="https://euc-powerpoint.officeapps.live.com/pods/GetClipboardImage.ashx?Id=e03e4058-4266-4ebd-b249-de73edef9954&amp;DC=GEU5&amp;pkey=f1d978d7-6a2e-4287-ad25-ee2345ad24ab&amp;wdwaccluster=GEU5"/>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Rectangle: Rounded Corners 5">
            <a:extLst>
              <a:ext uri="{FF2B5EF4-FFF2-40B4-BE49-F238E27FC236}">
                <a16:creationId xmlns:a16="http://schemas.microsoft.com/office/drawing/2014/main" id="{3B4F0CF7-4D5F-0968-DCE0-3CC7869FDA3F}"/>
              </a:ext>
            </a:extLst>
          </p:cNvPr>
          <p:cNvSpPr>
            <a:spLocks/>
          </p:cNvSpPr>
          <p:nvPr/>
        </p:nvSpPr>
        <p:spPr>
          <a:xfrm>
            <a:off x="0" y="82789"/>
            <a:ext cx="12128277" cy="1181962"/>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4">
            <a:extLst>
              <a:ext uri="{FF2B5EF4-FFF2-40B4-BE49-F238E27FC236}">
                <a16:creationId xmlns:a16="http://schemas.microsoft.com/office/drawing/2014/main" id="{0DB80944-89F2-61E1-87B4-5A22AA962723}"/>
              </a:ext>
            </a:extLst>
          </p:cNvPr>
          <p:cNvSpPr txBox="1">
            <a:spLocks/>
          </p:cNvSpPr>
          <p:nvPr/>
        </p:nvSpPr>
        <p:spPr>
          <a:xfrm>
            <a:off x="379529" y="314204"/>
            <a:ext cx="10119897" cy="750357"/>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ct val="20000"/>
              </a:spcBef>
              <a:spcAft>
                <a:spcPts val="0"/>
              </a:spcAft>
              <a:buNone/>
              <a:defRPr kumimoji="0" sz="3000" b="0" i="0" u="none" kern="1200" baseline="0">
                <a:solidFill>
                  <a:srgbClr val="6BB745"/>
                </a:solidFill>
                <a:latin typeface="Calibri" panose="020F0502020204030204" pitchFamily="34" charset="0"/>
                <a:ea typeface="+mj-ea"/>
                <a:cs typeface="+mj-cs"/>
              </a:defRPr>
            </a:lvl1pPr>
          </a:lstStyle>
          <a:p>
            <a:pPr marL="0" marR="0" lvl="0" indent="0" defTabSz="914400" rtl="0" eaLnBrk="1" fontAlgn="auto" latinLnBrk="0" hangingPunct="1">
              <a:lnSpc>
                <a:spcPct val="100000"/>
              </a:lnSpc>
              <a:spcBef>
                <a:spcPct val="20000"/>
              </a:spcBef>
              <a:spcAft>
                <a:spcPts val="0"/>
              </a:spcAft>
              <a:buClrTx/>
              <a:buSzTx/>
              <a:buFontTx/>
              <a:buNone/>
              <a:tabLst/>
              <a:defRPr/>
            </a:pPr>
            <a:r>
              <a:rPr kumimoji="0" lang="en-GB" sz="4000" i="0" u="none" strike="noStrike" kern="1200" cap="none" spc="0" normalizeH="0" baseline="0" noProof="0" dirty="0">
                <a:ln>
                  <a:noFill/>
                </a:ln>
                <a:solidFill>
                  <a:schemeClr val="bg1"/>
                </a:solidFill>
                <a:effectLst/>
                <a:uLnTx/>
                <a:uFillTx/>
                <a:latin typeface="Calibri Light" panose="020F0302020204030204" pitchFamily="34" charset="0"/>
                <a:ea typeface="Calibri Light" panose="020F0302020204030204" pitchFamily="34" charset="0"/>
                <a:cs typeface="Calibri Light" panose="020F0302020204030204" pitchFamily="34" charset="0"/>
              </a:rPr>
              <a:t>EIT RM &amp;  NTUA Education Projects</a:t>
            </a:r>
          </a:p>
          <a:p>
            <a:pPr>
              <a:defRPr/>
            </a:pPr>
            <a:r>
              <a:rPr kumimoji="0" lang="en-US" sz="4000" b="1" i="0" u="none" strike="noStrike" kern="1200" cap="none" spc="0" normalizeH="0" baseline="0" noProof="0" dirty="0">
                <a:ln>
                  <a:noFill/>
                </a:ln>
                <a:solidFill>
                  <a:schemeClr val="bg1"/>
                </a:solidFill>
                <a:effectLst/>
                <a:uLnTx/>
                <a:uFillTx/>
                <a:latin typeface="Calibri Light" panose="020F0302020204030204" pitchFamily="34" charset="0"/>
                <a:ea typeface="Calibri Light" panose="020F0302020204030204" pitchFamily="34" charset="0"/>
                <a:cs typeface="Calibri Light" panose="020F0302020204030204" pitchFamily="34" charset="0"/>
              </a:rPr>
              <a:t>DIM-ESEE2: Implementing Innovations</a:t>
            </a:r>
          </a:p>
        </p:txBody>
      </p:sp>
      <p:pic>
        <p:nvPicPr>
          <p:cNvPr id="11" name="Picture 10">
            <a:extLst>
              <a:ext uri="{FF2B5EF4-FFF2-40B4-BE49-F238E27FC236}">
                <a16:creationId xmlns:a16="http://schemas.microsoft.com/office/drawing/2014/main" id="{017D4E1E-DD01-2ED0-342D-A9DAC94BA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199" y="1986689"/>
            <a:ext cx="7446803" cy="3297136"/>
          </a:xfrm>
          <a:prstGeom prst="rect">
            <a:avLst/>
          </a:prstGeom>
        </p:spPr>
      </p:pic>
      <p:pic>
        <p:nvPicPr>
          <p:cNvPr id="9" name="Picture 8">
            <a:extLst>
              <a:ext uri="{FF2B5EF4-FFF2-40B4-BE49-F238E27FC236}">
                <a16:creationId xmlns:a16="http://schemas.microsoft.com/office/drawing/2014/main" id="{FCE2C524-D9D3-5C57-39A2-EFF19305276F}"/>
              </a:ext>
            </a:extLst>
          </p:cNvPr>
          <p:cNvPicPr>
            <a:picLocks noChangeAspect="1"/>
          </p:cNvPicPr>
          <p:nvPr/>
        </p:nvPicPr>
        <p:blipFill>
          <a:blip r:embed="rId4"/>
          <a:stretch>
            <a:fillRect/>
          </a:stretch>
        </p:blipFill>
        <p:spPr>
          <a:xfrm>
            <a:off x="10644653" y="373322"/>
            <a:ext cx="947727" cy="793206"/>
          </a:xfrm>
          <a:prstGeom prst="rect">
            <a:avLst/>
          </a:prstGeom>
        </p:spPr>
      </p:pic>
      <p:sp>
        <p:nvSpPr>
          <p:cNvPr id="17" name="TextBox 16">
            <a:extLst>
              <a:ext uri="{FF2B5EF4-FFF2-40B4-BE49-F238E27FC236}">
                <a16:creationId xmlns:a16="http://schemas.microsoft.com/office/drawing/2014/main" id="{11A8CAD6-AA80-5C02-90B6-7C999F1ACB20}"/>
              </a:ext>
            </a:extLst>
          </p:cNvPr>
          <p:cNvSpPr txBox="1"/>
          <p:nvPr/>
        </p:nvSpPr>
        <p:spPr>
          <a:xfrm>
            <a:off x="7970785" y="1719787"/>
            <a:ext cx="3824997" cy="1168012"/>
          </a:xfrm>
          <a:prstGeom prst="rect">
            <a:avLst/>
          </a:prstGeom>
          <a:noFill/>
        </p:spPr>
        <p:txBody>
          <a:bodyPr wrap="square" rtlCol="0">
            <a:spAutoFit/>
          </a:bodyPr>
          <a:lstStyle/>
          <a:p>
            <a:pPr marL="447675" marR="0" lvl="0" indent="-273050" defTabSz="914400" rtl="0" eaLnBrk="0" fontAlgn="base" latinLnBrk="0" hangingPunct="0">
              <a:lnSpc>
                <a:spcPct val="110000"/>
              </a:lnSpc>
              <a:spcBef>
                <a:spcPts val="300"/>
              </a:spcBef>
              <a:spcAft>
                <a:spcPts val="300"/>
              </a:spcAft>
              <a:buClr>
                <a:srgbClr val="6BB745"/>
              </a:buClr>
              <a:buSzTx/>
              <a:buFont typeface="Wingdings" panose="05000000000000000000" pitchFamily="2" charset="2"/>
              <a:buChar char="ü"/>
              <a:tabLst/>
              <a:defRPr/>
            </a:pPr>
            <a:r>
              <a:rPr lang="en-US" sz="2000" dirty="0">
                <a:latin typeface="Titillium" panose="00000500000000000000"/>
                <a:cs typeface="Calibri Light" panose="020F0302020204030204" pitchFamily="34" charset="0"/>
                <a:sym typeface="Calibri" panose="020F0502020204030204" pitchFamily="34" charset="0"/>
              </a:rPr>
              <a:t>Duration: 2021-2024</a:t>
            </a:r>
          </a:p>
          <a:p>
            <a:pPr marL="447675" marR="0" lvl="0" indent="-273050" defTabSz="914400" rtl="0" eaLnBrk="0" fontAlgn="base" latinLnBrk="0" hangingPunct="0">
              <a:lnSpc>
                <a:spcPct val="110000"/>
              </a:lnSpc>
              <a:spcBef>
                <a:spcPts val="300"/>
              </a:spcBef>
              <a:spcAft>
                <a:spcPts val="300"/>
              </a:spcAft>
              <a:buClr>
                <a:srgbClr val="6BB745"/>
              </a:buClr>
              <a:buSzTx/>
              <a:buFont typeface="Wingdings" panose="05000000000000000000" pitchFamily="2" charset="2"/>
              <a:buChar char="ü"/>
              <a:tabLst/>
              <a:defRPr/>
            </a:pPr>
            <a:r>
              <a:rPr lang="en-US" sz="2000" dirty="0">
                <a:latin typeface="Titillium" panose="00000500000000000000"/>
                <a:cs typeface="Calibri Light" panose="020F0302020204030204" pitchFamily="34" charset="0"/>
                <a:sym typeface="Calibri" panose="020F0502020204030204" pitchFamily="34" charset="0"/>
              </a:rPr>
              <a:t>A total of </a:t>
            </a:r>
            <a:r>
              <a:rPr lang="en-US" sz="2000" b="1" dirty="0">
                <a:highlight>
                  <a:srgbClr val="FFFFFF"/>
                </a:highlight>
                <a:latin typeface="Titillium" panose="00000500000000000000"/>
                <a:cs typeface="Calibri Light" panose="020F0302020204030204" pitchFamily="34" charset="0"/>
                <a:sym typeface="Calibri" panose="020F0502020204030204" pitchFamily="34" charset="0"/>
              </a:rPr>
              <a:t>160+ professionals </a:t>
            </a:r>
            <a:r>
              <a:rPr lang="en-US" sz="2000" dirty="0">
                <a:latin typeface="Titillium" panose="00000500000000000000"/>
                <a:cs typeface="Calibri Light" panose="020F0302020204030204" pitchFamily="34" charset="0"/>
                <a:sym typeface="Calibri" panose="020F0502020204030204" pitchFamily="34" charset="0"/>
              </a:rPr>
              <a:t>were trained</a:t>
            </a:r>
          </a:p>
        </p:txBody>
      </p:sp>
    </p:spTree>
    <p:extLst>
      <p:ext uri="{BB962C8B-B14F-4D97-AF65-F5344CB8AC3E}">
        <p14:creationId xmlns:p14="http://schemas.microsoft.com/office/powerpoint/2010/main" val="213533783"/>
      </p:ext>
    </p:extLst>
  </p:cSld>
  <p:clrMapOvr>
    <a:masterClrMapping/>
  </p:clrMapOvr>
  <p:transition spd="slow" advTm="4000">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B7E87-1795-462A-C7DB-47F1F166B30A}"/>
            </a:ext>
          </a:extLst>
        </p:cNvPr>
        <p:cNvGrpSpPr/>
        <p:nvPr/>
      </p:nvGrpSpPr>
      <p:grpSpPr>
        <a:xfrm>
          <a:off x="0" y="0"/>
          <a:ext cx="0" cy="0"/>
          <a:chOff x="0" y="0"/>
          <a:chExt cx="0" cy="0"/>
        </a:xfrm>
      </p:grpSpPr>
      <p:sp>
        <p:nvSpPr>
          <p:cNvPr id="4" name="AutoShape 2" descr="https://euc-powerpoint.officeapps.live.com/pods/GetClipboardImage.ashx?Id=e03e4058-4266-4ebd-b249-de73edef9954&amp;DC=GEU5&amp;pkey=f1d978d7-6a2e-4287-ad25-ee2345ad24ab&amp;wdwaccluster=GEU5">
            <a:extLst>
              <a:ext uri="{FF2B5EF4-FFF2-40B4-BE49-F238E27FC236}">
                <a16:creationId xmlns:a16="http://schemas.microsoft.com/office/drawing/2014/main" id="{4E12E401-7865-269E-16EA-4317C4C9407A}"/>
              </a:ext>
            </a:extLst>
          </p:cNvPr>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Rectangle: Rounded Corners 5">
            <a:extLst>
              <a:ext uri="{FF2B5EF4-FFF2-40B4-BE49-F238E27FC236}">
                <a16:creationId xmlns:a16="http://schemas.microsoft.com/office/drawing/2014/main" id="{5E05CA2D-4F72-2199-6DBA-47C3C929D4EE}"/>
              </a:ext>
            </a:extLst>
          </p:cNvPr>
          <p:cNvSpPr>
            <a:spLocks/>
          </p:cNvSpPr>
          <p:nvPr/>
        </p:nvSpPr>
        <p:spPr>
          <a:xfrm>
            <a:off x="-65300" y="159068"/>
            <a:ext cx="12322600" cy="1181962"/>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4">
            <a:extLst>
              <a:ext uri="{FF2B5EF4-FFF2-40B4-BE49-F238E27FC236}">
                <a16:creationId xmlns:a16="http://schemas.microsoft.com/office/drawing/2014/main" id="{1832104B-D79B-C35A-FDB2-EA82C46CBE68}"/>
              </a:ext>
            </a:extLst>
          </p:cNvPr>
          <p:cNvSpPr txBox="1">
            <a:spLocks/>
          </p:cNvSpPr>
          <p:nvPr/>
        </p:nvSpPr>
        <p:spPr>
          <a:xfrm>
            <a:off x="365125" y="336591"/>
            <a:ext cx="10119897" cy="750357"/>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ct val="20000"/>
              </a:spcBef>
              <a:spcAft>
                <a:spcPts val="0"/>
              </a:spcAft>
              <a:buNone/>
              <a:defRPr kumimoji="0" sz="3000" b="0" i="0" u="none" kern="1200" baseline="0">
                <a:solidFill>
                  <a:srgbClr val="6BB745"/>
                </a:solidFill>
                <a:latin typeface="Calibri" panose="020F0502020204030204" pitchFamily="34" charset="0"/>
                <a:ea typeface="+mj-ea"/>
                <a:cs typeface="+mj-cs"/>
              </a:defRPr>
            </a:lvl1pPr>
          </a:lstStyle>
          <a:p>
            <a:pPr marL="0" marR="0" lvl="0" indent="0" defTabSz="914400" rtl="0" eaLnBrk="1" fontAlgn="auto" latinLnBrk="0" hangingPunct="1">
              <a:lnSpc>
                <a:spcPct val="100000"/>
              </a:lnSpc>
              <a:spcBef>
                <a:spcPct val="20000"/>
              </a:spcBef>
              <a:spcAft>
                <a:spcPts val="0"/>
              </a:spcAft>
              <a:buClrTx/>
              <a:buSzTx/>
              <a:buFontTx/>
              <a:buNone/>
              <a:tabLst/>
              <a:defRPr/>
            </a:pPr>
            <a:r>
              <a:rPr kumimoji="0" lang="en-GB" sz="4000" b="1" i="0" u="none" strike="noStrike" kern="1200" cap="none" spc="0" normalizeH="0" baseline="0" noProof="0" dirty="0">
                <a:ln>
                  <a:noFill/>
                </a:ln>
                <a:solidFill>
                  <a:schemeClr val="bg1"/>
                </a:solidFill>
                <a:effectLst/>
                <a:uLnTx/>
                <a:uFillTx/>
                <a:latin typeface="Calibri Light" panose="020F0302020204030204" pitchFamily="34" charset="0"/>
                <a:ea typeface="Calibri Light" panose="020F0302020204030204" pitchFamily="34" charset="0"/>
                <a:cs typeface="Calibri Light" panose="020F0302020204030204" pitchFamily="34" charset="0"/>
              </a:rPr>
              <a:t>EIT RM &amp;  NTUA Education Projects</a:t>
            </a:r>
          </a:p>
          <a:p>
            <a:pPr marL="0" marR="0" lvl="0" indent="0" defTabSz="914400" rtl="0" eaLnBrk="1" fontAlgn="auto" latinLnBrk="0" hangingPunct="1">
              <a:lnSpc>
                <a:spcPct val="100000"/>
              </a:lnSpc>
              <a:spcBef>
                <a:spcPct val="2000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Calibri Light" panose="020F0302020204030204" pitchFamily="34" charset="0"/>
                <a:ea typeface="Calibri Light" panose="020F0302020204030204" pitchFamily="34" charset="0"/>
                <a:cs typeface="Calibri Light" panose="020F0302020204030204" pitchFamily="34" charset="0"/>
              </a:rPr>
              <a:t>PRO-SLO PhD School</a:t>
            </a:r>
          </a:p>
        </p:txBody>
      </p:sp>
      <p:pic>
        <p:nvPicPr>
          <p:cNvPr id="5" name="Picture 4">
            <a:extLst>
              <a:ext uri="{FF2B5EF4-FFF2-40B4-BE49-F238E27FC236}">
                <a16:creationId xmlns:a16="http://schemas.microsoft.com/office/drawing/2014/main" id="{3359F6CB-79A4-741D-76D0-E76A8197368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033891" y="106966"/>
            <a:ext cx="1178759" cy="1157785"/>
          </a:xfrm>
          <a:prstGeom prst="rect">
            <a:avLst/>
          </a:prstGeom>
        </p:spPr>
      </p:pic>
      <p:sp>
        <p:nvSpPr>
          <p:cNvPr id="10" name="TextBox 9">
            <a:extLst>
              <a:ext uri="{FF2B5EF4-FFF2-40B4-BE49-F238E27FC236}">
                <a16:creationId xmlns:a16="http://schemas.microsoft.com/office/drawing/2014/main" id="{D187E4A0-B0FA-7985-8CCB-4AE3C124C80E}"/>
              </a:ext>
            </a:extLst>
          </p:cNvPr>
          <p:cNvSpPr txBox="1"/>
          <p:nvPr/>
        </p:nvSpPr>
        <p:spPr>
          <a:xfrm>
            <a:off x="6096000" y="1618462"/>
            <a:ext cx="5350961" cy="2585323"/>
          </a:xfrm>
          <a:prstGeom prst="rect">
            <a:avLst/>
          </a:prstGeom>
          <a:noFill/>
        </p:spPr>
        <p:txBody>
          <a:bodyPr wrap="square">
            <a:spAutoFit/>
          </a:bodyPr>
          <a:lstStyle/>
          <a:p>
            <a:pPr marL="460375" indent="-285750">
              <a:buFont typeface="Wingdings" panose="05000000000000000000" pitchFamily="2" charset="2"/>
              <a:buChar char="ü"/>
            </a:pPr>
            <a:r>
              <a:rPr lang="en-GB" sz="1800" dirty="0">
                <a:latin typeface="Titillium" panose="00000500000000000000"/>
                <a:cs typeface="Calibri Light" panose="020F0302020204030204" pitchFamily="34" charset="0"/>
              </a:rPr>
              <a:t>An alliance of SLO experts from research, universities and industry will design and deliver a tailored PhD school</a:t>
            </a:r>
          </a:p>
          <a:p>
            <a:pPr marL="460375" indent="-285750">
              <a:buFont typeface="Wingdings" panose="05000000000000000000" pitchFamily="2" charset="2"/>
              <a:buChar char="ü"/>
            </a:pPr>
            <a:r>
              <a:rPr lang="en-GB" sz="1800" dirty="0">
                <a:latin typeface="Titillium" panose="00000500000000000000"/>
                <a:cs typeface="Calibri Light" panose="020F0302020204030204" pitchFamily="34" charset="0"/>
              </a:rPr>
              <a:t>The School will be based around challenges provided by the industry, facilitated by innovative teaching/learning methods </a:t>
            </a:r>
          </a:p>
          <a:p>
            <a:pPr marL="460375" indent="-285750" algn="just">
              <a:buFont typeface="Wingdings" panose="05000000000000000000" pitchFamily="2" charset="2"/>
              <a:buChar char="ü"/>
            </a:pPr>
            <a:r>
              <a:rPr lang="en-US" sz="1800" dirty="0">
                <a:latin typeface="Titillium" panose="00000500000000000000"/>
                <a:cs typeface="Calibri Light" panose="020F0302020204030204" pitchFamily="34" charset="0"/>
                <a:sym typeface="Calibri" panose="020F0502020204030204" pitchFamily="34" charset="0"/>
              </a:rPr>
              <a:t>Duration: 2023-2026</a:t>
            </a:r>
          </a:p>
          <a:p>
            <a:pPr marL="460375" indent="-285750" algn="just">
              <a:buFont typeface="Wingdings" panose="05000000000000000000" pitchFamily="2" charset="2"/>
              <a:buChar char="ü"/>
            </a:pPr>
            <a:r>
              <a:rPr lang="en-US" sz="1800" dirty="0">
                <a:latin typeface="Titillium" panose="00000500000000000000"/>
                <a:cs typeface="Calibri Light" panose="020F0302020204030204" pitchFamily="34" charset="0"/>
                <a:sym typeface="Calibri" panose="020F0502020204030204" pitchFamily="34" charset="0"/>
              </a:rPr>
              <a:t>A total of </a:t>
            </a:r>
            <a:r>
              <a:rPr lang="en-US" sz="1800" b="1" dirty="0">
                <a:latin typeface="Titillium" panose="00000500000000000000"/>
                <a:cs typeface="Calibri Light" panose="020F0302020204030204" pitchFamily="34" charset="0"/>
                <a:sym typeface="Calibri" panose="020F0502020204030204" pitchFamily="34" charset="0"/>
              </a:rPr>
              <a:t>50+ PhD level students </a:t>
            </a:r>
            <a:r>
              <a:rPr lang="en-US" sz="1800" dirty="0">
                <a:latin typeface="Titillium" panose="00000500000000000000"/>
                <a:cs typeface="Calibri Light" panose="020F0302020204030204" pitchFamily="34" charset="0"/>
                <a:sym typeface="Calibri" panose="020F0502020204030204" pitchFamily="34" charset="0"/>
              </a:rPr>
              <a:t>will be trained</a:t>
            </a:r>
          </a:p>
          <a:p>
            <a:pPr marL="285750" indent="-285750" algn="just">
              <a:buFont typeface="Arial" panose="020B0604020202020204" pitchFamily="34" charset="0"/>
              <a:buChar char="•"/>
            </a:pPr>
            <a:endParaRPr lang="en-US" sz="1800" b="1" dirty="0">
              <a:solidFill>
                <a:srgbClr val="034EA2"/>
              </a:solidFill>
              <a:latin typeface="Titillium" panose="00000500000000000000"/>
            </a:endParaRPr>
          </a:p>
        </p:txBody>
      </p:sp>
      <p:pic>
        <p:nvPicPr>
          <p:cNvPr id="14" name="Picture 13">
            <a:extLst>
              <a:ext uri="{FF2B5EF4-FFF2-40B4-BE49-F238E27FC236}">
                <a16:creationId xmlns:a16="http://schemas.microsoft.com/office/drawing/2014/main" id="{F3D4913D-05A7-E96F-F5D6-3C807B65AF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725" y="1653702"/>
            <a:ext cx="5603930" cy="3791842"/>
          </a:xfrm>
          <a:prstGeom prst="rect">
            <a:avLst/>
          </a:prstGeom>
        </p:spPr>
      </p:pic>
      <p:pic>
        <p:nvPicPr>
          <p:cNvPr id="16" name="Picture 15">
            <a:extLst>
              <a:ext uri="{FF2B5EF4-FFF2-40B4-BE49-F238E27FC236}">
                <a16:creationId xmlns:a16="http://schemas.microsoft.com/office/drawing/2014/main" id="{56196EA1-F918-3103-1374-7C8B855C13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8181" y="4139309"/>
            <a:ext cx="5524419" cy="1306235"/>
          </a:xfrm>
          <a:prstGeom prst="rect">
            <a:avLst/>
          </a:prstGeom>
        </p:spPr>
      </p:pic>
    </p:spTree>
    <p:extLst>
      <p:ext uri="{BB962C8B-B14F-4D97-AF65-F5344CB8AC3E}">
        <p14:creationId xmlns:p14="http://schemas.microsoft.com/office/powerpoint/2010/main" val="4147457680"/>
      </p:ext>
    </p:extLst>
  </p:cSld>
  <p:clrMapOvr>
    <a:masterClrMapping/>
  </p:clrMapOvr>
  <p:transition spd="slow" advTm="4000">
    <p:push dir="u"/>
  </p:transition>
</p:sld>
</file>

<file path=ppt/tags/tag1.xml><?xml version="1.0" encoding="utf-8"?>
<p:tagLst xmlns:a="http://schemas.openxmlformats.org/drawingml/2006/main" xmlns:r="http://schemas.openxmlformats.org/officeDocument/2006/relationships" xmlns:p="http://schemas.openxmlformats.org/presentationml/2006/main">
  <p:tag name="RNRSTYLE" val="CoverTitel1"/>
</p:tagLst>
</file>

<file path=ppt/tags/tag2.xml><?xml version="1.0" encoding="utf-8"?>
<p:tagLst xmlns:a="http://schemas.openxmlformats.org/drawingml/2006/main" xmlns:r="http://schemas.openxmlformats.org/officeDocument/2006/relationships" xmlns:p="http://schemas.openxmlformats.org/presentationml/2006/main">
  <p:tag name="RNRSTYLE" val="CoverTitel1"/>
</p:tagLst>
</file>

<file path=ppt/tags/tag3.xml><?xml version="1.0" encoding="utf-8"?>
<p:tagLst xmlns:a="http://schemas.openxmlformats.org/drawingml/2006/main" xmlns:r="http://schemas.openxmlformats.org/officeDocument/2006/relationships" xmlns:p="http://schemas.openxmlformats.org/presentationml/2006/main">
  <p:tag name="RNRSTYLE" val="CoverTitel1"/>
</p:tagLst>
</file>

<file path=ppt/tags/tag4.xml><?xml version="1.0" encoding="utf-8"?>
<p:tagLst xmlns:a="http://schemas.openxmlformats.org/drawingml/2006/main" xmlns:r="http://schemas.openxmlformats.org/officeDocument/2006/relationships" xmlns:p="http://schemas.openxmlformats.org/presentationml/2006/main">
  <p:tag name="RNRSTYLE" val="CoverTitel1"/>
</p:tagLst>
</file>

<file path=ppt/tags/tag5.xml><?xml version="1.0" encoding="utf-8"?>
<p:tagLst xmlns:a="http://schemas.openxmlformats.org/drawingml/2006/main" xmlns:r="http://schemas.openxmlformats.org/officeDocument/2006/relationships" xmlns:p="http://schemas.openxmlformats.org/presentationml/2006/main">
  <p:tag name="RNRSTYLE" val="CoverTitel1"/>
</p:tagLst>
</file>

<file path=ppt/tags/tag6.xml><?xml version="1.0" encoding="utf-8"?>
<p:tagLst xmlns:a="http://schemas.openxmlformats.org/drawingml/2006/main" xmlns:r="http://schemas.openxmlformats.org/officeDocument/2006/relationships" xmlns:p="http://schemas.openxmlformats.org/presentationml/2006/main">
  <p:tag name="RNRSTYLE" val="CoverTitel1"/>
</p:tagLst>
</file>

<file path=ppt/tags/tag7.xml><?xml version="1.0" encoding="utf-8"?>
<p:tagLst xmlns:a="http://schemas.openxmlformats.org/drawingml/2006/main" xmlns:r="http://schemas.openxmlformats.org/officeDocument/2006/relationships" xmlns:p="http://schemas.openxmlformats.org/presentationml/2006/main">
  <p:tag name="RNRSTYLE" val="CoverTitel1"/>
</p:tagLst>
</file>

<file path=ppt/theme/theme1.xml><?xml version="1.0" encoding="utf-8"?>
<a:theme xmlns:a="http://schemas.openxmlformats.org/drawingml/2006/main" name="Cover-white-Bg">
  <a:themeElements>
    <a:clrScheme name="EIT Colour Palette">
      <a:dk1>
        <a:srgbClr val="333333"/>
      </a:dk1>
      <a:lt1>
        <a:srgbClr val="FFFFFF"/>
      </a:lt1>
      <a:dk2>
        <a:srgbClr val="034EA2"/>
      </a:dk2>
      <a:lt2>
        <a:srgbClr val="6BB745"/>
      </a:lt2>
      <a:accent1>
        <a:srgbClr val="73C4EE"/>
      </a:accent1>
      <a:accent2>
        <a:srgbClr val="630F7A"/>
      </a:accent2>
      <a:accent3>
        <a:srgbClr val="E74394"/>
      </a:accent3>
      <a:accent4>
        <a:srgbClr val="152D79"/>
      </a:accent4>
      <a:accent5>
        <a:srgbClr val="FDCD15"/>
      </a:accent5>
      <a:accent6>
        <a:srgbClr val="00AFAA"/>
      </a:accent6>
      <a:hlink>
        <a:srgbClr val="333333"/>
      </a:hlink>
      <a:folHlink>
        <a:srgbClr val="33333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v8_eitRaw_PresentationMaster.potx" id="{DC858601-12D4-402D-9F46-02DFA6F2EDE4}" vid="{8DEEACA0-1221-42A7-AC92-909CB06BEBB3}"/>
    </a:ext>
  </a:extLst>
</a:theme>
</file>

<file path=ppt/theme/theme2.xml><?xml version="1.0" encoding="utf-8"?>
<a:theme xmlns:a="http://schemas.openxmlformats.org/drawingml/2006/main" name="Content Slides">
  <a:themeElements>
    <a:clrScheme name="EIT RawMaterials">
      <a:dk1>
        <a:srgbClr val="333333"/>
      </a:dk1>
      <a:lt1>
        <a:srgbClr val="FFFFFF"/>
      </a:lt1>
      <a:dk2>
        <a:srgbClr val="034EA2"/>
      </a:dk2>
      <a:lt2>
        <a:srgbClr val="6BB745"/>
      </a:lt2>
      <a:accent1>
        <a:srgbClr val="73C4EE"/>
      </a:accent1>
      <a:accent2>
        <a:srgbClr val="630F7A"/>
      </a:accent2>
      <a:accent3>
        <a:srgbClr val="E74394"/>
      </a:accent3>
      <a:accent4>
        <a:srgbClr val="152D79"/>
      </a:accent4>
      <a:accent5>
        <a:srgbClr val="FDCD15"/>
      </a:accent5>
      <a:accent6>
        <a:srgbClr val="00AFAA"/>
      </a:accent6>
      <a:hlink>
        <a:srgbClr val="333333"/>
      </a:hlink>
      <a:folHlink>
        <a:srgbClr val="33333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4" id="{A069ABC2-83F3-0C4E-A62C-1B6D9367A1DD}" vid="{EBD502B0-584A-124F-9C82-C705B4002F0F}"/>
    </a:ext>
  </a:extLst>
</a:theme>
</file>

<file path=ppt/theme/theme3.xml><?xml version="1.0" encoding="utf-8"?>
<a:theme xmlns:a="http://schemas.openxmlformats.org/drawingml/2006/main" name="Dark Background/Image">
  <a:themeElements>
    <a:clrScheme name="EIT Colour Palette">
      <a:dk1>
        <a:srgbClr val="333333"/>
      </a:dk1>
      <a:lt1>
        <a:srgbClr val="FFFFFF"/>
      </a:lt1>
      <a:dk2>
        <a:srgbClr val="034EA2"/>
      </a:dk2>
      <a:lt2>
        <a:srgbClr val="6BB745"/>
      </a:lt2>
      <a:accent1>
        <a:srgbClr val="73C4EE"/>
      </a:accent1>
      <a:accent2>
        <a:srgbClr val="630F7A"/>
      </a:accent2>
      <a:accent3>
        <a:srgbClr val="E74394"/>
      </a:accent3>
      <a:accent4>
        <a:srgbClr val="152D79"/>
      </a:accent4>
      <a:accent5>
        <a:srgbClr val="FDCD15"/>
      </a:accent5>
      <a:accent6>
        <a:srgbClr val="00AFAA"/>
      </a:accent6>
      <a:hlink>
        <a:srgbClr val="333333"/>
      </a:hlink>
      <a:folHlink>
        <a:srgbClr val="33333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4" id="{A069ABC2-83F3-0C4E-A62C-1B6D9367A1DD}" vid="{AFEFD578-9A2B-5C43-A622-F6ED11180A7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4068</TotalTime>
  <Words>1217</Words>
  <Application>Microsoft Office PowerPoint</Application>
  <PresentationFormat>Widescreen</PresentationFormat>
  <Paragraphs>139</Paragraphs>
  <Slides>17</Slides>
  <Notes>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17</vt:i4>
      </vt:variant>
    </vt:vector>
  </HeadingPairs>
  <TitlesOfParts>
    <vt:vector size="27" baseType="lpstr">
      <vt:lpstr>Arial</vt:lpstr>
      <vt:lpstr>Calibri</vt:lpstr>
      <vt:lpstr>Calibri Light</vt:lpstr>
      <vt:lpstr>Roboto</vt:lpstr>
      <vt:lpstr>System Font Regular</vt:lpstr>
      <vt:lpstr>Titillium</vt:lpstr>
      <vt:lpstr>Wingdings</vt:lpstr>
      <vt:lpstr>Cover-white-Bg</vt:lpstr>
      <vt:lpstr>Content Slides</vt:lpstr>
      <vt:lpstr>Dark Background/Image</vt:lpstr>
      <vt:lpstr>The Growing Need for Innovative Educational Programmes in the Raw Materials Sector</vt:lpstr>
      <vt:lpstr>Contents</vt:lpstr>
      <vt:lpstr>RM Skills Shortage /Educational Needs</vt:lpstr>
      <vt:lpstr>RM Skills Shortage/ Educational Needs</vt:lpstr>
      <vt:lpstr>RM Skills Shortage/ Educational Needs</vt:lpstr>
      <vt:lpstr>EIT RM &amp;  NTUA* Education Projects</vt:lpstr>
      <vt:lpstr>PowerPoint Presentation</vt:lpstr>
      <vt:lpstr>PowerPoint Presentation</vt:lpstr>
      <vt:lpstr>PowerPoint Presentation</vt:lpstr>
      <vt:lpstr>PowerPoint Presentation</vt:lpstr>
      <vt:lpstr> NTUA Education Projects,  EE4M - Engineering Excellence in the Mobility Value Chain</vt:lpstr>
      <vt:lpstr>NTUA Education Projects ΕΕ4Μ WP3 Recommendations &amp; next steps</vt:lpstr>
      <vt:lpstr>  </vt:lpstr>
      <vt:lpstr>NTUA in European University Alliance EULiST Vision and Mission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Μαγδαληνη Μυλωνα</dc:creator>
  <cp:lastModifiedBy>Katerina Adam</cp:lastModifiedBy>
  <cp:revision>43</cp:revision>
  <dcterms:created xsi:type="dcterms:W3CDTF">2024-10-30T07:44:04Z</dcterms:created>
  <dcterms:modified xsi:type="dcterms:W3CDTF">2024-11-19T22:25:47Z</dcterms:modified>
</cp:coreProperties>
</file>