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5" r:id="rId4"/>
    <p:sldMasterId id="2147483686" r:id="rId5"/>
    <p:sldMasterId id="2147483729" r:id="rId6"/>
  </p:sldMasterIdLst>
  <p:notesMasterIdLst>
    <p:notesMasterId r:id="rId14"/>
  </p:notesMasterIdLst>
  <p:sldIdLst>
    <p:sldId id="257" r:id="rId7"/>
    <p:sldId id="264" r:id="rId8"/>
    <p:sldId id="269" r:id="rId9"/>
    <p:sldId id="271" r:id="rId10"/>
    <p:sldId id="272" r:id="rId11"/>
    <p:sldId id="273"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2FE1779-F4D2-4EF6-8C67-753FAFEF0BF5}">
          <p14:sldIdLst>
            <p14:sldId id="257"/>
            <p14:sldId id="264"/>
            <p14:sldId id="269"/>
            <p14:sldId id="271"/>
            <p14:sldId id="272"/>
            <p14:sldId id="273"/>
          </p14:sldIdLst>
        </p14:section>
        <p14:section name="Conclusions" id="{234D60D6-077C-4F4F-8A19-AD087FCA57B6}">
          <p14:sldIdLst>
            <p14:sldId id="26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E9A7F"/>
    <a:srgbClr val="13244D"/>
    <a:srgbClr val="CCCDD7"/>
    <a:srgbClr val="AEDBC0"/>
    <a:srgbClr val="00AFAA"/>
    <a:srgbClr val="009573"/>
    <a:srgbClr val="8ABA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EDB878-CC49-44E9-8D92-D2063D085431}" v="1112" dt="2024-11-18T15:01:17.315"/>
    <p1510:client id="{8892A481-4691-8B78-E36A-E9DDF0D756B2}" v="2" dt="2024-11-19T07:35:25.758"/>
    <p1510:client id="{AC4DD5D8-CAC0-4571-9323-6ED41ADFA76B}" v="169" dt="2024-11-18T16:46:31.0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3814" autoAdjust="0"/>
    <p:restoredTop sz="73918" autoAdjust="0"/>
  </p:normalViewPr>
  <p:slideViewPr>
    <p:cSldViewPr snapToGrid="0">
      <p:cViewPr varScale="1">
        <p:scale>
          <a:sx n="79" d="100"/>
          <a:sy n="79" d="100"/>
        </p:scale>
        <p:origin x="2496" y="72"/>
      </p:cViewPr>
      <p:guideLst/>
    </p:cSldViewPr>
  </p:slideViewPr>
  <p:notesTextViewPr>
    <p:cViewPr>
      <p:scale>
        <a:sx n="1" d="1"/>
        <a:sy n="1" d="1"/>
      </p:scale>
      <p:origin x="0" y="0"/>
    </p:cViewPr>
  </p:notesTextViewPr>
  <p:sorterViewPr>
    <p:cViewPr>
      <p:scale>
        <a:sx n="140" d="100"/>
        <a:sy n="1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4.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EED0E5-3C20-42FE-B8DC-51E568A265B5}" type="doc">
      <dgm:prSet loTypeId="urn:microsoft.com/office/officeart/2005/8/layout/hList6" loCatId="list" qsTypeId="urn:microsoft.com/office/officeart/2005/8/quickstyle/simple1" qsCatId="simple" csTypeId="urn:microsoft.com/office/officeart/2005/8/colors/accent4_1" csCatId="accent4" phldr="1"/>
      <dgm:spPr/>
      <dgm:t>
        <a:bodyPr/>
        <a:lstStyle/>
        <a:p>
          <a:endParaRPr lang="en-GB"/>
        </a:p>
      </dgm:t>
    </dgm:pt>
    <dgm:pt modelId="{8808CD87-E89B-4177-BDCC-BDB5F237C8EA}">
      <dgm:prSet phldrT="[Text]" custT="1">
        <dgm:style>
          <a:lnRef idx="2">
            <a:schemeClr val="accent6"/>
          </a:lnRef>
          <a:fillRef idx="1">
            <a:schemeClr val="lt1"/>
          </a:fillRef>
          <a:effectRef idx="0">
            <a:schemeClr val="accent6"/>
          </a:effectRef>
          <a:fontRef idx="minor">
            <a:schemeClr val="dk1"/>
          </a:fontRef>
        </dgm:style>
      </dgm:prSet>
      <dgm:spPr>
        <a:ln>
          <a:solidFill>
            <a:srgbClr val="009573"/>
          </a:solidFill>
        </a:ln>
        <a:effectLst>
          <a:outerShdw blurRad="50800" dist="38100" dir="2700000" algn="tl" rotWithShape="0">
            <a:prstClr val="black">
              <a:alpha val="40000"/>
            </a:prstClr>
          </a:outerShdw>
        </a:effectLst>
      </dgm:spPr>
      <dgm:t>
        <a:bodyPr/>
        <a:lstStyle/>
        <a:p>
          <a:r>
            <a:rPr lang="en-GB" sz="2000" b="1" kern="1200" dirty="0"/>
            <a:t>Mineral Wealth</a:t>
          </a:r>
          <a:endParaRPr lang="en-GB" sz="2000" b="1" kern="1200" dirty="0">
            <a:solidFill>
              <a:srgbClr val="FF0000"/>
            </a:solidFill>
          </a:endParaRPr>
        </a:p>
      </dgm:t>
    </dgm:pt>
    <dgm:pt modelId="{A9349A7A-B168-4179-AAAC-A32C4E8B4156}" type="parTrans" cxnId="{9029494C-58D4-4855-8207-E83538186110}">
      <dgm:prSet/>
      <dgm:spPr/>
      <dgm:t>
        <a:bodyPr/>
        <a:lstStyle/>
        <a:p>
          <a:endParaRPr lang="en-GB"/>
        </a:p>
      </dgm:t>
    </dgm:pt>
    <dgm:pt modelId="{2EE2B6E5-8655-45E4-BBBF-F79D8BA8FC9F}" type="sibTrans" cxnId="{9029494C-58D4-4855-8207-E83538186110}">
      <dgm:prSet/>
      <dgm:spPr/>
      <dgm:t>
        <a:bodyPr/>
        <a:lstStyle/>
        <a:p>
          <a:endParaRPr lang="en-GB"/>
        </a:p>
      </dgm:t>
    </dgm:pt>
    <dgm:pt modelId="{2CEB06A1-4FB0-4B02-B4A9-66063BA8BC72}">
      <dgm:prSet phldrT="[Text]" custT="1">
        <dgm:style>
          <a:lnRef idx="2">
            <a:schemeClr val="accent6"/>
          </a:lnRef>
          <a:fillRef idx="1">
            <a:schemeClr val="lt1"/>
          </a:fillRef>
          <a:effectRef idx="0">
            <a:schemeClr val="accent6"/>
          </a:effectRef>
          <a:fontRef idx="minor">
            <a:schemeClr val="dk1"/>
          </a:fontRef>
        </dgm:style>
      </dgm:prSet>
      <dgm:spPr>
        <a:ln>
          <a:solidFill>
            <a:srgbClr val="009573"/>
          </a:solidFill>
        </a:ln>
        <a:effectLst>
          <a:outerShdw blurRad="50800" dist="38100" dir="2700000" algn="tl" rotWithShape="0">
            <a:prstClr val="black">
              <a:alpha val="40000"/>
            </a:prstClr>
          </a:outerShdw>
        </a:effectLst>
      </dgm:spPr>
      <dgm:t>
        <a:bodyPr/>
        <a:lstStyle/>
        <a:p>
          <a:r>
            <a:rPr lang="en-US" sz="1800" kern="1200" dirty="0">
              <a:solidFill>
                <a:srgbClr val="333333">
                  <a:hueOff val="0"/>
                  <a:satOff val="0"/>
                  <a:lumOff val="0"/>
                  <a:alphaOff val="0"/>
                </a:srgbClr>
              </a:solidFill>
              <a:latin typeface="Calibri"/>
              <a:ea typeface="+mn-ea"/>
              <a:cs typeface="+mn-cs"/>
            </a:rPr>
            <a:t>Greece possesses significant resources essential for green technologies, including bauxite, copper, gold and other minerals.</a:t>
          </a:r>
          <a:endParaRPr lang="en-GB" sz="1800" kern="1200" dirty="0">
            <a:solidFill>
              <a:srgbClr val="333333">
                <a:hueOff val="0"/>
                <a:satOff val="0"/>
                <a:lumOff val="0"/>
                <a:alphaOff val="0"/>
              </a:srgbClr>
            </a:solidFill>
            <a:latin typeface="Calibri"/>
            <a:ea typeface="+mn-ea"/>
            <a:cs typeface="+mn-cs"/>
          </a:endParaRPr>
        </a:p>
      </dgm:t>
    </dgm:pt>
    <dgm:pt modelId="{D99375D3-BD96-4D27-8DC5-D45E911D2183}" type="parTrans" cxnId="{4337F06A-A88D-442D-BEBD-7ABB78C535F3}">
      <dgm:prSet/>
      <dgm:spPr/>
      <dgm:t>
        <a:bodyPr/>
        <a:lstStyle/>
        <a:p>
          <a:endParaRPr lang="en-GB"/>
        </a:p>
      </dgm:t>
    </dgm:pt>
    <dgm:pt modelId="{9E96D53B-F9BC-4697-B017-0FC19EB97179}" type="sibTrans" cxnId="{4337F06A-A88D-442D-BEBD-7ABB78C535F3}">
      <dgm:prSet/>
      <dgm:spPr/>
      <dgm:t>
        <a:bodyPr/>
        <a:lstStyle/>
        <a:p>
          <a:endParaRPr lang="en-GB"/>
        </a:p>
      </dgm:t>
    </dgm:pt>
    <dgm:pt modelId="{D74DCBF6-BB87-41A4-B8C0-C7BC4965FCF4}">
      <dgm:prSet phldrT="[Text]" custT="1">
        <dgm:style>
          <a:lnRef idx="2">
            <a:schemeClr val="accent6"/>
          </a:lnRef>
          <a:fillRef idx="1">
            <a:schemeClr val="lt1"/>
          </a:fillRef>
          <a:effectRef idx="0">
            <a:schemeClr val="accent6"/>
          </a:effectRef>
          <a:fontRef idx="minor">
            <a:schemeClr val="dk1"/>
          </a:fontRef>
        </dgm:style>
      </dgm:prSet>
      <dgm:spPr>
        <a:ln>
          <a:solidFill>
            <a:srgbClr val="009573"/>
          </a:solidFill>
        </a:ln>
        <a:effectLst>
          <a:outerShdw blurRad="50800" dist="38100" dir="2700000" algn="tl" rotWithShape="0">
            <a:prstClr val="black">
              <a:alpha val="40000"/>
            </a:prstClr>
          </a:outerShdw>
        </a:effectLst>
      </dgm:spPr>
      <dgm:t>
        <a:bodyPr/>
        <a:lstStyle/>
        <a:p>
          <a:r>
            <a:rPr lang="en-GB" sz="2000" b="1" kern="1200" dirty="0">
              <a:solidFill>
                <a:srgbClr val="333333">
                  <a:hueOff val="0"/>
                  <a:satOff val="0"/>
                  <a:lumOff val="0"/>
                  <a:alphaOff val="0"/>
                </a:srgbClr>
              </a:solidFill>
              <a:latin typeface="Calibri"/>
              <a:ea typeface="+mn-ea"/>
              <a:cs typeface="+mn-cs"/>
            </a:rPr>
            <a:t>Economic Growth</a:t>
          </a:r>
        </a:p>
      </dgm:t>
    </dgm:pt>
    <dgm:pt modelId="{DE12487A-F933-4099-A760-A739025F705F}" type="parTrans" cxnId="{C700A6F6-98FC-463F-AB09-BDDC82F19421}">
      <dgm:prSet/>
      <dgm:spPr/>
      <dgm:t>
        <a:bodyPr/>
        <a:lstStyle/>
        <a:p>
          <a:endParaRPr lang="en-GB"/>
        </a:p>
      </dgm:t>
    </dgm:pt>
    <dgm:pt modelId="{FD9884A7-C643-490E-BD6B-E2BEA2B9620A}" type="sibTrans" cxnId="{C700A6F6-98FC-463F-AB09-BDDC82F19421}">
      <dgm:prSet/>
      <dgm:spPr/>
      <dgm:t>
        <a:bodyPr/>
        <a:lstStyle/>
        <a:p>
          <a:endParaRPr lang="en-GB"/>
        </a:p>
      </dgm:t>
    </dgm:pt>
    <dgm:pt modelId="{7BA66A7C-7CBD-437F-B959-633C7375FEC1}">
      <dgm:prSet phldrT="[Text]" custT="1">
        <dgm:style>
          <a:lnRef idx="2">
            <a:schemeClr val="accent6"/>
          </a:lnRef>
          <a:fillRef idx="1">
            <a:schemeClr val="lt1"/>
          </a:fillRef>
          <a:effectRef idx="0">
            <a:schemeClr val="accent6"/>
          </a:effectRef>
          <a:fontRef idx="minor">
            <a:schemeClr val="dk1"/>
          </a:fontRef>
        </dgm:style>
      </dgm:prSet>
      <dgm:spPr>
        <a:ln>
          <a:solidFill>
            <a:srgbClr val="009573"/>
          </a:solidFill>
        </a:ln>
        <a:effectLst>
          <a:outerShdw blurRad="50800" dist="38100" dir="2700000" algn="tl" rotWithShape="0">
            <a:prstClr val="black">
              <a:alpha val="40000"/>
            </a:prstClr>
          </a:outerShdw>
        </a:effectLst>
      </dgm:spPr>
      <dgm:t>
        <a:bodyPr/>
        <a:lstStyle/>
        <a:p>
          <a:r>
            <a:rPr lang="en-GB" sz="1800" kern="1200" dirty="0">
              <a:solidFill>
                <a:srgbClr val="333333">
                  <a:hueOff val="0"/>
                  <a:satOff val="0"/>
                  <a:lumOff val="0"/>
                  <a:alphaOff val="0"/>
                </a:srgbClr>
              </a:solidFill>
              <a:latin typeface="Calibri"/>
              <a:ea typeface="+mn-ea"/>
              <a:cs typeface="+mn-cs"/>
            </a:rPr>
            <a:t>Sector contributes significantly to Greece’s GDP.</a:t>
          </a:r>
        </a:p>
      </dgm:t>
    </dgm:pt>
    <dgm:pt modelId="{92D3A796-AD0E-4F05-B8F8-F31BC962248F}" type="parTrans" cxnId="{169503D5-68BC-46AB-8E4A-FF226EB1AC64}">
      <dgm:prSet/>
      <dgm:spPr/>
      <dgm:t>
        <a:bodyPr/>
        <a:lstStyle/>
        <a:p>
          <a:endParaRPr lang="en-GB"/>
        </a:p>
      </dgm:t>
    </dgm:pt>
    <dgm:pt modelId="{23DA1B84-84C9-4DDA-A809-3B0594A3700D}" type="sibTrans" cxnId="{169503D5-68BC-46AB-8E4A-FF226EB1AC64}">
      <dgm:prSet/>
      <dgm:spPr/>
      <dgm:t>
        <a:bodyPr/>
        <a:lstStyle/>
        <a:p>
          <a:endParaRPr lang="en-GB"/>
        </a:p>
      </dgm:t>
    </dgm:pt>
    <dgm:pt modelId="{11D7110D-DFDF-4D70-A009-B38A015D1C91}">
      <dgm:prSet phldrT="[Text]" custT="1">
        <dgm:style>
          <a:lnRef idx="2">
            <a:schemeClr val="accent6"/>
          </a:lnRef>
          <a:fillRef idx="1">
            <a:schemeClr val="lt1"/>
          </a:fillRef>
          <a:effectRef idx="0">
            <a:schemeClr val="accent6"/>
          </a:effectRef>
          <a:fontRef idx="minor">
            <a:schemeClr val="dk1"/>
          </a:fontRef>
        </dgm:style>
      </dgm:prSet>
      <dgm:spPr>
        <a:ln>
          <a:solidFill>
            <a:srgbClr val="009573"/>
          </a:solidFill>
        </a:ln>
        <a:effectLst>
          <a:outerShdw blurRad="50800" dist="38100" dir="2700000" algn="tl" rotWithShape="0">
            <a:prstClr val="black">
              <a:alpha val="40000"/>
            </a:prstClr>
          </a:outerShdw>
        </a:effectLst>
      </dgm:spPr>
      <dgm:t>
        <a:bodyPr/>
        <a:lstStyle/>
        <a:p>
          <a:r>
            <a:rPr lang="en-US" sz="1800" b="0" i="0" kern="1200" dirty="0"/>
            <a:t>Provides direct employment for thousands and supports ancillary industries (transportation, manufacturing).</a:t>
          </a:r>
          <a:endParaRPr lang="en-GB" sz="1800" kern="1200" dirty="0">
            <a:solidFill>
              <a:srgbClr val="333333">
                <a:hueOff val="0"/>
                <a:satOff val="0"/>
                <a:lumOff val="0"/>
                <a:alphaOff val="0"/>
              </a:srgbClr>
            </a:solidFill>
            <a:latin typeface="Calibri"/>
            <a:ea typeface="+mn-ea"/>
            <a:cs typeface="+mn-cs"/>
          </a:endParaRPr>
        </a:p>
      </dgm:t>
    </dgm:pt>
    <dgm:pt modelId="{0936C331-7A8B-4B9D-8ECE-648F50CCB86E}" type="parTrans" cxnId="{B0A1B156-0C00-45F9-8A0C-179B0A2EF0A9}">
      <dgm:prSet/>
      <dgm:spPr/>
      <dgm:t>
        <a:bodyPr/>
        <a:lstStyle/>
        <a:p>
          <a:endParaRPr lang="en-GB"/>
        </a:p>
      </dgm:t>
    </dgm:pt>
    <dgm:pt modelId="{EBDF8216-6E87-4390-9D2D-7B752901D3FA}" type="sibTrans" cxnId="{B0A1B156-0C00-45F9-8A0C-179B0A2EF0A9}">
      <dgm:prSet/>
      <dgm:spPr/>
      <dgm:t>
        <a:bodyPr/>
        <a:lstStyle/>
        <a:p>
          <a:endParaRPr lang="en-GB"/>
        </a:p>
      </dgm:t>
    </dgm:pt>
    <dgm:pt modelId="{6521AD65-CAB1-4778-B53D-D0D31C919C79}">
      <dgm:prSet phldrT="[Text]" custT="1">
        <dgm:style>
          <a:lnRef idx="2">
            <a:schemeClr val="accent6"/>
          </a:lnRef>
          <a:fillRef idx="1">
            <a:schemeClr val="lt1"/>
          </a:fillRef>
          <a:effectRef idx="0">
            <a:schemeClr val="accent6"/>
          </a:effectRef>
          <a:fontRef idx="minor">
            <a:schemeClr val="dk1"/>
          </a:fontRef>
        </dgm:style>
      </dgm:prSet>
      <dgm:spPr>
        <a:ln>
          <a:solidFill>
            <a:srgbClr val="009573"/>
          </a:solidFill>
        </a:ln>
        <a:effectLst>
          <a:outerShdw blurRad="50800" dist="38100" dir="2700000" algn="tl" rotWithShape="0">
            <a:prstClr val="black">
              <a:alpha val="40000"/>
            </a:prstClr>
          </a:outerShdw>
        </a:effectLst>
      </dgm:spPr>
      <dgm:t>
        <a:bodyPr/>
        <a:lstStyle/>
        <a:p>
          <a:r>
            <a:rPr lang="en-GB" sz="2000" b="1" kern="1200" dirty="0">
              <a:solidFill>
                <a:srgbClr val="333333">
                  <a:hueOff val="0"/>
                  <a:satOff val="0"/>
                  <a:lumOff val="0"/>
                  <a:alphaOff val="0"/>
                </a:srgbClr>
              </a:solidFill>
              <a:latin typeface="Calibri"/>
              <a:ea typeface="+mn-ea"/>
              <a:cs typeface="+mn-cs"/>
            </a:rPr>
            <a:t>EU Resilience</a:t>
          </a:r>
          <a:endParaRPr lang="en-GB" sz="2000" b="1" kern="1200" dirty="0"/>
        </a:p>
      </dgm:t>
    </dgm:pt>
    <dgm:pt modelId="{63A61CF2-AB4C-4EFB-B534-8A08B2FEFECF}" type="parTrans" cxnId="{5111DC3A-16D1-464F-8A6E-C9AA706887C4}">
      <dgm:prSet/>
      <dgm:spPr/>
      <dgm:t>
        <a:bodyPr/>
        <a:lstStyle/>
        <a:p>
          <a:endParaRPr lang="en-GB"/>
        </a:p>
      </dgm:t>
    </dgm:pt>
    <dgm:pt modelId="{11197B21-B8BF-4840-974A-60F3240E45BE}" type="sibTrans" cxnId="{5111DC3A-16D1-464F-8A6E-C9AA706887C4}">
      <dgm:prSet/>
      <dgm:spPr/>
      <dgm:t>
        <a:bodyPr/>
        <a:lstStyle/>
        <a:p>
          <a:endParaRPr lang="en-GB"/>
        </a:p>
      </dgm:t>
    </dgm:pt>
    <dgm:pt modelId="{C13B1423-88EA-40E0-A831-05AD36833D5E}">
      <dgm:prSet phldrT="[Text]" custT="1">
        <dgm:style>
          <a:lnRef idx="2">
            <a:schemeClr val="accent6"/>
          </a:lnRef>
          <a:fillRef idx="1">
            <a:schemeClr val="lt1"/>
          </a:fillRef>
          <a:effectRef idx="0">
            <a:schemeClr val="accent6"/>
          </a:effectRef>
          <a:fontRef idx="minor">
            <a:schemeClr val="dk1"/>
          </a:fontRef>
        </dgm:style>
      </dgm:prSet>
      <dgm:spPr>
        <a:ln>
          <a:solidFill>
            <a:srgbClr val="009573"/>
          </a:solidFill>
        </a:ln>
        <a:effectLst>
          <a:outerShdw blurRad="50800" dist="38100" dir="2700000" algn="tl" rotWithShape="0">
            <a:prstClr val="black">
              <a:alpha val="40000"/>
            </a:prstClr>
          </a:outerShdw>
        </a:effectLst>
      </dgm:spPr>
      <dgm:t>
        <a:bodyPr/>
        <a:lstStyle/>
        <a:p>
          <a:r>
            <a:rPr lang="en-US" sz="1800" b="0" i="0" kern="1200" dirty="0"/>
            <a:t>Greece can help ensure a steady flow of essential materials to European markets, thereby supporting economic stability and growth.</a:t>
          </a:r>
          <a:endParaRPr lang="en-GB" sz="1800" kern="1200" dirty="0">
            <a:solidFill>
              <a:srgbClr val="333333">
                <a:hueOff val="0"/>
                <a:satOff val="0"/>
                <a:lumOff val="0"/>
                <a:alphaOff val="0"/>
              </a:srgbClr>
            </a:solidFill>
            <a:latin typeface="Calibri"/>
            <a:ea typeface="+mn-ea"/>
            <a:cs typeface="+mn-cs"/>
          </a:endParaRPr>
        </a:p>
      </dgm:t>
    </dgm:pt>
    <dgm:pt modelId="{119A359A-2A19-4209-A95C-BE8E4D5AB690}" type="parTrans" cxnId="{56DD42DB-E7CE-423E-B003-721CF0C9D026}">
      <dgm:prSet/>
      <dgm:spPr/>
      <dgm:t>
        <a:bodyPr/>
        <a:lstStyle/>
        <a:p>
          <a:endParaRPr lang="en-GB"/>
        </a:p>
      </dgm:t>
    </dgm:pt>
    <dgm:pt modelId="{3245ECC5-58CD-4862-8793-8200B6890F9D}" type="sibTrans" cxnId="{56DD42DB-E7CE-423E-B003-721CF0C9D026}">
      <dgm:prSet/>
      <dgm:spPr/>
      <dgm:t>
        <a:bodyPr/>
        <a:lstStyle/>
        <a:p>
          <a:endParaRPr lang="en-GB"/>
        </a:p>
      </dgm:t>
    </dgm:pt>
    <dgm:pt modelId="{208910E9-202B-40FD-BD90-E67C35925E06}">
      <dgm:prSet phldrT="[Text]" custT="1">
        <dgm:style>
          <a:lnRef idx="2">
            <a:schemeClr val="accent6"/>
          </a:lnRef>
          <a:fillRef idx="1">
            <a:schemeClr val="lt1"/>
          </a:fillRef>
          <a:effectRef idx="0">
            <a:schemeClr val="accent6"/>
          </a:effectRef>
          <a:fontRef idx="minor">
            <a:schemeClr val="dk1"/>
          </a:fontRef>
        </dgm:style>
      </dgm:prSet>
      <dgm:spPr>
        <a:ln>
          <a:solidFill>
            <a:srgbClr val="009573"/>
          </a:solidFill>
        </a:ln>
        <a:effectLst>
          <a:outerShdw blurRad="50800" dist="38100" dir="2700000" algn="tl" rotWithShape="0">
            <a:prstClr val="black">
              <a:alpha val="40000"/>
            </a:prstClr>
          </a:outerShdw>
        </a:effectLst>
      </dgm:spPr>
      <dgm:t>
        <a:bodyPr/>
        <a:lstStyle/>
        <a:p>
          <a:endParaRPr lang="en-GB" sz="1800" kern="1200" dirty="0">
            <a:solidFill>
              <a:srgbClr val="333333">
                <a:hueOff val="0"/>
                <a:satOff val="0"/>
                <a:lumOff val="0"/>
                <a:alphaOff val="0"/>
              </a:srgbClr>
            </a:solidFill>
            <a:latin typeface="Calibri"/>
            <a:ea typeface="+mn-ea"/>
            <a:cs typeface="+mn-cs"/>
          </a:endParaRPr>
        </a:p>
      </dgm:t>
    </dgm:pt>
    <dgm:pt modelId="{991172E7-7418-4D5A-BD09-AA2EC842748D}" type="parTrans" cxnId="{7D690781-6819-4498-A4EE-6011E599982B}">
      <dgm:prSet/>
      <dgm:spPr/>
      <dgm:t>
        <a:bodyPr/>
        <a:lstStyle/>
        <a:p>
          <a:endParaRPr lang="en-US"/>
        </a:p>
      </dgm:t>
    </dgm:pt>
    <dgm:pt modelId="{86727D89-4D94-4053-BA38-777506E88503}" type="sibTrans" cxnId="{7D690781-6819-4498-A4EE-6011E599982B}">
      <dgm:prSet/>
      <dgm:spPr/>
      <dgm:t>
        <a:bodyPr/>
        <a:lstStyle/>
        <a:p>
          <a:endParaRPr lang="en-US"/>
        </a:p>
      </dgm:t>
    </dgm:pt>
    <dgm:pt modelId="{BCBCB115-B9FF-4896-BEE1-4F6B0658F7E2}">
      <dgm:prSet phldrT="[Text]" custT="1">
        <dgm:style>
          <a:lnRef idx="2">
            <a:schemeClr val="accent6"/>
          </a:lnRef>
          <a:fillRef idx="1">
            <a:schemeClr val="lt1"/>
          </a:fillRef>
          <a:effectRef idx="0">
            <a:schemeClr val="accent6"/>
          </a:effectRef>
          <a:fontRef idx="minor">
            <a:schemeClr val="dk1"/>
          </a:fontRef>
        </dgm:style>
      </dgm:prSet>
      <dgm:spPr>
        <a:ln>
          <a:solidFill>
            <a:srgbClr val="009573"/>
          </a:solidFill>
        </a:ln>
        <a:effectLst>
          <a:outerShdw blurRad="50800" dist="38100" dir="2700000" algn="tl" rotWithShape="0">
            <a:prstClr val="black">
              <a:alpha val="40000"/>
            </a:prstClr>
          </a:outerShdw>
        </a:effectLst>
      </dgm:spPr>
      <dgm:t>
        <a:bodyPr/>
        <a:lstStyle/>
        <a:p>
          <a:endParaRPr lang="en-GB" sz="1600" kern="1200" dirty="0"/>
        </a:p>
      </dgm:t>
    </dgm:pt>
    <dgm:pt modelId="{916C9E92-EA3F-452A-9C5D-3A05DFCA6B6C}" type="parTrans" cxnId="{B98737F2-832E-4BF5-BFB1-7D13959AD8A5}">
      <dgm:prSet/>
      <dgm:spPr/>
      <dgm:t>
        <a:bodyPr/>
        <a:lstStyle/>
        <a:p>
          <a:endParaRPr lang="en-US"/>
        </a:p>
      </dgm:t>
    </dgm:pt>
    <dgm:pt modelId="{6CFC19C0-57B6-455E-B603-D6E223CF8FD7}" type="sibTrans" cxnId="{B98737F2-832E-4BF5-BFB1-7D13959AD8A5}">
      <dgm:prSet/>
      <dgm:spPr/>
      <dgm:t>
        <a:bodyPr/>
        <a:lstStyle/>
        <a:p>
          <a:endParaRPr lang="en-US"/>
        </a:p>
      </dgm:t>
    </dgm:pt>
    <dgm:pt modelId="{51FCC39E-CAB8-4825-B2AC-61778839BB73}">
      <dgm:prSet phldrT="[Text]" custT="1">
        <dgm:style>
          <a:lnRef idx="2">
            <a:schemeClr val="accent6"/>
          </a:lnRef>
          <a:fillRef idx="1">
            <a:schemeClr val="lt1"/>
          </a:fillRef>
          <a:effectRef idx="0">
            <a:schemeClr val="accent6"/>
          </a:effectRef>
          <a:fontRef idx="minor">
            <a:schemeClr val="dk1"/>
          </a:fontRef>
        </dgm:style>
      </dgm:prSet>
      <dgm:spPr>
        <a:ln>
          <a:solidFill>
            <a:srgbClr val="009573"/>
          </a:solidFill>
        </a:ln>
        <a:effectLst>
          <a:outerShdw blurRad="50800" dist="38100" dir="2700000" algn="tl" rotWithShape="0">
            <a:prstClr val="black">
              <a:alpha val="40000"/>
            </a:prstClr>
          </a:outerShdw>
        </a:effectLst>
      </dgm:spPr>
      <dgm:t>
        <a:bodyPr/>
        <a:lstStyle/>
        <a:p>
          <a:pPr>
            <a:buFont typeface="Arial" panose="020B0604020202020204" pitchFamily="34" charset="0"/>
            <a:buChar char="•"/>
          </a:pPr>
          <a:r>
            <a:rPr lang="en-US" sz="1800" b="0" i="0" kern="1200" dirty="0"/>
            <a:t>Potential for exploration and extraction of additional critical raw materials.</a:t>
          </a:r>
          <a:endParaRPr lang="en-GB" sz="1800" kern="1200" dirty="0">
            <a:solidFill>
              <a:srgbClr val="333333">
                <a:hueOff val="0"/>
                <a:satOff val="0"/>
                <a:lumOff val="0"/>
                <a:alphaOff val="0"/>
              </a:srgbClr>
            </a:solidFill>
            <a:latin typeface="Calibri"/>
            <a:ea typeface="+mn-ea"/>
            <a:cs typeface="+mn-cs"/>
          </a:endParaRPr>
        </a:p>
      </dgm:t>
    </dgm:pt>
    <dgm:pt modelId="{0ACE02D4-29FF-4F3B-84BA-37AECE5C51BF}" type="parTrans" cxnId="{B1280AE5-9D36-4F4A-A6DF-100EAB8FECE9}">
      <dgm:prSet/>
      <dgm:spPr/>
      <dgm:t>
        <a:bodyPr/>
        <a:lstStyle/>
        <a:p>
          <a:endParaRPr lang="en-US"/>
        </a:p>
      </dgm:t>
    </dgm:pt>
    <dgm:pt modelId="{D4353407-7B95-4CAB-8EAF-6C05F5A635DA}" type="sibTrans" cxnId="{B1280AE5-9D36-4F4A-A6DF-100EAB8FECE9}">
      <dgm:prSet/>
      <dgm:spPr/>
      <dgm:t>
        <a:bodyPr/>
        <a:lstStyle/>
        <a:p>
          <a:endParaRPr lang="en-US"/>
        </a:p>
      </dgm:t>
    </dgm:pt>
    <dgm:pt modelId="{1EEF7BCA-65EB-4D99-AC66-B7436410ABD2}" type="pres">
      <dgm:prSet presAssocID="{55EED0E5-3C20-42FE-B8DC-51E568A265B5}" presName="Name0" presStyleCnt="0">
        <dgm:presLayoutVars>
          <dgm:dir/>
          <dgm:resizeHandles val="exact"/>
        </dgm:presLayoutVars>
      </dgm:prSet>
      <dgm:spPr/>
    </dgm:pt>
    <dgm:pt modelId="{E9EC6CE6-A8DF-488D-80E2-5A596310F1C8}" type="pres">
      <dgm:prSet presAssocID="{8808CD87-E89B-4177-BDCC-BDB5F237C8EA}" presName="node" presStyleLbl="node1" presStyleIdx="0" presStyleCnt="3" custScaleX="118904" custLinFactX="-12479" custLinFactNeighborX="-100000" custLinFactNeighborY="-552">
        <dgm:presLayoutVars>
          <dgm:bulletEnabled val="1"/>
        </dgm:presLayoutVars>
      </dgm:prSet>
      <dgm:spPr/>
    </dgm:pt>
    <dgm:pt modelId="{C437A268-2323-469B-87B9-58E687FB8F88}" type="pres">
      <dgm:prSet presAssocID="{2EE2B6E5-8655-45E4-BBBF-F79D8BA8FC9F}" presName="sibTrans" presStyleCnt="0"/>
      <dgm:spPr/>
    </dgm:pt>
    <dgm:pt modelId="{7C5FCA07-C205-4864-9A1A-2F2B7BAC5A1D}" type="pres">
      <dgm:prSet presAssocID="{D74DCBF6-BB87-41A4-B8C0-C7BC4965FCF4}" presName="node" presStyleLbl="node1" presStyleIdx="1" presStyleCnt="3" custLinFactNeighborX="19984">
        <dgm:presLayoutVars>
          <dgm:bulletEnabled val="1"/>
        </dgm:presLayoutVars>
      </dgm:prSet>
      <dgm:spPr/>
    </dgm:pt>
    <dgm:pt modelId="{AC34A6A7-943C-47A7-B751-648D7155DFAC}" type="pres">
      <dgm:prSet presAssocID="{FD9884A7-C643-490E-BD6B-E2BEA2B9620A}" presName="sibTrans" presStyleCnt="0"/>
      <dgm:spPr/>
    </dgm:pt>
    <dgm:pt modelId="{91AC3E9F-F2AD-40DA-8E10-52986E029A88}" type="pres">
      <dgm:prSet presAssocID="{6521AD65-CAB1-4778-B53D-D0D31C919C79}" presName="node" presStyleLbl="node1" presStyleIdx="2" presStyleCnt="3">
        <dgm:presLayoutVars>
          <dgm:bulletEnabled val="1"/>
        </dgm:presLayoutVars>
      </dgm:prSet>
      <dgm:spPr/>
    </dgm:pt>
  </dgm:ptLst>
  <dgm:cxnLst>
    <dgm:cxn modelId="{5B848A0B-2B8C-40FF-B6FB-84C5235DA5F6}" type="presOf" srcId="{55EED0E5-3C20-42FE-B8DC-51E568A265B5}" destId="{1EEF7BCA-65EB-4D99-AC66-B7436410ABD2}" srcOrd="0" destOrd="0" presId="urn:microsoft.com/office/officeart/2005/8/layout/hList6"/>
    <dgm:cxn modelId="{5111DC3A-16D1-464F-8A6E-C9AA706887C4}" srcId="{55EED0E5-3C20-42FE-B8DC-51E568A265B5}" destId="{6521AD65-CAB1-4778-B53D-D0D31C919C79}" srcOrd="2" destOrd="0" parTransId="{63A61CF2-AB4C-4EFB-B534-8A08B2FEFECF}" sibTransId="{11197B21-B8BF-4840-974A-60F3240E45BE}"/>
    <dgm:cxn modelId="{5F5A2A5F-C2E4-4648-B32D-7EDDE5B1C1A7}" type="presOf" srcId="{51FCC39E-CAB8-4825-B2AC-61778839BB73}" destId="{E9EC6CE6-A8DF-488D-80E2-5A596310F1C8}" srcOrd="0" destOrd="2" presId="urn:microsoft.com/office/officeart/2005/8/layout/hList6"/>
    <dgm:cxn modelId="{CAA38264-03F1-45AD-938D-AE2C98BD16C1}" type="presOf" srcId="{208910E9-202B-40FD-BD90-E67C35925E06}" destId="{7C5FCA07-C205-4864-9A1A-2F2B7BAC5A1D}" srcOrd="0" destOrd="2" presId="urn:microsoft.com/office/officeart/2005/8/layout/hList6"/>
    <dgm:cxn modelId="{F4E36A65-3B2A-4967-B571-C05C3540DF23}" type="presOf" srcId="{2CEB06A1-4FB0-4B02-B4A9-66063BA8BC72}" destId="{E9EC6CE6-A8DF-488D-80E2-5A596310F1C8}" srcOrd="0" destOrd="1" presId="urn:microsoft.com/office/officeart/2005/8/layout/hList6"/>
    <dgm:cxn modelId="{4337F06A-A88D-442D-BEBD-7ABB78C535F3}" srcId="{8808CD87-E89B-4177-BDCC-BDB5F237C8EA}" destId="{2CEB06A1-4FB0-4B02-B4A9-66063BA8BC72}" srcOrd="0" destOrd="0" parTransId="{D99375D3-BD96-4D27-8DC5-D45E911D2183}" sibTransId="{9E96D53B-F9BC-4697-B017-0FC19EB97179}"/>
    <dgm:cxn modelId="{9029494C-58D4-4855-8207-E83538186110}" srcId="{55EED0E5-3C20-42FE-B8DC-51E568A265B5}" destId="{8808CD87-E89B-4177-BDCC-BDB5F237C8EA}" srcOrd="0" destOrd="0" parTransId="{A9349A7A-B168-4179-AAAC-A32C4E8B4156}" sibTransId="{2EE2B6E5-8655-45E4-BBBF-F79D8BA8FC9F}"/>
    <dgm:cxn modelId="{6A67C56F-FD9D-42DF-92DE-A31243D8872C}" type="presOf" srcId="{8808CD87-E89B-4177-BDCC-BDB5F237C8EA}" destId="{E9EC6CE6-A8DF-488D-80E2-5A596310F1C8}" srcOrd="0" destOrd="0" presId="urn:microsoft.com/office/officeart/2005/8/layout/hList6"/>
    <dgm:cxn modelId="{B0A1B156-0C00-45F9-8A0C-179B0A2EF0A9}" srcId="{D74DCBF6-BB87-41A4-B8C0-C7BC4965FCF4}" destId="{11D7110D-DFDF-4D70-A009-B38A015D1C91}" srcOrd="2" destOrd="0" parTransId="{0936C331-7A8B-4B9D-8ECE-648F50CCB86E}" sibTransId="{EBDF8216-6E87-4390-9D2D-7B752901D3FA}"/>
    <dgm:cxn modelId="{3D58E37B-202C-4878-A938-83CFBBAA4306}" type="presOf" srcId="{C13B1423-88EA-40E0-A831-05AD36833D5E}" destId="{91AC3E9F-F2AD-40DA-8E10-52986E029A88}" srcOrd="0" destOrd="1" presId="urn:microsoft.com/office/officeart/2005/8/layout/hList6"/>
    <dgm:cxn modelId="{7D690781-6819-4498-A4EE-6011E599982B}" srcId="{D74DCBF6-BB87-41A4-B8C0-C7BC4965FCF4}" destId="{208910E9-202B-40FD-BD90-E67C35925E06}" srcOrd="1" destOrd="0" parTransId="{991172E7-7418-4D5A-BD09-AA2EC842748D}" sibTransId="{86727D89-4D94-4053-BA38-777506E88503}"/>
    <dgm:cxn modelId="{101AF1A0-F911-4BBC-B96E-C78FE101CAC6}" type="presOf" srcId="{11D7110D-DFDF-4D70-A009-B38A015D1C91}" destId="{7C5FCA07-C205-4864-9A1A-2F2B7BAC5A1D}" srcOrd="0" destOrd="3" presId="urn:microsoft.com/office/officeart/2005/8/layout/hList6"/>
    <dgm:cxn modelId="{4E5473A6-E4B8-48EB-9609-0F6A3BDD5E87}" type="presOf" srcId="{BCBCB115-B9FF-4896-BEE1-4F6B0658F7E2}" destId="{91AC3E9F-F2AD-40DA-8E10-52986E029A88}" srcOrd="0" destOrd="2" presId="urn:microsoft.com/office/officeart/2005/8/layout/hList6"/>
    <dgm:cxn modelId="{FA5F64CB-52C6-4891-9EEC-5F35C1636EA6}" type="presOf" srcId="{6521AD65-CAB1-4778-B53D-D0D31C919C79}" destId="{91AC3E9F-F2AD-40DA-8E10-52986E029A88}" srcOrd="0" destOrd="0" presId="urn:microsoft.com/office/officeart/2005/8/layout/hList6"/>
    <dgm:cxn modelId="{12D73DD3-09BB-4993-B065-73C8545ACBEC}" type="presOf" srcId="{7BA66A7C-7CBD-437F-B959-633C7375FEC1}" destId="{7C5FCA07-C205-4864-9A1A-2F2B7BAC5A1D}" srcOrd="0" destOrd="1" presId="urn:microsoft.com/office/officeart/2005/8/layout/hList6"/>
    <dgm:cxn modelId="{169503D5-68BC-46AB-8E4A-FF226EB1AC64}" srcId="{D74DCBF6-BB87-41A4-B8C0-C7BC4965FCF4}" destId="{7BA66A7C-7CBD-437F-B959-633C7375FEC1}" srcOrd="0" destOrd="0" parTransId="{92D3A796-AD0E-4F05-B8F8-F31BC962248F}" sibTransId="{23DA1B84-84C9-4DDA-A809-3B0594A3700D}"/>
    <dgm:cxn modelId="{56DD42DB-E7CE-423E-B003-721CF0C9D026}" srcId="{6521AD65-CAB1-4778-B53D-D0D31C919C79}" destId="{C13B1423-88EA-40E0-A831-05AD36833D5E}" srcOrd="0" destOrd="0" parTransId="{119A359A-2A19-4209-A95C-BE8E4D5AB690}" sibTransId="{3245ECC5-58CD-4862-8793-8200B6890F9D}"/>
    <dgm:cxn modelId="{B3F5D4E0-FE9D-4059-839F-7C0FD3651792}" type="presOf" srcId="{D74DCBF6-BB87-41A4-B8C0-C7BC4965FCF4}" destId="{7C5FCA07-C205-4864-9A1A-2F2B7BAC5A1D}" srcOrd="0" destOrd="0" presId="urn:microsoft.com/office/officeart/2005/8/layout/hList6"/>
    <dgm:cxn modelId="{B1280AE5-9D36-4F4A-A6DF-100EAB8FECE9}" srcId="{8808CD87-E89B-4177-BDCC-BDB5F237C8EA}" destId="{51FCC39E-CAB8-4825-B2AC-61778839BB73}" srcOrd="1" destOrd="0" parTransId="{0ACE02D4-29FF-4F3B-84BA-37AECE5C51BF}" sibTransId="{D4353407-7B95-4CAB-8EAF-6C05F5A635DA}"/>
    <dgm:cxn modelId="{B98737F2-832E-4BF5-BFB1-7D13959AD8A5}" srcId="{6521AD65-CAB1-4778-B53D-D0D31C919C79}" destId="{BCBCB115-B9FF-4896-BEE1-4F6B0658F7E2}" srcOrd="1" destOrd="0" parTransId="{916C9E92-EA3F-452A-9C5D-3A05DFCA6B6C}" sibTransId="{6CFC19C0-57B6-455E-B603-D6E223CF8FD7}"/>
    <dgm:cxn modelId="{C700A6F6-98FC-463F-AB09-BDDC82F19421}" srcId="{55EED0E5-3C20-42FE-B8DC-51E568A265B5}" destId="{D74DCBF6-BB87-41A4-B8C0-C7BC4965FCF4}" srcOrd="1" destOrd="0" parTransId="{DE12487A-F933-4099-A760-A739025F705F}" sibTransId="{FD9884A7-C643-490E-BD6B-E2BEA2B9620A}"/>
    <dgm:cxn modelId="{745D7FC0-8846-4EE5-8849-44F40C7813ED}" type="presParOf" srcId="{1EEF7BCA-65EB-4D99-AC66-B7436410ABD2}" destId="{E9EC6CE6-A8DF-488D-80E2-5A596310F1C8}" srcOrd="0" destOrd="0" presId="urn:microsoft.com/office/officeart/2005/8/layout/hList6"/>
    <dgm:cxn modelId="{90E08B94-D7F5-420A-BBA5-35F64688740A}" type="presParOf" srcId="{1EEF7BCA-65EB-4D99-AC66-B7436410ABD2}" destId="{C437A268-2323-469B-87B9-58E687FB8F88}" srcOrd="1" destOrd="0" presId="urn:microsoft.com/office/officeart/2005/8/layout/hList6"/>
    <dgm:cxn modelId="{FAF744C6-9ADF-4578-BDD2-CCA14E306AA3}" type="presParOf" srcId="{1EEF7BCA-65EB-4D99-AC66-B7436410ABD2}" destId="{7C5FCA07-C205-4864-9A1A-2F2B7BAC5A1D}" srcOrd="2" destOrd="0" presId="urn:microsoft.com/office/officeart/2005/8/layout/hList6"/>
    <dgm:cxn modelId="{6AA8FDA8-BE04-4649-8E61-6AC9A7A4D1C8}" type="presParOf" srcId="{1EEF7BCA-65EB-4D99-AC66-B7436410ABD2}" destId="{AC34A6A7-943C-47A7-B751-648D7155DFAC}" srcOrd="3" destOrd="0" presId="urn:microsoft.com/office/officeart/2005/8/layout/hList6"/>
    <dgm:cxn modelId="{50AB2A36-1647-4423-82BC-8E9F2CCE3E35}" type="presParOf" srcId="{1EEF7BCA-65EB-4D99-AC66-B7436410ABD2}" destId="{91AC3E9F-F2AD-40DA-8E10-52986E029A88}" srcOrd="4" destOrd="0" presId="urn:microsoft.com/office/officeart/2005/8/layout/h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5DEC26-DB08-4E7C-ACBF-8B3E2905A9E6}" type="doc">
      <dgm:prSet loTypeId="urn:microsoft.com/office/officeart/2005/8/layout/hList7" loCatId="list" qsTypeId="urn:microsoft.com/office/officeart/2005/8/quickstyle/simple1" qsCatId="simple" csTypeId="urn:microsoft.com/office/officeart/2005/8/colors/accent4_1" csCatId="accent4" phldr="1"/>
      <dgm:spPr/>
      <dgm:t>
        <a:bodyPr/>
        <a:lstStyle/>
        <a:p>
          <a:endParaRPr lang="en-GB"/>
        </a:p>
      </dgm:t>
    </dgm:pt>
    <dgm:pt modelId="{037B8D68-75EF-4CA4-A2D5-EEEB8898641A}">
      <dgm:prSet custT="1">
        <dgm:style>
          <a:lnRef idx="2">
            <a:schemeClr val="accent6"/>
          </a:lnRef>
          <a:fillRef idx="1">
            <a:schemeClr val="lt1"/>
          </a:fillRef>
          <a:effectRef idx="0">
            <a:schemeClr val="accent6"/>
          </a:effectRef>
          <a:fontRef idx="minor">
            <a:schemeClr val="dk1"/>
          </a:fontRef>
        </dgm:style>
      </dgm:prSet>
      <dgm:spPr>
        <a:ln>
          <a:solidFill>
            <a:srgbClr val="1E9A7F"/>
          </a:solidFill>
        </a:ln>
      </dgm:spPr>
      <dgm:t>
        <a:bodyPr/>
        <a:lstStyle/>
        <a:p>
          <a:r>
            <a:rPr lang="en-GB" sz="1600" b="1" i="0" baseline="0" dirty="0">
              <a:solidFill>
                <a:srgbClr val="13244D"/>
              </a:solidFill>
            </a:rPr>
            <a:t>Streamlined Licensing and Growth: </a:t>
          </a:r>
        </a:p>
        <a:p>
          <a:r>
            <a:rPr lang="en-GB" sz="1600" b="0" i="0" baseline="0" dirty="0">
              <a:solidFill>
                <a:srgbClr val="13244D"/>
              </a:solidFill>
            </a:rPr>
            <a:t>Boosts Greek sector for projects to proceed faster encouraging investment. </a:t>
          </a:r>
          <a:endParaRPr lang="en-GB" sz="1600" dirty="0">
            <a:solidFill>
              <a:srgbClr val="13244D"/>
            </a:solidFill>
          </a:endParaRPr>
        </a:p>
      </dgm:t>
    </dgm:pt>
    <dgm:pt modelId="{41A1BE43-17EA-466A-9EC4-F48F0F62A947}" type="parTrans" cxnId="{28BD7C29-DF74-4E7C-977C-E8312B36C412}">
      <dgm:prSet/>
      <dgm:spPr/>
      <dgm:t>
        <a:bodyPr/>
        <a:lstStyle/>
        <a:p>
          <a:endParaRPr lang="en-GB"/>
        </a:p>
      </dgm:t>
    </dgm:pt>
    <dgm:pt modelId="{351DAFD8-F381-42B8-B487-50EF6F5015AF}" type="sibTrans" cxnId="{28BD7C29-DF74-4E7C-977C-E8312B36C412}">
      <dgm:prSet/>
      <dgm:spPr/>
      <dgm:t>
        <a:bodyPr/>
        <a:lstStyle/>
        <a:p>
          <a:endParaRPr lang="en-GB"/>
        </a:p>
      </dgm:t>
    </dgm:pt>
    <dgm:pt modelId="{FD6F3A41-743F-43CE-B040-66DFED48C671}">
      <dgm:prSet custT="1"/>
      <dgm:spPr>
        <a:ln>
          <a:solidFill>
            <a:srgbClr val="1E9A7F"/>
          </a:solidFill>
        </a:ln>
      </dgm:spPr>
      <dgm:t>
        <a:bodyPr/>
        <a:lstStyle/>
        <a:p>
          <a:r>
            <a:rPr lang="en-GB" sz="1600" b="1" i="0" baseline="0" dirty="0">
              <a:solidFill>
                <a:srgbClr val="13244D"/>
              </a:solidFill>
            </a:rPr>
            <a:t>Increased Financial Support for Innovation: </a:t>
          </a:r>
        </a:p>
        <a:p>
          <a:r>
            <a:rPr lang="en-GB" sz="1600" b="0" i="0" baseline="0" dirty="0">
              <a:solidFill>
                <a:srgbClr val="13244D"/>
              </a:solidFill>
            </a:rPr>
            <a:t>More accessible Financing for sustainable projects in mining. </a:t>
          </a:r>
          <a:endParaRPr lang="en-GB" sz="1600" dirty="0">
            <a:solidFill>
              <a:srgbClr val="13244D"/>
            </a:solidFill>
          </a:endParaRPr>
        </a:p>
      </dgm:t>
    </dgm:pt>
    <dgm:pt modelId="{B5432C86-6ED8-496B-B40A-DF6556E356CF}" type="parTrans" cxnId="{D3FD2909-19C1-44ED-8642-4A67D301322D}">
      <dgm:prSet/>
      <dgm:spPr/>
      <dgm:t>
        <a:bodyPr/>
        <a:lstStyle/>
        <a:p>
          <a:endParaRPr lang="en-GB"/>
        </a:p>
      </dgm:t>
    </dgm:pt>
    <dgm:pt modelId="{055A7C9B-89F9-4B19-8F08-E087A542D74A}" type="sibTrans" cxnId="{D3FD2909-19C1-44ED-8642-4A67D301322D}">
      <dgm:prSet/>
      <dgm:spPr/>
      <dgm:t>
        <a:bodyPr/>
        <a:lstStyle/>
        <a:p>
          <a:endParaRPr lang="en-GB"/>
        </a:p>
      </dgm:t>
    </dgm:pt>
    <dgm:pt modelId="{A8D0EAEC-AFA0-4339-9F4E-7AA53209627F}">
      <dgm:prSet custT="1">
        <dgm:style>
          <a:lnRef idx="2">
            <a:schemeClr val="accent6"/>
          </a:lnRef>
          <a:fillRef idx="1">
            <a:schemeClr val="lt1"/>
          </a:fillRef>
          <a:effectRef idx="0">
            <a:schemeClr val="accent6"/>
          </a:effectRef>
          <a:fontRef idx="minor">
            <a:schemeClr val="dk1"/>
          </a:fontRef>
        </dgm:style>
      </dgm:prSet>
      <dgm:spPr>
        <a:ln>
          <a:solidFill>
            <a:srgbClr val="1E9A7F"/>
          </a:solidFill>
        </a:ln>
      </dgm:spPr>
      <dgm:t>
        <a:bodyPr/>
        <a:lstStyle/>
        <a:p>
          <a:r>
            <a:rPr lang="en-GB" sz="1600" b="1" i="0" baseline="0" dirty="0">
              <a:solidFill>
                <a:srgbClr val="13244D"/>
              </a:solidFill>
            </a:rPr>
            <a:t>Incentives for Advancing Technology: </a:t>
          </a:r>
        </a:p>
        <a:p>
          <a:r>
            <a:rPr lang="en-GB" sz="1600" b="0" i="0" baseline="0" dirty="0">
              <a:solidFill>
                <a:srgbClr val="13244D"/>
              </a:solidFill>
            </a:rPr>
            <a:t>Promotes investment in technology that reduces environmental impact. </a:t>
          </a:r>
          <a:endParaRPr lang="en-GB" sz="1600" dirty="0">
            <a:solidFill>
              <a:srgbClr val="13244D"/>
            </a:solidFill>
          </a:endParaRPr>
        </a:p>
      </dgm:t>
    </dgm:pt>
    <dgm:pt modelId="{23CA1E84-694C-4EF8-83A4-0D1580FC5155}" type="parTrans" cxnId="{E7FDD5A6-83DF-4671-9CB3-FCA5E5FF8ACE}">
      <dgm:prSet/>
      <dgm:spPr/>
      <dgm:t>
        <a:bodyPr/>
        <a:lstStyle/>
        <a:p>
          <a:endParaRPr lang="en-GB"/>
        </a:p>
      </dgm:t>
    </dgm:pt>
    <dgm:pt modelId="{F04D7543-0937-4F3C-9785-0B1C542E39A5}" type="sibTrans" cxnId="{E7FDD5A6-83DF-4671-9CB3-FCA5E5FF8ACE}">
      <dgm:prSet/>
      <dgm:spPr/>
      <dgm:t>
        <a:bodyPr/>
        <a:lstStyle/>
        <a:p>
          <a:endParaRPr lang="en-GB"/>
        </a:p>
      </dgm:t>
    </dgm:pt>
    <dgm:pt modelId="{7DCFE6BF-2F4C-4558-A22F-290FF7212F77}">
      <dgm:prSet custT="1"/>
      <dgm:spPr>
        <a:ln>
          <a:solidFill>
            <a:srgbClr val="1E9A7F"/>
          </a:solidFill>
        </a:ln>
      </dgm:spPr>
      <dgm:t>
        <a:bodyPr/>
        <a:lstStyle/>
        <a:p>
          <a:r>
            <a:rPr lang="en-US" sz="1600" b="1" i="0" dirty="0">
              <a:solidFill>
                <a:srgbClr val="13244D"/>
              </a:solidFill>
            </a:rPr>
            <a:t>Establishment of a large-scale skills partnership:</a:t>
          </a:r>
        </a:p>
        <a:p>
          <a:r>
            <a:rPr lang="en-US" sz="1600" b="0" i="0" dirty="0">
              <a:solidFill>
                <a:srgbClr val="13244D"/>
              </a:solidFill>
            </a:rPr>
            <a:t>Fosters skills development and creates employment opportunities</a:t>
          </a:r>
          <a:endParaRPr lang="en-US" sz="1600" dirty="0">
            <a:solidFill>
              <a:srgbClr val="13244D"/>
            </a:solidFill>
          </a:endParaRPr>
        </a:p>
      </dgm:t>
    </dgm:pt>
    <dgm:pt modelId="{2411C6DC-F6E9-42DC-A104-A01C6F34AE19}" type="parTrans" cxnId="{C4A51320-3FA2-483B-915D-00AFE7704BF3}">
      <dgm:prSet/>
      <dgm:spPr/>
      <dgm:t>
        <a:bodyPr/>
        <a:lstStyle/>
        <a:p>
          <a:endParaRPr lang="en-US"/>
        </a:p>
      </dgm:t>
    </dgm:pt>
    <dgm:pt modelId="{5CB4C417-24F9-4BD2-A1C1-6BDA0EA4C69A}" type="sibTrans" cxnId="{C4A51320-3FA2-483B-915D-00AFE7704BF3}">
      <dgm:prSet/>
      <dgm:spPr/>
      <dgm:t>
        <a:bodyPr/>
        <a:lstStyle/>
        <a:p>
          <a:endParaRPr lang="en-US"/>
        </a:p>
      </dgm:t>
    </dgm:pt>
    <dgm:pt modelId="{6538068A-55FE-4AAD-858F-8C3CA88D4E1F}" type="pres">
      <dgm:prSet presAssocID="{F55DEC26-DB08-4E7C-ACBF-8B3E2905A9E6}" presName="Name0" presStyleCnt="0">
        <dgm:presLayoutVars>
          <dgm:dir/>
          <dgm:resizeHandles val="exact"/>
        </dgm:presLayoutVars>
      </dgm:prSet>
      <dgm:spPr/>
    </dgm:pt>
    <dgm:pt modelId="{47B570A5-AE4D-4E09-8BD2-2772E4E1C821}" type="pres">
      <dgm:prSet presAssocID="{F55DEC26-DB08-4E7C-ACBF-8B3E2905A9E6}" presName="fgShape" presStyleLbl="fgShp" presStyleIdx="0" presStyleCnt="1"/>
      <dgm:spPr>
        <a:solidFill>
          <a:srgbClr val="1E9A7F"/>
        </a:solidFill>
      </dgm:spPr>
    </dgm:pt>
    <dgm:pt modelId="{012AC35E-D353-4F2C-AF74-00F59187CEAF}" type="pres">
      <dgm:prSet presAssocID="{F55DEC26-DB08-4E7C-ACBF-8B3E2905A9E6}" presName="linComp" presStyleCnt="0"/>
      <dgm:spPr/>
    </dgm:pt>
    <dgm:pt modelId="{630FEE4D-748F-4051-B25E-7F23144B8AF5}" type="pres">
      <dgm:prSet presAssocID="{037B8D68-75EF-4CA4-A2D5-EEEB8898641A}" presName="compNode" presStyleCnt="0"/>
      <dgm:spPr/>
    </dgm:pt>
    <dgm:pt modelId="{D4893F98-5DD5-4F0D-A4CA-D114A02D6CC6}" type="pres">
      <dgm:prSet presAssocID="{037B8D68-75EF-4CA4-A2D5-EEEB8898641A}" presName="bkgdShape" presStyleLbl="node1" presStyleIdx="0" presStyleCnt="4"/>
      <dgm:spPr/>
    </dgm:pt>
    <dgm:pt modelId="{E4DFF7D5-A636-4D29-B678-37E957677C32}" type="pres">
      <dgm:prSet presAssocID="{037B8D68-75EF-4CA4-A2D5-EEEB8898641A}" presName="nodeTx" presStyleLbl="node1" presStyleIdx="0" presStyleCnt="4">
        <dgm:presLayoutVars>
          <dgm:bulletEnabled val="1"/>
        </dgm:presLayoutVars>
      </dgm:prSet>
      <dgm:spPr/>
    </dgm:pt>
    <dgm:pt modelId="{897BDBB0-1817-4C8D-82F4-155A1349849B}" type="pres">
      <dgm:prSet presAssocID="{037B8D68-75EF-4CA4-A2D5-EEEB8898641A}" presName="invisiNode" presStyleLbl="node1" presStyleIdx="0" presStyleCnt="4"/>
      <dgm:spPr/>
    </dgm:pt>
    <dgm:pt modelId="{92B18BA8-B2E9-4F57-9524-8149115F5F9C}" type="pres">
      <dgm:prSet presAssocID="{037B8D68-75EF-4CA4-A2D5-EEEB8898641A}" presName="imagNode" presStyleLbl="fgImgPlac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solidFill>
            <a:srgbClr val="1E9A7F"/>
          </a:solidFill>
        </a:ln>
      </dgm:spPr>
      <dgm:extLst>
        <a:ext uri="{E40237B7-FDA0-4F09-8148-C483321AD2D9}">
          <dgm14:cNvPr xmlns:dgm14="http://schemas.microsoft.com/office/drawing/2010/diagram" id="0" name="" descr="Circles with lines with solid fill"/>
        </a:ext>
      </dgm:extLst>
    </dgm:pt>
    <dgm:pt modelId="{616E0DFA-6C99-42D5-8674-1D99821B63BE}" type="pres">
      <dgm:prSet presAssocID="{351DAFD8-F381-42B8-B487-50EF6F5015AF}" presName="sibTrans" presStyleLbl="sibTrans2D1" presStyleIdx="0" presStyleCnt="0"/>
      <dgm:spPr/>
    </dgm:pt>
    <dgm:pt modelId="{37E7C28D-F0AF-435E-BC18-0BDD6126CAC6}" type="pres">
      <dgm:prSet presAssocID="{FD6F3A41-743F-43CE-B040-66DFED48C671}" presName="compNode" presStyleCnt="0"/>
      <dgm:spPr/>
    </dgm:pt>
    <dgm:pt modelId="{023A478A-25F5-45F3-8E92-2BAA24C19148}" type="pres">
      <dgm:prSet presAssocID="{FD6F3A41-743F-43CE-B040-66DFED48C671}" presName="bkgdShape" presStyleLbl="node1" presStyleIdx="1" presStyleCnt="4"/>
      <dgm:spPr/>
    </dgm:pt>
    <dgm:pt modelId="{5A1E0DE8-F2BB-4065-A705-46B77A72AC5E}" type="pres">
      <dgm:prSet presAssocID="{FD6F3A41-743F-43CE-B040-66DFED48C671}" presName="nodeTx" presStyleLbl="node1" presStyleIdx="1" presStyleCnt="4">
        <dgm:presLayoutVars>
          <dgm:bulletEnabled val="1"/>
        </dgm:presLayoutVars>
      </dgm:prSet>
      <dgm:spPr/>
    </dgm:pt>
    <dgm:pt modelId="{A53E0B5F-53AA-47E8-8160-C7D7BB50C85C}" type="pres">
      <dgm:prSet presAssocID="{FD6F3A41-743F-43CE-B040-66DFED48C671}" presName="invisiNode" presStyleLbl="node1" presStyleIdx="1" presStyleCnt="4"/>
      <dgm:spPr/>
    </dgm:pt>
    <dgm:pt modelId="{EF266DA8-1419-46B9-8A17-627B9E8CB0B6}" type="pres">
      <dgm:prSet presAssocID="{FD6F3A41-743F-43CE-B040-66DFED48C671}" presName="imagNode" presStyleLbl="fgImgPlac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solidFill>
            <a:srgbClr val="1E9A7F"/>
          </a:solidFill>
        </a:ln>
      </dgm:spPr>
      <dgm:extLst>
        <a:ext uri="{E40237B7-FDA0-4F09-8148-C483321AD2D9}">
          <dgm14:cNvPr xmlns:dgm14="http://schemas.microsoft.com/office/drawing/2010/diagram" id="0" name="" descr="Dollar with solid fill"/>
        </a:ext>
      </dgm:extLst>
    </dgm:pt>
    <dgm:pt modelId="{369AEA95-7B86-4A4E-A525-A1584DB25FD8}" type="pres">
      <dgm:prSet presAssocID="{055A7C9B-89F9-4B19-8F08-E087A542D74A}" presName="sibTrans" presStyleLbl="sibTrans2D1" presStyleIdx="0" presStyleCnt="0"/>
      <dgm:spPr/>
    </dgm:pt>
    <dgm:pt modelId="{84C6AB37-0623-41E3-BB8C-AC7D4BA65671}" type="pres">
      <dgm:prSet presAssocID="{A8D0EAEC-AFA0-4339-9F4E-7AA53209627F}" presName="compNode" presStyleCnt="0"/>
      <dgm:spPr/>
    </dgm:pt>
    <dgm:pt modelId="{79E6BEF4-E000-4F1F-A337-335E39EA13FC}" type="pres">
      <dgm:prSet presAssocID="{A8D0EAEC-AFA0-4339-9F4E-7AA53209627F}" presName="bkgdShape" presStyleLbl="node1" presStyleIdx="2" presStyleCnt="4" custLinFactNeighborX="371" custLinFactNeighborY="-33"/>
      <dgm:spPr/>
    </dgm:pt>
    <dgm:pt modelId="{68C63E54-CA3D-45D8-9F1F-F60F10FDBCA6}" type="pres">
      <dgm:prSet presAssocID="{A8D0EAEC-AFA0-4339-9F4E-7AA53209627F}" presName="nodeTx" presStyleLbl="node1" presStyleIdx="2" presStyleCnt="4">
        <dgm:presLayoutVars>
          <dgm:bulletEnabled val="1"/>
        </dgm:presLayoutVars>
      </dgm:prSet>
      <dgm:spPr/>
    </dgm:pt>
    <dgm:pt modelId="{07DB2826-CDFD-46FE-A6A1-91C091C84E3F}" type="pres">
      <dgm:prSet presAssocID="{A8D0EAEC-AFA0-4339-9F4E-7AA53209627F}" presName="invisiNode" presStyleLbl="node1" presStyleIdx="2" presStyleCnt="4"/>
      <dgm:spPr/>
    </dgm:pt>
    <dgm:pt modelId="{D429806E-D9A8-4EB0-B7E5-9C994008F896}" type="pres">
      <dgm:prSet presAssocID="{A8D0EAEC-AFA0-4339-9F4E-7AA53209627F}" presName="imagNode"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solidFill>
            <a:srgbClr val="1E9A7F"/>
          </a:solidFill>
        </a:ln>
      </dgm:spPr>
      <dgm:extLst>
        <a:ext uri="{E40237B7-FDA0-4F09-8148-C483321AD2D9}">
          <dgm14:cNvPr xmlns:dgm14="http://schemas.microsoft.com/office/drawing/2010/diagram" id="0" name="" descr="Internet with solid fill"/>
        </a:ext>
      </dgm:extLst>
    </dgm:pt>
    <dgm:pt modelId="{7D19F3D3-CD16-4200-A4E9-61932A0BF9EC}" type="pres">
      <dgm:prSet presAssocID="{F04D7543-0937-4F3C-9785-0B1C542E39A5}" presName="sibTrans" presStyleLbl="sibTrans2D1" presStyleIdx="0" presStyleCnt="0"/>
      <dgm:spPr/>
    </dgm:pt>
    <dgm:pt modelId="{D36796F8-5340-4024-961D-0462464EB2D7}" type="pres">
      <dgm:prSet presAssocID="{7DCFE6BF-2F4C-4558-A22F-290FF7212F77}" presName="compNode" presStyleCnt="0"/>
      <dgm:spPr/>
    </dgm:pt>
    <dgm:pt modelId="{0634C3C5-B903-4B9C-84D5-2609292B800E}" type="pres">
      <dgm:prSet presAssocID="{7DCFE6BF-2F4C-4558-A22F-290FF7212F77}" presName="bkgdShape" presStyleLbl="node1" presStyleIdx="3" presStyleCnt="4"/>
      <dgm:spPr/>
    </dgm:pt>
    <dgm:pt modelId="{B842D2A3-0297-4364-BA51-19EED2593B2D}" type="pres">
      <dgm:prSet presAssocID="{7DCFE6BF-2F4C-4558-A22F-290FF7212F77}" presName="nodeTx" presStyleLbl="node1" presStyleIdx="3" presStyleCnt="4">
        <dgm:presLayoutVars>
          <dgm:bulletEnabled val="1"/>
        </dgm:presLayoutVars>
      </dgm:prSet>
      <dgm:spPr/>
    </dgm:pt>
    <dgm:pt modelId="{C9862BD8-4F35-43AD-80A2-558D926D521E}" type="pres">
      <dgm:prSet presAssocID="{7DCFE6BF-2F4C-4558-A22F-290FF7212F77}" presName="invisiNode" presStyleLbl="node1" presStyleIdx="3" presStyleCnt="4"/>
      <dgm:spPr/>
    </dgm:pt>
    <dgm:pt modelId="{22A7F984-2794-4C86-9A0E-052B9119FC65}" type="pres">
      <dgm:prSet presAssocID="{7DCFE6BF-2F4C-4558-A22F-290FF7212F77}" presName="imagNode" presStyleLbl="fgImgPlac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solidFill>
            <a:srgbClr val="1E9A7F"/>
          </a:solidFill>
        </a:ln>
      </dgm:spPr>
      <dgm:extLst>
        <a:ext uri="{E40237B7-FDA0-4F09-8148-C483321AD2D9}">
          <dgm14:cNvPr xmlns:dgm14="http://schemas.microsoft.com/office/drawing/2010/diagram" id="0" name="" descr="Construction worker female outline"/>
        </a:ext>
      </dgm:extLst>
    </dgm:pt>
  </dgm:ptLst>
  <dgm:cxnLst>
    <dgm:cxn modelId="{A34A3E07-370C-4357-940F-E0E25DE2ADDA}" type="presOf" srcId="{A8D0EAEC-AFA0-4339-9F4E-7AA53209627F}" destId="{68C63E54-CA3D-45D8-9F1F-F60F10FDBCA6}" srcOrd="1" destOrd="0" presId="urn:microsoft.com/office/officeart/2005/8/layout/hList7"/>
    <dgm:cxn modelId="{D3FD2909-19C1-44ED-8642-4A67D301322D}" srcId="{F55DEC26-DB08-4E7C-ACBF-8B3E2905A9E6}" destId="{FD6F3A41-743F-43CE-B040-66DFED48C671}" srcOrd="1" destOrd="0" parTransId="{B5432C86-6ED8-496B-B40A-DF6556E356CF}" sibTransId="{055A7C9B-89F9-4B19-8F08-E087A542D74A}"/>
    <dgm:cxn modelId="{ABF6840A-2513-4C52-B790-DBEB8477F7BD}" type="presOf" srcId="{037B8D68-75EF-4CA4-A2D5-EEEB8898641A}" destId="{E4DFF7D5-A636-4D29-B678-37E957677C32}" srcOrd="1" destOrd="0" presId="urn:microsoft.com/office/officeart/2005/8/layout/hList7"/>
    <dgm:cxn modelId="{C4A51320-3FA2-483B-915D-00AFE7704BF3}" srcId="{F55DEC26-DB08-4E7C-ACBF-8B3E2905A9E6}" destId="{7DCFE6BF-2F4C-4558-A22F-290FF7212F77}" srcOrd="3" destOrd="0" parTransId="{2411C6DC-F6E9-42DC-A104-A01C6F34AE19}" sibTransId="{5CB4C417-24F9-4BD2-A1C1-6BDA0EA4C69A}"/>
    <dgm:cxn modelId="{28BD7C29-DF74-4E7C-977C-E8312B36C412}" srcId="{F55DEC26-DB08-4E7C-ACBF-8B3E2905A9E6}" destId="{037B8D68-75EF-4CA4-A2D5-EEEB8898641A}" srcOrd="0" destOrd="0" parTransId="{41A1BE43-17EA-466A-9EC4-F48F0F62A947}" sibTransId="{351DAFD8-F381-42B8-B487-50EF6F5015AF}"/>
    <dgm:cxn modelId="{10499829-B50D-4939-97DE-ACAE4A0844FB}" type="presOf" srcId="{F04D7543-0937-4F3C-9785-0B1C542E39A5}" destId="{7D19F3D3-CD16-4200-A4E9-61932A0BF9EC}" srcOrd="0" destOrd="0" presId="urn:microsoft.com/office/officeart/2005/8/layout/hList7"/>
    <dgm:cxn modelId="{6D8BBC36-5ABA-427E-9CA1-B980135BEC46}" type="presOf" srcId="{A8D0EAEC-AFA0-4339-9F4E-7AA53209627F}" destId="{79E6BEF4-E000-4F1F-A337-335E39EA13FC}" srcOrd="0" destOrd="0" presId="urn:microsoft.com/office/officeart/2005/8/layout/hList7"/>
    <dgm:cxn modelId="{0AA77E83-65A4-4B30-AD91-8FB1E4791C89}" type="presOf" srcId="{F55DEC26-DB08-4E7C-ACBF-8B3E2905A9E6}" destId="{6538068A-55FE-4AAD-858F-8C3CA88D4E1F}" srcOrd="0" destOrd="0" presId="urn:microsoft.com/office/officeart/2005/8/layout/hList7"/>
    <dgm:cxn modelId="{397F498A-0E1E-4197-8959-9E9ED2071E1E}" type="presOf" srcId="{7DCFE6BF-2F4C-4558-A22F-290FF7212F77}" destId="{B842D2A3-0297-4364-BA51-19EED2593B2D}" srcOrd="1" destOrd="0" presId="urn:microsoft.com/office/officeart/2005/8/layout/hList7"/>
    <dgm:cxn modelId="{E7FDD5A6-83DF-4671-9CB3-FCA5E5FF8ACE}" srcId="{F55DEC26-DB08-4E7C-ACBF-8B3E2905A9E6}" destId="{A8D0EAEC-AFA0-4339-9F4E-7AA53209627F}" srcOrd="2" destOrd="0" parTransId="{23CA1E84-694C-4EF8-83A4-0D1580FC5155}" sibTransId="{F04D7543-0937-4F3C-9785-0B1C542E39A5}"/>
    <dgm:cxn modelId="{8D64C8C1-B9A9-4E61-8E5B-16D8E4B950D8}" type="presOf" srcId="{037B8D68-75EF-4CA4-A2D5-EEEB8898641A}" destId="{D4893F98-5DD5-4F0D-A4CA-D114A02D6CC6}" srcOrd="0" destOrd="0" presId="urn:microsoft.com/office/officeart/2005/8/layout/hList7"/>
    <dgm:cxn modelId="{2C9554CD-A987-4D4A-873E-1055BDCB5CE3}" type="presOf" srcId="{FD6F3A41-743F-43CE-B040-66DFED48C671}" destId="{023A478A-25F5-45F3-8E92-2BAA24C19148}" srcOrd="0" destOrd="0" presId="urn:microsoft.com/office/officeart/2005/8/layout/hList7"/>
    <dgm:cxn modelId="{D8E6FBDD-A541-452F-8434-F87E895BC5B4}" type="presOf" srcId="{351DAFD8-F381-42B8-B487-50EF6F5015AF}" destId="{616E0DFA-6C99-42D5-8674-1D99821B63BE}" srcOrd="0" destOrd="0" presId="urn:microsoft.com/office/officeart/2005/8/layout/hList7"/>
    <dgm:cxn modelId="{951279E0-1710-46F0-9D6F-1E4DD14BEF46}" type="presOf" srcId="{FD6F3A41-743F-43CE-B040-66DFED48C671}" destId="{5A1E0DE8-F2BB-4065-A705-46B77A72AC5E}" srcOrd="1" destOrd="0" presId="urn:microsoft.com/office/officeart/2005/8/layout/hList7"/>
    <dgm:cxn modelId="{16E1A9F4-6551-4770-A722-820D9524F29E}" type="presOf" srcId="{7DCFE6BF-2F4C-4558-A22F-290FF7212F77}" destId="{0634C3C5-B903-4B9C-84D5-2609292B800E}" srcOrd="0" destOrd="0" presId="urn:microsoft.com/office/officeart/2005/8/layout/hList7"/>
    <dgm:cxn modelId="{6EBFF6FD-2F0B-4CC1-9A3F-8FB2C6CF97E1}" type="presOf" srcId="{055A7C9B-89F9-4B19-8F08-E087A542D74A}" destId="{369AEA95-7B86-4A4E-A525-A1584DB25FD8}" srcOrd="0" destOrd="0" presId="urn:microsoft.com/office/officeart/2005/8/layout/hList7"/>
    <dgm:cxn modelId="{2F3DA29F-C720-451F-AE3F-374361E7E940}" type="presParOf" srcId="{6538068A-55FE-4AAD-858F-8C3CA88D4E1F}" destId="{47B570A5-AE4D-4E09-8BD2-2772E4E1C821}" srcOrd="0" destOrd="0" presId="urn:microsoft.com/office/officeart/2005/8/layout/hList7"/>
    <dgm:cxn modelId="{99901BB9-03F6-4DF1-896B-C0EAF60393AC}" type="presParOf" srcId="{6538068A-55FE-4AAD-858F-8C3CA88D4E1F}" destId="{012AC35E-D353-4F2C-AF74-00F59187CEAF}" srcOrd="1" destOrd="0" presId="urn:microsoft.com/office/officeart/2005/8/layout/hList7"/>
    <dgm:cxn modelId="{0A8C873C-AC65-4C39-9199-0BB983265103}" type="presParOf" srcId="{012AC35E-D353-4F2C-AF74-00F59187CEAF}" destId="{630FEE4D-748F-4051-B25E-7F23144B8AF5}" srcOrd="0" destOrd="0" presId="urn:microsoft.com/office/officeart/2005/8/layout/hList7"/>
    <dgm:cxn modelId="{F0745F1C-3D20-4DC4-8231-C8BFA347CA84}" type="presParOf" srcId="{630FEE4D-748F-4051-B25E-7F23144B8AF5}" destId="{D4893F98-5DD5-4F0D-A4CA-D114A02D6CC6}" srcOrd="0" destOrd="0" presId="urn:microsoft.com/office/officeart/2005/8/layout/hList7"/>
    <dgm:cxn modelId="{4ED86BE1-4D67-4D64-B4E4-1B5D46523679}" type="presParOf" srcId="{630FEE4D-748F-4051-B25E-7F23144B8AF5}" destId="{E4DFF7D5-A636-4D29-B678-37E957677C32}" srcOrd="1" destOrd="0" presId="urn:microsoft.com/office/officeart/2005/8/layout/hList7"/>
    <dgm:cxn modelId="{85FF2D76-4ADF-47A2-8BDC-90CDE0D40B88}" type="presParOf" srcId="{630FEE4D-748F-4051-B25E-7F23144B8AF5}" destId="{897BDBB0-1817-4C8D-82F4-155A1349849B}" srcOrd="2" destOrd="0" presId="urn:microsoft.com/office/officeart/2005/8/layout/hList7"/>
    <dgm:cxn modelId="{A541D2D3-8AD2-4E0D-A617-6C3D8FF3233D}" type="presParOf" srcId="{630FEE4D-748F-4051-B25E-7F23144B8AF5}" destId="{92B18BA8-B2E9-4F57-9524-8149115F5F9C}" srcOrd="3" destOrd="0" presId="urn:microsoft.com/office/officeart/2005/8/layout/hList7"/>
    <dgm:cxn modelId="{3F48D6B7-9C9C-4D81-A138-0E61838F6465}" type="presParOf" srcId="{012AC35E-D353-4F2C-AF74-00F59187CEAF}" destId="{616E0DFA-6C99-42D5-8674-1D99821B63BE}" srcOrd="1" destOrd="0" presId="urn:microsoft.com/office/officeart/2005/8/layout/hList7"/>
    <dgm:cxn modelId="{832B776C-8098-4B5B-A08D-5C00229C64FA}" type="presParOf" srcId="{012AC35E-D353-4F2C-AF74-00F59187CEAF}" destId="{37E7C28D-F0AF-435E-BC18-0BDD6126CAC6}" srcOrd="2" destOrd="0" presId="urn:microsoft.com/office/officeart/2005/8/layout/hList7"/>
    <dgm:cxn modelId="{6B7A51E4-79CA-4D21-8023-75B125D3161B}" type="presParOf" srcId="{37E7C28D-F0AF-435E-BC18-0BDD6126CAC6}" destId="{023A478A-25F5-45F3-8E92-2BAA24C19148}" srcOrd="0" destOrd="0" presId="urn:microsoft.com/office/officeart/2005/8/layout/hList7"/>
    <dgm:cxn modelId="{09AC2505-B806-4B46-B014-ADB6E4B069A1}" type="presParOf" srcId="{37E7C28D-F0AF-435E-BC18-0BDD6126CAC6}" destId="{5A1E0DE8-F2BB-4065-A705-46B77A72AC5E}" srcOrd="1" destOrd="0" presId="urn:microsoft.com/office/officeart/2005/8/layout/hList7"/>
    <dgm:cxn modelId="{1E1B1097-5084-4229-B74E-F3FBEC769246}" type="presParOf" srcId="{37E7C28D-F0AF-435E-BC18-0BDD6126CAC6}" destId="{A53E0B5F-53AA-47E8-8160-C7D7BB50C85C}" srcOrd="2" destOrd="0" presId="urn:microsoft.com/office/officeart/2005/8/layout/hList7"/>
    <dgm:cxn modelId="{4EB668A2-3B8F-4E37-BC0E-819BF4581E80}" type="presParOf" srcId="{37E7C28D-F0AF-435E-BC18-0BDD6126CAC6}" destId="{EF266DA8-1419-46B9-8A17-627B9E8CB0B6}" srcOrd="3" destOrd="0" presId="urn:microsoft.com/office/officeart/2005/8/layout/hList7"/>
    <dgm:cxn modelId="{ADF5064E-362F-4606-A90A-4FDE7B672C7E}" type="presParOf" srcId="{012AC35E-D353-4F2C-AF74-00F59187CEAF}" destId="{369AEA95-7B86-4A4E-A525-A1584DB25FD8}" srcOrd="3" destOrd="0" presId="urn:microsoft.com/office/officeart/2005/8/layout/hList7"/>
    <dgm:cxn modelId="{4402A04A-0B36-4578-8FCE-7532EDD449D2}" type="presParOf" srcId="{012AC35E-D353-4F2C-AF74-00F59187CEAF}" destId="{84C6AB37-0623-41E3-BB8C-AC7D4BA65671}" srcOrd="4" destOrd="0" presId="urn:microsoft.com/office/officeart/2005/8/layout/hList7"/>
    <dgm:cxn modelId="{5CDCFD2B-C294-46CE-8CB0-2BA4CFA211F9}" type="presParOf" srcId="{84C6AB37-0623-41E3-BB8C-AC7D4BA65671}" destId="{79E6BEF4-E000-4F1F-A337-335E39EA13FC}" srcOrd="0" destOrd="0" presId="urn:microsoft.com/office/officeart/2005/8/layout/hList7"/>
    <dgm:cxn modelId="{BB261780-2ADF-4990-8BA9-F38691CEC5C2}" type="presParOf" srcId="{84C6AB37-0623-41E3-BB8C-AC7D4BA65671}" destId="{68C63E54-CA3D-45D8-9F1F-F60F10FDBCA6}" srcOrd="1" destOrd="0" presId="urn:microsoft.com/office/officeart/2005/8/layout/hList7"/>
    <dgm:cxn modelId="{520028CC-2008-48BE-9EE0-DC5D04F37CB7}" type="presParOf" srcId="{84C6AB37-0623-41E3-BB8C-AC7D4BA65671}" destId="{07DB2826-CDFD-46FE-A6A1-91C091C84E3F}" srcOrd="2" destOrd="0" presId="urn:microsoft.com/office/officeart/2005/8/layout/hList7"/>
    <dgm:cxn modelId="{0EA167B4-28F4-4A09-ABDA-236B5C3E9FA1}" type="presParOf" srcId="{84C6AB37-0623-41E3-BB8C-AC7D4BA65671}" destId="{D429806E-D9A8-4EB0-B7E5-9C994008F896}" srcOrd="3" destOrd="0" presId="urn:microsoft.com/office/officeart/2005/8/layout/hList7"/>
    <dgm:cxn modelId="{6A6028D7-499C-46B6-A5A5-0A5540AD9009}" type="presParOf" srcId="{012AC35E-D353-4F2C-AF74-00F59187CEAF}" destId="{7D19F3D3-CD16-4200-A4E9-61932A0BF9EC}" srcOrd="5" destOrd="0" presId="urn:microsoft.com/office/officeart/2005/8/layout/hList7"/>
    <dgm:cxn modelId="{054AC294-A01C-41A6-852D-B96499E502B6}" type="presParOf" srcId="{012AC35E-D353-4F2C-AF74-00F59187CEAF}" destId="{D36796F8-5340-4024-961D-0462464EB2D7}" srcOrd="6" destOrd="0" presId="urn:microsoft.com/office/officeart/2005/8/layout/hList7"/>
    <dgm:cxn modelId="{F935ABA4-990F-4506-8B85-5C85F637A57B}" type="presParOf" srcId="{D36796F8-5340-4024-961D-0462464EB2D7}" destId="{0634C3C5-B903-4B9C-84D5-2609292B800E}" srcOrd="0" destOrd="0" presId="urn:microsoft.com/office/officeart/2005/8/layout/hList7"/>
    <dgm:cxn modelId="{3BE78E36-355C-414C-9313-04BCAA160730}" type="presParOf" srcId="{D36796F8-5340-4024-961D-0462464EB2D7}" destId="{B842D2A3-0297-4364-BA51-19EED2593B2D}" srcOrd="1" destOrd="0" presId="urn:microsoft.com/office/officeart/2005/8/layout/hList7"/>
    <dgm:cxn modelId="{87258936-7E1B-4B8A-AF97-BC34D84BA4A6}" type="presParOf" srcId="{D36796F8-5340-4024-961D-0462464EB2D7}" destId="{C9862BD8-4F35-43AD-80A2-558D926D521E}" srcOrd="2" destOrd="0" presId="urn:microsoft.com/office/officeart/2005/8/layout/hList7"/>
    <dgm:cxn modelId="{3FCBF0CE-3F35-4143-BE96-0CF16F7584EE}" type="presParOf" srcId="{D36796F8-5340-4024-961D-0462464EB2D7}" destId="{22A7F984-2794-4C86-9A0E-052B9119FC65}"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75659A24-5080-43CC-86DA-5B0C41174AD4}" type="doc">
      <dgm:prSet loTypeId="urn:microsoft.com/office/officeart/2005/8/layout/cycle6" loCatId="relationship" qsTypeId="urn:microsoft.com/office/officeart/2005/8/quickstyle/simple1" qsCatId="simple" csTypeId="urn:microsoft.com/office/officeart/2005/8/colors/accent6_2" csCatId="accent6" phldr="1"/>
      <dgm:spPr/>
      <dgm:t>
        <a:bodyPr/>
        <a:lstStyle/>
        <a:p>
          <a:endParaRPr lang="en-GB"/>
        </a:p>
      </dgm:t>
    </dgm:pt>
    <dgm:pt modelId="{5A8B039F-2F26-4F75-B8C2-ABA24E0CA9E8}">
      <dgm:prSet custT="1"/>
      <dgm:spPr>
        <a:solidFill>
          <a:srgbClr val="1E9A7F"/>
        </a:solidFill>
      </dgm:spPr>
      <dgm:t>
        <a:bodyPr/>
        <a:lstStyle/>
        <a:p>
          <a:r>
            <a:rPr lang="en-GB" sz="1050" b="0" i="0" baseline="0"/>
            <a:t>Implementation of </a:t>
          </a:r>
          <a:r>
            <a:rPr lang="en-GB" sz="1050" b="1" i="0" baseline="0"/>
            <a:t>Industry 4.0 technologies for </a:t>
          </a:r>
          <a:r>
            <a:rPr lang="en-GB" sz="1050" b="0" i="0" baseline="0"/>
            <a:t>efficiency and safety</a:t>
          </a:r>
          <a:endParaRPr lang="en-GB" sz="1050"/>
        </a:p>
      </dgm:t>
    </dgm:pt>
    <dgm:pt modelId="{554CE1A3-9C0B-4EE0-9595-31D75499F9E5}" type="parTrans" cxnId="{F3BDE802-53F2-420D-A293-3E3FB7E2E904}">
      <dgm:prSet/>
      <dgm:spPr/>
      <dgm:t>
        <a:bodyPr/>
        <a:lstStyle/>
        <a:p>
          <a:endParaRPr lang="en-GB" sz="2000"/>
        </a:p>
      </dgm:t>
    </dgm:pt>
    <dgm:pt modelId="{B6BAA5BE-70EE-40E1-9C6E-23E4D6A0855A}" type="sibTrans" cxnId="{F3BDE802-53F2-420D-A293-3E3FB7E2E904}">
      <dgm:prSet/>
      <dgm:spPr/>
      <dgm:t>
        <a:bodyPr/>
        <a:lstStyle/>
        <a:p>
          <a:endParaRPr lang="en-GB" sz="2000"/>
        </a:p>
      </dgm:t>
    </dgm:pt>
    <dgm:pt modelId="{6CC6D525-F76A-47FE-AFB1-6AA0638933D5}">
      <dgm:prSet custT="1"/>
      <dgm:spPr>
        <a:solidFill>
          <a:srgbClr val="1E9A7F"/>
        </a:solidFill>
      </dgm:spPr>
      <dgm:t>
        <a:bodyPr/>
        <a:lstStyle/>
        <a:p>
          <a:r>
            <a:rPr lang="en-GB" sz="1050" b="0" i="0"/>
            <a:t>Adoption of </a:t>
          </a:r>
          <a:r>
            <a:rPr lang="en-GB" sz="1050" b="1" i="0"/>
            <a:t>remote operations and automation</a:t>
          </a:r>
          <a:endParaRPr lang="en-GB" sz="1050" b="1"/>
        </a:p>
      </dgm:t>
    </dgm:pt>
    <dgm:pt modelId="{92ED1FFA-5156-4DBF-AC74-29AA8CBA93DF}" type="parTrans" cxnId="{F5821C54-7363-482C-8C7B-919234CF6960}">
      <dgm:prSet/>
      <dgm:spPr/>
      <dgm:t>
        <a:bodyPr/>
        <a:lstStyle/>
        <a:p>
          <a:endParaRPr lang="en-GB" sz="2000"/>
        </a:p>
      </dgm:t>
    </dgm:pt>
    <dgm:pt modelId="{086D3C66-ABB4-423D-8C1B-7E66A13DD380}" type="sibTrans" cxnId="{F5821C54-7363-482C-8C7B-919234CF6960}">
      <dgm:prSet/>
      <dgm:spPr>
        <a:ln>
          <a:solidFill>
            <a:srgbClr val="1E9A7F"/>
          </a:solidFill>
        </a:ln>
      </dgm:spPr>
      <dgm:t>
        <a:bodyPr/>
        <a:lstStyle/>
        <a:p>
          <a:endParaRPr lang="en-GB" sz="2000"/>
        </a:p>
      </dgm:t>
    </dgm:pt>
    <dgm:pt modelId="{90E3A9B8-5D70-4AB5-AE39-6A4E833C998A}">
      <dgm:prSet custT="1"/>
      <dgm:spPr>
        <a:solidFill>
          <a:srgbClr val="1E9A7F"/>
        </a:solidFill>
      </dgm:spPr>
      <dgm:t>
        <a:bodyPr/>
        <a:lstStyle/>
        <a:p>
          <a:r>
            <a:rPr lang="en-GB" sz="1050" b="0" i="0"/>
            <a:t>Digital solutions for </a:t>
          </a:r>
          <a:r>
            <a:rPr lang="en-GB" sz="1050" b="1" i="0"/>
            <a:t>supply chain transparency</a:t>
          </a:r>
          <a:endParaRPr lang="en-GB" sz="1050" b="1"/>
        </a:p>
      </dgm:t>
    </dgm:pt>
    <dgm:pt modelId="{26DCB6FE-D5C2-4530-BA72-197F1CBA8996}" type="parTrans" cxnId="{043F6CC5-8C49-4B9B-8C09-B661D1218C5C}">
      <dgm:prSet/>
      <dgm:spPr/>
      <dgm:t>
        <a:bodyPr/>
        <a:lstStyle/>
        <a:p>
          <a:endParaRPr lang="en-GB" sz="2000"/>
        </a:p>
      </dgm:t>
    </dgm:pt>
    <dgm:pt modelId="{ADDD1CD8-8CDB-407A-92FD-E462079C0DBD}" type="sibTrans" cxnId="{043F6CC5-8C49-4B9B-8C09-B661D1218C5C}">
      <dgm:prSet/>
      <dgm:spPr/>
      <dgm:t>
        <a:bodyPr/>
        <a:lstStyle/>
        <a:p>
          <a:endParaRPr lang="en-GB" sz="2000"/>
        </a:p>
      </dgm:t>
    </dgm:pt>
    <dgm:pt modelId="{8933E137-C38D-4048-A68D-F5A6F40A8541}">
      <dgm:prSet custT="1"/>
      <dgm:spPr>
        <a:solidFill>
          <a:srgbClr val="1E9A7F"/>
        </a:solidFill>
      </dgm:spPr>
      <dgm:t>
        <a:bodyPr/>
        <a:lstStyle/>
        <a:p>
          <a:r>
            <a:rPr lang="en-GB" sz="1050" b="0" i="0"/>
            <a:t>Investment in </a:t>
          </a:r>
          <a:r>
            <a:rPr lang="en-GB" sz="1050" b="1" i="0"/>
            <a:t>training programs </a:t>
          </a:r>
          <a:r>
            <a:rPr lang="en-GB" sz="1050" b="0" i="0"/>
            <a:t>using </a:t>
          </a:r>
          <a:r>
            <a:rPr lang="en-GB" sz="1050" b="1" i="0"/>
            <a:t>virtual and augmented reality</a:t>
          </a:r>
          <a:endParaRPr lang="en-GB" sz="1050" b="1"/>
        </a:p>
      </dgm:t>
    </dgm:pt>
    <dgm:pt modelId="{16B25523-EDFF-4539-9DB8-7BBBB539DC5D}" type="parTrans" cxnId="{E268B118-4796-4DAF-8B2E-7FE4E59C4844}">
      <dgm:prSet/>
      <dgm:spPr/>
      <dgm:t>
        <a:bodyPr/>
        <a:lstStyle/>
        <a:p>
          <a:endParaRPr lang="en-GB" sz="2000"/>
        </a:p>
      </dgm:t>
    </dgm:pt>
    <dgm:pt modelId="{F32040C3-1DDC-47F1-BC0A-4830945A19A2}" type="sibTrans" cxnId="{E268B118-4796-4DAF-8B2E-7FE4E59C4844}">
      <dgm:prSet/>
      <dgm:spPr/>
      <dgm:t>
        <a:bodyPr/>
        <a:lstStyle/>
        <a:p>
          <a:endParaRPr lang="en-GB" sz="2000"/>
        </a:p>
      </dgm:t>
    </dgm:pt>
    <dgm:pt modelId="{323C42AA-6F77-4F3C-8C31-240F8CB27B95}" type="pres">
      <dgm:prSet presAssocID="{75659A24-5080-43CC-86DA-5B0C41174AD4}" presName="cycle" presStyleCnt="0">
        <dgm:presLayoutVars>
          <dgm:dir/>
          <dgm:resizeHandles val="exact"/>
        </dgm:presLayoutVars>
      </dgm:prSet>
      <dgm:spPr/>
    </dgm:pt>
    <dgm:pt modelId="{5BEF58DA-E23A-4DC7-BB75-DD17CE03D420}" type="pres">
      <dgm:prSet presAssocID="{5A8B039F-2F26-4F75-B8C2-ABA24E0CA9E8}" presName="node" presStyleLbl="node1" presStyleIdx="0" presStyleCnt="4">
        <dgm:presLayoutVars>
          <dgm:bulletEnabled val="1"/>
        </dgm:presLayoutVars>
      </dgm:prSet>
      <dgm:spPr/>
    </dgm:pt>
    <dgm:pt modelId="{F792CE3C-55E5-49E0-84CE-266916606E27}" type="pres">
      <dgm:prSet presAssocID="{5A8B039F-2F26-4F75-B8C2-ABA24E0CA9E8}" presName="spNode" presStyleCnt="0"/>
      <dgm:spPr/>
    </dgm:pt>
    <dgm:pt modelId="{B106E208-8549-4464-973A-871DD0904892}" type="pres">
      <dgm:prSet presAssocID="{B6BAA5BE-70EE-40E1-9C6E-23E4D6A0855A}" presName="sibTrans" presStyleLbl="sibTrans1D1" presStyleIdx="0" presStyleCnt="4"/>
      <dgm:spPr/>
    </dgm:pt>
    <dgm:pt modelId="{73BF4F41-9755-4C7E-A48E-CFF116667FAC}" type="pres">
      <dgm:prSet presAssocID="{6CC6D525-F76A-47FE-AFB1-6AA0638933D5}" presName="node" presStyleLbl="node1" presStyleIdx="1" presStyleCnt="4">
        <dgm:presLayoutVars>
          <dgm:bulletEnabled val="1"/>
        </dgm:presLayoutVars>
      </dgm:prSet>
      <dgm:spPr/>
    </dgm:pt>
    <dgm:pt modelId="{9B17EA05-6AEE-4546-8569-F475DF0BF7EA}" type="pres">
      <dgm:prSet presAssocID="{6CC6D525-F76A-47FE-AFB1-6AA0638933D5}" presName="spNode" presStyleCnt="0"/>
      <dgm:spPr/>
    </dgm:pt>
    <dgm:pt modelId="{9C0C1C93-D489-4B61-B8CB-545319C86422}" type="pres">
      <dgm:prSet presAssocID="{086D3C66-ABB4-423D-8C1B-7E66A13DD380}" presName="sibTrans" presStyleLbl="sibTrans1D1" presStyleIdx="1" presStyleCnt="4"/>
      <dgm:spPr/>
    </dgm:pt>
    <dgm:pt modelId="{DAD0261F-DF9B-4B08-B6E2-782641325D21}" type="pres">
      <dgm:prSet presAssocID="{90E3A9B8-5D70-4AB5-AE39-6A4E833C998A}" presName="node" presStyleLbl="node1" presStyleIdx="2" presStyleCnt="4">
        <dgm:presLayoutVars>
          <dgm:bulletEnabled val="1"/>
        </dgm:presLayoutVars>
      </dgm:prSet>
      <dgm:spPr/>
    </dgm:pt>
    <dgm:pt modelId="{4D03C20E-35F0-4726-81F1-CA790147E677}" type="pres">
      <dgm:prSet presAssocID="{90E3A9B8-5D70-4AB5-AE39-6A4E833C998A}" presName="spNode" presStyleCnt="0"/>
      <dgm:spPr/>
    </dgm:pt>
    <dgm:pt modelId="{EEF64A96-B6F9-49F7-B954-D4ED6EB920CF}" type="pres">
      <dgm:prSet presAssocID="{ADDD1CD8-8CDB-407A-92FD-E462079C0DBD}" presName="sibTrans" presStyleLbl="sibTrans1D1" presStyleIdx="2" presStyleCnt="4"/>
      <dgm:spPr/>
    </dgm:pt>
    <dgm:pt modelId="{0FADA16E-5781-445E-8F9A-83943D0DA691}" type="pres">
      <dgm:prSet presAssocID="{8933E137-C38D-4048-A68D-F5A6F40A8541}" presName="node" presStyleLbl="node1" presStyleIdx="3" presStyleCnt="4">
        <dgm:presLayoutVars>
          <dgm:bulletEnabled val="1"/>
        </dgm:presLayoutVars>
      </dgm:prSet>
      <dgm:spPr/>
    </dgm:pt>
    <dgm:pt modelId="{D11D6D2C-CDD4-4A21-BD00-97050A4CD399}" type="pres">
      <dgm:prSet presAssocID="{8933E137-C38D-4048-A68D-F5A6F40A8541}" presName="spNode" presStyleCnt="0"/>
      <dgm:spPr/>
    </dgm:pt>
    <dgm:pt modelId="{CE0ADC7C-9998-4B42-94EF-23317A0CEFF4}" type="pres">
      <dgm:prSet presAssocID="{F32040C3-1DDC-47F1-BC0A-4830945A19A2}" presName="sibTrans" presStyleLbl="sibTrans1D1" presStyleIdx="3" presStyleCnt="4"/>
      <dgm:spPr/>
    </dgm:pt>
  </dgm:ptLst>
  <dgm:cxnLst>
    <dgm:cxn modelId="{F3BDE802-53F2-420D-A293-3E3FB7E2E904}" srcId="{75659A24-5080-43CC-86DA-5B0C41174AD4}" destId="{5A8B039F-2F26-4F75-B8C2-ABA24E0CA9E8}" srcOrd="0" destOrd="0" parTransId="{554CE1A3-9C0B-4EE0-9595-31D75499F9E5}" sibTransId="{B6BAA5BE-70EE-40E1-9C6E-23E4D6A0855A}"/>
    <dgm:cxn modelId="{E872030F-26C8-4C82-B38E-9E2324D67C50}" type="presOf" srcId="{ADDD1CD8-8CDB-407A-92FD-E462079C0DBD}" destId="{EEF64A96-B6F9-49F7-B954-D4ED6EB920CF}" srcOrd="0" destOrd="0" presId="urn:microsoft.com/office/officeart/2005/8/layout/cycle6"/>
    <dgm:cxn modelId="{E268B118-4796-4DAF-8B2E-7FE4E59C4844}" srcId="{75659A24-5080-43CC-86DA-5B0C41174AD4}" destId="{8933E137-C38D-4048-A68D-F5A6F40A8541}" srcOrd="3" destOrd="0" parTransId="{16B25523-EDFF-4539-9DB8-7BBBB539DC5D}" sibTransId="{F32040C3-1DDC-47F1-BC0A-4830945A19A2}"/>
    <dgm:cxn modelId="{92A9702C-516A-4C49-97D6-2BA3A78B0B6A}" type="presOf" srcId="{8933E137-C38D-4048-A68D-F5A6F40A8541}" destId="{0FADA16E-5781-445E-8F9A-83943D0DA691}" srcOrd="0" destOrd="0" presId="urn:microsoft.com/office/officeart/2005/8/layout/cycle6"/>
    <dgm:cxn modelId="{F20A503C-F4E2-4528-89D6-D3DF62A1FB9D}" type="presOf" srcId="{F32040C3-1DDC-47F1-BC0A-4830945A19A2}" destId="{CE0ADC7C-9998-4B42-94EF-23317A0CEFF4}" srcOrd="0" destOrd="0" presId="urn:microsoft.com/office/officeart/2005/8/layout/cycle6"/>
    <dgm:cxn modelId="{66DDFD52-1045-4F78-A5E7-B40949911F63}" type="presOf" srcId="{086D3C66-ABB4-423D-8C1B-7E66A13DD380}" destId="{9C0C1C93-D489-4B61-B8CB-545319C86422}" srcOrd="0" destOrd="0" presId="urn:microsoft.com/office/officeart/2005/8/layout/cycle6"/>
    <dgm:cxn modelId="{F5821C54-7363-482C-8C7B-919234CF6960}" srcId="{75659A24-5080-43CC-86DA-5B0C41174AD4}" destId="{6CC6D525-F76A-47FE-AFB1-6AA0638933D5}" srcOrd="1" destOrd="0" parTransId="{92ED1FFA-5156-4DBF-AC74-29AA8CBA93DF}" sibTransId="{086D3C66-ABB4-423D-8C1B-7E66A13DD380}"/>
    <dgm:cxn modelId="{2B670E80-34B8-430C-B869-9F65D7129684}" type="presOf" srcId="{75659A24-5080-43CC-86DA-5B0C41174AD4}" destId="{323C42AA-6F77-4F3C-8C31-240F8CB27B95}" srcOrd="0" destOrd="0" presId="urn:microsoft.com/office/officeart/2005/8/layout/cycle6"/>
    <dgm:cxn modelId="{B2CB4091-5C49-4336-8F95-E1BFAC3A0DF3}" type="presOf" srcId="{6CC6D525-F76A-47FE-AFB1-6AA0638933D5}" destId="{73BF4F41-9755-4C7E-A48E-CFF116667FAC}" srcOrd="0" destOrd="0" presId="urn:microsoft.com/office/officeart/2005/8/layout/cycle6"/>
    <dgm:cxn modelId="{043F6CC5-8C49-4B9B-8C09-B661D1218C5C}" srcId="{75659A24-5080-43CC-86DA-5B0C41174AD4}" destId="{90E3A9B8-5D70-4AB5-AE39-6A4E833C998A}" srcOrd="2" destOrd="0" parTransId="{26DCB6FE-D5C2-4530-BA72-197F1CBA8996}" sibTransId="{ADDD1CD8-8CDB-407A-92FD-E462079C0DBD}"/>
    <dgm:cxn modelId="{ECE27ED9-BB37-458F-9214-F4AEC11949E6}" type="presOf" srcId="{90E3A9B8-5D70-4AB5-AE39-6A4E833C998A}" destId="{DAD0261F-DF9B-4B08-B6E2-782641325D21}" srcOrd="0" destOrd="0" presId="urn:microsoft.com/office/officeart/2005/8/layout/cycle6"/>
    <dgm:cxn modelId="{C0FF1AE0-F620-4C6F-9481-0A770BB0F80A}" type="presOf" srcId="{5A8B039F-2F26-4F75-B8C2-ABA24E0CA9E8}" destId="{5BEF58DA-E23A-4DC7-BB75-DD17CE03D420}" srcOrd="0" destOrd="0" presId="urn:microsoft.com/office/officeart/2005/8/layout/cycle6"/>
    <dgm:cxn modelId="{86A8C1FE-9499-4000-B784-D98059917DFF}" type="presOf" srcId="{B6BAA5BE-70EE-40E1-9C6E-23E4D6A0855A}" destId="{B106E208-8549-4464-973A-871DD0904892}" srcOrd="0" destOrd="0" presId="urn:microsoft.com/office/officeart/2005/8/layout/cycle6"/>
    <dgm:cxn modelId="{E2508100-E027-4CDB-95C6-007B343DF7D2}" type="presParOf" srcId="{323C42AA-6F77-4F3C-8C31-240F8CB27B95}" destId="{5BEF58DA-E23A-4DC7-BB75-DD17CE03D420}" srcOrd="0" destOrd="0" presId="urn:microsoft.com/office/officeart/2005/8/layout/cycle6"/>
    <dgm:cxn modelId="{37691994-C110-4B8A-9CE8-A47AD434B76F}" type="presParOf" srcId="{323C42AA-6F77-4F3C-8C31-240F8CB27B95}" destId="{F792CE3C-55E5-49E0-84CE-266916606E27}" srcOrd="1" destOrd="0" presId="urn:microsoft.com/office/officeart/2005/8/layout/cycle6"/>
    <dgm:cxn modelId="{6954B776-DBDE-4EF4-9255-699EAF8A9357}" type="presParOf" srcId="{323C42AA-6F77-4F3C-8C31-240F8CB27B95}" destId="{B106E208-8549-4464-973A-871DD0904892}" srcOrd="2" destOrd="0" presId="urn:microsoft.com/office/officeart/2005/8/layout/cycle6"/>
    <dgm:cxn modelId="{20D53068-5E94-4FFA-857E-1DB5E2F72991}" type="presParOf" srcId="{323C42AA-6F77-4F3C-8C31-240F8CB27B95}" destId="{73BF4F41-9755-4C7E-A48E-CFF116667FAC}" srcOrd="3" destOrd="0" presId="urn:microsoft.com/office/officeart/2005/8/layout/cycle6"/>
    <dgm:cxn modelId="{0EB0D66B-A54F-4E98-BC02-20A365F801B6}" type="presParOf" srcId="{323C42AA-6F77-4F3C-8C31-240F8CB27B95}" destId="{9B17EA05-6AEE-4546-8569-F475DF0BF7EA}" srcOrd="4" destOrd="0" presId="urn:microsoft.com/office/officeart/2005/8/layout/cycle6"/>
    <dgm:cxn modelId="{BA0F23A0-9A40-4DD9-9B50-2CD51F60C41D}" type="presParOf" srcId="{323C42AA-6F77-4F3C-8C31-240F8CB27B95}" destId="{9C0C1C93-D489-4B61-B8CB-545319C86422}" srcOrd="5" destOrd="0" presId="urn:microsoft.com/office/officeart/2005/8/layout/cycle6"/>
    <dgm:cxn modelId="{45361D61-487C-40FA-AFF6-62DAED7C125A}" type="presParOf" srcId="{323C42AA-6F77-4F3C-8C31-240F8CB27B95}" destId="{DAD0261F-DF9B-4B08-B6E2-782641325D21}" srcOrd="6" destOrd="0" presId="urn:microsoft.com/office/officeart/2005/8/layout/cycle6"/>
    <dgm:cxn modelId="{7193E603-2323-4835-B86E-04E3B24173BE}" type="presParOf" srcId="{323C42AA-6F77-4F3C-8C31-240F8CB27B95}" destId="{4D03C20E-35F0-4726-81F1-CA790147E677}" srcOrd="7" destOrd="0" presId="urn:microsoft.com/office/officeart/2005/8/layout/cycle6"/>
    <dgm:cxn modelId="{E662CB6E-5A15-47BF-BB4B-BEB312526493}" type="presParOf" srcId="{323C42AA-6F77-4F3C-8C31-240F8CB27B95}" destId="{EEF64A96-B6F9-49F7-B954-D4ED6EB920CF}" srcOrd="8" destOrd="0" presId="urn:microsoft.com/office/officeart/2005/8/layout/cycle6"/>
    <dgm:cxn modelId="{9AD3A341-6719-4157-BA74-4265180CB535}" type="presParOf" srcId="{323C42AA-6F77-4F3C-8C31-240F8CB27B95}" destId="{0FADA16E-5781-445E-8F9A-83943D0DA691}" srcOrd="9" destOrd="0" presId="urn:microsoft.com/office/officeart/2005/8/layout/cycle6"/>
    <dgm:cxn modelId="{B14BF95F-DA10-4E29-8F21-70035B4E2622}" type="presParOf" srcId="{323C42AA-6F77-4F3C-8C31-240F8CB27B95}" destId="{D11D6D2C-CDD4-4A21-BD00-97050A4CD399}" srcOrd="10" destOrd="0" presId="urn:microsoft.com/office/officeart/2005/8/layout/cycle6"/>
    <dgm:cxn modelId="{7AB1830E-7CA9-4480-BFB9-CFACFFEF204E}" type="presParOf" srcId="{323C42AA-6F77-4F3C-8C31-240F8CB27B95}" destId="{CE0ADC7C-9998-4B42-94EF-23317A0CEFF4}" srcOrd="11" destOrd="0" presId="urn:microsoft.com/office/officeart/2005/8/layout/cycle6"/>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42A157-056E-4658-AF61-064A2E4FF281}"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GB"/>
        </a:p>
      </dgm:t>
    </dgm:pt>
    <dgm:pt modelId="{65D55684-C5ED-4261-B653-12CA0F1CA7BC}">
      <dgm:prSet/>
      <dgm:spPr>
        <a:solidFill>
          <a:srgbClr val="1E9A7F"/>
        </a:solidFill>
        <a:ln w="25400" cap="flat" cmpd="sng" algn="ctr">
          <a:solidFill>
            <a:srgbClr val="FFFFFF">
              <a:hueOff val="0"/>
              <a:satOff val="0"/>
              <a:lumOff val="0"/>
              <a:alphaOff val="0"/>
            </a:srgbClr>
          </a:solidFill>
          <a:prstDash val="solid"/>
        </a:ln>
        <a:effectLst/>
      </dgm:spPr>
      <dgm:t>
        <a:bodyPr spcFirstLastPara="0" vert="horz" wrap="square" lIns="53340" tIns="53340" rIns="53340" bIns="53340" numCol="1" spcCol="1270" anchor="ctr" anchorCtr="0"/>
        <a:lstStyle/>
        <a:p>
          <a:r>
            <a:rPr lang="en-US" b="1"/>
            <a:t>Campus Network: Leading-edge / Innovative 4G/LTE network</a:t>
          </a:r>
          <a:r>
            <a:rPr lang="el-GR" b="1"/>
            <a:t> (</a:t>
          </a:r>
          <a:r>
            <a:rPr lang="en-GB" b="1"/>
            <a:t>by Cosmote) </a:t>
          </a:r>
          <a:endParaRPr lang="en-GB"/>
        </a:p>
      </dgm:t>
    </dgm:pt>
    <dgm:pt modelId="{E0F039F0-3932-4C83-B168-E7328BF7599B}" type="parTrans" cxnId="{F8BD5605-FFE9-47C6-A5CD-693319EF1ED1}">
      <dgm:prSet/>
      <dgm:spPr/>
      <dgm:t>
        <a:bodyPr/>
        <a:lstStyle/>
        <a:p>
          <a:endParaRPr lang="en-GB"/>
        </a:p>
      </dgm:t>
    </dgm:pt>
    <dgm:pt modelId="{9FF04E9D-00CE-4208-9B2C-77CBA534A24C}" type="sibTrans" cxnId="{F8BD5605-FFE9-47C6-A5CD-693319EF1ED1}">
      <dgm:prSet/>
      <dgm:spPr/>
      <dgm:t>
        <a:bodyPr/>
        <a:lstStyle/>
        <a:p>
          <a:endParaRPr lang="en-GB"/>
        </a:p>
      </dgm:t>
    </dgm:pt>
    <dgm:pt modelId="{DF9E39BC-B845-4EA4-8336-B0072627E55A}">
      <dgm:prSet/>
      <dgm:spPr/>
      <dgm:t>
        <a:bodyPr/>
        <a:lstStyle/>
        <a:p>
          <a:r>
            <a:rPr lang="en-US" b="1" dirty="0"/>
            <a:t>Remote Blasting</a:t>
          </a:r>
          <a:endParaRPr lang="en-GB" dirty="0"/>
        </a:p>
      </dgm:t>
    </dgm:pt>
    <dgm:pt modelId="{DD8DA9A5-9232-4B45-8669-C849B2E38971}" type="parTrans" cxnId="{AABE28EF-B8CC-415E-8F31-5328EC46D1CD}">
      <dgm:prSet/>
      <dgm:spPr/>
      <dgm:t>
        <a:bodyPr/>
        <a:lstStyle/>
        <a:p>
          <a:endParaRPr lang="en-GB"/>
        </a:p>
      </dgm:t>
    </dgm:pt>
    <dgm:pt modelId="{33D8EEDA-30CF-4347-8EB7-F192282D7D41}" type="sibTrans" cxnId="{AABE28EF-B8CC-415E-8F31-5328EC46D1CD}">
      <dgm:prSet/>
      <dgm:spPr/>
      <dgm:t>
        <a:bodyPr/>
        <a:lstStyle/>
        <a:p>
          <a:endParaRPr lang="en-GB"/>
        </a:p>
      </dgm:t>
    </dgm:pt>
    <dgm:pt modelId="{B1780CBC-7BF4-4AA2-BBB4-9A019BC742DC}">
      <dgm:prSet/>
      <dgm:spPr/>
      <dgm:t>
        <a:bodyPr/>
        <a:lstStyle/>
        <a:p>
          <a:r>
            <a:rPr lang="en-US" b="1"/>
            <a:t>Remote mucking </a:t>
          </a:r>
          <a:r>
            <a:rPr lang="en-US"/>
            <a:t>(in collaboration with Sandvik for loaders)</a:t>
          </a:r>
          <a:endParaRPr lang="en-GB"/>
        </a:p>
      </dgm:t>
    </dgm:pt>
    <dgm:pt modelId="{AEC2548B-1306-433C-B2DC-F047DFDA40FF}" type="parTrans" cxnId="{8AA271D9-FE4D-4B69-833A-44F6B9D53CFF}">
      <dgm:prSet/>
      <dgm:spPr/>
      <dgm:t>
        <a:bodyPr/>
        <a:lstStyle/>
        <a:p>
          <a:endParaRPr lang="en-GB"/>
        </a:p>
      </dgm:t>
    </dgm:pt>
    <dgm:pt modelId="{FAAAF717-6BA8-478E-AD4D-3E2FBF147FDB}" type="sibTrans" cxnId="{8AA271D9-FE4D-4B69-833A-44F6B9D53CFF}">
      <dgm:prSet/>
      <dgm:spPr/>
      <dgm:t>
        <a:bodyPr/>
        <a:lstStyle/>
        <a:p>
          <a:endParaRPr lang="en-GB"/>
        </a:p>
      </dgm:t>
    </dgm:pt>
    <dgm:pt modelId="{8E1E73CE-CA16-470D-A4D4-8D715059C8C6}">
      <dgm:prSet/>
      <dgm:spPr/>
      <dgm:t>
        <a:bodyPr/>
        <a:lstStyle/>
        <a:p>
          <a:r>
            <a:rPr lang="en-US" b="1"/>
            <a:t>Vehicle Telematics</a:t>
          </a:r>
          <a:endParaRPr lang="en-GB"/>
        </a:p>
      </dgm:t>
    </dgm:pt>
    <dgm:pt modelId="{65F89FF3-000B-440D-911B-AAC3DBDF8064}" type="parTrans" cxnId="{546BC264-0E16-4297-B3EA-3F2C96290CC2}">
      <dgm:prSet/>
      <dgm:spPr/>
      <dgm:t>
        <a:bodyPr/>
        <a:lstStyle/>
        <a:p>
          <a:endParaRPr lang="en-GB"/>
        </a:p>
      </dgm:t>
    </dgm:pt>
    <dgm:pt modelId="{604CA4E3-2850-4687-AC9E-23A9A81398EE}" type="sibTrans" cxnId="{546BC264-0E16-4297-B3EA-3F2C96290CC2}">
      <dgm:prSet/>
      <dgm:spPr/>
      <dgm:t>
        <a:bodyPr/>
        <a:lstStyle/>
        <a:p>
          <a:endParaRPr lang="en-GB"/>
        </a:p>
      </dgm:t>
    </dgm:pt>
    <dgm:pt modelId="{F65EEB0A-3D9E-408B-A187-8BFD5BBD2165}">
      <dgm:prSet/>
      <dgm:spPr/>
      <dgm:t>
        <a:bodyPr/>
        <a:lstStyle/>
        <a:p>
          <a:r>
            <a:rPr lang="en-US" b="1"/>
            <a:t>Ventilation on Demand </a:t>
          </a:r>
          <a:r>
            <a:rPr lang="en-US">
              <a:sym typeface="Wingdings" panose="05000000000000000000" pitchFamily="2" charset="2"/>
            </a:rPr>
            <a:t></a:t>
          </a:r>
          <a:r>
            <a:rPr lang="en-US"/>
            <a:t> Phase I: Remote monitoring and management of fans in progress → Required amount of clean air only to active work fronts.</a:t>
          </a:r>
          <a:endParaRPr lang="en-GB"/>
        </a:p>
      </dgm:t>
    </dgm:pt>
    <dgm:pt modelId="{26AF04D8-D698-4519-8D1A-B09650D416C9}" type="parTrans" cxnId="{3D00FB33-6447-428D-8C5D-98338657A750}">
      <dgm:prSet/>
      <dgm:spPr/>
      <dgm:t>
        <a:bodyPr/>
        <a:lstStyle/>
        <a:p>
          <a:endParaRPr lang="en-GB"/>
        </a:p>
      </dgm:t>
    </dgm:pt>
    <dgm:pt modelId="{EA0DFB54-4731-4E2A-9166-E9A8A108DF37}" type="sibTrans" cxnId="{3D00FB33-6447-428D-8C5D-98338657A750}">
      <dgm:prSet/>
      <dgm:spPr/>
      <dgm:t>
        <a:bodyPr/>
        <a:lstStyle/>
        <a:p>
          <a:endParaRPr lang="en-GB"/>
        </a:p>
      </dgm:t>
    </dgm:pt>
    <dgm:pt modelId="{70ECFFD2-5503-45FC-9509-F713D1FAFDD8}">
      <dgm:prSet/>
      <dgm:spPr/>
      <dgm:t>
        <a:bodyPr/>
        <a:lstStyle/>
        <a:p>
          <a:r>
            <a:rPr lang="en-US" b="1"/>
            <a:t>Control room at the surface</a:t>
          </a:r>
          <a:r>
            <a:rPr lang="en-US"/>
            <a:t>: non-stop control of the network and its cycle in real time, ensuring safety and productivity for operations on the site. </a:t>
          </a:r>
          <a:endParaRPr lang="en-GB"/>
        </a:p>
      </dgm:t>
    </dgm:pt>
    <dgm:pt modelId="{0F9930EC-28FA-4912-9B24-D3923BDC823C}" type="parTrans" cxnId="{E524F7B4-B9A9-4824-A494-043FF2BB6D9C}">
      <dgm:prSet/>
      <dgm:spPr/>
      <dgm:t>
        <a:bodyPr/>
        <a:lstStyle/>
        <a:p>
          <a:endParaRPr lang="en-GB"/>
        </a:p>
      </dgm:t>
    </dgm:pt>
    <dgm:pt modelId="{02777E72-E258-440E-9ED0-9144348B59CA}" type="sibTrans" cxnId="{E524F7B4-B9A9-4824-A494-043FF2BB6D9C}">
      <dgm:prSet/>
      <dgm:spPr/>
      <dgm:t>
        <a:bodyPr/>
        <a:lstStyle/>
        <a:p>
          <a:endParaRPr lang="en-GB"/>
        </a:p>
      </dgm:t>
    </dgm:pt>
    <dgm:pt modelId="{4C32E9E5-B7DE-40FC-BB1E-DF7492E3F84C}">
      <dgm:prSet/>
      <dgm:spPr>
        <a:solidFill>
          <a:srgbClr val="1E9A7F"/>
        </a:solidFill>
      </dgm:spPr>
      <dgm:t>
        <a:bodyPr/>
        <a:lstStyle/>
        <a:p>
          <a:r>
            <a:rPr lang="en-US" b="1"/>
            <a:t>Other Innovative Technologies</a:t>
          </a:r>
          <a:endParaRPr lang="en-GB"/>
        </a:p>
      </dgm:t>
    </dgm:pt>
    <dgm:pt modelId="{EAB5ED7E-29D7-4A9F-B4B4-EEDD702486AC}" type="parTrans" cxnId="{B49DF411-3369-4E11-8E14-BE89A97D3296}">
      <dgm:prSet/>
      <dgm:spPr/>
      <dgm:t>
        <a:bodyPr/>
        <a:lstStyle/>
        <a:p>
          <a:endParaRPr lang="en-GB"/>
        </a:p>
      </dgm:t>
    </dgm:pt>
    <dgm:pt modelId="{F334B82E-BAC4-4496-AA9C-388F6E12AEAD}" type="sibTrans" cxnId="{B49DF411-3369-4E11-8E14-BE89A97D3296}">
      <dgm:prSet/>
      <dgm:spPr/>
      <dgm:t>
        <a:bodyPr/>
        <a:lstStyle/>
        <a:p>
          <a:endParaRPr lang="en-GB"/>
        </a:p>
      </dgm:t>
    </dgm:pt>
    <dgm:pt modelId="{9934EE29-B2A6-43B1-899A-5788C762956E}">
      <dgm:prSet/>
      <dgm:spPr/>
      <dgm:t>
        <a:bodyPr/>
        <a:lstStyle/>
        <a:p>
          <a:r>
            <a:rPr lang="en-US" b="1"/>
            <a:t>Underground Safety Monitoring system: </a:t>
          </a:r>
          <a:r>
            <a:rPr lang="en-US"/>
            <a:t>personal protective equipment of the personnel for precise and real-time location of the underground mining workers.</a:t>
          </a:r>
          <a:endParaRPr lang="en-GB"/>
        </a:p>
      </dgm:t>
    </dgm:pt>
    <dgm:pt modelId="{5208EA94-57EC-43DC-9A88-9504F8899FED}" type="parTrans" cxnId="{3C49587D-6587-4C26-A2C5-D93D6C9EB480}">
      <dgm:prSet/>
      <dgm:spPr/>
      <dgm:t>
        <a:bodyPr/>
        <a:lstStyle/>
        <a:p>
          <a:endParaRPr lang="en-GB"/>
        </a:p>
      </dgm:t>
    </dgm:pt>
    <dgm:pt modelId="{87548BF8-5E29-452C-AE3A-FF5F80838E29}" type="sibTrans" cxnId="{3C49587D-6587-4C26-A2C5-D93D6C9EB480}">
      <dgm:prSet/>
      <dgm:spPr/>
      <dgm:t>
        <a:bodyPr/>
        <a:lstStyle/>
        <a:p>
          <a:endParaRPr lang="en-GB"/>
        </a:p>
      </dgm:t>
    </dgm:pt>
    <dgm:pt modelId="{4C5054C9-B0D4-4BAF-8CF8-42126D0F8787}">
      <dgm:prSet/>
      <dgm:spPr/>
      <dgm:t>
        <a:bodyPr/>
        <a:lstStyle/>
        <a:p>
          <a:r>
            <a:rPr lang="en-US" b="1"/>
            <a:t>Experiential Learning Programs / Training &amp; Educational Center in Mavres Petres </a:t>
          </a:r>
          <a:r>
            <a:rPr lang="en-US"/>
            <a:t>(Specialised area with 2 simulators on interactive features) </a:t>
          </a:r>
          <a:r>
            <a:rPr lang="en-US">
              <a:sym typeface="Wingdings" panose="05000000000000000000" pitchFamily="2" charset="2"/>
            </a:rPr>
            <a:t></a:t>
          </a:r>
          <a:r>
            <a:rPr lang="en-US"/>
            <a:t> for continuous training of HG personnel in virtual reality conditions.</a:t>
          </a:r>
          <a:endParaRPr lang="en-GB"/>
        </a:p>
      </dgm:t>
    </dgm:pt>
    <dgm:pt modelId="{DBED2377-604E-43A4-B31F-04DCE21803DD}" type="parTrans" cxnId="{AF12352C-2625-4B3A-838C-9814D54D4737}">
      <dgm:prSet/>
      <dgm:spPr/>
      <dgm:t>
        <a:bodyPr/>
        <a:lstStyle/>
        <a:p>
          <a:endParaRPr lang="en-GB"/>
        </a:p>
      </dgm:t>
    </dgm:pt>
    <dgm:pt modelId="{9614B95E-974C-4ACB-BD5B-7CC42E705F36}" type="sibTrans" cxnId="{AF12352C-2625-4B3A-838C-9814D54D4737}">
      <dgm:prSet/>
      <dgm:spPr/>
      <dgm:t>
        <a:bodyPr/>
        <a:lstStyle/>
        <a:p>
          <a:endParaRPr lang="en-GB"/>
        </a:p>
      </dgm:t>
    </dgm:pt>
    <dgm:pt modelId="{F39485A1-4239-42BE-9862-E4484FA9A5FD}">
      <dgm:prSet/>
      <dgm:spPr/>
      <dgm:t>
        <a:bodyPr/>
        <a:lstStyle/>
        <a:p>
          <a:r>
            <a:rPr lang="en-US" b="1"/>
            <a:t>FLAIM Trainer System</a:t>
          </a:r>
          <a:r>
            <a:rPr lang="en-US"/>
            <a:t>:  uses virtual reality technology that allows firefighting</a:t>
          </a:r>
          <a:endParaRPr lang="en-GB"/>
        </a:p>
      </dgm:t>
    </dgm:pt>
    <dgm:pt modelId="{CC812497-F360-45BD-962F-7E3428E370BF}" type="parTrans" cxnId="{AB08A104-C38B-4176-8ADF-FB7D0431168B}">
      <dgm:prSet/>
      <dgm:spPr/>
      <dgm:t>
        <a:bodyPr/>
        <a:lstStyle/>
        <a:p>
          <a:endParaRPr lang="en-GB"/>
        </a:p>
      </dgm:t>
    </dgm:pt>
    <dgm:pt modelId="{D7AAC1A4-59E2-48D1-BA0A-004838C80BA6}" type="sibTrans" cxnId="{AB08A104-C38B-4176-8ADF-FB7D0431168B}">
      <dgm:prSet/>
      <dgm:spPr/>
      <dgm:t>
        <a:bodyPr/>
        <a:lstStyle/>
        <a:p>
          <a:endParaRPr lang="en-GB"/>
        </a:p>
      </dgm:t>
    </dgm:pt>
    <dgm:pt modelId="{E0F153CE-3ECB-4E21-BA16-24C8FFF23A53}" type="pres">
      <dgm:prSet presAssocID="{4242A157-056E-4658-AF61-064A2E4FF281}" presName="linear" presStyleCnt="0">
        <dgm:presLayoutVars>
          <dgm:animLvl val="lvl"/>
          <dgm:resizeHandles val="exact"/>
        </dgm:presLayoutVars>
      </dgm:prSet>
      <dgm:spPr/>
    </dgm:pt>
    <dgm:pt modelId="{8923DBDD-C1AB-4ED2-BD91-F16D8E92D764}" type="pres">
      <dgm:prSet presAssocID="{65D55684-C5ED-4261-B653-12CA0F1CA7BC}" presName="parentText" presStyleLbl="node1" presStyleIdx="0" presStyleCnt="2">
        <dgm:presLayoutVars>
          <dgm:chMax val="0"/>
          <dgm:bulletEnabled val="1"/>
        </dgm:presLayoutVars>
      </dgm:prSet>
      <dgm:spPr>
        <a:xfrm>
          <a:off x="0" y="48151"/>
          <a:ext cx="3296217" cy="556920"/>
        </a:xfrm>
        <a:prstGeom prst="roundRect">
          <a:avLst/>
        </a:prstGeom>
      </dgm:spPr>
    </dgm:pt>
    <dgm:pt modelId="{1BD68EA5-CD71-4E5D-9567-472742084740}" type="pres">
      <dgm:prSet presAssocID="{65D55684-C5ED-4261-B653-12CA0F1CA7BC}" presName="childText" presStyleLbl="revTx" presStyleIdx="0" presStyleCnt="2">
        <dgm:presLayoutVars>
          <dgm:bulletEnabled val="1"/>
        </dgm:presLayoutVars>
      </dgm:prSet>
      <dgm:spPr/>
    </dgm:pt>
    <dgm:pt modelId="{F8F65D78-EFBC-4289-B2B2-44C838FF25C5}" type="pres">
      <dgm:prSet presAssocID="{4C32E9E5-B7DE-40FC-BB1E-DF7492E3F84C}" presName="parentText" presStyleLbl="node1" presStyleIdx="1" presStyleCnt="2" custLinFactNeighborX="-328">
        <dgm:presLayoutVars>
          <dgm:chMax val="0"/>
          <dgm:bulletEnabled val="1"/>
        </dgm:presLayoutVars>
      </dgm:prSet>
      <dgm:spPr/>
    </dgm:pt>
    <dgm:pt modelId="{260A544A-7DD1-4A59-97CE-6695DA8C54D1}" type="pres">
      <dgm:prSet presAssocID="{4C32E9E5-B7DE-40FC-BB1E-DF7492E3F84C}" presName="childText" presStyleLbl="revTx" presStyleIdx="1" presStyleCnt="2">
        <dgm:presLayoutVars>
          <dgm:bulletEnabled val="1"/>
        </dgm:presLayoutVars>
      </dgm:prSet>
      <dgm:spPr/>
    </dgm:pt>
  </dgm:ptLst>
  <dgm:cxnLst>
    <dgm:cxn modelId="{AB08A104-C38B-4176-8ADF-FB7D0431168B}" srcId="{4C32E9E5-B7DE-40FC-BB1E-DF7492E3F84C}" destId="{F39485A1-4239-42BE-9862-E4484FA9A5FD}" srcOrd="2" destOrd="0" parTransId="{CC812497-F360-45BD-962F-7E3428E370BF}" sibTransId="{D7AAC1A4-59E2-48D1-BA0A-004838C80BA6}"/>
    <dgm:cxn modelId="{F8BD5605-FFE9-47C6-A5CD-693319EF1ED1}" srcId="{4242A157-056E-4658-AF61-064A2E4FF281}" destId="{65D55684-C5ED-4261-B653-12CA0F1CA7BC}" srcOrd="0" destOrd="0" parTransId="{E0F039F0-3932-4C83-B168-E7328BF7599B}" sibTransId="{9FF04E9D-00CE-4208-9B2C-77CBA534A24C}"/>
    <dgm:cxn modelId="{AC308E09-3DA1-431C-8BAC-B7176F7D11E4}" type="presOf" srcId="{8E1E73CE-CA16-470D-A4D4-8D715059C8C6}" destId="{1BD68EA5-CD71-4E5D-9567-472742084740}" srcOrd="0" destOrd="2" presId="urn:microsoft.com/office/officeart/2005/8/layout/vList2"/>
    <dgm:cxn modelId="{DF37240F-2271-429E-BFFE-285FC94BF506}" type="presOf" srcId="{65D55684-C5ED-4261-B653-12CA0F1CA7BC}" destId="{8923DBDD-C1AB-4ED2-BD91-F16D8E92D764}" srcOrd="0" destOrd="0" presId="urn:microsoft.com/office/officeart/2005/8/layout/vList2"/>
    <dgm:cxn modelId="{B49DF411-3369-4E11-8E14-BE89A97D3296}" srcId="{4242A157-056E-4658-AF61-064A2E4FF281}" destId="{4C32E9E5-B7DE-40FC-BB1E-DF7492E3F84C}" srcOrd="1" destOrd="0" parTransId="{EAB5ED7E-29D7-4A9F-B4B4-EEDD702486AC}" sibTransId="{F334B82E-BAC4-4496-AA9C-388F6E12AEAD}"/>
    <dgm:cxn modelId="{DA0DCF12-1F30-4E57-BFA8-46FDF409BA0A}" type="presOf" srcId="{70ECFFD2-5503-45FC-9509-F713D1FAFDD8}" destId="{1BD68EA5-CD71-4E5D-9567-472742084740}" srcOrd="0" destOrd="4" presId="urn:microsoft.com/office/officeart/2005/8/layout/vList2"/>
    <dgm:cxn modelId="{AF12352C-2625-4B3A-838C-9814D54D4737}" srcId="{4C32E9E5-B7DE-40FC-BB1E-DF7492E3F84C}" destId="{4C5054C9-B0D4-4BAF-8CF8-42126D0F8787}" srcOrd="1" destOrd="0" parTransId="{DBED2377-604E-43A4-B31F-04DCE21803DD}" sibTransId="{9614B95E-974C-4ACB-BD5B-7CC42E705F36}"/>
    <dgm:cxn modelId="{CE43112E-CDAC-4D6A-870A-06B965B52254}" type="presOf" srcId="{4C5054C9-B0D4-4BAF-8CF8-42126D0F8787}" destId="{260A544A-7DD1-4A59-97CE-6695DA8C54D1}" srcOrd="0" destOrd="1" presId="urn:microsoft.com/office/officeart/2005/8/layout/vList2"/>
    <dgm:cxn modelId="{3D00FB33-6447-428D-8C5D-98338657A750}" srcId="{65D55684-C5ED-4261-B653-12CA0F1CA7BC}" destId="{F65EEB0A-3D9E-408B-A187-8BFD5BBD2165}" srcOrd="3" destOrd="0" parTransId="{26AF04D8-D698-4519-8D1A-B09650D416C9}" sibTransId="{EA0DFB54-4731-4E2A-9166-E9A8A108DF37}"/>
    <dgm:cxn modelId="{546BC264-0E16-4297-B3EA-3F2C96290CC2}" srcId="{65D55684-C5ED-4261-B653-12CA0F1CA7BC}" destId="{8E1E73CE-CA16-470D-A4D4-8D715059C8C6}" srcOrd="2" destOrd="0" parTransId="{65F89FF3-000B-440D-911B-AAC3DBDF8064}" sibTransId="{604CA4E3-2850-4687-AC9E-23A9A81398EE}"/>
    <dgm:cxn modelId="{FADAD554-1905-40EF-9CD3-1270012AE5EB}" type="presOf" srcId="{F65EEB0A-3D9E-408B-A187-8BFD5BBD2165}" destId="{1BD68EA5-CD71-4E5D-9567-472742084740}" srcOrd="0" destOrd="3" presId="urn:microsoft.com/office/officeart/2005/8/layout/vList2"/>
    <dgm:cxn modelId="{3C49587D-6587-4C26-A2C5-D93D6C9EB480}" srcId="{4C32E9E5-B7DE-40FC-BB1E-DF7492E3F84C}" destId="{9934EE29-B2A6-43B1-899A-5788C762956E}" srcOrd="0" destOrd="0" parTransId="{5208EA94-57EC-43DC-9A88-9504F8899FED}" sibTransId="{87548BF8-5E29-452C-AE3A-FF5F80838E29}"/>
    <dgm:cxn modelId="{E192D381-89EB-4FED-AB36-F29793B838E5}" type="presOf" srcId="{B1780CBC-7BF4-4AA2-BBB4-9A019BC742DC}" destId="{1BD68EA5-CD71-4E5D-9567-472742084740}" srcOrd="0" destOrd="1" presId="urn:microsoft.com/office/officeart/2005/8/layout/vList2"/>
    <dgm:cxn modelId="{8E4BF28E-C17E-4690-A800-40DF97F5B5CA}" type="presOf" srcId="{9934EE29-B2A6-43B1-899A-5788C762956E}" destId="{260A544A-7DD1-4A59-97CE-6695DA8C54D1}" srcOrd="0" destOrd="0" presId="urn:microsoft.com/office/officeart/2005/8/layout/vList2"/>
    <dgm:cxn modelId="{D304E294-248F-4C25-BF9C-633974834E3A}" type="presOf" srcId="{DF9E39BC-B845-4EA4-8336-B0072627E55A}" destId="{1BD68EA5-CD71-4E5D-9567-472742084740}" srcOrd="0" destOrd="0" presId="urn:microsoft.com/office/officeart/2005/8/layout/vList2"/>
    <dgm:cxn modelId="{FE0EF4A4-4B33-40AB-A0FB-9BF8A29D307F}" type="presOf" srcId="{4242A157-056E-4658-AF61-064A2E4FF281}" destId="{E0F153CE-3ECB-4E21-BA16-24C8FFF23A53}" srcOrd="0" destOrd="0" presId="urn:microsoft.com/office/officeart/2005/8/layout/vList2"/>
    <dgm:cxn modelId="{E524F7B4-B9A9-4824-A494-043FF2BB6D9C}" srcId="{65D55684-C5ED-4261-B653-12CA0F1CA7BC}" destId="{70ECFFD2-5503-45FC-9509-F713D1FAFDD8}" srcOrd="4" destOrd="0" parTransId="{0F9930EC-28FA-4912-9B24-D3923BDC823C}" sibTransId="{02777E72-E258-440E-9ED0-9144348B59CA}"/>
    <dgm:cxn modelId="{8AA271D9-FE4D-4B69-833A-44F6B9D53CFF}" srcId="{65D55684-C5ED-4261-B653-12CA0F1CA7BC}" destId="{B1780CBC-7BF4-4AA2-BBB4-9A019BC742DC}" srcOrd="1" destOrd="0" parTransId="{AEC2548B-1306-433C-B2DC-F047DFDA40FF}" sibTransId="{FAAAF717-6BA8-478E-AD4D-3E2FBF147FDB}"/>
    <dgm:cxn modelId="{57F38FD9-B9BC-40FC-BF16-E82AD0C8551B}" type="presOf" srcId="{F39485A1-4239-42BE-9862-E4484FA9A5FD}" destId="{260A544A-7DD1-4A59-97CE-6695DA8C54D1}" srcOrd="0" destOrd="2" presId="urn:microsoft.com/office/officeart/2005/8/layout/vList2"/>
    <dgm:cxn modelId="{AABE28EF-B8CC-415E-8F31-5328EC46D1CD}" srcId="{65D55684-C5ED-4261-B653-12CA0F1CA7BC}" destId="{DF9E39BC-B845-4EA4-8336-B0072627E55A}" srcOrd="0" destOrd="0" parTransId="{DD8DA9A5-9232-4B45-8669-C849B2E38971}" sibTransId="{33D8EEDA-30CF-4347-8EB7-F192282D7D41}"/>
    <dgm:cxn modelId="{80499EEF-9284-4A95-A497-E4129164D3E3}" type="presOf" srcId="{4C32E9E5-B7DE-40FC-BB1E-DF7492E3F84C}" destId="{F8F65D78-EFBC-4289-B2B2-44C838FF25C5}" srcOrd="0" destOrd="0" presId="urn:microsoft.com/office/officeart/2005/8/layout/vList2"/>
    <dgm:cxn modelId="{0C825DD1-7C8E-4243-8968-535223C4092F}" type="presParOf" srcId="{E0F153CE-3ECB-4E21-BA16-24C8FFF23A53}" destId="{8923DBDD-C1AB-4ED2-BD91-F16D8E92D764}" srcOrd="0" destOrd="0" presId="urn:microsoft.com/office/officeart/2005/8/layout/vList2"/>
    <dgm:cxn modelId="{45036311-9311-4249-9A88-3483B96A4A4E}" type="presParOf" srcId="{E0F153CE-3ECB-4E21-BA16-24C8FFF23A53}" destId="{1BD68EA5-CD71-4E5D-9567-472742084740}" srcOrd="1" destOrd="0" presId="urn:microsoft.com/office/officeart/2005/8/layout/vList2"/>
    <dgm:cxn modelId="{E32C3B54-607B-4C04-B3F0-90ABA0D67670}" type="presParOf" srcId="{E0F153CE-3ECB-4E21-BA16-24C8FFF23A53}" destId="{F8F65D78-EFBC-4289-B2B2-44C838FF25C5}" srcOrd="2" destOrd="0" presId="urn:microsoft.com/office/officeart/2005/8/layout/vList2"/>
    <dgm:cxn modelId="{EB75FF95-35D5-4D3C-A7B6-B96483CCC82E}" type="presParOf" srcId="{E0F153CE-3ECB-4E21-BA16-24C8FFF23A53}" destId="{260A544A-7DD1-4A59-97CE-6695DA8C54D1}" srcOrd="3"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EBDA048-12A9-4E0A-B890-B6DBCA5A256C}" type="doc">
      <dgm:prSet loTypeId="urn:microsoft.com/office/officeart/2005/8/layout/matrix3" loCatId="matrix" qsTypeId="urn:microsoft.com/office/officeart/2005/8/quickstyle/simple1" qsCatId="simple" csTypeId="urn:microsoft.com/office/officeart/2005/8/colors/accent4_1" csCatId="accent4" phldr="1"/>
      <dgm:spPr/>
      <dgm:t>
        <a:bodyPr/>
        <a:lstStyle/>
        <a:p>
          <a:endParaRPr lang="en-GB"/>
        </a:p>
      </dgm:t>
    </dgm:pt>
    <dgm:pt modelId="{26AC355A-2CEA-4D21-8D83-B80B951157E1}">
      <dgm:prSet/>
      <dgm:spPr/>
      <dgm:t>
        <a:bodyPr/>
        <a:lstStyle/>
        <a:p>
          <a:r>
            <a:rPr lang="en-GB" b="0" i="0" baseline="0" dirty="0"/>
            <a:t>Greece’s Strategic Role in Europe’s Future</a:t>
          </a:r>
          <a:endParaRPr lang="en-GB" dirty="0"/>
        </a:p>
      </dgm:t>
    </dgm:pt>
    <dgm:pt modelId="{35B111DB-5785-421E-AE57-178AA8CF68FE}" type="parTrans" cxnId="{4BD28774-19DC-4DA4-A788-9EAAA99370A2}">
      <dgm:prSet/>
      <dgm:spPr/>
      <dgm:t>
        <a:bodyPr/>
        <a:lstStyle/>
        <a:p>
          <a:endParaRPr lang="en-GB"/>
        </a:p>
      </dgm:t>
    </dgm:pt>
    <dgm:pt modelId="{27E391E6-72B1-4388-9C24-3A5599630C95}" type="sibTrans" cxnId="{4BD28774-19DC-4DA4-A788-9EAAA99370A2}">
      <dgm:prSet/>
      <dgm:spPr/>
      <dgm:t>
        <a:bodyPr/>
        <a:lstStyle/>
        <a:p>
          <a:endParaRPr lang="en-GB"/>
        </a:p>
      </dgm:t>
    </dgm:pt>
    <dgm:pt modelId="{EC1DDED3-0F71-4D2A-BCEF-5FBC43AF295B}">
      <dgm:prSet/>
      <dgm:spPr/>
      <dgm:t>
        <a:bodyPr/>
        <a:lstStyle/>
        <a:p>
          <a:r>
            <a:rPr lang="en-GB" b="0" i="0" baseline="0" dirty="0"/>
            <a:t>The CRMA as a catalyst for change</a:t>
          </a:r>
          <a:endParaRPr lang="en-GB" dirty="0"/>
        </a:p>
      </dgm:t>
    </dgm:pt>
    <dgm:pt modelId="{E3F0BCD0-626F-4B7A-96DF-883251DC0490}" type="parTrans" cxnId="{519DAF91-7DA0-4A00-827E-5384FC7C21F4}">
      <dgm:prSet/>
      <dgm:spPr/>
      <dgm:t>
        <a:bodyPr/>
        <a:lstStyle/>
        <a:p>
          <a:endParaRPr lang="en-GB"/>
        </a:p>
      </dgm:t>
    </dgm:pt>
    <dgm:pt modelId="{BA885D56-FB60-4760-8EFD-6958A73DD9DA}" type="sibTrans" cxnId="{519DAF91-7DA0-4A00-827E-5384FC7C21F4}">
      <dgm:prSet/>
      <dgm:spPr/>
      <dgm:t>
        <a:bodyPr/>
        <a:lstStyle/>
        <a:p>
          <a:endParaRPr lang="en-GB"/>
        </a:p>
      </dgm:t>
    </dgm:pt>
    <dgm:pt modelId="{5A3A8D0D-EE0D-41A9-9DE1-EFB6AE8B3E4B}">
      <dgm:prSet/>
      <dgm:spPr/>
      <dgm:t>
        <a:bodyPr/>
        <a:lstStyle/>
        <a:p>
          <a:r>
            <a:rPr lang="en-GB" dirty="0"/>
            <a:t>Building partnerships towards a greener future</a:t>
          </a:r>
        </a:p>
      </dgm:t>
    </dgm:pt>
    <dgm:pt modelId="{23D7E850-B2B7-4D4A-9004-85F4F8ACF62D}" type="parTrans" cxnId="{09DF6B18-9B8F-4997-98F9-7CC9E21B7CA7}">
      <dgm:prSet/>
      <dgm:spPr/>
      <dgm:t>
        <a:bodyPr/>
        <a:lstStyle/>
        <a:p>
          <a:endParaRPr lang="en-GB"/>
        </a:p>
      </dgm:t>
    </dgm:pt>
    <dgm:pt modelId="{9F30683C-621F-4F26-B1FB-9424CD27A7A4}" type="sibTrans" cxnId="{09DF6B18-9B8F-4997-98F9-7CC9E21B7CA7}">
      <dgm:prSet/>
      <dgm:spPr/>
      <dgm:t>
        <a:bodyPr/>
        <a:lstStyle/>
        <a:p>
          <a:endParaRPr lang="en-GB"/>
        </a:p>
      </dgm:t>
    </dgm:pt>
    <dgm:pt modelId="{B95058A6-7CA6-4DAA-8153-3ED998375C77}">
      <dgm:prSet/>
      <dgm:spPr/>
      <dgm:t>
        <a:bodyPr/>
        <a:lstStyle/>
        <a:p>
          <a:pPr>
            <a:buFont typeface="Arial" panose="020B0604020202020204" pitchFamily="34" charset="0"/>
            <a:buChar char="•"/>
          </a:pPr>
          <a:r>
            <a:rPr lang="en-GB" b="0" i="0" dirty="0"/>
            <a:t>Leveraging Technological Advancements for Sustainable Mining Practices</a:t>
          </a:r>
          <a:endParaRPr lang="en-GB" dirty="0"/>
        </a:p>
      </dgm:t>
    </dgm:pt>
    <dgm:pt modelId="{7E24FC42-4191-44EB-A1A7-F3DBDC8490F5}" type="parTrans" cxnId="{8DE4EB75-0117-44F0-8F5A-E1125F0BF9AD}">
      <dgm:prSet/>
      <dgm:spPr/>
      <dgm:t>
        <a:bodyPr/>
        <a:lstStyle/>
        <a:p>
          <a:endParaRPr lang="en-GB"/>
        </a:p>
      </dgm:t>
    </dgm:pt>
    <dgm:pt modelId="{0D92B797-FA8E-40D2-8A46-C9E00E6AFD14}" type="sibTrans" cxnId="{8DE4EB75-0117-44F0-8F5A-E1125F0BF9AD}">
      <dgm:prSet/>
      <dgm:spPr/>
      <dgm:t>
        <a:bodyPr/>
        <a:lstStyle/>
        <a:p>
          <a:endParaRPr lang="en-GB"/>
        </a:p>
      </dgm:t>
    </dgm:pt>
    <dgm:pt modelId="{549F563F-CEF4-459A-88F4-4AAF7B2879F6}" type="pres">
      <dgm:prSet presAssocID="{3EBDA048-12A9-4E0A-B890-B6DBCA5A256C}" presName="matrix" presStyleCnt="0">
        <dgm:presLayoutVars>
          <dgm:chMax val="1"/>
          <dgm:dir/>
          <dgm:resizeHandles val="exact"/>
        </dgm:presLayoutVars>
      </dgm:prSet>
      <dgm:spPr/>
    </dgm:pt>
    <dgm:pt modelId="{16FD4323-A30B-4F09-9424-43C0C0538D44}" type="pres">
      <dgm:prSet presAssocID="{3EBDA048-12A9-4E0A-B890-B6DBCA5A256C}" presName="diamond" presStyleLbl="bgShp" presStyleIdx="0" presStyleCnt="1"/>
      <dgm:spPr/>
    </dgm:pt>
    <dgm:pt modelId="{4B9E281F-16DD-4482-A8C2-82BBC0E76797}" type="pres">
      <dgm:prSet presAssocID="{3EBDA048-12A9-4E0A-B890-B6DBCA5A256C}" presName="quad1" presStyleLbl="node1" presStyleIdx="0" presStyleCnt="4">
        <dgm:presLayoutVars>
          <dgm:chMax val="0"/>
          <dgm:chPref val="0"/>
          <dgm:bulletEnabled val="1"/>
        </dgm:presLayoutVars>
      </dgm:prSet>
      <dgm:spPr/>
    </dgm:pt>
    <dgm:pt modelId="{014A6E1C-4B2D-4D29-94E9-B2B1A93943C4}" type="pres">
      <dgm:prSet presAssocID="{3EBDA048-12A9-4E0A-B890-B6DBCA5A256C}" presName="quad2" presStyleLbl="node1" presStyleIdx="1" presStyleCnt="4">
        <dgm:presLayoutVars>
          <dgm:chMax val="0"/>
          <dgm:chPref val="0"/>
          <dgm:bulletEnabled val="1"/>
        </dgm:presLayoutVars>
      </dgm:prSet>
      <dgm:spPr/>
    </dgm:pt>
    <dgm:pt modelId="{C19C1818-36A5-4726-BF9E-48DB88D57E62}" type="pres">
      <dgm:prSet presAssocID="{3EBDA048-12A9-4E0A-B890-B6DBCA5A256C}" presName="quad3" presStyleLbl="node1" presStyleIdx="2" presStyleCnt="4">
        <dgm:presLayoutVars>
          <dgm:chMax val="0"/>
          <dgm:chPref val="0"/>
          <dgm:bulletEnabled val="1"/>
        </dgm:presLayoutVars>
      </dgm:prSet>
      <dgm:spPr/>
    </dgm:pt>
    <dgm:pt modelId="{29AF0667-6BA5-40F3-B2BB-92B378B06175}" type="pres">
      <dgm:prSet presAssocID="{3EBDA048-12A9-4E0A-B890-B6DBCA5A256C}" presName="quad4" presStyleLbl="node1" presStyleIdx="3" presStyleCnt="4">
        <dgm:presLayoutVars>
          <dgm:chMax val="0"/>
          <dgm:chPref val="0"/>
          <dgm:bulletEnabled val="1"/>
        </dgm:presLayoutVars>
      </dgm:prSet>
      <dgm:spPr/>
    </dgm:pt>
  </dgm:ptLst>
  <dgm:cxnLst>
    <dgm:cxn modelId="{8D132512-0F81-4A12-A011-30663A19BF64}" type="presOf" srcId="{B95058A6-7CA6-4DAA-8153-3ED998375C77}" destId="{29AF0667-6BA5-40F3-B2BB-92B378B06175}" srcOrd="0" destOrd="0" presId="urn:microsoft.com/office/officeart/2005/8/layout/matrix3"/>
    <dgm:cxn modelId="{09DF6B18-9B8F-4997-98F9-7CC9E21B7CA7}" srcId="{3EBDA048-12A9-4E0A-B890-B6DBCA5A256C}" destId="{5A3A8D0D-EE0D-41A9-9DE1-EFB6AE8B3E4B}" srcOrd="2" destOrd="0" parTransId="{23D7E850-B2B7-4D4A-9004-85F4F8ACF62D}" sibTransId="{9F30683C-621F-4F26-B1FB-9424CD27A7A4}"/>
    <dgm:cxn modelId="{19B1EC6C-A4C2-4572-8E3C-2C65006F39B3}" type="presOf" srcId="{5A3A8D0D-EE0D-41A9-9DE1-EFB6AE8B3E4B}" destId="{C19C1818-36A5-4726-BF9E-48DB88D57E62}" srcOrd="0" destOrd="0" presId="urn:microsoft.com/office/officeart/2005/8/layout/matrix3"/>
    <dgm:cxn modelId="{4BD28774-19DC-4DA4-A788-9EAAA99370A2}" srcId="{3EBDA048-12A9-4E0A-B890-B6DBCA5A256C}" destId="{26AC355A-2CEA-4D21-8D83-B80B951157E1}" srcOrd="0" destOrd="0" parTransId="{35B111DB-5785-421E-AE57-178AA8CF68FE}" sibTransId="{27E391E6-72B1-4388-9C24-3A5599630C95}"/>
    <dgm:cxn modelId="{8DE4EB75-0117-44F0-8F5A-E1125F0BF9AD}" srcId="{3EBDA048-12A9-4E0A-B890-B6DBCA5A256C}" destId="{B95058A6-7CA6-4DAA-8153-3ED998375C77}" srcOrd="3" destOrd="0" parTransId="{7E24FC42-4191-44EB-A1A7-F3DBDC8490F5}" sibTransId="{0D92B797-FA8E-40D2-8A46-C9E00E6AFD14}"/>
    <dgm:cxn modelId="{8B1A978D-3F48-4414-9501-3E0A0577930F}" type="presOf" srcId="{EC1DDED3-0F71-4D2A-BCEF-5FBC43AF295B}" destId="{014A6E1C-4B2D-4D29-94E9-B2B1A93943C4}" srcOrd="0" destOrd="0" presId="urn:microsoft.com/office/officeart/2005/8/layout/matrix3"/>
    <dgm:cxn modelId="{519DAF91-7DA0-4A00-827E-5384FC7C21F4}" srcId="{3EBDA048-12A9-4E0A-B890-B6DBCA5A256C}" destId="{EC1DDED3-0F71-4D2A-BCEF-5FBC43AF295B}" srcOrd="1" destOrd="0" parTransId="{E3F0BCD0-626F-4B7A-96DF-883251DC0490}" sibTransId="{BA885D56-FB60-4760-8EFD-6958A73DD9DA}"/>
    <dgm:cxn modelId="{86B2B7BE-94BD-4B0E-AC9E-9BF2480ED101}" type="presOf" srcId="{26AC355A-2CEA-4D21-8D83-B80B951157E1}" destId="{4B9E281F-16DD-4482-A8C2-82BBC0E76797}" srcOrd="0" destOrd="0" presId="urn:microsoft.com/office/officeart/2005/8/layout/matrix3"/>
    <dgm:cxn modelId="{1ECB8BE6-DC67-4AA2-AD65-97CDF15AD7BF}" type="presOf" srcId="{3EBDA048-12A9-4E0A-B890-B6DBCA5A256C}" destId="{549F563F-CEF4-459A-88F4-4AAF7B2879F6}" srcOrd="0" destOrd="0" presId="urn:microsoft.com/office/officeart/2005/8/layout/matrix3"/>
    <dgm:cxn modelId="{1A754A4F-59D9-450F-8413-DB919EF2DC7E}" type="presParOf" srcId="{549F563F-CEF4-459A-88F4-4AAF7B2879F6}" destId="{16FD4323-A30B-4F09-9424-43C0C0538D44}" srcOrd="0" destOrd="0" presId="urn:microsoft.com/office/officeart/2005/8/layout/matrix3"/>
    <dgm:cxn modelId="{6CC924A3-6188-42BA-BF5E-DB25B51F3387}" type="presParOf" srcId="{549F563F-CEF4-459A-88F4-4AAF7B2879F6}" destId="{4B9E281F-16DD-4482-A8C2-82BBC0E76797}" srcOrd="1" destOrd="0" presId="urn:microsoft.com/office/officeart/2005/8/layout/matrix3"/>
    <dgm:cxn modelId="{AB6CF2F9-6FF3-43B5-80D4-1D5B34CFC685}" type="presParOf" srcId="{549F563F-CEF4-459A-88F4-4AAF7B2879F6}" destId="{014A6E1C-4B2D-4D29-94E9-B2B1A93943C4}" srcOrd="2" destOrd="0" presId="urn:microsoft.com/office/officeart/2005/8/layout/matrix3"/>
    <dgm:cxn modelId="{140853B9-FFFC-49D5-A251-3670C067D721}" type="presParOf" srcId="{549F563F-CEF4-459A-88F4-4AAF7B2879F6}" destId="{C19C1818-36A5-4726-BF9E-48DB88D57E62}" srcOrd="3" destOrd="0" presId="urn:microsoft.com/office/officeart/2005/8/layout/matrix3"/>
    <dgm:cxn modelId="{4073E01D-4B37-45C6-B74A-7E0A1A896BBB}" type="presParOf" srcId="{549F563F-CEF4-459A-88F4-4AAF7B2879F6}" destId="{29AF0667-6BA5-40F3-B2BB-92B378B06175}"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C6CE6-A8DF-488D-80E2-5A596310F1C8}">
      <dsp:nvSpPr>
        <dsp:cNvPr id="0" name=""/>
        <dsp:cNvSpPr/>
      </dsp:nvSpPr>
      <dsp:spPr>
        <a:xfrm rot="16200000">
          <a:off x="-1110703" y="1110703"/>
          <a:ext cx="4922488" cy="2701082"/>
        </a:xfrm>
        <a:prstGeom prst="flowChartManualOperation">
          <a:avLst/>
        </a:prstGeom>
        <a:solidFill>
          <a:schemeClr val="lt1"/>
        </a:solidFill>
        <a:ln w="25400" cap="flat" cmpd="sng" algn="ctr">
          <a:solidFill>
            <a:srgbClr val="009573"/>
          </a:solidFill>
          <a:prstDash val="solid"/>
        </a:ln>
        <a:effectLst>
          <a:outerShdw blurRad="50800" dist="38100" dir="2700000" algn="tl" rotWithShape="0">
            <a:prstClr val="black">
              <a:alpha val="40000"/>
            </a:prstClr>
          </a:outerShdw>
        </a:effectLst>
      </dsp:spPr>
      <dsp:style>
        <a:lnRef idx="2">
          <a:schemeClr val="accent6"/>
        </a:lnRef>
        <a:fillRef idx="1">
          <a:schemeClr val="lt1"/>
        </a:fillRef>
        <a:effectRef idx="0">
          <a:schemeClr val="accent6"/>
        </a:effectRef>
        <a:fontRef idx="minor">
          <a:schemeClr val="dk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r>
            <a:rPr lang="en-GB" sz="2000" b="1" kern="1200" dirty="0"/>
            <a:t>Mineral Wealth</a:t>
          </a:r>
          <a:endParaRPr lang="en-GB" sz="2000" b="1" kern="1200" dirty="0">
            <a:solidFill>
              <a:srgbClr val="FF0000"/>
            </a:solidFill>
          </a:endParaRPr>
        </a:p>
        <a:p>
          <a:pPr marL="171450" lvl="1" indent="-171450" algn="l" defTabSz="800100">
            <a:lnSpc>
              <a:spcPct val="90000"/>
            </a:lnSpc>
            <a:spcBef>
              <a:spcPct val="0"/>
            </a:spcBef>
            <a:spcAft>
              <a:spcPct val="15000"/>
            </a:spcAft>
            <a:buChar char="•"/>
          </a:pPr>
          <a:r>
            <a:rPr lang="en-US" sz="1800" kern="1200" dirty="0">
              <a:solidFill>
                <a:srgbClr val="333333">
                  <a:hueOff val="0"/>
                  <a:satOff val="0"/>
                  <a:lumOff val="0"/>
                  <a:alphaOff val="0"/>
                </a:srgbClr>
              </a:solidFill>
              <a:latin typeface="Calibri"/>
              <a:ea typeface="+mn-ea"/>
              <a:cs typeface="+mn-cs"/>
            </a:rPr>
            <a:t>Greece possesses significant resources essential for green technologies, including bauxite, copper, gold and other minerals.</a:t>
          </a:r>
          <a:endParaRPr lang="en-GB" sz="1800" kern="1200" dirty="0">
            <a:solidFill>
              <a:srgbClr val="333333">
                <a:hueOff val="0"/>
                <a:satOff val="0"/>
                <a:lumOff val="0"/>
                <a:alphaOff val="0"/>
              </a:srgbClr>
            </a:solidFill>
            <a:latin typeface="Calibri"/>
            <a:ea typeface="+mn-ea"/>
            <a:cs typeface="+mn-cs"/>
          </a:endParaRPr>
        </a:p>
        <a:p>
          <a:pPr marL="171450" lvl="1" indent="-171450" algn="l" defTabSz="800100">
            <a:lnSpc>
              <a:spcPct val="90000"/>
            </a:lnSpc>
            <a:spcBef>
              <a:spcPct val="0"/>
            </a:spcBef>
            <a:spcAft>
              <a:spcPct val="15000"/>
            </a:spcAft>
            <a:buFont typeface="Arial" panose="020B0604020202020204" pitchFamily="34" charset="0"/>
            <a:buChar char="•"/>
          </a:pPr>
          <a:r>
            <a:rPr lang="en-US" sz="1800" b="0" i="0" kern="1200" dirty="0"/>
            <a:t>Potential for exploration and extraction of additional critical raw materials.</a:t>
          </a:r>
          <a:endParaRPr lang="en-GB" sz="1800" kern="1200" dirty="0">
            <a:solidFill>
              <a:srgbClr val="333333">
                <a:hueOff val="0"/>
                <a:satOff val="0"/>
                <a:lumOff val="0"/>
                <a:alphaOff val="0"/>
              </a:srgbClr>
            </a:solidFill>
            <a:latin typeface="Calibri"/>
            <a:ea typeface="+mn-ea"/>
            <a:cs typeface="+mn-cs"/>
          </a:endParaRPr>
        </a:p>
      </dsp:txBody>
      <dsp:txXfrm rot="5400000">
        <a:off x="0" y="984498"/>
        <a:ext cx="2701082" cy="2953492"/>
      </dsp:txXfrm>
    </dsp:sp>
    <dsp:sp modelId="{7C5FCA07-C205-4864-9A1A-2F2B7BAC5A1D}">
      <dsp:nvSpPr>
        <dsp:cNvPr id="0" name=""/>
        <dsp:cNvSpPr/>
      </dsp:nvSpPr>
      <dsp:spPr>
        <a:xfrm rot="16200000">
          <a:off x="1582249" y="1325419"/>
          <a:ext cx="4922488" cy="2271649"/>
        </a:xfrm>
        <a:prstGeom prst="flowChartManualOperation">
          <a:avLst/>
        </a:prstGeom>
        <a:solidFill>
          <a:schemeClr val="lt1"/>
        </a:solidFill>
        <a:ln w="25400" cap="flat" cmpd="sng" algn="ctr">
          <a:solidFill>
            <a:srgbClr val="009573"/>
          </a:solidFill>
          <a:prstDash val="solid"/>
        </a:ln>
        <a:effectLst>
          <a:outerShdw blurRad="50800" dist="38100" dir="2700000" algn="tl" rotWithShape="0">
            <a:prstClr val="black">
              <a:alpha val="40000"/>
            </a:prstClr>
          </a:outerShdw>
        </a:effectLst>
      </dsp:spPr>
      <dsp:style>
        <a:lnRef idx="2">
          <a:schemeClr val="accent6"/>
        </a:lnRef>
        <a:fillRef idx="1">
          <a:schemeClr val="lt1"/>
        </a:fillRef>
        <a:effectRef idx="0">
          <a:schemeClr val="accent6"/>
        </a:effectRef>
        <a:fontRef idx="minor">
          <a:schemeClr val="dk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r>
            <a:rPr lang="en-GB" sz="2000" b="1" kern="1200" dirty="0">
              <a:solidFill>
                <a:srgbClr val="333333">
                  <a:hueOff val="0"/>
                  <a:satOff val="0"/>
                  <a:lumOff val="0"/>
                  <a:alphaOff val="0"/>
                </a:srgbClr>
              </a:solidFill>
              <a:latin typeface="Calibri"/>
              <a:ea typeface="+mn-ea"/>
              <a:cs typeface="+mn-cs"/>
            </a:rPr>
            <a:t>Economic Growth</a:t>
          </a:r>
        </a:p>
        <a:p>
          <a:pPr marL="171450" lvl="1" indent="-171450" algn="l" defTabSz="800100">
            <a:lnSpc>
              <a:spcPct val="90000"/>
            </a:lnSpc>
            <a:spcBef>
              <a:spcPct val="0"/>
            </a:spcBef>
            <a:spcAft>
              <a:spcPct val="15000"/>
            </a:spcAft>
            <a:buChar char="•"/>
          </a:pPr>
          <a:r>
            <a:rPr lang="en-GB" sz="1800" kern="1200" dirty="0">
              <a:solidFill>
                <a:srgbClr val="333333">
                  <a:hueOff val="0"/>
                  <a:satOff val="0"/>
                  <a:lumOff val="0"/>
                  <a:alphaOff val="0"/>
                </a:srgbClr>
              </a:solidFill>
              <a:latin typeface="Calibri"/>
              <a:ea typeface="+mn-ea"/>
              <a:cs typeface="+mn-cs"/>
            </a:rPr>
            <a:t>Sector contributes significantly to Greece’s GDP.</a:t>
          </a:r>
        </a:p>
        <a:p>
          <a:pPr marL="171450" lvl="1" indent="-171450" algn="l" defTabSz="800100">
            <a:lnSpc>
              <a:spcPct val="90000"/>
            </a:lnSpc>
            <a:spcBef>
              <a:spcPct val="0"/>
            </a:spcBef>
            <a:spcAft>
              <a:spcPct val="15000"/>
            </a:spcAft>
            <a:buChar char="•"/>
          </a:pPr>
          <a:endParaRPr lang="en-GB" sz="1800" kern="1200" dirty="0">
            <a:solidFill>
              <a:srgbClr val="333333">
                <a:hueOff val="0"/>
                <a:satOff val="0"/>
                <a:lumOff val="0"/>
                <a:alphaOff val="0"/>
              </a:srgbClr>
            </a:solidFill>
            <a:latin typeface="Calibri"/>
            <a:ea typeface="+mn-ea"/>
            <a:cs typeface="+mn-cs"/>
          </a:endParaRPr>
        </a:p>
        <a:p>
          <a:pPr marL="171450" lvl="1" indent="-171450" algn="l" defTabSz="800100">
            <a:lnSpc>
              <a:spcPct val="90000"/>
            </a:lnSpc>
            <a:spcBef>
              <a:spcPct val="0"/>
            </a:spcBef>
            <a:spcAft>
              <a:spcPct val="15000"/>
            </a:spcAft>
            <a:buChar char="•"/>
          </a:pPr>
          <a:r>
            <a:rPr lang="en-US" sz="1800" b="0" i="0" kern="1200" dirty="0"/>
            <a:t>Provides direct employment for thousands and supports ancillary industries (transportation, manufacturing).</a:t>
          </a:r>
          <a:endParaRPr lang="en-GB" sz="1800" kern="1200" dirty="0">
            <a:solidFill>
              <a:srgbClr val="333333">
                <a:hueOff val="0"/>
                <a:satOff val="0"/>
                <a:lumOff val="0"/>
                <a:alphaOff val="0"/>
              </a:srgbClr>
            </a:solidFill>
            <a:latin typeface="Calibri"/>
            <a:ea typeface="+mn-ea"/>
            <a:cs typeface="+mn-cs"/>
          </a:endParaRPr>
        </a:p>
      </dsp:txBody>
      <dsp:txXfrm rot="5400000">
        <a:off x="2907668" y="984498"/>
        <a:ext cx="2271649" cy="2953492"/>
      </dsp:txXfrm>
    </dsp:sp>
    <dsp:sp modelId="{91AC3E9F-F2AD-40DA-8E10-52986E029A88}">
      <dsp:nvSpPr>
        <dsp:cNvPr id="0" name=""/>
        <dsp:cNvSpPr/>
      </dsp:nvSpPr>
      <dsp:spPr>
        <a:xfrm rot="16200000">
          <a:off x="3990225" y="1325419"/>
          <a:ext cx="4922488" cy="2271649"/>
        </a:xfrm>
        <a:prstGeom prst="flowChartManualOperation">
          <a:avLst/>
        </a:prstGeom>
        <a:solidFill>
          <a:schemeClr val="lt1"/>
        </a:solidFill>
        <a:ln w="25400" cap="flat" cmpd="sng" algn="ctr">
          <a:solidFill>
            <a:srgbClr val="009573"/>
          </a:solidFill>
          <a:prstDash val="solid"/>
        </a:ln>
        <a:effectLst>
          <a:outerShdw blurRad="50800" dist="38100" dir="2700000" algn="tl" rotWithShape="0">
            <a:prstClr val="black">
              <a:alpha val="40000"/>
            </a:prstClr>
          </a:outerShdw>
        </a:effectLst>
      </dsp:spPr>
      <dsp:style>
        <a:lnRef idx="2">
          <a:schemeClr val="accent6"/>
        </a:lnRef>
        <a:fillRef idx="1">
          <a:schemeClr val="lt1"/>
        </a:fillRef>
        <a:effectRef idx="0">
          <a:schemeClr val="accent6"/>
        </a:effectRef>
        <a:fontRef idx="minor">
          <a:schemeClr val="dk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r>
            <a:rPr lang="en-GB" sz="2000" b="1" kern="1200" dirty="0">
              <a:solidFill>
                <a:srgbClr val="333333">
                  <a:hueOff val="0"/>
                  <a:satOff val="0"/>
                  <a:lumOff val="0"/>
                  <a:alphaOff val="0"/>
                </a:srgbClr>
              </a:solidFill>
              <a:latin typeface="Calibri"/>
              <a:ea typeface="+mn-ea"/>
              <a:cs typeface="+mn-cs"/>
            </a:rPr>
            <a:t>EU Resilience</a:t>
          </a:r>
          <a:endParaRPr lang="en-GB" sz="2000" b="1" kern="1200" dirty="0"/>
        </a:p>
        <a:p>
          <a:pPr marL="171450" lvl="1" indent="-171450" algn="l" defTabSz="800100">
            <a:lnSpc>
              <a:spcPct val="90000"/>
            </a:lnSpc>
            <a:spcBef>
              <a:spcPct val="0"/>
            </a:spcBef>
            <a:spcAft>
              <a:spcPct val="15000"/>
            </a:spcAft>
            <a:buChar char="•"/>
          </a:pPr>
          <a:r>
            <a:rPr lang="en-US" sz="1800" b="0" i="0" kern="1200" dirty="0"/>
            <a:t>Greece can help ensure a steady flow of essential materials to European markets, thereby supporting economic stability and growth.</a:t>
          </a:r>
          <a:endParaRPr lang="en-GB" sz="1800" kern="1200" dirty="0">
            <a:solidFill>
              <a:srgbClr val="333333">
                <a:hueOff val="0"/>
                <a:satOff val="0"/>
                <a:lumOff val="0"/>
                <a:alphaOff val="0"/>
              </a:srgbClr>
            </a:solidFill>
            <a:latin typeface="Calibri"/>
            <a:ea typeface="+mn-ea"/>
            <a:cs typeface="+mn-cs"/>
          </a:endParaRPr>
        </a:p>
        <a:p>
          <a:pPr marL="171450" lvl="1" indent="-171450" algn="l" defTabSz="711200">
            <a:lnSpc>
              <a:spcPct val="90000"/>
            </a:lnSpc>
            <a:spcBef>
              <a:spcPct val="0"/>
            </a:spcBef>
            <a:spcAft>
              <a:spcPct val="15000"/>
            </a:spcAft>
            <a:buChar char="•"/>
          </a:pPr>
          <a:endParaRPr lang="en-GB" sz="1600" kern="1200" dirty="0"/>
        </a:p>
      </dsp:txBody>
      <dsp:txXfrm rot="5400000">
        <a:off x="5315644" y="984498"/>
        <a:ext cx="2271649" cy="29534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893F98-5DD5-4F0D-A4CA-D114A02D6CC6}">
      <dsp:nvSpPr>
        <dsp:cNvPr id="0" name=""/>
        <dsp:cNvSpPr/>
      </dsp:nvSpPr>
      <dsp:spPr>
        <a:xfrm>
          <a:off x="2033" y="0"/>
          <a:ext cx="2131445" cy="4393098"/>
        </a:xfrm>
        <a:prstGeom prst="roundRect">
          <a:avLst>
            <a:gd name="adj" fmla="val 10000"/>
          </a:avLst>
        </a:prstGeom>
        <a:solidFill>
          <a:schemeClr val="lt1"/>
        </a:solidFill>
        <a:ln w="25400" cap="flat" cmpd="sng" algn="ctr">
          <a:solidFill>
            <a:srgbClr val="1E9A7F"/>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b="1" i="0" kern="1200" baseline="0" dirty="0">
              <a:solidFill>
                <a:srgbClr val="13244D"/>
              </a:solidFill>
            </a:rPr>
            <a:t>Streamlined Licensing and Growth: </a:t>
          </a:r>
        </a:p>
        <a:p>
          <a:pPr marL="0" lvl="0" indent="0" algn="ctr" defTabSz="711200">
            <a:lnSpc>
              <a:spcPct val="90000"/>
            </a:lnSpc>
            <a:spcBef>
              <a:spcPct val="0"/>
            </a:spcBef>
            <a:spcAft>
              <a:spcPct val="35000"/>
            </a:spcAft>
            <a:buNone/>
          </a:pPr>
          <a:r>
            <a:rPr lang="en-GB" sz="1600" b="0" i="0" kern="1200" baseline="0" dirty="0">
              <a:solidFill>
                <a:srgbClr val="13244D"/>
              </a:solidFill>
            </a:rPr>
            <a:t>Boosts Greek sector for projects to proceed faster encouraging investment. </a:t>
          </a:r>
          <a:endParaRPr lang="en-GB" sz="1600" kern="1200" dirty="0">
            <a:solidFill>
              <a:srgbClr val="13244D"/>
            </a:solidFill>
          </a:endParaRPr>
        </a:p>
      </dsp:txBody>
      <dsp:txXfrm>
        <a:off x="2033" y="1757239"/>
        <a:ext cx="2131445" cy="1757239"/>
      </dsp:txXfrm>
    </dsp:sp>
    <dsp:sp modelId="{92B18BA8-B2E9-4F57-9524-8149115F5F9C}">
      <dsp:nvSpPr>
        <dsp:cNvPr id="0" name=""/>
        <dsp:cNvSpPr/>
      </dsp:nvSpPr>
      <dsp:spPr>
        <a:xfrm>
          <a:off x="336305" y="263585"/>
          <a:ext cx="1462901" cy="1462901"/>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rgbClr val="1E9A7F"/>
          </a:solidFill>
          <a:prstDash val="solid"/>
        </a:ln>
        <a:effectLst/>
      </dsp:spPr>
      <dsp:style>
        <a:lnRef idx="2">
          <a:scrgbClr r="0" g="0" b="0"/>
        </a:lnRef>
        <a:fillRef idx="1">
          <a:scrgbClr r="0" g="0" b="0"/>
        </a:fillRef>
        <a:effectRef idx="0">
          <a:scrgbClr r="0" g="0" b="0"/>
        </a:effectRef>
        <a:fontRef idx="minor"/>
      </dsp:style>
    </dsp:sp>
    <dsp:sp modelId="{023A478A-25F5-45F3-8E92-2BAA24C19148}">
      <dsp:nvSpPr>
        <dsp:cNvPr id="0" name=""/>
        <dsp:cNvSpPr/>
      </dsp:nvSpPr>
      <dsp:spPr>
        <a:xfrm>
          <a:off x="2197422" y="0"/>
          <a:ext cx="2131445" cy="4393098"/>
        </a:xfrm>
        <a:prstGeom prst="roundRect">
          <a:avLst>
            <a:gd name="adj" fmla="val 10000"/>
          </a:avLst>
        </a:prstGeom>
        <a:solidFill>
          <a:schemeClr val="lt1">
            <a:hueOff val="0"/>
            <a:satOff val="0"/>
            <a:lumOff val="0"/>
            <a:alphaOff val="0"/>
          </a:schemeClr>
        </a:solidFill>
        <a:ln w="25400" cap="flat" cmpd="sng" algn="ctr">
          <a:solidFill>
            <a:srgbClr val="1E9A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b="1" i="0" kern="1200" baseline="0" dirty="0">
              <a:solidFill>
                <a:srgbClr val="13244D"/>
              </a:solidFill>
            </a:rPr>
            <a:t>Increased Financial Support for Innovation: </a:t>
          </a:r>
        </a:p>
        <a:p>
          <a:pPr marL="0" lvl="0" indent="0" algn="ctr" defTabSz="711200">
            <a:lnSpc>
              <a:spcPct val="90000"/>
            </a:lnSpc>
            <a:spcBef>
              <a:spcPct val="0"/>
            </a:spcBef>
            <a:spcAft>
              <a:spcPct val="35000"/>
            </a:spcAft>
            <a:buNone/>
          </a:pPr>
          <a:r>
            <a:rPr lang="en-GB" sz="1600" b="0" i="0" kern="1200" baseline="0" dirty="0">
              <a:solidFill>
                <a:srgbClr val="13244D"/>
              </a:solidFill>
            </a:rPr>
            <a:t>More accessible Financing for sustainable projects in mining. </a:t>
          </a:r>
          <a:endParaRPr lang="en-GB" sz="1600" kern="1200" dirty="0">
            <a:solidFill>
              <a:srgbClr val="13244D"/>
            </a:solidFill>
          </a:endParaRPr>
        </a:p>
      </dsp:txBody>
      <dsp:txXfrm>
        <a:off x="2197422" y="1757239"/>
        <a:ext cx="2131445" cy="1757239"/>
      </dsp:txXfrm>
    </dsp:sp>
    <dsp:sp modelId="{EF266DA8-1419-46B9-8A17-627B9E8CB0B6}">
      <dsp:nvSpPr>
        <dsp:cNvPr id="0" name=""/>
        <dsp:cNvSpPr/>
      </dsp:nvSpPr>
      <dsp:spPr>
        <a:xfrm>
          <a:off x="2531694" y="263585"/>
          <a:ext cx="1462901" cy="1462901"/>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rgbClr val="1E9A7F"/>
          </a:solidFill>
          <a:prstDash val="solid"/>
        </a:ln>
        <a:effectLst/>
      </dsp:spPr>
      <dsp:style>
        <a:lnRef idx="2">
          <a:scrgbClr r="0" g="0" b="0"/>
        </a:lnRef>
        <a:fillRef idx="1">
          <a:scrgbClr r="0" g="0" b="0"/>
        </a:fillRef>
        <a:effectRef idx="0">
          <a:scrgbClr r="0" g="0" b="0"/>
        </a:effectRef>
        <a:fontRef idx="minor"/>
      </dsp:style>
    </dsp:sp>
    <dsp:sp modelId="{79E6BEF4-E000-4F1F-A337-335E39EA13FC}">
      <dsp:nvSpPr>
        <dsp:cNvPr id="0" name=""/>
        <dsp:cNvSpPr/>
      </dsp:nvSpPr>
      <dsp:spPr>
        <a:xfrm>
          <a:off x="4400719" y="0"/>
          <a:ext cx="2131445" cy="4393098"/>
        </a:xfrm>
        <a:prstGeom prst="roundRect">
          <a:avLst>
            <a:gd name="adj" fmla="val 10000"/>
          </a:avLst>
        </a:prstGeom>
        <a:solidFill>
          <a:schemeClr val="lt1"/>
        </a:solidFill>
        <a:ln w="25400" cap="flat" cmpd="sng" algn="ctr">
          <a:solidFill>
            <a:srgbClr val="1E9A7F"/>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b="1" i="0" kern="1200" baseline="0" dirty="0">
              <a:solidFill>
                <a:srgbClr val="13244D"/>
              </a:solidFill>
            </a:rPr>
            <a:t>Incentives for Advancing Technology: </a:t>
          </a:r>
        </a:p>
        <a:p>
          <a:pPr marL="0" lvl="0" indent="0" algn="ctr" defTabSz="711200">
            <a:lnSpc>
              <a:spcPct val="90000"/>
            </a:lnSpc>
            <a:spcBef>
              <a:spcPct val="0"/>
            </a:spcBef>
            <a:spcAft>
              <a:spcPct val="35000"/>
            </a:spcAft>
            <a:buNone/>
          </a:pPr>
          <a:r>
            <a:rPr lang="en-GB" sz="1600" b="0" i="0" kern="1200" baseline="0" dirty="0">
              <a:solidFill>
                <a:srgbClr val="13244D"/>
              </a:solidFill>
            </a:rPr>
            <a:t>Promotes investment in technology that reduces environmental impact. </a:t>
          </a:r>
          <a:endParaRPr lang="en-GB" sz="1600" kern="1200" dirty="0">
            <a:solidFill>
              <a:srgbClr val="13244D"/>
            </a:solidFill>
          </a:endParaRPr>
        </a:p>
      </dsp:txBody>
      <dsp:txXfrm>
        <a:off x="4400719" y="1757239"/>
        <a:ext cx="2131445" cy="1757239"/>
      </dsp:txXfrm>
    </dsp:sp>
    <dsp:sp modelId="{D429806E-D9A8-4EB0-B7E5-9C994008F896}">
      <dsp:nvSpPr>
        <dsp:cNvPr id="0" name=""/>
        <dsp:cNvSpPr/>
      </dsp:nvSpPr>
      <dsp:spPr>
        <a:xfrm>
          <a:off x="4727083" y="263585"/>
          <a:ext cx="1462901" cy="1462901"/>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rgbClr val="1E9A7F"/>
          </a:solidFill>
          <a:prstDash val="solid"/>
        </a:ln>
        <a:effectLst/>
      </dsp:spPr>
      <dsp:style>
        <a:lnRef idx="2">
          <a:scrgbClr r="0" g="0" b="0"/>
        </a:lnRef>
        <a:fillRef idx="1">
          <a:scrgbClr r="0" g="0" b="0"/>
        </a:fillRef>
        <a:effectRef idx="0">
          <a:scrgbClr r="0" g="0" b="0"/>
        </a:effectRef>
        <a:fontRef idx="minor"/>
      </dsp:style>
    </dsp:sp>
    <dsp:sp modelId="{0634C3C5-B903-4B9C-84D5-2609292B800E}">
      <dsp:nvSpPr>
        <dsp:cNvPr id="0" name=""/>
        <dsp:cNvSpPr/>
      </dsp:nvSpPr>
      <dsp:spPr>
        <a:xfrm>
          <a:off x="6588200" y="0"/>
          <a:ext cx="2131445" cy="4393098"/>
        </a:xfrm>
        <a:prstGeom prst="roundRect">
          <a:avLst>
            <a:gd name="adj" fmla="val 10000"/>
          </a:avLst>
        </a:prstGeom>
        <a:solidFill>
          <a:schemeClr val="lt1">
            <a:hueOff val="0"/>
            <a:satOff val="0"/>
            <a:lumOff val="0"/>
            <a:alphaOff val="0"/>
          </a:schemeClr>
        </a:solidFill>
        <a:ln w="25400" cap="flat" cmpd="sng" algn="ctr">
          <a:solidFill>
            <a:srgbClr val="1E9A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i="0" kern="1200" dirty="0">
              <a:solidFill>
                <a:srgbClr val="13244D"/>
              </a:solidFill>
            </a:rPr>
            <a:t>Establishment of a large-scale skills partnership:</a:t>
          </a:r>
        </a:p>
        <a:p>
          <a:pPr marL="0" lvl="0" indent="0" algn="ctr" defTabSz="711200">
            <a:lnSpc>
              <a:spcPct val="90000"/>
            </a:lnSpc>
            <a:spcBef>
              <a:spcPct val="0"/>
            </a:spcBef>
            <a:spcAft>
              <a:spcPct val="35000"/>
            </a:spcAft>
            <a:buNone/>
          </a:pPr>
          <a:r>
            <a:rPr lang="en-US" sz="1600" b="0" i="0" kern="1200" dirty="0">
              <a:solidFill>
                <a:srgbClr val="13244D"/>
              </a:solidFill>
            </a:rPr>
            <a:t>Fosters skills development and creates employment opportunities</a:t>
          </a:r>
          <a:endParaRPr lang="en-US" sz="1600" kern="1200" dirty="0">
            <a:solidFill>
              <a:srgbClr val="13244D"/>
            </a:solidFill>
          </a:endParaRPr>
        </a:p>
      </dsp:txBody>
      <dsp:txXfrm>
        <a:off x="6588200" y="1757239"/>
        <a:ext cx="2131445" cy="1757239"/>
      </dsp:txXfrm>
    </dsp:sp>
    <dsp:sp modelId="{22A7F984-2794-4C86-9A0E-052B9119FC65}">
      <dsp:nvSpPr>
        <dsp:cNvPr id="0" name=""/>
        <dsp:cNvSpPr/>
      </dsp:nvSpPr>
      <dsp:spPr>
        <a:xfrm>
          <a:off x="6922472" y="263585"/>
          <a:ext cx="1462901" cy="1462901"/>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solidFill>
            <a:srgbClr val="1E9A7F"/>
          </a:solidFill>
          <a:prstDash val="solid"/>
        </a:ln>
        <a:effectLst/>
      </dsp:spPr>
      <dsp:style>
        <a:lnRef idx="2">
          <a:scrgbClr r="0" g="0" b="0"/>
        </a:lnRef>
        <a:fillRef idx="1">
          <a:scrgbClr r="0" g="0" b="0"/>
        </a:fillRef>
        <a:effectRef idx="0">
          <a:scrgbClr r="0" g="0" b="0"/>
        </a:effectRef>
        <a:fontRef idx="minor"/>
      </dsp:style>
    </dsp:sp>
    <dsp:sp modelId="{47B570A5-AE4D-4E09-8BD2-2772E4E1C821}">
      <dsp:nvSpPr>
        <dsp:cNvPr id="0" name=""/>
        <dsp:cNvSpPr/>
      </dsp:nvSpPr>
      <dsp:spPr>
        <a:xfrm>
          <a:off x="348867" y="3514478"/>
          <a:ext cx="8023945" cy="658964"/>
        </a:xfrm>
        <a:prstGeom prst="leftRightArrow">
          <a:avLst/>
        </a:prstGeom>
        <a:solidFill>
          <a:srgbClr val="1E9A7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F58DA-E23A-4DC7-BB75-DD17CE03D420}">
      <dsp:nvSpPr>
        <dsp:cNvPr id="0" name=""/>
        <dsp:cNvSpPr/>
      </dsp:nvSpPr>
      <dsp:spPr>
        <a:xfrm>
          <a:off x="1354740" y="337489"/>
          <a:ext cx="1259772" cy="818852"/>
        </a:xfrm>
        <a:prstGeom prst="roundRect">
          <a:avLst/>
        </a:prstGeom>
        <a:solidFill>
          <a:srgbClr val="1E9A7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GB" sz="1050" b="0" i="0" kern="1200" baseline="0"/>
            <a:t>Implementation of </a:t>
          </a:r>
          <a:r>
            <a:rPr lang="en-GB" sz="1050" b="1" i="0" kern="1200" baseline="0"/>
            <a:t>Industry 4.0 technologies for </a:t>
          </a:r>
          <a:r>
            <a:rPr lang="en-GB" sz="1050" b="0" i="0" kern="1200" baseline="0"/>
            <a:t>efficiency and safety</a:t>
          </a:r>
          <a:endParaRPr lang="en-GB" sz="1050" kern="1200"/>
        </a:p>
      </dsp:txBody>
      <dsp:txXfrm>
        <a:off x="1394713" y="377462"/>
        <a:ext cx="1179826" cy="738906"/>
      </dsp:txXfrm>
    </dsp:sp>
    <dsp:sp modelId="{B106E208-8549-4464-973A-871DD0904892}">
      <dsp:nvSpPr>
        <dsp:cNvPr id="0" name=""/>
        <dsp:cNvSpPr/>
      </dsp:nvSpPr>
      <dsp:spPr>
        <a:xfrm>
          <a:off x="630477" y="746915"/>
          <a:ext cx="2708298" cy="2708298"/>
        </a:xfrm>
        <a:custGeom>
          <a:avLst/>
          <a:gdLst/>
          <a:ahLst/>
          <a:cxnLst/>
          <a:rect l="0" t="0" r="0" b="0"/>
          <a:pathLst>
            <a:path>
              <a:moveTo>
                <a:pt x="1993130" y="160238"/>
              </a:moveTo>
              <a:arcTo wR="1354149" hR="1354149" stAng="17889342" swAng="2628598"/>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3BF4F41-9755-4C7E-A48E-CFF116667FAC}">
      <dsp:nvSpPr>
        <dsp:cNvPr id="0" name=""/>
        <dsp:cNvSpPr/>
      </dsp:nvSpPr>
      <dsp:spPr>
        <a:xfrm>
          <a:off x="2708889" y="1691638"/>
          <a:ext cx="1259772" cy="818852"/>
        </a:xfrm>
        <a:prstGeom prst="roundRect">
          <a:avLst/>
        </a:prstGeom>
        <a:solidFill>
          <a:srgbClr val="1E9A7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GB" sz="1050" b="0" i="0" kern="1200"/>
            <a:t>Adoption of </a:t>
          </a:r>
          <a:r>
            <a:rPr lang="en-GB" sz="1050" b="1" i="0" kern="1200"/>
            <a:t>remote operations and automation</a:t>
          </a:r>
          <a:endParaRPr lang="en-GB" sz="1050" b="1" kern="1200"/>
        </a:p>
      </dsp:txBody>
      <dsp:txXfrm>
        <a:off x="2748862" y="1731611"/>
        <a:ext cx="1179826" cy="738906"/>
      </dsp:txXfrm>
    </dsp:sp>
    <dsp:sp modelId="{9C0C1C93-D489-4B61-B8CB-545319C86422}">
      <dsp:nvSpPr>
        <dsp:cNvPr id="0" name=""/>
        <dsp:cNvSpPr/>
      </dsp:nvSpPr>
      <dsp:spPr>
        <a:xfrm>
          <a:off x="630477" y="746915"/>
          <a:ext cx="2708298" cy="2708298"/>
        </a:xfrm>
        <a:custGeom>
          <a:avLst/>
          <a:gdLst/>
          <a:ahLst/>
          <a:cxnLst/>
          <a:rect l="0" t="0" r="0" b="0"/>
          <a:pathLst>
            <a:path>
              <a:moveTo>
                <a:pt x="2641770" y="1773376"/>
              </a:moveTo>
              <a:arcTo wR="1354149" hR="1354149" stAng="1082061" swAng="2628598"/>
            </a:path>
          </a:pathLst>
        </a:custGeom>
        <a:noFill/>
        <a:ln w="9525" cap="flat" cmpd="sng" algn="ctr">
          <a:solidFill>
            <a:srgbClr val="1E9A7F"/>
          </a:solidFill>
          <a:prstDash val="solid"/>
        </a:ln>
        <a:effectLst/>
      </dsp:spPr>
      <dsp:style>
        <a:lnRef idx="1">
          <a:scrgbClr r="0" g="0" b="0"/>
        </a:lnRef>
        <a:fillRef idx="0">
          <a:scrgbClr r="0" g="0" b="0"/>
        </a:fillRef>
        <a:effectRef idx="0">
          <a:scrgbClr r="0" g="0" b="0"/>
        </a:effectRef>
        <a:fontRef idx="minor"/>
      </dsp:style>
    </dsp:sp>
    <dsp:sp modelId="{DAD0261F-DF9B-4B08-B6E2-782641325D21}">
      <dsp:nvSpPr>
        <dsp:cNvPr id="0" name=""/>
        <dsp:cNvSpPr/>
      </dsp:nvSpPr>
      <dsp:spPr>
        <a:xfrm>
          <a:off x="1354740" y="3045788"/>
          <a:ext cx="1259772" cy="818852"/>
        </a:xfrm>
        <a:prstGeom prst="roundRect">
          <a:avLst/>
        </a:prstGeom>
        <a:solidFill>
          <a:srgbClr val="1E9A7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GB" sz="1050" b="0" i="0" kern="1200"/>
            <a:t>Digital solutions for </a:t>
          </a:r>
          <a:r>
            <a:rPr lang="en-GB" sz="1050" b="1" i="0" kern="1200"/>
            <a:t>supply chain transparency</a:t>
          </a:r>
          <a:endParaRPr lang="en-GB" sz="1050" b="1" kern="1200"/>
        </a:p>
      </dsp:txBody>
      <dsp:txXfrm>
        <a:off x="1394713" y="3085761"/>
        <a:ext cx="1179826" cy="738906"/>
      </dsp:txXfrm>
    </dsp:sp>
    <dsp:sp modelId="{EEF64A96-B6F9-49F7-B954-D4ED6EB920CF}">
      <dsp:nvSpPr>
        <dsp:cNvPr id="0" name=""/>
        <dsp:cNvSpPr/>
      </dsp:nvSpPr>
      <dsp:spPr>
        <a:xfrm>
          <a:off x="630477" y="746915"/>
          <a:ext cx="2708298" cy="2708298"/>
        </a:xfrm>
        <a:custGeom>
          <a:avLst/>
          <a:gdLst/>
          <a:ahLst/>
          <a:cxnLst/>
          <a:rect l="0" t="0" r="0" b="0"/>
          <a:pathLst>
            <a:path>
              <a:moveTo>
                <a:pt x="715168" y="2548060"/>
              </a:moveTo>
              <a:arcTo wR="1354149" hR="1354149" stAng="7089342" swAng="2628598"/>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FADA16E-5781-445E-8F9A-83943D0DA691}">
      <dsp:nvSpPr>
        <dsp:cNvPr id="0" name=""/>
        <dsp:cNvSpPr/>
      </dsp:nvSpPr>
      <dsp:spPr>
        <a:xfrm>
          <a:off x="591" y="1691638"/>
          <a:ext cx="1259772" cy="818852"/>
        </a:xfrm>
        <a:prstGeom prst="roundRect">
          <a:avLst/>
        </a:prstGeom>
        <a:solidFill>
          <a:srgbClr val="1E9A7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GB" sz="1050" b="0" i="0" kern="1200"/>
            <a:t>Investment in </a:t>
          </a:r>
          <a:r>
            <a:rPr lang="en-GB" sz="1050" b="1" i="0" kern="1200"/>
            <a:t>training programs </a:t>
          </a:r>
          <a:r>
            <a:rPr lang="en-GB" sz="1050" b="0" i="0" kern="1200"/>
            <a:t>using </a:t>
          </a:r>
          <a:r>
            <a:rPr lang="en-GB" sz="1050" b="1" i="0" kern="1200"/>
            <a:t>virtual and augmented reality</a:t>
          </a:r>
          <a:endParaRPr lang="en-GB" sz="1050" b="1" kern="1200"/>
        </a:p>
      </dsp:txBody>
      <dsp:txXfrm>
        <a:off x="40564" y="1731611"/>
        <a:ext cx="1179826" cy="738906"/>
      </dsp:txXfrm>
    </dsp:sp>
    <dsp:sp modelId="{CE0ADC7C-9998-4B42-94EF-23317A0CEFF4}">
      <dsp:nvSpPr>
        <dsp:cNvPr id="0" name=""/>
        <dsp:cNvSpPr/>
      </dsp:nvSpPr>
      <dsp:spPr>
        <a:xfrm>
          <a:off x="630477" y="746915"/>
          <a:ext cx="2708298" cy="2708298"/>
        </a:xfrm>
        <a:custGeom>
          <a:avLst/>
          <a:gdLst/>
          <a:ahLst/>
          <a:cxnLst/>
          <a:rect l="0" t="0" r="0" b="0"/>
          <a:pathLst>
            <a:path>
              <a:moveTo>
                <a:pt x="66527" y="934922"/>
              </a:moveTo>
              <a:arcTo wR="1354149" hR="1354149" stAng="11882061" swAng="2628598"/>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23DBDD-C1AB-4ED2-BD91-F16D8E92D764}">
      <dsp:nvSpPr>
        <dsp:cNvPr id="0" name=""/>
        <dsp:cNvSpPr/>
      </dsp:nvSpPr>
      <dsp:spPr>
        <a:xfrm>
          <a:off x="0" y="48151"/>
          <a:ext cx="3296217" cy="556920"/>
        </a:xfrm>
        <a:prstGeom prst="roundRect">
          <a:avLst/>
        </a:prstGeom>
        <a:solidFill>
          <a:srgbClr val="1E9A7F"/>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Campus Network: Leading-edge / Innovative 4G/LTE network</a:t>
          </a:r>
          <a:r>
            <a:rPr lang="el-GR" sz="1400" b="1" kern="1200"/>
            <a:t> (</a:t>
          </a:r>
          <a:r>
            <a:rPr lang="en-GB" sz="1400" b="1" kern="1200"/>
            <a:t>by Cosmote) </a:t>
          </a:r>
          <a:endParaRPr lang="en-GB" sz="1400" kern="1200"/>
        </a:p>
      </dsp:txBody>
      <dsp:txXfrm>
        <a:off x="27187" y="75338"/>
        <a:ext cx="3241843" cy="502546"/>
      </dsp:txXfrm>
    </dsp:sp>
    <dsp:sp modelId="{1BD68EA5-CD71-4E5D-9567-472742084740}">
      <dsp:nvSpPr>
        <dsp:cNvPr id="0" name=""/>
        <dsp:cNvSpPr/>
      </dsp:nvSpPr>
      <dsp:spPr>
        <a:xfrm>
          <a:off x="0" y="605071"/>
          <a:ext cx="3296217" cy="1912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55"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b="1" kern="1200" dirty="0"/>
            <a:t>Remote Blasting</a:t>
          </a:r>
          <a:endParaRPr lang="en-GB" sz="1100" kern="1200" dirty="0"/>
        </a:p>
        <a:p>
          <a:pPr marL="57150" lvl="1" indent="-57150" algn="l" defTabSz="488950">
            <a:lnSpc>
              <a:spcPct val="90000"/>
            </a:lnSpc>
            <a:spcBef>
              <a:spcPct val="0"/>
            </a:spcBef>
            <a:spcAft>
              <a:spcPct val="20000"/>
            </a:spcAft>
            <a:buChar char="•"/>
          </a:pPr>
          <a:r>
            <a:rPr lang="en-US" sz="1100" b="1" kern="1200"/>
            <a:t>Remote mucking </a:t>
          </a:r>
          <a:r>
            <a:rPr lang="en-US" sz="1100" kern="1200"/>
            <a:t>(in collaboration with Sandvik for loaders)</a:t>
          </a:r>
          <a:endParaRPr lang="en-GB" sz="1100" kern="1200"/>
        </a:p>
        <a:p>
          <a:pPr marL="57150" lvl="1" indent="-57150" algn="l" defTabSz="488950">
            <a:lnSpc>
              <a:spcPct val="90000"/>
            </a:lnSpc>
            <a:spcBef>
              <a:spcPct val="0"/>
            </a:spcBef>
            <a:spcAft>
              <a:spcPct val="20000"/>
            </a:spcAft>
            <a:buChar char="•"/>
          </a:pPr>
          <a:r>
            <a:rPr lang="en-US" sz="1100" b="1" kern="1200"/>
            <a:t>Vehicle Telematics</a:t>
          </a:r>
          <a:endParaRPr lang="en-GB" sz="1100" kern="1200"/>
        </a:p>
        <a:p>
          <a:pPr marL="57150" lvl="1" indent="-57150" algn="l" defTabSz="488950">
            <a:lnSpc>
              <a:spcPct val="90000"/>
            </a:lnSpc>
            <a:spcBef>
              <a:spcPct val="0"/>
            </a:spcBef>
            <a:spcAft>
              <a:spcPct val="20000"/>
            </a:spcAft>
            <a:buChar char="•"/>
          </a:pPr>
          <a:r>
            <a:rPr lang="en-US" sz="1100" b="1" kern="1200"/>
            <a:t>Ventilation on Demand </a:t>
          </a:r>
          <a:r>
            <a:rPr lang="en-US" sz="1100" kern="1200">
              <a:sym typeface="Wingdings" panose="05000000000000000000" pitchFamily="2" charset="2"/>
            </a:rPr>
            <a:t></a:t>
          </a:r>
          <a:r>
            <a:rPr lang="en-US" sz="1100" kern="1200"/>
            <a:t> Phase I: Remote monitoring and management of fans in progress → Required amount of clean air only to active work fronts.</a:t>
          </a:r>
          <a:endParaRPr lang="en-GB" sz="1100" kern="1200"/>
        </a:p>
        <a:p>
          <a:pPr marL="57150" lvl="1" indent="-57150" algn="l" defTabSz="488950">
            <a:lnSpc>
              <a:spcPct val="90000"/>
            </a:lnSpc>
            <a:spcBef>
              <a:spcPct val="0"/>
            </a:spcBef>
            <a:spcAft>
              <a:spcPct val="20000"/>
            </a:spcAft>
            <a:buChar char="•"/>
          </a:pPr>
          <a:r>
            <a:rPr lang="en-US" sz="1100" b="1" kern="1200"/>
            <a:t>Control room at the surface</a:t>
          </a:r>
          <a:r>
            <a:rPr lang="en-US" sz="1100" kern="1200"/>
            <a:t>: non-stop control of the network and its cycle in real time, ensuring safety and productivity for operations on the site. </a:t>
          </a:r>
          <a:endParaRPr lang="en-GB" sz="1100" kern="1200"/>
        </a:p>
      </dsp:txBody>
      <dsp:txXfrm>
        <a:off x="0" y="605071"/>
        <a:ext cx="3296217" cy="1912680"/>
      </dsp:txXfrm>
    </dsp:sp>
    <dsp:sp modelId="{F8F65D78-EFBC-4289-B2B2-44C838FF25C5}">
      <dsp:nvSpPr>
        <dsp:cNvPr id="0" name=""/>
        <dsp:cNvSpPr/>
      </dsp:nvSpPr>
      <dsp:spPr>
        <a:xfrm>
          <a:off x="0" y="2517751"/>
          <a:ext cx="3296217" cy="556920"/>
        </a:xfrm>
        <a:prstGeom prst="roundRect">
          <a:avLst/>
        </a:prstGeom>
        <a:solidFill>
          <a:srgbClr val="1E9A7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Other Innovative Technologies</a:t>
          </a:r>
          <a:endParaRPr lang="en-GB" sz="1400" kern="1200"/>
        </a:p>
      </dsp:txBody>
      <dsp:txXfrm>
        <a:off x="27187" y="2544938"/>
        <a:ext cx="3241843" cy="502546"/>
      </dsp:txXfrm>
    </dsp:sp>
    <dsp:sp modelId="{260A544A-7DD1-4A59-97CE-6695DA8C54D1}">
      <dsp:nvSpPr>
        <dsp:cNvPr id="0" name=""/>
        <dsp:cNvSpPr/>
      </dsp:nvSpPr>
      <dsp:spPr>
        <a:xfrm>
          <a:off x="0" y="3074671"/>
          <a:ext cx="3296217" cy="1796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55"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b="1" kern="1200"/>
            <a:t>Underground Safety Monitoring system: </a:t>
          </a:r>
          <a:r>
            <a:rPr lang="en-US" sz="1100" kern="1200"/>
            <a:t>personal protective equipment of the personnel for precise and real-time location of the underground mining workers.</a:t>
          </a:r>
          <a:endParaRPr lang="en-GB" sz="1100" kern="1200"/>
        </a:p>
        <a:p>
          <a:pPr marL="57150" lvl="1" indent="-57150" algn="l" defTabSz="488950">
            <a:lnSpc>
              <a:spcPct val="90000"/>
            </a:lnSpc>
            <a:spcBef>
              <a:spcPct val="0"/>
            </a:spcBef>
            <a:spcAft>
              <a:spcPct val="20000"/>
            </a:spcAft>
            <a:buChar char="•"/>
          </a:pPr>
          <a:r>
            <a:rPr lang="en-US" sz="1100" b="1" kern="1200"/>
            <a:t>Experiential Learning Programs / Training &amp; Educational Center in Mavres Petres </a:t>
          </a:r>
          <a:r>
            <a:rPr lang="en-US" sz="1100" kern="1200"/>
            <a:t>(Specialised area with 2 simulators on interactive features) </a:t>
          </a:r>
          <a:r>
            <a:rPr lang="en-US" sz="1100" kern="1200">
              <a:sym typeface="Wingdings" panose="05000000000000000000" pitchFamily="2" charset="2"/>
            </a:rPr>
            <a:t></a:t>
          </a:r>
          <a:r>
            <a:rPr lang="en-US" sz="1100" kern="1200"/>
            <a:t> for continuous training of HG personnel in virtual reality conditions.</a:t>
          </a:r>
          <a:endParaRPr lang="en-GB" sz="1100" kern="1200"/>
        </a:p>
        <a:p>
          <a:pPr marL="57150" lvl="1" indent="-57150" algn="l" defTabSz="488950">
            <a:lnSpc>
              <a:spcPct val="90000"/>
            </a:lnSpc>
            <a:spcBef>
              <a:spcPct val="0"/>
            </a:spcBef>
            <a:spcAft>
              <a:spcPct val="20000"/>
            </a:spcAft>
            <a:buChar char="•"/>
          </a:pPr>
          <a:r>
            <a:rPr lang="en-US" sz="1100" b="1" kern="1200"/>
            <a:t>FLAIM Trainer System</a:t>
          </a:r>
          <a:r>
            <a:rPr lang="en-US" sz="1100" kern="1200"/>
            <a:t>:  uses virtual reality technology that allows firefighting</a:t>
          </a:r>
          <a:endParaRPr lang="en-GB" sz="1100" kern="1200"/>
        </a:p>
      </dsp:txBody>
      <dsp:txXfrm>
        <a:off x="0" y="3074671"/>
        <a:ext cx="3296217" cy="17967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FD4323-A30B-4F09-9424-43C0C0538D44}">
      <dsp:nvSpPr>
        <dsp:cNvPr id="0" name=""/>
        <dsp:cNvSpPr/>
      </dsp:nvSpPr>
      <dsp:spPr>
        <a:xfrm>
          <a:off x="793028" y="0"/>
          <a:ext cx="4393098" cy="4393098"/>
        </a:xfrm>
        <a:prstGeom prst="diamond">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9E281F-16DD-4482-A8C2-82BBC0E76797}">
      <dsp:nvSpPr>
        <dsp:cNvPr id="0" name=""/>
        <dsp:cNvSpPr/>
      </dsp:nvSpPr>
      <dsp:spPr>
        <a:xfrm>
          <a:off x="1210372" y="417344"/>
          <a:ext cx="1713308" cy="1713308"/>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i="0" kern="1200" baseline="0" dirty="0"/>
            <a:t>Greece’s Strategic Role in Europe’s Future</a:t>
          </a:r>
          <a:endParaRPr lang="en-GB" sz="1600" kern="1200" dirty="0"/>
        </a:p>
      </dsp:txBody>
      <dsp:txXfrm>
        <a:off x="1294009" y="500981"/>
        <a:ext cx="1546034" cy="1546034"/>
      </dsp:txXfrm>
    </dsp:sp>
    <dsp:sp modelId="{014A6E1C-4B2D-4D29-94E9-B2B1A93943C4}">
      <dsp:nvSpPr>
        <dsp:cNvPr id="0" name=""/>
        <dsp:cNvSpPr/>
      </dsp:nvSpPr>
      <dsp:spPr>
        <a:xfrm>
          <a:off x="3055473" y="417344"/>
          <a:ext cx="1713308" cy="1713308"/>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i="0" kern="1200" baseline="0" dirty="0"/>
            <a:t>The CRMA as a catalyst for change</a:t>
          </a:r>
          <a:endParaRPr lang="en-GB" sz="1600" kern="1200" dirty="0"/>
        </a:p>
      </dsp:txBody>
      <dsp:txXfrm>
        <a:off x="3139110" y="500981"/>
        <a:ext cx="1546034" cy="1546034"/>
      </dsp:txXfrm>
    </dsp:sp>
    <dsp:sp modelId="{C19C1818-36A5-4726-BF9E-48DB88D57E62}">
      <dsp:nvSpPr>
        <dsp:cNvPr id="0" name=""/>
        <dsp:cNvSpPr/>
      </dsp:nvSpPr>
      <dsp:spPr>
        <a:xfrm>
          <a:off x="1210372" y="2262445"/>
          <a:ext cx="1713308" cy="1713308"/>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Building partnerships towards a greener future</a:t>
          </a:r>
        </a:p>
      </dsp:txBody>
      <dsp:txXfrm>
        <a:off x="1294009" y="2346082"/>
        <a:ext cx="1546034" cy="1546034"/>
      </dsp:txXfrm>
    </dsp:sp>
    <dsp:sp modelId="{29AF0667-6BA5-40F3-B2BB-92B378B06175}">
      <dsp:nvSpPr>
        <dsp:cNvPr id="0" name=""/>
        <dsp:cNvSpPr/>
      </dsp:nvSpPr>
      <dsp:spPr>
        <a:xfrm>
          <a:off x="3055473" y="2262445"/>
          <a:ext cx="1713308" cy="1713308"/>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GB" sz="1600" b="0" i="0" kern="1200" dirty="0"/>
            <a:t>Leveraging Technological Advancements for Sustainable Mining Practices</a:t>
          </a:r>
          <a:endParaRPr lang="en-GB" sz="1600" kern="1200" dirty="0"/>
        </a:p>
      </dsp:txBody>
      <dsp:txXfrm>
        <a:off x="3139110" y="2346082"/>
        <a:ext cx="1546034" cy="1546034"/>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244FD4-3DFA-4377-8EFE-25D745FF7334}" type="datetimeFigureOut">
              <a:rPr lang="en-GB" smtClean="0"/>
              <a:t>18/11/2024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1AAEE6-DA8F-4221-B0B8-1CB2924639E4}" type="slidenum">
              <a:rPr lang="en-GB" smtClean="0"/>
              <a:t>‹#›</a:t>
            </a:fld>
            <a:endParaRPr lang="en-GB"/>
          </a:p>
        </p:txBody>
      </p:sp>
    </p:spTree>
    <p:extLst>
      <p:ext uri="{BB962C8B-B14F-4D97-AF65-F5344CB8AC3E}">
        <p14:creationId xmlns:p14="http://schemas.microsoft.com/office/powerpoint/2010/main" val="661145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__fkGroteskNeue_598ab8"/>
              </a:rPr>
              <a:t>Welcome to our presentation on Greece’s strategic role within the EU concerning sustainable raw materials supply chains. </a:t>
            </a:r>
          </a:p>
          <a:p>
            <a:r>
              <a:rPr lang="en-US" b="0" i="0" dirty="0">
                <a:effectLst/>
                <a:latin typeface="__fkGroteskNeue_598ab8"/>
              </a:rPr>
              <a:t>We will explore how Greece can drive growth through its unique geographical position, rich mineral resources, and commitment to sustainable practices. Let’s dive into the key aspects that highlight Greece's importance in this context.</a:t>
            </a:r>
            <a:endParaRPr lang="en-US" dirty="0"/>
          </a:p>
        </p:txBody>
      </p:sp>
      <p:sp>
        <p:nvSpPr>
          <p:cNvPr id="4" name="Slide Number Placeholder 3"/>
          <p:cNvSpPr>
            <a:spLocks noGrp="1"/>
          </p:cNvSpPr>
          <p:nvPr>
            <p:ph type="sldNum" sz="quarter" idx="5"/>
          </p:nvPr>
        </p:nvSpPr>
        <p:spPr/>
        <p:txBody>
          <a:bodyPr/>
          <a:lstStyle/>
          <a:p>
            <a:fld id="{E61AAEE6-DA8F-4221-B0B8-1CB2924639E4}" type="slidenum">
              <a:rPr lang="en-GB" smtClean="0"/>
              <a:t>1</a:t>
            </a:fld>
            <a:endParaRPr lang="en-GB"/>
          </a:p>
        </p:txBody>
      </p:sp>
    </p:spTree>
    <p:extLst>
      <p:ext uri="{BB962C8B-B14F-4D97-AF65-F5344CB8AC3E}">
        <p14:creationId xmlns:p14="http://schemas.microsoft.com/office/powerpoint/2010/main" val="2608705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0" i="0" dirty="0">
                <a:effectLst/>
                <a:latin typeface="__fkGroteskNeue_598ab8"/>
              </a:rPr>
              <a:t>The Greek mining sector is not only rich in resources but also plays a crucial role in the national economy. With significant deposits of bauxite, copper, and gold, Greece is well-positioned to meet both domestic and European demand for these critical materials. The sector contributes around 3% to the GDP and provides thousands of jobs, highlighting its importance as an economic driver. Additionally, it supports various related industries, creating a multiplier effect on economic growth.</a:t>
            </a:r>
          </a:p>
          <a:p>
            <a:pPr lvl="0"/>
            <a:r>
              <a:rPr lang="en-US" b="0" i="0" dirty="0">
                <a:effectLst/>
                <a:latin typeface="__fkGroteskNeue_598ab8"/>
              </a:rPr>
              <a:t>Also, due to its geographical advantage, in times of global disruptions—such as geopolitical tensions or pandemics—Greece can help ensure a steady flow of essential materials to European markets, thereby supporting economic stability and growth.</a:t>
            </a:r>
            <a:endParaRPr lang="en-US" dirty="0"/>
          </a:p>
        </p:txBody>
      </p:sp>
      <p:sp>
        <p:nvSpPr>
          <p:cNvPr id="4" name="Slide Number Placeholder 3"/>
          <p:cNvSpPr>
            <a:spLocks noGrp="1"/>
          </p:cNvSpPr>
          <p:nvPr>
            <p:ph type="sldNum" sz="quarter" idx="5"/>
          </p:nvPr>
        </p:nvSpPr>
        <p:spPr/>
        <p:txBody>
          <a:bodyPr/>
          <a:lstStyle/>
          <a:p>
            <a:fld id="{E61AAEE6-DA8F-4221-B0B8-1CB2924639E4}" type="slidenum">
              <a:rPr lang="en-GB" smtClean="0"/>
              <a:t>2</a:t>
            </a:fld>
            <a:endParaRPr lang="en-GB"/>
          </a:p>
        </p:txBody>
      </p:sp>
    </p:spTree>
    <p:extLst>
      <p:ext uri="{BB962C8B-B14F-4D97-AF65-F5344CB8AC3E}">
        <p14:creationId xmlns:p14="http://schemas.microsoft.com/office/powerpoint/2010/main" val="1539874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var(--font-fk-grotesk-neue)"/>
              </a:rPr>
              <a:t>The Critical Raw Materials Act has significant implications for the Greek mining sector. </a:t>
            </a:r>
          </a:p>
          <a:p>
            <a:r>
              <a:rPr lang="en-US" dirty="0">
                <a:effectLst/>
                <a:latin typeface="var(--font-fk-grotesk-neue)"/>
              </a:rPr>
              <a:t>First, the CRMA creates new investment opportunities setting ambitious targets for boosting domestic production. By streamlining permitting processes and providing financial support for strategic projects, Greece can attract both domestic and international investments. </a:t>
            </a:r>
          </a:p>
          <a:p>
            <a:r>
              <a:rPr lang="en-US" dirty="0">
                <a:effectLst/>
                <a:latin typeface="var(--font-fk-grotesk-neue)"/>
              </a:rPr>
              <a:t>It enhances the regulatory framework by providing clear guidelines that promote sustainable mining practices. This is crucial for ensuring that Greece can meet its environmental commitments while still capitalizing on its rich mineral resources. </a:t>
            </a:r>
          </a:p>
          <a:p>
            <a:r>
              <a:rPr lang="en-US" dirty="0">
                <a:effectLst/>
                <a:latin typeface="var(--font-fk-grotesk-neue)"/>
              </a:rPr>
              <a:t>This collaboration between public and private sectors will be essential for fostering innovation in sustainable mining technologies, ensuring that Greece remains competitive in the evolving global market for critical raw materials. </a:t>
            </a:r>
            <a:br>
              <a:rPr lang="en-US" dirty="0">
                <a:effectLst/>
              </a:rPr>
            </a:br>
            <a:r>
              <a:rPr lang="en-US" b="0" i="0" dirty="0">
                <a:effectLst/>
                <a:latin typeface="__fkGroteskNeue_598ab8"/>
              </a:rPr>
              <a:t>Moreover, this initiative is expected to create significant employment opportunities, particularly for youth and underrepresented groups in the labor market. By ensuring that the workforce is skilled in innovative and sustainable mining practices, Greece can enhance its role in the EU's critical raw materials supply chain while contributing to economic growth and environmental stewardship.  Moreover, collaborations with educational institutions will be crucial in developing tailored programs that align with industry needs, ensuring that graduates possess the relevant skills sought by employers. </a:t>
            </a:r>
            <a:endParaRPr lang="en-US" dirty="0"/>
          </a:p>
        </p:txBody>
      </p:sp>
      <p:sp>
        <p:nvSpPr>
          <p:cNvPr id="4" name="Slide Number Placeholder 3"/>
          <p:cNvSpPr>
            <a:spLocks noGrp="1"/>
          </p:cNvSpPr>
          <p:nvPr>
            <p:ph type="sldNum" sz="quarter" idx="5"/>
          </p:nvPr>
        </p:nvSpPr>
        <p:spPr/>
        <p:txBody>
          <a:bodyPr/>
          <a:lstStyle/>
          <a:p>
            <a:fld id="{E61AAEE6-DA8F-4221-B0B8-1CB2924639E4}" type="slidenum">
              <a:rPr lang="en-GB" smtClean="0"/>
              <a:t>3</a:t>
            </a:fld>
            <a:endParaRPr lang="en-GB"/>
          </a:p>
        </p:txBody>
      </p:sp>
    </p:spTree>
    <p:extLst>
      <p:ext uri="{BB962C8B-B14F-4D97-AF65-F5344CB8AC3E}">
        <p14:creationId xmlns:p14="http://schemas.microsoft.com/office/powerpoint/2010/main" val="2715074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__fkGroteskNeue_598ab8"/>
              </a:rPr>
              <a:t>Sustainability is becoming increasingly important in the mining sector. Greek companies are adopting eco-friendly methods that not only comply with stringent EU regulations but also promote environmental stewardship. For instance, Hellas Gold operations are implementing water recycling systems, tailings dry-stacking &amp; reusing in the mine and exploring the use of renewable energy sources to reduce their carbon footprint. Furthermore, initiatives focused on land rehabilitation after mining activities are crucial for preserving biodiversity and ensuring that local ecosystems thrive post-extraction. We have cleaned up Olympias from 4 mil. </a:t>
            </a:r>
            <a:r>
              <a:rPr lang="en-US" b="0" i="0" dirty="0" err="1">
                <a:effectLst/>
                <a:latin typeface="__fkGroteskNeue_598ab8"/>
              </a:rPr>
              <a:t>tonnes</a:t>
            </a:r>
            <a:r>
              <a:rPr lang="en-US" b="0" i="0" dirty="0">
                <a:effectLst/>
                <a:latin typeface="__fkGroteskNeue_598ab8"/>
              </a:rPr>
              <a:t> of tailings from past uses.</a:t>
            </a:r>
            <a:endParaRPr lang="en-US" dirty="0"/>
          </a:p>
        </p:txBody>
      </p:sp>
      <p:sp>
        <p:nvSpPr>
          <p:cNvPr id="4" name="Slide Number Placeholder 3"/>
          <p:cNvSpPr>
            <a:spLocks noGrp="1"/>
          </p:cNvSpPr>
          <p:nvPr>
            <p:ph type="sldNum" sz="quarter" idx="5"/>
          </p:nvPr>
        </p:nvSpPr>
        <p:spPr/>
        <p:txBody>
          <a:bodyPr/>
          <a:lstStyle/>
          <a:p>
            <a:fld id="{E61AAEE6-DA8F-4221-B0B8-1CB2924639E4}" type="slidenum">
              <a:rPr lang="en-GB" smtClean="0"/>
              <a:t>4</a:t>
            </a:fld>
            <a:endParaRPr lang="en-GB"/>
          </a:p>
        </p:txBody>
      </p:sp>
    </p:spTree>
    <p:extLst>
      <p:ext uri="{BB962C8B-B14F-4D97-AF65-F5344CB8AC3E}">
        <p14:creationId xmlns:p14="http://schemas.microsoft.com/office/powerpoint/2010/main" val="3269234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__fkGroteskNeue_598ab8"/>
              </a:rPr>
              <a:t>Investment in technology is transforming the landscape of the Greek mining sector. By adopting advanced automation technologies—such as remote mining methods, advanced safety systems —companies can enhance operational efficiency and reduce costs. Additionally, data analytics is being utilized to optimize resource extraction processes, leading to reduced waste and increased sustainability. </a:t>
            </a:r>
          </a:p>
          <a:p>
            <a:r>
              <a:rPr lang="en-US" b="0" i="0" dirty="0">
                <a:effectLst/>
                <a:latin typeface="__fkGroteskNeue_598ab8"/>
              </a:rPr>
              <a:t>Additionally, investing in workforce training programs is essential to equip workers with the necessary digital skills. Collaborations with educational institutions will help develop curricula that align with industry needs, ensuring a skilled workforce ready for future challenges.</a:t>
            </a:r>
            <a:endParaRPr lang="en-GB" dirty="0"/>
          </a:p>
        </p:txBody>
      </p:sp>
      <p:sp>
        <p:nvSpPr>
          <p:cNvPr id="4" name="Slide Number Placeholder 3"/>
          <p:cNvSpPr>
            <a:spLocks noGrp="1"/>
          </p:cNvSpPr>
          <p:nvPr>
            <p:ph type="sldNum" sz="quarter" idx="5"/>
          </p:nvPr>
        </p:nvSpPr>
        <p:spPr/>
        <p:txBody>
          <a:bodyPr/>
          <a:lstStyle/>
          <a:p>
            <a:fld id="{E61AAEE6-DA8F-4221-B0B8-1CB2924639E4}" type="slidenum">
              <a:rPr lang="en-GB" smtClean="0"/>
              <a:t>5</a:t>
            </a:fld>
            <a:endParaRPr lang="en-GB"/>
          </a:p>
        </p:txBody>
      </p:sp>
    </p:spTree>
    <p:extLst>
      <p:ext uri="{BB962C8B-B14F-4D97-AF65-F5344CB8AC3E}">
        <p14:creationId xmlns:p14="http://schemas.microsoft.com/office/powerpoint/2010/main" val="2789578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__fkGroteskNeue_598ab8"/>
              </a:rPr>
              <a:t>As we look to the future, Greece is poised to play a pivotal role in shaping Europe’s mining landscape. The implementation of the Critical Raw Materials Act (CRMA) will harmonize regulations across EU countries, making it easier for companies to navigate the legal landscape while attracting sustainable investments.</a:t>
            </a:r>
          </a:p>
          <a:p>
            <a:r>
              <a:rPr lang="en-US" b="0" i="0" dirty="0">
                <a:effectLst/>
                <a:latin typeface="__fkGroteskNeue_598ab8"/>
              </a:rPr>
              <a:t>Moreover, collaboration among EU member states will be essential. By aligning on best practices and sharing technological advancements, countries can foster a unified approach to sustainable mining that benefits all. Technological innovations are set to revolutionize the mining sector. Advanced technologies will not only optimize processes but also significantly reduce waste and enhance safety. </a:t>
            </a:r>
          </a:p>
          <a:p>
            <a:r>
              <a:rPr lang="en-US" b="0" i="0" dirty="0">
                <a:effectLst/>
                <a:latin typeface="__fkGroteskNeue_598ab8"/>
              </a:rPr>
              <a:t>Greece has the potential to lead in developing circular economy models, as seen in flagship projects like Skouries, which aim to minimize environmental impact while maximizing resource efficiency.</a:t>
            </a:r>
          </a:p>
          <a:p>
            <a:r>
              <a:rPr lang="en-US" b="0" i="0" dirty="0">
                <a:effectLst/>
                <a:latin typeface="__fkGroteskNeue_598ab8"/>
              </a:rPr>
              <a:t>In conclusion, by embracing these opportunities and challenges, Greece can solidify its position as a leader in sustainable mining within Europe</a:t>
            </a:r>
            <a:r>
              <a:rPr lang="en-US" b="0" i="0">
                <a:effectLst/>
                <a:latin typeface="__fkGroteskNeue_598ab8"/>
              </a:rPr>
              <a:t>. </a:t>
            </a:r>
            <a:endParaRPr lang="en-US" dirty="0"/>
          </a:p>
        </p:txBody>
      </p:sp>
      <p:sp>
        <p:nvSpPr>
          <p:cNvPr id="4" name="Slide Number Placeholder 3"/>
          <p:cNvSpPr>
            <a:spLocks noGrp="1"/>
          </p:cNvSpPr>
          <p:nvPr>
            <p:ph type="sldNum" sz="quarter" idx="5"/>
          </p:nvPr>
        </p:nvSpPr>
        <p:spPr/>
        <p:txBody>
          <a:bodyPr/>
          <a:lstStyle/>
          <a:p>
            <a:fld id="{E61AAEE6-DA8F-4221-B0B8-1CB2924639E4}" type="slidenum">
              <a:rPr lang="en-GB" smtClean="0"/>
              <a:t>6</a:t>
            </a:fld>
            <a:endParaRPr lang="en-GB"/>
          </a:p>
        </p:txBody>
      </p:sp>
    </p:spTree>
    <p:extLst>
      <p:ext uri="{BB962C8B-B14F-4D97-AF65-F5344CB8AC3E}">
        <p14:creationId xmlns:p14="http://schemas.microsoft.com/office/powerpoint/2010/main" val="27288993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over 01">
    <p:spTree>
      <p:nvGrpSpPr>
        <p:cNvPr id="1" name=""/>
        <p:cNvGrpSpPr/>
        <p:nvPr/>
      </p:nvGrpSpPr>
      <p:grpSpPr>
        <a:xfrm>
          <a:off x="0" y="0"/>
          <a:ext cx="0" cy="0"/>
          <a:chOff x="0" y="0"/>
          <a:chExt cx="0" cy="0"/>
        </a:xfrm>
      </p:grpSpPr>
      <p:sp>
        <p:nvSpPr>
          <p:cNvPr id="14" name="Picture Placeholder 4"/>
          <p:cNvSpPr>
            <a:spLocks noGrp="1"/>
          </p:cNvSpPr>
          <p:nvPr>
            <p:ph type="pic" sz="quarter" idx="10"/>
          </p:nvPr>
        </p:nvSpPr>
        <p:spPr>
          <a:xfrm>
            <a:off x="6427805" y="-66840"/>
            <a:ext cx="6992007" cy="6991680"/>
          </a:xfrm>
          <a:prstGeom prst="ellipse">
            <a:avLst/>
          </a:prstGeom>
        </p:spPr>
        <p:txBody>
          <a:bodyPr/>
          <a:lstStyle>
            <a:lvl1pPr marL="0" indent="0">
              <a:buNone/>
              <a:defRPr sz="1600"/>
            </a:lvl1pPr>
          </a:lstStyle>
          <a:p>
            <a:endParaRPr lang="en-GB" dirty="0"/>
          </a:p>
        </p:txBody>
      </p:sp>
      <p:sp>
        <p:nvSpPr>
          <p:cNvPr id="15" name="Image_Border"/>
          <p:cNvSpPr/>
          <p:nvPr userDrawn="1"/>
        </p:nvSpPr>
        <p:spPr>
          <a:xfrm>
            <a:off x="5926335" y="-568030"/>
            <a:ext cx="7994948" cy="7994060"/>
          </a:xfrm>
          <a:prstGeom prst="donut">
            <a:avLst>
              <a:gd name="adj" fmla="val 3102"/>
            </a:avLst>
          </a:prstGeom>
          <a:solidFill>
            <a:srgbClr val="58595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333333"/>
              </a:solidFill>
              <a:effectLst/>
              <a:uLnTx/>
              <a:uFillTx/>
              <a:latin typeface="Calibri"/>
              <a:ea typeface="+mn-ea"/>
              <a:cs typeface="+mn-cs"/>
              <a:sym typeface="Calibri" panose="020F0502020204030204" pitchFamily="34" charset="0"/>
            </a:endParaRPr>
          </a:p>
        </p:txBody>
      </p:sp>
      <p:sp>
        <p:nvSpPr>
          <p:cNvPr id="9" name="FooterText Manuell"/>
          <p:cNvSpPr>
            <a:spLocks noGrp="1"/>
          </p:cNvSpPr>
          <p:nvPr>
            <p:ph type="body" sz="quarter" idx="13" hasCustomPrompt="1"/>
          </p:nvPr>
        </p:nvSpPr>
        <p:spPr>
          <a:xfrm>
            <a:off x="386690" y="4374789"/>
            <a:ext cx="4679589" cy="432048"/>
          </a:xfrm>
          <a:prstGeom prst="rect">
            <a:avLst/>
          </a:prstGeom>
        </p:spPr>
        <p:txBody>
          <a:bodyPr lIns="0" rIns="0"/>
          <a:lstStyle>
            <a:lvl1pPr marL="0" indent="0" algn="l">
              <a:spcBef>
                <a:spcPts val="0"/>
              </a:spcBef>
              <a:buNone/>
              <a:defRPr sz="2400" baseline="0">
                <a:solidFill>
                  <a:schemeClr val="tx2"/>
                </a:solidFill>
                <a:latin typeface="Calibri" pitchFamily="34" charset="0"/>
              </a:defRPr>
            </a:lvl1pPr>
          </a:lstStyle>
          <a:p>
            <a:pPr lvl="0"/>
            <a:r>
              <a:rPr lang="en-US" dirty="0"/>
              <a:t>Speaker Name| </a:t>
            </a:r>
            <a:r>
              <a:rPr lang="en-US" dirty="0" err="1"/>
              <a:t>Organisation</a:t>
            </a:r>
            <a:endParaRPr lang="en-GB" dirty="0"/>
          </a:p>
        </p:txBody>
      </p:sp>
      <p:sp>
        <p:nvSpPr>
          <p:cNvPr id="8" name="Title 7"/>
          <p:cNvSpPr>
            <a:spLocks noGrp="1"/>
          </p:cNvSpPr>
          <p:nvPr>
            <p:ph type="title"/>
            <p:custDataLst>
              <p:tags r:id="rId1"/>
            </p:custDataLst>
          </p:nvPr>
        </p:nvSpPr>
        <p:spPr bwMode="auto">
          <a:xfrm>
            <a:off x="386690" y="2345318"/>
            <a:ext cx="4704523" cy="134614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b" anchorCtr="0">
            <a:noAutofit/>
          </a:bodyPr>
          <a:lstStyle>
            <a:lvl1pPr marL="0" indent="0" algn="l">
              <a:lnSpc>
                <a:spcPct val="100000"/>
              </a:lnSpc>
              <a:spcBef>
                <a:spcPct val="20000"/>
              </a:spcBef>
              <a:spcAft>
                <a:spcPts val="0"/>
              </a:spcAft>
              <a:defRPr kumimoji="0" sz="4000" b="0" i="0" u="none"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Click to edit Master title</a:t>
            </a:r>
          </a:p>
        </p:txBody>
      </p:sp>
      <p:sp>
        <p:nvSpPr>
          <p:cNvPr id="10" name="FooterText Manuell">
            <a:extLst>
              <a:ext uri="{FF2B5EF4-FFF2-40B4-BE49-F238E27FC236}">
                <a16:creationId xmlns:a16="http://schemas.microsoft.com/office/drawing/2014/main" id="{85A5C8D3-EF02-3C59-E461-6E6BD3DB0E5C}"/>
              </a:ext>
            </a:extLst>
          </p:cNvPr>
          <p:cNvSpPr txBox="1">
            <a:spLocks/>
          </p:cNvSpPr>
          <p:nvPr userDrawn="1"/>
        </p:nvSpPr>
        <p:spPr>
          <a:xfrm>
            <a:off x="130421" y="1160765"/>
            <a:ext cx="5965579" cy="1002460"/>
          </a:xfrm>
          <a:prstGeom prst="rect">
            <a:avLst/>
          </a:prstGeom>
        </p:spPr>
        <p:txBody>
          <a:bodyPr lIns="0" rIns="0" anchor="ctr"/>
          <a:lstStyle>
            <a:lvl1pPr marL="0" indent="0" algn="l" defTabSz="914400" rtl="0" eaLnBrk="1" latinLnBrk="0" hangingPunct="1">
              <a:lnSpc>
                <a:spcPct val="150000"/>
              </a:lnSpc>
              <a:spcBef>
                <a:spcPts val="0"/>
              </a:spcBef>
              <a:buFont typeface="Arial" pitchFamily="34" charset="0"/>
              <a:buNone/>
              <a:defRPr sz="2800" kern="1200" baseline="30000">
                <a:solidFill>
                  <a:schemeClr val="tx2"/>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3600" b="1" dirty="0"/>
              <a:t>9th Greek Raw Materials Community Dialogue</a:t>
            </a:r>
            <a:endParaRPr lang="en-GB" sz="3600" b="1" dirty="0"/>
          </a:p>
        </p:txBody>
      </p:sp>
    </p:spTree>
    <p:extLst>
      <p:ext uri="{BB962C8B-B14F-4D97-AF65-F5344CB8AC3E}">
        <p14:creationId xmlns:p14="http://schemas.microsoft.com/office/powerpoint/2010/main" val="20574669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extLst>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mp; Image">
    <p:spTree>
      <p:nvGrpSpPr>
        <p:cNvPr id="1" name=""/>
        <p:cNvGrpSpPr/>
        <p:nvPr/>
      </p:nvGrpSpPr>
      <p:grpSpPr>
        <a:xfrm>
          <a:off x="0" y="0"/>
          <a:ext cx="0" cy="0"/>
          <a:chOff x="0" y="0"/>
          <a:chExt cx="0" cy="0"/>
        </a:xfrm>
      </p:grpSpPr>
      <p:sp>
        <p:nvSpPr>
          <p:cNvPr id="5" name="Picture Placeholder 24">
            <a:extLst>
              <a:ext uri="{FF2B5EF4-FFF2-40B4-BE49-F238E27FC236}">
                <a16:creationId xmlns:a16="http://schemas.microsoft.com/office/drawing/2014/main" id="{6B0AD233-D136-C04D-91A3-CB4EE52F2FEA}"/>
              </a:ext>
            </a:extLst>
          </p:cNvPr>
          <p:cNvSpPr>
            <a:spLocks noGrp="1"/>
          </p:cNvSpPr>
          <p:nvPr>
            <p:ph type="pic" sz="quarter" idx="15"/>
          </p:nvPr>
        </p:nvSpPr>
        <p:spPr>
          <a:xfrm>
            <a:off x="8197599" y="1080000"/>
            <a:ext cx="3600401" cy="4392836"/>
          </a:xfrm>
          <a:prstGeom prst="round2DiagRect">
            <a:avLst>
              <a:gd name="adj1" fmla="val 0"/>
              <a:gd name="adj2" fmla="val 11175"/>
            </a:avLst>
          </a:prstGeom>
        </p:spPr>
        <p:txBody>
          <a:bodyPr/>
          <a:lstStyle>
            <a:lvl1pPr marL="0" indent="0">
              <a:buNone/>
              <a:defRPr sz="1600"/>
            </a:lvl1pPr>
          </a:lstStyle>
          <a:p>
            <a:r>
              <a:rPr lang="en-US"/>
              <a:t>Click icon to add picture</a:t>
            </a:r>
            <a:endParaRPr lang="en-GB"/>
          </a:p>
        </p:txBody>
      </p:sp>
      <p:sp>
        <p:nvSpPr>
          <p:cNvPr id="6" name="Text Placeholder 4">
            <a:extLst>
              <a:ext uri="{FF2B5EF4-FFF2-40B4-BE49-F238E27FC236}">
                <a16:creationId xmlns:a16="http://schemas.microsoft.com/office/drawing/2014/main" id="{047B6D99-AE24-4E45-946B-9B6CA6928BAA}"/>
              </a:ext>
            </a:extLst>
          </p:cNvPr>
          <p:cNvSpPr>
            <a:spLocks noGrp="1"/>
          </p:cNvSpPr>
          <p:nvPr>
            <p:ph type="body" sz="quarter" idx="17" hasCustomPrompt="1"/>
          </p:nvPr>
        </p:nvSpPr>
        <p:spPr>
          <a:xfrm>
            <a:off x="360000" y="1080000"/>
            <a:ext cx="7533934" cy="439309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dirty="0" smtClean="0">
                <a:solidFill>
                  <a:schemeClr val="tx1"/>
                </a:solidFill>
              </a:defRPr>
            </a:lvl1pPr>
            <a:lvl2pPr>
              <a:defRPr lang="en-GB" dirty="0" smtClean="0"/>
            </a:lvl2pPr>
            <a:lvl3pPr marL="963000" indent="0">
              <a:buNone/>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3" name="Title Placeholder 2">
            <a:extLst>
              <a:ext uri="{FF2B5EF4-FFF2-40B4-BE49-F238E27FC236}">
                <a16:creationId xmlns:a16="http://schemas.microsoft.com/office/drawing/2014/main" id="{A981167F-CF00-290A-36F8-8A1A399D2AF2}"/>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sp>
        <p:nvSpPr>
          <p:cNvPr id="4" name="Slide Number Placeholder 3">
            <a:extLst>
              <a:ext uri="{FF2B5EF4-FFF2-40B4-BE49-F238E27FC236}">
                <a16:creationId xmlns:a16="http://schemas.microsoft.com/office/drawing/2014/main" id="{FE3ED5BF-9732-18EE-1AA5-972CE0A55D24}"/>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1105057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2 Images">
    <p:spTree>
      <p:nvGrpSpPr>
        <p:cNvPr id="1" name=""/>
        <p:cNvGrpSpPr/>
        <p:nvPr/>
      </p:nvGrpSpPr>
      <p:grpSpPr>
        <a:xfrm>
          <a:off x="0" y="0"/>
          <a:ext cx="0" cy="0"/>
          <a:chOff x="0" y="0"/>
          <a:chExt cx="0" cy="0"/>
        </a:xfrm>
      </p:grpSpPr>
      <p:sp>
        <p:nvSpPr>
          <p:cNvPr id="8" name="Picture Placeholder 24">
            <a:extLst>
              <a:ext uri="{FF2B5EF4-FFF2-40B4-BE49-F238E27FC236}">
                <a16:creationId xmlns:a16="http://schemas.microsoft.com/office/drawing/2014/main" id="{231FA672-8DC0-A841-81EC-7A561356068E}"/>
              </a:ext>
            </a:extLst>
          </p:cNvPr>
          <p:cNvSpPr>
            <a:spLocks noGrp="1"/>
          </p:cNvSpPr>
          <p:nvPr>
            <p:ph type="pic" sz="quarter" idx="17"/>
          </p:nvPr>
        </p:nvSpPr>
        <p:spPr>
          <a:xfrm>
            <a:off x="4940135" y="1080000"/>
            <a:ext cx="6891865" cy="4392613"/>
          </a:xfrm>
          <a:prstGeom prst="round2DiagRect">
            <a:avLst>
              <a:gd name="adj1" fmla="val 0"/>
              <a:gd name="adj2" fmla="val 11563"/>
            </a:avLst>
          </a:prstGeom>
        </p:spPr>
        <p:txBody>
          <a:bodyPr/>
          <a:lstStyle>
            <a:lvl1pPr marL="0" indent="0">
              <a:buNone/>
              <a:defRPr sz="1600"/>
            </a:lvl1pPr>
          </a:lstStyle>
          <a:p>
            <a:r>
              <a:rPr lang="en-US"/>
              <a:t>Click icon to add picture</a:t>
            </a:r>
            <a:endParaRPr lang="en-GB"/>
          </a:p>
        </p:txBody>
      </p:sp>
      <p:sp>
        <p:nvSpPr>
          <p:cNvPr id="11" name="Text Placeholder 4">
            <a:extLst>
              <a:ext uri="{FF2B5EF4-FFF2-40B4-BE49-F238E27FC236}">
                <a16:creationId xmlns:a16="http://schemas.microsoft.com/office/drawing/2014/main" id="{13D474D7-6227-BA45-8AC5-941C9D2E1211}"/>
              </a:ext>
            </a:extLst>
          </p:cNvPr>
          <p:cNvSpPr>
            <a:spLocks noGrp="1"/>
          </p:cNvSpPr>
          <p:nvPr>
            <p:ph type="body" sz="quarter" idx="19" hasCustomPrompt="1"/>
          </p:nvPr>
        </p:nvSpPr>
        <p:spPr>
          <a:xfrm>
            <a:off x="360000" y="1080000"/>
            <a:ext cx="4303052" cy="439309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dirty="0" smtClean="0">
                <a:solidFill>
                  <a:schemeClr val="tx1"/>
                </a:solidFill>
              </a:defRPr>
            </a:lvl1pPr>
            <a:lvl2pPr>
              <a:defRPr lang="en-GB" dirty="0" smtClean="0"/>
            </a:lvl2pPr>
            <a:lvl3pPr>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3" name="Title Placeholder 2">
            <a:extLst>
              <a:ext uri="{FF2B5EF4-FFF2-40B4-BE49-F238E27FC236}">
                <a16:creationId xmlns:a16="http://schemas.microsoft.com/office/drawing/2014/main" id="{F665378E-6161-1B18-F57E-F824E3A7CD75}"/>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sp>
        <p:nvSpPr>
          <p:cNvPr id="4" name="Slide Number Placeholder 3">
            <a:extLst>
              <a:ext uri="{FF2B5EF4-FFF2-40B4-BE49-F238E27FC236}">
                <a16:creationId xmlns:a16="http://schemas.microsoft.com/office/drawing/2014/main" id="{7BB05573-B505-0078-47A6-FF58B6DDD720}"/>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3571739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2 Landscape Images">
    <p:spTree>
      <p:nvGrpSpPr>
        <p:cNvPr id="1" name=""/>
        <p:cNvGrpSpPr/>
        <p:nvPr/>
      </p:nvGrpSpPr>
      <p:grpSpPr>
        <a:xfrm>
          <a:off x="0" y="0"/>
          <a:ext cx="0" cy="0"/>
          <a:chOff x="0" y="0"/>
          <a:chExt cx="0" cy="0"/>
        </a:xfrm>
      </p:grpSpPr>
      <p:sp>
        <p:nvSpPr>
          <p:cNvPr id="6" name="Picture Placeholder 24">
            <a:extLst>
              <a:ext uri="{FF2B5EF4-FFF2-40B4-BE49-F238E27FC236}">
                <a16:creationId xmlns:a16="http://schemas.microsoft.com/office/drawing/2014/main" id="{F385C438-0C43-6D41-9534-718561355673}"/>
              </a:ext>
            </a:extLst>
          </p:cNvPr>
          <p:cNvSpPr>
            <a:spLocks noGrp="1"/>
          </p:cNvSpPr>
          <p:nvPr>
            <p:ph type="pic" sz="quarter" idx="16"/>
          </p:nvPr>
        </p:nvSpPr>
        <p:spPr>
          <a:xfrm>
            <a:off x="7213600" y="1079999"/>
            <a:ext cx="4588932" cy="2114613"/>
          </a:xfrm>
          <a:prstGeom prst="round2DiagRect">
            <a:avLst>
              <a:gd name="adj1" fmla="val 0"/>
              <a:gd name="adj2" fmla="val 16921"/>
            </a:avLst>
          </a:prstGeom>
        </p:spPr>
        <p:txBody>
          <a:bodyPr/>
          <a:lstStyle>
            <a:lvl1pPr marL="0" indent="0">
              <a:buNone/>
              <a:defRPr sz="1600"/>
            </a:lvl1pPr>
          </a:lstStyle>
          <a:p>
            <a:r>
              <a:rPr lang="en-US"/>
              <a:t>Click icon to add picture</a:t>
            </a:r>
            <a:endParaRPr lang="en-GB"/>
          </a:p>
        </p:txBody>
      </p:sp>
      <p:sp>
        <p:nvSpPr>
          <p:cNvPr id="7" name="Text Placeholder 4">
            <a:extLst>
              <a:ext uri="{FF2B5EF4-FFF2-40B4-BE49-F238E27FC236}">
                <a16:creationId xmlns:a16="http://schemas.microsoft.com/office/drawing/2014/main" id="{D175243E-4B0F-8B42-8CA3-4E165AAB9E73}"/>
              </a:ext>
            </a:extLst>
          </p:cNvPr>
          <p:cNvSpPr>
            <a:spLocks noGrp="1"/>
          </p:cNvSpPr>
          <p:nvPr>
            <p:ph type="body" sz="quarter" idx="18" hasCustomPrompt="1"/>
          </p:nvPr>
        </p:nvSpPr>
        <p:spPr>
          <a:xfrm>
            <a:off x="360000" y="1080000"/>
            <a:ext cx="6469063"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dirty="0" smtClean="0">
                <a:solidFill>
                  <a:schemeClr val="tx1"/>
                </a:solidFill>
              </a:defRPr>
            </a:lvl1pPr>
            <a:lvl2pPr>
              <a:defRPr lang="en-GB" dirty="0" smtClean="0"/>
            </a:lvl2pPr>
            <a:lvl3pPr>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9" name="Picture Placeholder 24">
            <a:extLst>
              <a:ext uri="{FF2B5EF4-FFF2-40B4-BE49-F238E27FC236}">
                <a16:creationId xmlns:a16="http://schemas.microsoft.com/office/drawing/2014/main" id="{9047C6F4-DCEB-554F-A021-BED6233D2D8C}"/>
              </a:ext>
            </a:extLst>
          </p:cNvPr>
          <p:cNvSpPr>
            <a:spLocks noGrp="1"/>
          </p:cNvSpPr>
          <p:nvPr>
            <p:ph type="pic" sz="quarter" idx="19"/>
          </p:nvPr>
        </p:nvSpPr>
        <p:spPr>
          <a:xfrm>
            <a:off x="7213600" y="3357995"/>
            <a:ext cx="4588932" cy="2114613"/>
          </a:xfrm>
          <a:prstGeom prst="round2DiagRect">
            <a:avLst>
              <a:gd name="adj1" fmla="val 0"/>
              <a:gd name="adj2" fmla="val 15041"/>
            </a:avLst>
          </a:prstGeom>
        </p:spPr>
        <p:txBody>
          <a:bodyPr/>
          <a:lstStyle>
            <a:lvl1pPr marL="0" indent="0">
              <a:buNone/>
              <a:defRPr sz="1600"/>
            </a:lvl1pPr>
          </a:lstStyle>
          <a:p>
            <a:r>
              <a:rPr lang="en-US"/>
              <a:t>Click icon to add picture</a:t>
            </a:r>
            <a:endParaRPr lang="en-GB"/>
          </a:p>
        </p:txBody>
      </p:sp>
      <p:sp>
        <p:nvSpPr>
          <p:cNvPr id="3" name="Title Placeholder 2">
            <a:extLst>
              <a:ext uri="{FF2B5EF4-FFF2-40B4-BE49-F238E27FC236}">
                <a16:creationId xmlns:a16="http://schemas.microsoft.com/office/drawing/2014/main" id="{3A4707C4-62D5-A12D-A26D-A968CF8D15F5}"/>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sp>
        <p:nvSpPr>
          <p:cNvPr id="4" name="Slide Number Placeholder 3">
            <a:extLst>
              <a:ext uri="{FF2B5EF4-FFF2-40B4-BE49-F238E27FC236}">
                <a16:creationId xmlns:a16="http://schemas.microsoft.com/office/drawing/2014/main" id="{5723FC70-053C-3AA4-0281-D4A4A0C4910C}"/>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1432136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4514409C-FC26-A09F-BEBF-63FEAD4C04F6}"/>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3913538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3F305D1-7D68-FE45-A416-E3011BC569F1}"/>
              </a:ext>
            </a:extLst>
          </p:cNvPr>
          <p:cNvSpPr>
            <a:spLocks noGrp="1"/>
          </p:cNvSpPr>
          <p:nvPr>
            <p:ph type="body" sz="quarter" idx="18" hasCustomPrompt="1"/>
          </p:nvPr>
        </p:nvSpPr>
        <p:spPr>
          <a:xfrm>
            <a:off x="360000" y="1174206"/>
            <a:ext cx="6376466" cy="4289045"/>
          </a:xfrm>
          <a:prstGeom prst="round2DiagRect">
            <a:avLst>
              <a:gd name="adj1" fmla="val 0"/>
              <a:gd name="adj2" fmla="val 11550"/>
            </a:avLst>
          </a:prstGeom>
          <a:solidFill>
            <a:schemeClr val="bg1">
              <a:alpha val="85000"/>
            </a:schemeClr>
          </a:solidFill>
          <a:ln/>
        </p:spPr>
        <p:txBody>
          <a:bodyPr vert="horz" wrap="square" lIns="108000" tIns="108000" rIns="108000" bIns="108000" rtlCol="0" anchor="t" anchorCtr="0">
            <a:normAutofit/>
          </a:bodyPr>
          <a:lstStyle>
            <a:lvl1pPr marL="0" indent="0">
              <a:buClr>
                <a:schemeClr val="bg2"/>
              </a:buClr>
              <a:buFont typeface="Arial" panose="020B0604020202020204" pitchFamily="34" charset="0"/>
              <a:buNone/>
              <a:defRPr lang="en-GB" sz="2400" b="0" i="0" dirty="0" smtClean="0">
                <a:solidFill>
                  <a:schemeClr val="tx1"/>
                </a:solidFill>
                <a:latin typeface="Calibri Light" panose="020F0302020204030204" pitchFamily="34" charset="0"/>
                <a:cs typeface="Calibri Light" panose="020F0302020204030204" pitchFamily="34" charset="0"/>
              </a:defRPr>
            </a:lvl1pPr>
            <a:lvl2pPr marL="742950" indent="-285750">
              <a:buFont typeface="System Font Regular"/>
              <a:buChar char="•"/>
              <a:defRPr lang="en-GB" sz="2000" b="0" i="0" dirty="0" smtClean="0">
                <a:latin typeface="Calibri" panose="020F0502020204030204" pitchFamily="34" charset="0"/>
                <a:cs typeface="Calibri" panose="020F0502020204030204" pitchFamily="34" charset="0"/>
              </a:defRPr>
            </a:lvl2pPr>
            <a:lvl3pPr>
              <a:defRPr lang="en-GB" dirty="0" smtClean="0"/>
            </a:lvl3pPr>
            <a:lvl4pPr>
              <a:defRPr lang="en-GB" dirty="0"/>
            </a:lvl4p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p:txBody>
      </p:sp>
      <p:sp>
        <p:nvSpPr>
          <p:cNvPr id="3" name="Slide Number Placeholder 2">
            <a:extLst>
              <a:ext uri="{FF2B5EF4-FFF2-40B4-BE49-F238E27FC236}">
                <a16:creationId xmlns:a16="http://schemas.microsoft.com/office/drawing/2014/main" id="{EA417759-722B-4E4A-8C5F-88BF94B76CC9}"/>
              </a:ext>
            </a:extLst>
          </p:cNvPr>
          <p:cNvSpPr>
            <a:spLocks noGrp="1"/>
          </p:cNvSpPr>
          <p:nvPr>
            <p:ph type="sldNum" sz="quarter" idx="19"/>
          </p:nvPr>
        </p:nvSpPr>
        <p:spPr/>
        <p:txBody>
          <a:bodyPr/>
          <a:lstStyle/>
          <a:p>
            <a:fld id="{28A3D32B-9EE4-634E-8394-5B7C42BAEC12}" type="slidenum">
              <a:rPr lang="en-US" smtClean="0"/>
              <a:pPr/>
              <a:t>‹#›</a:t>
            </a:fld>
            <a:endParaRPr lang="en-US">
              <a:solidFill>
                <a:schemeClr val="bg1"/>
              </a:solidFill>
            </a:endParaRPr>
          </a:p>
        </p:txBody>
      </p:sp>
      <p:sp>
        <p:nvSpPr>
          <p:cNvPr id="4" name="Title Placeholder 2">
            <a:extLst>
              <a:ext uri="{FF2B5EF4-FFF2-40B4-BE49-F238E27FC236}">
                <a16:creationId xmlns:a16="http://schemas.microsoft.com/office/drawing/2014/main" id="{1977D43F-6713-5082-37DF-BA6F34061090}"/>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spTree>
    <p:extLst>
      <p:ext uri="{BB962C8B-B14F-4D97-AF65-F5344CB8AC3E}">
        <p14:creationId xmlns:p14="http://schemas.microsoft.com/office/powerpoint/2010/main" val="1591314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1782A11-95E1-4D4C-915F-BED3F7F208C8}"/>
              </a:ext>
            </a:extLst>
          </p:cNvPr>
          <p:cNvSpPr>
            <a:spLocks noGrp="1"/>
          </p:cNvSpPr>
          <p:nvPr>
            <p:ph type="body" sz="quarter" idx="18" hasCustomPrompt="1"/>
          </p:nvPr>
        </p:nvSpPr>
        <p:spPr>
          <a:xfrm>
            <a:off x="360000" y="1174206"/>
            <a:ext cx="6376466" cy="4289045"/>
          </a:xfrm>
          <a:prstGeom prst="round2DiagRect">
            <a:avLst>
              <a:gd name="adj1" fmla="val 0"/>
              <a:gd name="adj2" fmla="val 11550"/>
            </a:avLst>
          </a:prstGeom>
          <a:solidFill>
            <a:schemeClr val="bg1">
              <a:alpha val="85000"/>
            </a:schemeClr>
          </a:solidFill>
          <a:ln/>
        </p:spPr>
        <p:txBody>
          <a:bodyPr vert="horz" wrap="square" lIns="108000" tIns="108000" rIns="108000" bIns="108000" rtlCol="0" anchor="t" anchorCtr="0">
            <a:normAutofit/>
          </a:bodyPr>
          <a:lstStyle>
            <a:lvl1pPr marL="0" indent="0">
              <a:buClr>
                <a:schemeClr val="bg2"/>
              </a:buClr>
              <a:buFont typeface="Arial" panose="020B0604020202020204" pitchFamily="34" charset="0"/>
              <a:buNone/>
              <a:defRPr lang="en-GB" sz="2400" b="0" i="0" dirty="0" smtClean="0">
                <a:solidFill>
                  <a:schemeClr val="tx1"/>
                </a:solidFill>
                <a:latin typeface="Calibri Light" panose="020F0302020204030204" pitchFamily="34" charset="0"/>
                <a:cs typeface="Calibri Light" panose="020F0302020204030204" pitchFamily="34" charset="0"/>
              </a:defRPr>
            </a:lvl1pPr>
            <a:lvl2pPr marL="742950" indent="-285750">
              <a:buFont typeface="System Font Regular"/>
              <a:buChar char="•"/>
              <a:defRPr lang="en-GB" sz="2000" b="0" i="0" dirty="0" smtClean="0">
                <a:latin typeface="Calibri" panose="020F0502020204030204" pitchFamily="34" charset="0"/>
                <a:cs typeface="Calibri" panose="020F0502020204030204" pitchFamily="34" charset="0"/>
              </a:defRPr>
            </a:lvl2pPr>
            <a:lvl3pPr>
              <a:defRPr lang="en-GB" dirty="0" smtClean="0"/>
            </a:lvl3pPr>
            <a:lvl4pPr>
              <a:defRPr lang="en-GB" dirty="0"/>
            </a:lvl4p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p:txBody>
      </p:sp>
      <p:sp>
        <p:nvSpPr>
          <p:cNvPr id="3" name="Slide Number Placeholder 2">
            <a:extLst>
              <a:ext uri="{FF2B5EF4-FFF2-40B4-BE49-F238E27FC236}">
                <a16:creationId xmlns:a16="http://schemas.microsoft.com/office/drawing/2014/main" id="{F8D3195D-5C31-EC46-8F9A-7C1E17F55679}"/>
              </a:ext>
            </a:extLst>
          </p:cNvPr>
          <p:cNvSpPr>
            <a:spLocks noGrp="1"/>
          </p:cNvSpPr>
          <p:nvPr>
            <p:ph type="sldNum" sz="quarter" idx="19"/>
          </p:nvPr>
        </p:nvSpPr>
        <p:spPr/>
        <p:txBody>
          <a:bodyPr/>
          <a:lstStyle/>
          <a:p>
            <a:fld id="{28A3D32B-9EE4-634E-8394-5B7C42BAEC12}" type="slidenum">
              <a:rPr lang="en-US" smtClean="0"/>
              <a:pPr/>
              <a:t>‹#›</a:t>
            </a:fld>
            <a:endParaRPr lang="en-US">
              <a:solidFill>
                <a:schemeClr val="bg1"/>
              </a:solidFill>
            </a:endParaRPr>
          </a:p>
        </p:txBody>
      </p:sp>
      <p:sp>
        <p:nvSpPr>
          <p:cNvPr id="4" name="Title Placeholder 2">
            <a:extLst>
              <a:ext uri="{FF2B5EF4-FFF2-40B4-BE49-F238E27FC236}">
                <a16:creationId xmlns:a16="http://schemas.microsoft.com/office/drawing/2014/main" id="{7E9628EB-6EFC-D06F-AAB0-FB84F1A73B34}"/>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lvl1pPr>
              <a:defRPr>
                <a:solidFill>
                  <a:schemeClr val="bg1"/>
                </a:solidFill>
              </a:defRPr>
            </a:lvl1pPr>
          </a:lstStyle>
          <a:p>
            <a:pPr marL="0" lvl="0" indent="0">
              <a:lnSpc>
                <a:spcPct val="100000"/>
              </a:lnSpc>
              <a:spcBef>
                <a:spcPct val="20000"/>
              </a:spcBef>
              <a:spcAft>
                <a:spcPts val="0"/>
              </a:spcAft>
            </a:pPr>
            <a:r>
              <a:rPr lang="en-US" dirty="0"/>
              <a:t>Title</a:t>
            </a:r>
            <a:endParaRPr lang="en-GB" dirty="0"/>
          </a:p>
        </p:txBody>
      </p:sp>
    </p:spTree>
    <p:extLst>
      <p:ext uri="{BB962C8B-B14F-4D97-AF65-F5344CB8AC3E}">
        <p14:creationId xmlns:p14="http://schemas.microsoft.com/office/powerpoint/2010/main" val="1900490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1782A11-95E1-4D4C-915F-BED3F7F208C8}"/>
              </a:ext>
            </a:extLst>
          </p:cNvPr>
          <p:cNvSpPr>
            <a:spLocks noGrp="1"/>
          </p:cNvSpPr>
          <p:nvPr>
            <p:ph type="body" sz="quarter" idx="18" hasCustomPrompt="1"/>
          </p:nvPr>
        </p:nvSpPr>
        <p:spPr>
          <a:xfrm>
            <a:off x="360000" y="1174206"/>
            <a:ext cx="6376466" cy="4289045"/>
          </a:xfrm>
          <a:prstGeom prst="round2DiagRect">
            <a:avLst>
              <a:gd name="adj1" fmla="val 0"/>
              <a:gd name="adj2" fmla="val 11550"/>
            </a:avLst>
          </a:prstGeom>
          <a:solidFill>
            <a:schemeClr val="bg1">
              <a:alpha val="85000"/>
            </a:schemeClr>
          </a:solidFill>
          <a:ln/>
        </p:spPr>
        <p:txBody>
          <a:bodyPr vert="horz" wrap="square" lIns="108000" tIns="108000" rIns="108000" bIns="108000" rtlCol="0" anchor="t" anchorCtr="0">
            <a:normAutofit/>
          </a:bodyPr>
          <a:lstStyle>
            <a:lvl1pPr marL="0" indent="0">
              <a:buClr>
                <a:schemeClr val="bg2"/>
              </a:buClr>
              <a:buFont typeface="Arial" panose="020B0604020202020204" pitchFamily="34" charset="0"/>
              <a:buNone/>
              <a:defRPr lang="en-GB" sz="2400" b="0" i="0" dirty="0" smtClean="0">
                <a:solidFill>
                  <a:schemeClr val="tx1"/>
                </a:solidFill>
                <a:latin typeface="Calibri Light" panose="020F0302020204030204" pitchFamily="34" charset="0"/>
                <a:cs typeface="Calibri Light" panose="020F0302020204030204" pitchFamily="34" charset="0"/>
              </a:defRPr>
            </a:lvl1pPr>
            <a:lvl2pPr marL="742950" indent="-285750">
              <a:buFont typeface="System Font Regular"/>
              <a:buChar char="•"/>
              <a:defRPr lang="en-GB" sz="2000" b="0" i="0" dirty="0" smtClean="0">
                <a:latin typeface="Calibri" panose="020F0502020204030204" pitchFamily="34" charset="0"/>
                <a:cs typeface="Calibri" panose="020F0502020204030204" pitchFamily="34" charset="0"/>
              </a:defRPr>
            </a:lvl2pPr>
            <a:lvl3pPr>
              <a:defRPr lang="en-GB" dirty="0" smtClean="0"/>
            </a:lvl3pPr>
            <a:lvl4pPr>
              <a:defRPr lang="en-GB" dirty="0"/>
            </a:lvl4p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p:txBody>
      </p:sp>
      <p:sp>
        <p:nvSpPr>
          <p:cNvPr id="3" name="Slide Number Placeholder 2">
            <a:extLst>
              <a:ext uri="{FF2B5EF4-FFF2-40B4-BE49-F238E27FC236}">
                <a16:creationId xmlns:a16="http://schemas.microsoft.com/office/drawing/2014/main" id="{F8D3195D-5C31-EC46-8F9A-7C1E17F55679}"/>
              </a:ext>
            </a:extLst>
          </p:cNvPr>
          <p:cNvSpPr>
            <a:spLocks noGrp="1"/>
          </p:cNvSpPr>
          <p:nvPr>
            <p:ph type="sldNum" sz="quarter" idx="19"/>
          </p:nvPr>
        </p:nvSpPr>
        <p:spPr/>
        <p:txBody>
          <a:bodyPr/>
          <a:lstStyle/>
          <a:p>
            <a:fld id="{28A3D32B-9EE4-634E-8394-5B7C42BAEC12}" type="slidenum">
              <a:rPr lang="en-US" smtClean="0"/>
              <a:pPr/>
              <a:t>‹#›</a:t>
            </a:fld>
            <a:endParaRPr lang="en-US">
              <a:solidFill>
                <a:schemeClr val="bg1"/>
              </a:solidFill>
            </a:endParaRPr>
          </a:p>
        </p:txBody>
      </p:sp>
      <p:sp>
        <p:nvSpPr>
          <p:cNvPr id="4" name="Title Placeholder 2">
            <a:extLst>
              <a:ext uri="{FF2B5EF4-FFF2-40B4-BE49-F238E27FC236}">
                <a16:creationId xmlns:a16="http://schemas.microsoft.com/office/drawing/2014/main" id="{505586FB-0A3C-3736-587B-5C00CE7A4999}"/>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spTree>
    <p:extLst>
      <p:ext uri="{BB962C8B-B14F-4D97-AF65-F5344CB8AC3E}">
        <p14:creationId xmlns:p14="http://schemas.microsoft.com/office/powerpoint/2010/main" val="142873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over 01">
    <p:spTree>
      <p:nvGrpSpPr>
        <p:cNvPr id="1" name=""/>
        <p:cNvGrpSpPr/>
        <p:nvPr/>
      </p:nvGrpSpPr>
      <p:grpSpPr>
        <a:xfrm>
          <a:off x="0" y="0"/>
          <a:ext cx="0" cy="0"/>
          <a:chOff x="0" y="0"/>
          <a:chExt cx="0" cy="0"/>
        </a:xfrm>
      </p:grpSpPr>
      <p:sp>
        <p:nvSpPr>
          <p:cNvPr id="14" name="Picture Placeholder 4"/>
          <p:cNvSpPr>
            <a:spLocks noGrp="1"/>
          </p:cNvSpPr>
          <p:nvPr>
            <p:ph type="pic" sz="quarter" idx="10"/>
          </p:nvPr>
        </p:nvSpPr>
        <p:spPr>
          <a:xfrm>
            <a:off x="6628159" y="1497785"/>
            <a:ext cx="6992007" cy="6991680"/>
          </a:xfrm>
          <a:prstGeom prst="ellipse">
            <a:avLst/>
          </a:prstGeom>
        </p:spPr>
        <p:txBody>
          <a:bodyPr/>
          <a:lstStyle>
            <a:lvl1pPr marL="0" indent="0">
              <a:buNone/>
              <a:defRPr sz="1600"/>
            </a:lvl1pPr>
          </a:lstStyle>
          <a:p>
            <a:endParaRPr lang="en-GB" dirty="0"/>
          </a:p>
        </p:txBody>
      </p:sp>
      <p:sp>
        <p:nvSpPr>
          <p:cNvPr id="15" name="Image_Border"/>
          <p:cNvSpPr/>
          <p:nvPr userDrawn="1"/>
        </p:nvSpPr>
        <p:spPr>
          <a:xfrm>
            <a:off x="6126689" y="996595"/>
            <a:ext cx="7994948" cy="7994060"/>
          </a:xfrm>
          <a:prstGeom prst="donut">
            <a:avLst>
              <a:gd name="adj" fmla="val 3102"/>
            </a:avLst>
          </a:prstGeom>
          <a:solidFill>
            <a:srgbClr val="58595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333333"/>
              </a:solidFill>
              <a:effectLst/>
              <a:uLnTx/>
              <a:uFillTx/>
              <a:latin typeface="Calibri"/>
              <a:ea typeface="+mn-ea"/>
              <a:cs typeface="+mn-cs"/>
              <a:sym typeface="Calibri" panose="020F0502020204030204" pitchFamily="34" charset="0"/>
            </a:endParaRPr>
          </a:p>
        </p:txBody>
      </p:sp>
      <p:sp>
        <p:nvSpPr>
          <p:cNvPr id="9" name="FooterText Manuell"/>
          <p:cNvSpPr>
            <a:spLocks noGrp="1"/>
          </p:cNvSpPr>
          <p:nvPr>
            <p:ph type="body" sz="quarter" idx="13" hasCustomPrompt="1"/>
          </p:nvPr>
        </p:nvSpPr>
        <p:spPr>
          <a:xfrm>
            <a:off x="386690" y="4230856"/>
            <a:ext cx="4679589" cy="432048"/>
          </a:xfrm>
          <a:prstGeom prst="rect">
            <a:avLst/>
          </a:prstGeom>
        </p:spPr>
        <p:txBody>
          <a:bodyPr lIns="0" rIns="0"/>
          <a:lstStyle>
            <a:lvl1pPr marL="0" indent="0" algn="l">
              <a:spcBef>
                <a:spcPts val="0"/>
              </a:spcBef>
              <a:buNone/>
              <a:defRPr sz="2400" baseline="0">
                <a:solidFill>
                  <a:schemeClr val="tx2"/>
                </a:solidFill>
                <a:latin typeface="Calibri" pitchFamily="34" charset="0"/>
              </a:defRPr>
            </a:lvl1pPr>
          </a:lstStyle>
          <a:p>
            <a:pPr lvl="0"/>
            <a:r>
              <a:rPr lang="en-US" dirty="0"/>
              <a:t>Sub-Title</a:t>
            </a:r>
            <a:endParaRPr lang="en-GB" dirty="0"/>
          </a:p>
        </p:txBody>
      </p:sp>
      <p:sp>
        <p:nvSpPr>
          <p:cNvPr id="8" name="Title 7"/>
          <p:cNvSpPr>
            <a:spLocks noGrp="1"/>
          </p:cNvSpPr>
          <p:nvPr>
            <p:ph type="title" hasCustomPrompt="1"/>
            <p:custDataLst>
              <p:tags r:id="rId1"/>
            </p:custDataLst>
          </p:nvPr>
        </p:nvSpPr>
        <p:spPr bwMode="auto">
          <a:xfrm>
            <a:off x="386690" y="2108251"/>
            <a:ext cx="4704523" cy="134614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b" anchorCtr="0">
            <a:noAutofit/>
          </a:bodyPr>
          <a:lstStyle>
            <a:lvl1pPr marL="0" indent="0" algn="l">
              <a:lnSpc>
                <a:spcPct val="100000"/>
              </a:lnSpc>
              <a:spcBef>
                <a:spcPct val="20000"/>
              </a:spcBef>
              <a:spcAft>
                <a:spcPts val="0"/>
              </a:spcAft>
              <a:defRPr kumimoji="0" sz="4000" b="0" i="0" u="none"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Section Separator</a:t>
            </a:r>
          </a:p>
        </p:txBody>
      </p:sp>
      <p:sp>
        <p:nvSpPr>
          <p:cNvPr id="13" name="FooterText Manuell">
            <a:extLst>
              <a:ext uri="{FF2B5EF4-FFF2-40B4-BE49-F238E27FC236}">
                <a16:creationId xmlns:a16="http://schemas.microsoft.com/office/drawing/2014/main" id="{85A5C8D3-EF02-3C59-E461-6E6BD3DB0E5C}"/>
              </a:ext>
            </a:extLst>
          </p:cNvPr>
          <p:cNvSpPr txBox="1">
            <a:spLocks/>
          </p:cNvSpPr>
          <p:nvPr userDrawn="1"/>
        </p:nvSpPr>
        <p:spPr>
          <a:xfrm>
            <a:off x="5057345" y="205088"/>
            <a:ext cx="6992007" cy="1002460"/>
          </a:xfrm>
          <a:prstGeom prst="rect">
            <a:avLst/>
          </a:prstGeom>
        </p:spPr>
        <p:txBody>
          <a:bodyPr lIns="0" rIns="0" anchor="ctr"/>
          <a:lstStyle>
            <a:lvl1pPr marL="0" indent="0" algn="l" defTabSz="914400" rtl="0" eaLnBrk="1" latinLnBrk="0" hangingPunct="1">
              <a:lnSpc>
                <a:spcPct val="150000"/>
              </a:lnSpc>
              <a:spcBef>
                <a:spcPts val="0"/>
              </a:spcBef>
              <a:buFont typeface="Arial" pitchFamily="34" charset="0"/>
              <a:buNone/>
              <a:defRPr sz="2800" kern="1200" baseline="30000">
                <a:solidFill>
                  <a:schemeClr val="tx2"/>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3600" b="1" dirty="0">
                <a:latin typeface="+mn-lt"/>
                <a:ea typeface="Calibri Light" panose="020F0302020204030204" pitchFamily="34" charset="0"/>
                <a:cs typeface="Calibri Light" panose="020F0302020204030204" pitchFamily="34" charset="0"/>
              </a:rPr>
              <a:t>9th Greek Raw Materials Community Dialogue</a:t>
            </a:r>
            <a:endParaRPr lang="en-GB" sz="3600" b="1" dirty="0">
              <a:latin typeface="+mn-lt"/>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724784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extLst>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Cover 01">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1EC466A-F903-A245-7626-637A294918DB}"/>
              </a:ext>
            </a:extLst>
          </p:cNvPr>
          <p:cNvPicPr>
            <a:picLocks noChangeAspect="1"/>
          </p:cNvPicPr>
          <p:nvPr userDrawn="1"/>
        </p:nvPicPr>
        <p:blipFill>
          <a:blip r:embed="rId3"/>
          <a:stretch>
            <a:fillRect/>
          </a:stretch>
        </p:blipFill>
        <p:spPr>
          <a:xfrm>
            <a:off x="5128621" y="5186609"/>
            <a:ext cx="2770566" cy="1499664"/>
          </a:xfrm>
          <a:prstGeom prst="rect">
            <a:avLst/>
          </a:prstGeom>
        </p:spPr>
      </p:pic>
      <p:sp>
        <p:nvSpPr>
          <p:cNvPr id="5" name="Freeform 16">
            <a:extLst>
              <a:ext uri="{FF2B5EF4-FFF2-40B4-BE49-F238E27FC236}">
                <a16:creationId xmlns:a16="http://schemas.microsoft.com/office/drawing/2014/main" id="{879E3597-B7A0-F7F6-E4F8-307B3C108905}"/>
              </a:ext>
            </a:extLst>
          </p:cNvPr>
          <p:cNvSpPr>
            <a:spLocks/>
          </p:cNvSpPr>
          <p:nvPr userDrawn="1"/>
        </p:nvSpPr>
        <p:spPr bwMode="auto">
          <a:xfrm>
            <a:off x="1938757" y="0"/>
            <a:ext cx="9208214" cy="6858000"/>
          </a:xfrm>
          <a:custGeom>
            <a:avLst/>
            <a:gdLst>
              <a:gd name="connsiteX0" fmla="*/ 0 w 9208214"/>
              <a:gd name="connsiteY0" fmla="*/ 3451989 h 6858000"/>
              <a:gd name="connsiteX1" fmla="*/ 256911 w 9208214"/>
              <a:gd name="connsiteY1" fmla="*/ 3451989 h 6858000"/>
              <a:gd name="connsiteX2" fmla="*/ 1840424 w 9208214"/>
              <a:gd name="connsiteY2" fmla="*/ 6813426 h 6858000"/>
              <a:gd name="connsiteX3" fmla="*/ 1897147 w 9208214"/>
              <a:gd name="connsiteY3" fmla="*/ 6858000 h 6858000"/>
              <a:gd name="connsiteX4" fmla="*/ 1511414 w 9208214"/>
              <a:gd name="connsiteY4" fmla="*/ 6858000 h 6858000"/>
              <a:gd name="connsiteX5" fmla="*/ 1510364 w 9208214"/>
              <a:gd name="connsiteY5" fmla="*/ 6857092 h 6858000"/>
              <a:gd name="connsiteX6" fmla="*/ 0 w 9208214"/>
              <a:gd name="connsiteY6" fmla="*/ 3451989 h 6858000"/>
              <a:gd name="connsiteX7" fmla="*/ 7276793 w 9208214"/>
              <a:gd name="connsiteY7" fmla="*/ 0 h 6858000"/>
              <a:gd name="connsiteX8" fmla="*/ 7650264 w 9208214"/>
              <a:gd name="connsiteY8" fmla="*/ 0 h 6858000"/>
              <a:gd name="connsiteX9" fmla="*/ 7695823 w 9208214"/>
              <a:gd name="connsiteY9" fmla="*/ 39490 h 6858000"/>
              <a:gd name="connsiteX10" fmla="*/ 9208214 w 9208214"/>
              <a:gd name="connsiteY10" fmla="*/ 3451989 h 6858000"/>
              <a:gd name="connsiteX11" fmla="*/ 7695823 w 9208214"/>
              <a:gd name="connsiteY11" fmla="*/ 6857092 h 6858000"/>
              <a:gd name="connsiteX12" fmla="*/ 7694771 w 9208214"/>
              <a:gd name="connsiteY12" fmla="*/ 6858000 h 6858000"/>
              <a:gd name="connsiteX13" fmla="*/ 7319219 w 9208214"/>
              <a:gd name="connsiteY13" fmla="*/ 6858000 h 6858000"/>
              <a:gd name="connsiteX14" fmla="*/ 7381312 w 9208214"/>
              <a:gd name="connsiteY14" fmla="*/ 6809057 h 6858000"/>
              <a:gd name="connsiteX15" fmla="*/ 8964825 w 9208214"/>
              <a:gd name="connsiteY15" fmla="*/ 3451989 h 6858000"/>
              <a:gd name="connsiteX16" fmla="*/ 7381312 w 9208214"/>
              <a:gd name="connsiteY16" fmla="*/ 82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08214" h="6858000">
                <a:moveTo>
                  <a:pt x="0" y="3451989"/>
                </a:moveTo>
                <a:cubicBezTo>
                  <a:pt x="0" y="3451989"/>
                  <a:pt x="0" y="3451989"/>
                  <a:pt x="256911" y="3451989"/>
                </a:cubicBezTo>
                <a:cubicBezTo>
                  <a:pt x="256911" y="4806241"/>
                  <a:pt x="872989" y="6014986"/>
                  <a:pt x="1840424" y="6813426"/>
                </a:cubicBezTo>
                <a:lnTo>
                  <a:pt x="1897147" y="6858000"/>
                </a:lnTo>
                <a:lnTo>
                  <a:pt x="1511414" y="6858000"/>
                </a:lnTo>
                <a:lnTo>
                  <a:pt x="1510364" y="6857092"/>
                </a:lnTo>
                <a:cubicBezTo>
                  <a:pt x="583872" y="6016307"/>
                  <a:pt x="0" y="4802859"/>
                  <a:pt x="0" y="3451989"/>
                </a:cubicBezTo>
                <a:close/>
                <a:moveTo>
                  <a:pt x="7276793" y="0"/>
                </a:moveTo>
                <a:lnTo>
                  <a:pt x="7650264" y="0"/>
                </a:lnTo>
                <a:lnTo>
                  <a:pt x="7695823" y="39490"/>
                </a:lnTo>
                <a:cubicBezTo>
                  <a:pt x="8624342" y="883854"/>
                  <a:pt x="9208214" y="2101119"/>
                  <a:pt x="9208214" y="3451989"/>
                </a:cubicBezTo>
                <a:cubicBezTo>
                  <a:pt x="9208214" y="4802859"/>
                  <a:pt x="8624342" y="6016307"/>
                  <a:pt x="7695823" y="6857092"/>
                </a:cubicBezTo>
                <a:lnTo>
                  <a:pt x="7694771" y="6858000"/>
                </a:lnTo>
                <a:lnTo>
                  <a:pt x="7319219" y="6858000"/>
                </a:lnTo>
                <a:lnTo>
                  <a:pt x="7381312" y="6809057"/>
                </a:lnTo>
                <a:cubicBezTo>
                  <a:pt x="8348747" y="6008329"/>
                  <a:pt x="8964825" y="4798632"/>
                  <a:pt x="8964825" y="3451989"/>
                </a:cubicBezTo>
                <a:cubicBezTo>
                  <a:pt x="8964825" y="2097738"/>
                  <a:pt x="8348747" y="884713"/>
                  <a:pt x="7381312" y="82528"/>
                </a:cubicBez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US">
              <a:solidFill>
                <a:srgbClr val="333333"/>
              </a:solidFill>
            </a:endParaRPr>
          </a:p>
        </p:txBody>
      </p:sp>
      <p:sp>
        <p:nvSpPr>
          <p:cNvPr id="6" name="Freeform 13">
            <a:extLst>
              <a:ext uri="{FF2B5EF4-FFF2-40B4-BE49-F238E27FC236}">
                <a16:creationId xmlns:a16="http://schemas.microsoft.com/office/drawing/2014/main" id="{E9E6F0A9-4F62-9B1A-BB35-FEB9A6E07EA0}"/>
              </a:ext>
            </a:extLst>
          </p:cNvPr>
          <p:cNvSpPr>
            <a:spLocks/>
          </p:cNvSpPr>
          <p:nvPr userDrawn="1"/>
        </p:nvSpPr>
        <p:spPr bwMode="auto">
          <a:xfrm>
            <a:off x="2967942" y="0"/>
            <a:ext cx="6665200" cy="6858000"/>
          </a:xfrm>
          <a:custGeom>
            <a:avLst/>
            <a:gdLst>
              <a:gd name="connsiteX0" fmla="*/ 2610061 w 6665200"/>
              <a:gd name="connsiteY0" fmla="*/ 0 h 6858000"/>
              <a:gd name="connsiteX1" fmla="*/ 4534054 w 6665200"/>
              <a:gd name="connsiteY1" fmla="*/ 0 h 6858000"/>
              <a:gd name="connsiteX2" fmla="*/ 4751819 w 6665200"/>
              <a:gd name="connsiteY2" fmla="*/ 67745 h 6858000"/>
              <a:gd name="connsiteX3" fmla="*/ 6665200 w 6665200"/>
              <a:gd name="connsiteY3" fmla="*/ 1653704 h 6858000"/>
              <a:gd name="connsiteX4" fmla="*/ 6462405 w 6665200"/>
              <a:gd name="connsiteY4" fmla="*/ 1775392 h 6858000"/>
              <a:gd name="connsiteX5" fmla="*/ 3569194 w 6665200"/>
              <a:gd name="connsiteY5" fmla="*/ 112319 h 6858000"/>
              <a:gd name="connsiteX6" fmla="*/ 243355 w 6665200"/>
              <a:gd name="connsiteY6" fmla="*/ 3451986 h 6858000"/>
              <a:gd name="connsiteX7" fmla="*/ 3569194 w 6665200"/>
              <a:gd name="connsiteY7" fmla="*/ 6778133 h 6858000"/>
              <a:gd name="connsiteX8" fmla="*/ 6462405 w 6665200"/>
              <a:gd name="connsiteY8" fmla="*/ 5115059 h 6858000"/>
              <a:gd name="connsiteX9" fmla="*/ 6665200 w 6665200"/>
              <a:gd name="connsiteY9" fmla="*/ 5236748 h 6858000"/>
              <a:gd name="connsiteX10" fmla="*/ 4751819 w 6665200"/>
              <a:gd name="connsiteY10" fmla="*/ 6822706 h 6858000"/>
              <a:gd name="connsiteX11" fmla="*/ 4638367 w 6665200"/>
              <a:gd name="connsiteY11" fmla="*/ 6858000 h 6858000"/>
              <a:gd name="connsiteX12" fmla="*/ 2497192 w 6665200"/>
              <a:gd name="connsiteY12" fmla="*/ 6858000 h 6858000"/>
              <a:gd name="connsiteX13" fmla="*/ 2340920 w 6665200"/>
              <a:gd name="connsiteY13" fmla="*/ 6805210 h 6858000"/>
              <a:gd name="connsiteX14" fmla="*/ 0 w 6665200"/>
              <a:gd name="connsiteY14" fmla="*/ 3451986 h 6858000"/>
              <a:gd name="connsiteX15" fmla="*/ 2506837 w 6665200"/>
              <a:gd name="connsiteY15" fmla="*/ 292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5200" h="6858000">
                <a:moveTo>
                  <a:pt x="2610061" y="0"/>
                </a:moveTo>
                <a:lnTo>
                  <a:pt x="4534054" y="0"/>
                </a:lnTo>
                <a:lnTo>
                  <a:pt x="4751819" y="67745"/>
                </a:lnTo>
                <a:cubicBezTo>
                  <a:pt x="5566673" y="351153"/>
                  <a:pt x="6246935" y="919349"/>
                  <a:pt x="6665200" y="1653704"/>
                </a:cubicBezTo>
                <a:cubicBezTo>
                  <a:pt x="6665200" y="1653704"/>
                  <a:pt x="6665200" y="1653704"/>
                  <a:pt x="6462405" y="1775392"/>
                </a:cubicBezTo>
                <a:cubicBezTo>
                  <a:pt x="5881059" y="788365"/>
                  <a:pt x="4799485" y="112319"/>
                  <a:pt x="3569194" y="112319"/>
                </a:cubicBezTo>
                <a:cubicBezTo>
                  <a:pt x="1730519" y="112319"/>
                  <a:pt x="243355" y="1613141"/>
                  <a:pt x="243355" y="3451986"/>
                </a:cubicBezTo>
                <a:cubicBezTo>
                  <a:pt x="243355" y="5290831"/>
                  <a:pt x="1730519" y="6778133"/>
                  <a:pt x="3569194" y="6778133"/>
                </a:cubicBezTo>
                <a:cubicBezTo>
                  <a:pt x="4799485" y="6778133"/>
                  <a:pt x="5881059" y="6102087"/>
                  <a:pt x="6462405" y="5115059"/>
                </a:cubicBezTo>
                <a:cubicBezTo>
                  <a:pt x="6462405" y="5115059"/>
                  <a:pt x="6462405" y="5115059"/>
                  <a:pt x="6665200" y="5236748"/>
                </a:cubicBezTo>
                <a:cubicBezTo>
                  <a:pt x="6246935" y="5971103"/>
                  <a:pt x="5566673" y="6539298"/>
                  <a:pt x="4751819" y="6822706"/>
                </a:cubicBezTo>
                <a:lnTo>
                  <a:pt x="4638367" y="6858000"/>
                </a:lnTo>
                <a:lnTo>
                  <a:pt x="2497192" y="6858000"/>
                </a:lnTo>
                <a:lnTo>
                  <a:pt x="2340920" y="6805210"/>
                </a:lnTo>
                <a:cubicBezTo>
                  <a:pt x="973708" y="6305376"/>
                  <a:pt x="0" y="4994216"/>
                  <a:pt x="0" y="3451986"/>
                </a:cubicBezTo>
                <a:cubicBezTo>
                  <a:pt x="0" y="1837081"/>
                  <a:pt x="1053162" y="481028"/>
                  <a:pt x="2506837" y="29282"/>
                </a:cubicBez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a:solidFill>
                <a:srgbClr val="333333"/>
              </a:solidFill>
            </a:endParaRPr>
          </a:p>
        </p:txBody>
      </p:sp>
      <p:sp>
        <p:nvSpPr>
          <p:cNvPr id="7" name="FooterText Manuell">
            <a:extLst>
              <a:ext uri="{FF2B5EF4-FFF2-40B4-BE49-F238E27FC236}">
                <a16:creationId xmlns:a16="http://schemas.microsoft.com/office/drawing/2014/main" id="{E24B706F-01D3-F0F6-B9AC-8CD10A1D875F}"/>
              </a:ext>
            </a:extLst>
          </p:cNvPr>
          <p:cNvSpPr>
            <a:spLocks noGrp="1"/>
          </p:cNvSpPr>
          <p:nvPr>
            <p:ph type="body" sz="quarter" idx="13" hasCustomPrompt="1"/>
          </p:nvPr>
        </p:nvSpPr>
        <p:spPr>
          <a:xfrm>
            <a:off x="4215536" y="2207047"/>
            <a:ext cx="4679589" cy="902078"/>
          </a:xfrm>
          <a:prstGeom prst="rect">
            <a:avLst/>
          </a:prstGeom>
        </p:spPr>
        <p:txBody>
          <a:bodyPr lIns="0" rIns="0"/>
          <a:lstStyle>
            <a:lvl1pPr marL="0" indent="0" algn="ctr">
              <a:spcBef>
                <a:spcPts val="0"/>
              </a:spcBef>
              <a:buNone/>
              <a:defRPr sz="2400" baseline="0">
                <a:solidFill>
                  <a:schemeClr val="tx2"/>
                </a:solidFill>
                <a:latin typeface="Calibri" pitchFamily="34" charset="0"/>
              </a:defRPr>
            </a:lvl1pPr>
          </a:lstStyle>
          <a:p>
            <a:pPr lvl="0"/>
            <a:r>
              <a:rPr lang="en-US" dirty="0"/>
              <a:t>Name</a:t>
            </a:r>
            <a:br>
              <a:rPr lang="en-US" dirty="0"/>
            </a:br>
            <a:r>
              <a:rPr lang="en-US" dirty="0"/>
              <a:t>Email address</a:t>
            </a:r>
            <a:endParaRPr lang="en-GB" dirty="0"/>
          </a:p>
        </p:txBody>
      </p:sp>
      <p:sp>
        <p:nvSpPr>
          <p:cNvPr id="10" name="Title 7">
            <a:extLst>
              <a:ext uri="{FF2B5EF4-FFF2-40B4-BE49-F238E27FC236}">
                <a16:creationId xmlns:a16="http://schemas.microsoft.com/office/drawing/2014/main" id="{70C1D74B-825E-D000-7CC6-B5DBF4243274}"/>
              </a:ext>
            </a:extLst>
          </p:cNvPr>
          <p:cNvSpPr>
            <a:spLocks noGrp="1"/>
          </p:cNvSpPr>
          <p:nvPr>
            <p:ph type="title" hasCustomPrompt="1"/>
            <p:custDataLst>
              <p:tags r:id="rId1"/>
            </p:custDataLst>
          </p:nvPr>
        </p:nvSpPr>
        <p:spPr bwMode="auto">
          <a:xfrm>
            <a:off x="4190602" y="655969"/>
            <a:ext cx="4704523" cy="134614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lvl1pPr marL="0" indent="0" algn="ctr">
              <a:lnSpc>
                <a:spcPct val="100000"/>
              </a:lnSpc>
              <a:spcBef>
                <a:spcPct val="20000"/>
              </a:spcBef>
              <a:spcAft>
                <a:spcPts val="0"/>
              </a:spcAft>
              <a:defRPr kumimoji="0" sz="4000" b="0" i="0" u="none"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Thank you!</a:t>
            </a:r>
          </a:p>
        </p:txBody>
      </p:sp>
    </p:spTree>
    <p:extLst>
      <p:ext uri="{BB962C8B-B14F-4D97-AF65-F5344CB8AC3E}">
        <p14:creationId xmlns:p14="http://schemas.microsoft.com/office/powerpoint/2010/main" val="35892039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extLst>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amp; Image">
    <p:spTree>
      <p:nvGrpSpPr>
        <p:cNvPr id="1" name=""/>
        <p:cNvGrpSpPr/>
        <p:nvPr/>
      </p:nvGrpSpPr>
      <p:grpSpPr>
        <a:xfrm>
          <a:off x="0" y="0"/>
          <a:ext cx="0" cy="0"/>
          <a:chOff x="0" y="0"/>
          <a:chExt cx="0" cy="0"/>
        </a:xfrm>
      </p:grpSpPr>
      <p:sp>
        <p:nvSpPr>
          <p:cNvPr id="5" name="Picture Placeholder 24">
            <a:extLst>
              <a:ext uri="{FF2B5EF4-FFF2-40B4-BE49-F238E27FC236}">
                <a16:creationId xmlns:a16="http://schemas.microsoft.com/office/drawing/2014/main" id="{6B0AD233-D136-C04D-91A3-CB4EE52F2FEA}"/>
              </a:ext>
            </a:extLst>
          </p:cNvPr>
          <p:cNvSpPr>
            <a:spLocks noGrp="1"/>
          </p:cNvSpPr>
          <p:nvPr>
            <p:ph type="pic" sz="quarter" idx="15"/>
          </p:nvPr>
        </p:nvSpPr>
        <p:spPr>
          <a:xfrm>
            <a:off x="8197599" y="1080000"/>
            <a:ext cx="3600401" cy="4392836"/>
          </a:xfrm>
          <a:prstGeom prst="round2DiagRect">
            <a:avLst>
              <a:gd name="adj1" fmla="val 0"/>
              <a:gd name="adj2" fmla="val 11175"/>
            </a:avLst>
          </a:prstGeom>
        </p:spPr>
        <p:txBody>
          <a:bodyPr/>
          <a:lstStyle>
            <a:lvl1pPr marL="0" indent="0">
              <a:buNone/>
              <a:defRPr sz="1600"/>
            </a:lvl1pPr>
          </a:lstStyle>
          <a:p>
            <a:r>
              <a:rPr lang="en-US"/>
              <a:t>Click icon to add picture</a:t>
            </a:r>
            <a:endParaRPr lang="en-GB"/>
          </a:p>
        </p:txBody>
      </p:sp>
      <p:sp>
        <p:nvSpPr>
          <p:cNvPr id="6" name="Text Placeholder 4">
            <a:extLst>
              <a:ext uri="{FF2B5EF4-FFF2-40B4-BE49-F238E27FC236}">
                <a16:creationId xmlns:a16="http://schemas.microsoft.com/office/drawing/2014/main" id="{047B6D99-AE24-4E45-946B-9B6CA6928BAA}"/>
              </a:ext>
            </a:extLst>
          </p:cNvPr>
          <p:cNvSpPr>
            <a:spLocks noGrp="1"/>
          </p:cNvSpPr>
          <p:nvPr>
            <p:ph type="body" sz="quarter" idx="17" hasCustomPrompt="1"/>
          </p:nvPr>
        </p:nvSpPr>
        <p:spPr>
          <a:xfrm>
            <a:off x="360000" y="1080000"/>
            <a:ext cx="7533934" cy="439309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dirty="0" smtClean="0">
                <a:solidFill>
                  <a:schemeClr val="tx1"/>
                </a:solidFill>
              </a:defRPr>
            </a:lvl1pPr>
            <a:lvl2pPr>
              <a:defRPr lang="en-GB" dirty="0" smtClean="0"/>
            </a:lvl2pPr>
            <a:lvl3pPr marL="963000" indent="0">
              <a:buNone/>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3" name="Title Placeholder 2">
            <a:extLst>
              <a:ext uri="{FF2B5EF4-FFF2-40B4-BE49-F238E27FC236}">
                <a16:creationId xmlns:a16="http://schemas.microsoft.com/office/drawing/2014/main" id="{A981167F-CF00-290A-36F8-8A1A399D2AF2}"/>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sp>
        <p:nvSpPr>
          <p:cNvPr id="4" name="Slide Number Placeholder 3">
            <a:extLst>
              <a:ext uri="{FF2B5EF4-FFF2-40B4-BE49-F238E27FC236}">
                <a16:creationId xmlns:a16="http://schemas.microsoft.com/office/drawing/2014/main" id="{FE3ED5BF-9732-18EE-1AA5-972CE0A55D24}"/>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3337261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Text Slide">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525864E2-0DB5-854E-8327-1380A4E284D6}"/>
              </a:ext>
            </a:extLst>
          </p:cNvPr>
          <p:cNvSpPr>
            <a:spLocks noGrp="1"/>
          </p:cNvSpPr>
          <p:nvPr>
            <p:ph type="body" sz="quarter" idx="16" hasCustomPrompt="1"/>
            <p:custDataLst>
              <p:tags r:id="rId1"/>
            </p:custDataLst>
          </p:nvPr>
        </p:nvSpPr>
        <p:spPr>
          <a:xfrm>
            <a:off x="359999" y="1080000"/>
            <a:ext cx="8140533"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sz="2400" dirty="0" smtClean="0">
                <a:solidFill>
                  <a:schemeClr val="tx1"/>
                </a:solidFill>
                <a:latin typeface="+mn-lt"/>
              </a:defRPr>
            </a:lvl1pPr>
            <a:lvl2pPr>
              <a:defRPr lang="en-GB" sz="2400" dirty="0" smtClean="0">
                <a:latin typeface="+mn-lt"/>
                <a:ea typeface="Calibri Light" panose="020F0302020204030204" pitchFamily="34" charset="0"/>
                <a:cs typeface="Calibri Light" panose="020F0302020204030204" pitchFamily="34" charset="0"/>
              </a:defRPr>
            </a:lvl2pPr>
            <a:lvl3pPr>
              <a:defRPr lang="en-GB" sz="2400" dirty="0">
                <a:latin typeface="+mn-lt"/>
                <a:ea typeface="Calibri Light" panose="020F0302020204030204" pitchFamily="34" charset="0"/>
                <a:cs typeface="Calibri Light" panose="020F0302020204030204" pitchFamily="34" charset="0"/>
              </a:defRPr>
            </a:lvl3pPr>
            <a:lvl4pPr>
              <a:defRPr lang="en-GB" sz="2000" dirty="0" smtClean="0"/>
            </a:lvl4p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a:p>
            <a:pPr marL="990900" lvl="1" indent="-342900">
              <a:buFont typeface="Arial" panose="020B0604020202020204" pitchFamily="34" charset="0"/>
              <a:buChar char="•"/>
            </a:pPr>
            <a:r>
              <a:rPr lang="en-US" dirty="0"/>
              <a:t>Second level bullet point</a:t>
            </a:r>
            <a:endParaRPr lang="el-GR" dirty="0"/>
          </a:p>
          <a:p>
            <a:pPr marL="1485900" lvl="2" indent="-342900">
              <a:buFont typeface="Arial" panose="020B0604020202020204" pitchFamily="34" charset="0"/>
              <a:buChar char="•"/>
            </a:pPr>
            <a:r>
              <a:rPr lang="en-US" dirty="0"/>
              <a:t>Third level bullet point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Title Placeholder 2">
            <a:extLst>
              <a:ext uri="{FF2B5EF4-FFF2-40B4-BE49-F238E27FC236}">
                <a16:creationId xmlns:a16="http://schemas.microsoft.com/office/drawing/2014/main" id="{2EF7050A-5E4F-2689-F959-77EC7666DBE4}"/>
              </a:ext>
            </a:extLst>
          </p:cNvPr>
          <p:cNvSpPr>
            <a:spLocks noGrp="1"/>
          </p:cNvSpPr>
          <p:nvPr>
            <p:ph type="title"/>
          </p:nvPr>
        </p:nvSpPr>
        <p:spPr>
          <a:xfrm>
            <a:off x="340996" y="365474"/>
            <a:ext cx="8159536"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sp>
        <p:nvSpPr>
          <p:cNvPr id="5" name="Rectangle 3">
            <a:extLst>
              <a:ext uri="{FF2B5EF4-FFF2-40B4-BE49-F238E27FC236}">
                <a16:creationId xmlns:a16="http://schemas.microsoft.com/office/drawing/2014/main" id="{400AC12B-D260-6CB8-59A0-87CFE6E42BA6}"/>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
        <p:nvSpPr>
          <p:cNvPr id="22" name="Rectangle 21">
            <a:extLst>
              <a:ext uri="{FF2B5EF4-FFF2-40B4-BE49-F238E27FC236}">
                <a16:creationId xmlns:a16="http://schemas.microsoft.com/office/drawing/2014/main" id="{E338F8F0-EA3F-2591-6DA5-21EA3F0790CD}"/>
              </a:ext>
            </a:extLst>
          </p:cNvPr>
          <p:cNvSpPr/>
          <p:nvPr userDrawn="1"/>
        </p:nvSpPr>
        <p:spPr>
          <a:xfrm>
            <a:off x="8835646" y="205999"/>
            <a:ext cx="3259666" cy="811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Company’s Logo Placement</a:t>
            </a:r>
          </a:p>
        </p:txBody>
      </p:sp>
    </p:spTree>
    <p:extLst>
      <p:ext uri="{BB962C8B-B14F-4D97-AF65-F5344CB8AC3E}">
        <p14:creationId xmlns:p14="http://schemas.microsoft.com/office/powerpoint/2010/main" val="1921305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_Width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2AF0183-137C-0240-A849-C7500AF6AFBE}"/>
              </a:ext>
            </a:extLst>
          </p:cNvPr>
          <p:cNvSpPr>
            <a:spLocks noGrp="1"/>
          </p:cNvSpPr>
          <p:nvPr>
            <p:ph type="body" sz="quarter" idx="18" hasCustomPrompt="1"/>
          </p:nvPr>
        </p:nvSpPr>
        <p:spPr>
          <a:xfrm>
            <a:off x="360000" y="1080000"/>
            <a:ext cx="11510008"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sz="2000" dirty="0">
                <a:solidFill>
                  <a:schemeClr val="tx1"/>
                </a:solidFill>
              </a:defRPr>
            </a:lvl1pPr>
            <a:lvl2pPr>
              <a:defRPr lang="en-GB" sz="2000" dirty="0" smtClean="0"/>
            </a:lvl2pPr>
            <a:lvl3pPr>
              <a:defRPr lang="en-GB" sz="2000" dirty="0" smtClean="0"/>
            </a:lvl3pPr>
            <a:lvl4pPr>
              <a:defRPr lang="en-GB" sz="2000" dirty="0" smtClean="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3" name="Title Placeholder 2">
            <a:extLst>
              <a:ext uri="{FF2B5EF4-FFF2-40B4-BE49-F238E27FC236}">
                <a16:creationId xmlns:a16="http://schemas.microsoft.com/office/drawing/2014/main" id="{B64D2039-BB78-E75E-A024-A372E4785EB1}"/>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sp>
        <p:nvSpPr>
          <p:cNvPr id="4" name="Slide Number Placeholder 3">
            <a:extLst>
              <a:ext uri="{FF2B5EF4-FFF2-40B4-BE49-F238E27FC236}">
                <a16:creationId xmlns:a16="http://schemas.microsoft.com/office/drawing/2014/main" id="{A3CDC000-4A04-196C-68C0-920FC124B9C6}"/>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
        <p:nvSpPr>
          <p:cNvPr id="7" name="Rectangle 6">
            <a:extLst>
              <a:ext uri="{FF2B5EF4-FFF2-40B4-BE49-F238E27FC236}">
                <a16:creationId xmlns:a16="http://schemas.microsoft.com/office/drawing/2014/main" id="{04DBB77A-891C-0BFE-48CE-547EBB260A3A}"/>
              </a:ext>
            </a:extLst>
          </p:cNvPr>
          <p:cNvSpPr/>
          <p:nvPr userDrawn="1"/>
        </p:nvSpPr>
        <p:spPr>
          <a:xfrm>
            <a:off x="8835646" y="205999"/>
            <a:ext cx="3259666" cy="811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Company’s Logo Placement</a:t>
            </a:r>
          </a:p>
        </p:txBody>
      </p:sp>
    </p:spTree>
    <p:extLst>
      <p:ext uri="{BB962C8B-B14F-4D97-AF65-F5344CB8AC3E}">
        <p14:creationId xmlns:p14="http://schemas.microsoft.com/office/powerpoint/2010/main" val="4152816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Text Box and Image">
    <p:spTree>
      <p:nvGrpSpPr>
        <p:cNvPr id="1" name=""/>
        <p:cNvGrpSpPr/>
        <p:nvPr/>
      </p:nvGrpSpPr>
      <p:grpSpPr>
        <a:xfrm>
          <a:off x="0" y="0"/>
          <a:ext cx="0" cy="0"/>
          <a:chOff x="0" y="0"/>
          <a:chExt cx="0" cy="0"/>
        </a:xfrm>
      </p:grpSpPr>
      <p:sp>
        <p:nvSpPr>
          <p:cNvPr id="5" name="Picture Placeholder 24">
            <a:extLst>
              <a:ext uri="{FF2B5EF4-FFF2-40B4-BE49-F238E27FC236}">
                <a16:creationId xmlns:a16="http://schemas.microsoft.com/office/drawing/2014/main" id="{C017F956-2127-B047-9B2A-DA5BB1AFFDC7}"/>
              </a:ext>
            </a:extLst>
          </p:cNvPr>
          <p:cNvSpPr>
            <a:spLocks noGrp="1"/>
          </p:cNvSpPr>
          <p:nvPr>
            <p:ph type="pic" sz="quarter" idx="15"/>
          </p:nvPr>
        </p:nvSpPr>
        <p:spPr>
          <a:xfrm>
            <a:off x="8197599" y="1080000"/>
            <a:ext cx="3600401" cy="4392836"/>
          </a:xfrm>
          <a:prstGeom prst="round2DiagRect">
            <a:avLst>
              <a:gd name="adj1" fmla="val 0"/>
              <a:gd name="adj2" fmla="val 9482"/>
            </a:avLst>
          </a:prstGeom>
        </p:spPr>
        <p:txBody>
          <a:bodyPr/>
          <a:lstStyle>
            <a:lvl1pPr marL="0" indent="0">
              <a:buNone/>
              <a:defRPr sz="1600"/>
            </a:lvl1pPr>
          </a:lstStyle>
          <a:p>
            <a:r>
              <a:rPr lang="en-US"/>
              <a:t>Click icon to add picture</a:t>
            </a:r>
            <a:endParaRPr lang="en-GB"/>
          </a:p>
        </p:txBody>
      </p:sp>
      <p:sp>
        <p:nvSpPr>
          <p:cNvPr id="7" name="Text Placeholder 4">
            <a:extLst>
              <a:ext uri="{FF2B5EF4-FFF2-40B4-BE49-F238E27FC236}">
                <a16:creationId xmlns:a16="http://schemas.microsoft.com/office/drawing/2014/main" id="{D66140D5-5CE0-F14A-ACE3-A9EA6FA68B6B}"/>
              </a:ext>
            </a:extLst>
          </p:cNvPr>
          <p:cNvSpPr>
            <a:spLocks noGrp="1"/>
          </p:cNvSpPr>
          <p:nvPr>
            <p:ph type="body" sz="quarter" idx="16" hasCustomPrompt="1"/>
            <p:custDataLst>
              <p:tags r:id="rId1"/>
            </p:custDataLst>
          </p:nvPr>
        </p:nvSpPr>
        <p:spPr>
          <a:xfrm>
            <a:off x="359999" y="1080000"/>
            <a:ext cx="7585121" cy="4406400"/>
          </a:xfrm>
          <a:prstGeom prst="round2DiagRect">
            <a:avLst>
              <a:gd name="adj1" fmla="val 0"/>
              <a:gd name="adj2" fmla="val 8708"/>
            </a:avLst>
          </a:prstGeom>
          <a:solidFill>
            <a:schemeClr val="tx2"/>
          </a:solidFill>
          <a:ln/>
        </p:spPr>
        <p:txBody>
          <a:bodyPr vert="horz" wrap="square" lIns="108000" tIns="108000" rIns="108000" bIns="108000" rtlCol="0" anchor="t" anchorCtr="0">
            <a:noAutofit/>
          </a:bodyPr>
          <a:lstStyle>
            <a:lvl1pPr marL="0" indent="0" algn="l">
              <a:buFont typeface="Arial" panose="020B0604020202020204" pitchFamily="34" charset="0"/>
              <a:buNone/>
              <a:defRPr lang="en-GB" sz="2000" dirty="0" smtClean="0">
                <a:solidFill>
                  <a:schemeClr val="bg1"/>
                </a:solidFill>
              </a:defRPr>
            </a:lvl1pPr>
            <a:lvl2pPr marL="720725" indent="-254000" algn="l">
              <a:buFont typeface="Arial" panose="020B0604020202020204" pitchFamily="34" charset="0"/>
              <a:buChar char="•"/>
              <a:tabLst/>
              <a:defRPr lang="en-GB" sz="2000" dirty="0" smtClean="0">
                <a:solidFill>
                  <a:schemeClr val="bg1"/>
                </a:solidFill>
              </a:defRPr>
            </a:lvl2pPr>
            <a:lvl3pPr marL="963000" indent="0" algn="l">
              <a:buNone/>
              <a:defRPr lang="en-GB" sz="2000" dirty="0">
                <a:solidFill>
                  <a:schemeClr val="bg1"/>
                </a:solidFill>
              </a:defRPr>
            </a:lvl3pPr>
            <a:lvl4pPr marL="1420200" indent="0" algn="l">
              <a:buNone/>
              <a:defRPr lang="en-GB" sz="2000" dirty="0" smtClean="0">
                <a:solidFill>
                  <a:schemeClr val="bg1"/>
                </a:solidFill>
              </a:defRPr>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3" name="Title Placeholder 2">
            <a:extLst>
              <a:ext uri="{FF2B5EF4-FFF2-40B4-BE49-F238E27FC236}">
                <a16:creationId xmlns:a16="http://schemas.microsoft.com/office/drawing/2014/main" id="{AA3E611F-E702-A57F-A20C-E2A8113095A1}"/>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sp>
        <p:nvSpPr>
          <p:cNvPr id="6" name="Rectangle 3">
            <a:extLst>
              <a:ext uri="{FF2B5EF4-FFF2-40B4-BE49-F238E27FC236}">
                <a16:creationId xmlns:a16="http://schemas.microsoft.com/office/drawing/2014/main" id="{944BEC80-56BE-5E2C-20DC-D880E368E871}"/>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3131067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Width Blue Text Box">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525864E2-0DB5-854E-8327-1380A4E284D6}"/>
              </a:ext>
            </a:extLst>
          </p:cNvPr>
          <p:cNvSpPr>
            <a:spLocks noGrp="1"/>
          </p:cNvSpPr>
          <p:nvPr>
            <p:ph type="body" sz="quarter" idx="16" hasCustomPrompt="1"/>
            <p:custDataLst>
              <p:tags r:id="rId1"/>
            </p:custDataLst>
          </p:nvPr>
        </p:nvSpPr>
        <p:spPr>
          <a:xfrm>
            <a:off x="359999" y="1080000"/>
            <a:ext cx="11510008" cy="4406400"/>
          </a:xfrm>
          <a:prstGeom prst="round2DiagRect">
            <a:avLst>
              <a:gd name="adj1" fmla="val 0"/>
              <a:gd name="adj2" fmla="val 8938"/>
            </a:avLst>
          </a:prstGeom>
          <a:solidFill>
            <a:schemeClr val="tx2"/>
          </a:solidFill>
          <a:ln/>
        </p:spPr>
        <p:txBody>
          <a:bodyPr vert="horz" wrap="square" lIns="108000" tIns="108000" rIns="108000" bIns="108000" rtlCol="0" anchor="t" anchorCtr="0">
            <a:noAutofit/>
          </a:bodyPr>
          <a:lstStyle>
            <a:lvl1pPr marL="0" indent="0" algn="l">
              <a:buFont typeface="Arial" panose="020B0604020202020204" pitchFamily="34" charset="0"/>
              <a:buNone/>
              <a:defRPr lang="en-GB" sz="2000" dirty="0" smtClean="0">
                <a:solidFill>
                  <a:schemeClr val="bg1"/>
                </a:solidFill>
              </a:defRPr>
            </a:lvl1pPr>
            <a:lvl2pPr marL="720725" indent="-254000" algn="l">
              <a:buFont typeface="Arial" panose="020B0604020202020204" pitchFamily="34" charset="0"/>
              <a:buChar char="•"/>
              <a:tabLst/>
              <a:defRPr lang="en-GB" sz="2000" dirty="0" smtClean="0">
                <a:solidFill>
                  <a:schemeClr val="bg1"/>
                </a:solidFill>
              </a:defRPr>
            </a:lvl2pPr>
            <a:lvl3pPr marL="963000" indent="0" algn="l">
              <a:buNone/>
              <a:defRPr lang="en-GB" sz="2000" dirty="0">
                <a:solidFill>
                  <a:schemeClr val="bg1"/>
                </a:solidFill>
              </a:defRPr>
            </a:lvl3pPr>
            <a:lvl4pPr marL="1420200" indent="0" algn="l">
              <a:buNone/>
              <a:defRPr lang="en-GB" sz="2000" dirty="0" smtClean="0">
                <a:solidFill>
                  <a:schemeClr val="bg1"/>
                </a:solidFill>
              </a:defRPr>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4" name="Title Placeholder 2">
            <a:extLst>
              <a:ext uri="{FF2B5EF4-FFF2-40B4-BE49-F238E27FC236}">
                <a16:creationId xmlns:a16="http://schemas.microsoft.com/office/drawing/2014/main" id="{BCF8308F-542A-9E62-3CA4-6572DBE05D56}"/>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sp>
        <p:nvSpPr>
          <p:cNvPr id="5" name="Rectangle 3">
            <a:extLst>
              <a:ext uri="{FF2B5EF4-FFF2-40B4-BE49-F238E27FC236}">
                <a16:creationId xmlns:a16="http://schemas.microsoft.com/office/drawing/2014/main" id="{696701ED-9CAE-FEAE-2726-539F0DBD9965}"/>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3115825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able Slide">
    <p:spTree>
      <p:nvGrpSpPr>
        <p:cNvPr id="1" name=""/>
        <p:cNvGrpSpPr/>
        <p:nvPr/>
      </p:nvGrpSpPr>
      <p:grpSpPr>
        <a:xfrm>
          <a:off x="0" y="0"/>
          <a:ext cx="0" cy="0"/>
          <a:chOff x="0" y="0"/>
          <a:chExt cx="0" cy="0"/>
        </a:xfrm>
      </p:grpSpPr>
      <p:sp>
        <p:nvSpPr>
          <p:cNvPr id="3" name="Round Diagonal Corner of Rectangle 2">
            <a:extLst>
              <a:ext uri="{FF2B5EF4-FFF2-40B4-BE49-F238E27FC236}">
                <a16:creationId xmlns:a16="http://schemas.microsoft.com/office/drawing/2014/main" id="{15D83FAD-1B52-6144-99D3-35126707592B}"/>
              </a:ext>
            </a:extLst>
          </p:cNvPr>
          <p:cNvSpPr/>
          <p:nvPr userDrawn="1"/>
        </p:nvSpPr>
        <p:spPr>
          <a:xfrm>
            <a:off x="359999" y="1064887"/>
            <a:ext cx="11510008" cy="4406400"/>
          </a:xfrm>
          <a:prstGeom prst="round2DiagRect">
            <a:avLst>
              <a:gd name="adj1" fmla="val 0"/>
              <a:gd name="adj2" fmla="val 909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able Placeholder 4">
            <a:extLst>
              <a:ext uri="{FF2B5EF4-FFF2-40B4-BE49-F238E27FC236}">
                <a16:creationId xmlns:a16="http://schemas.microsoft.com/office/drawing/2014/main" id="{0E14A4CE-8041-8C47-BD66-38793F1AFE25}"/>
              </a:ext>
            </a:extLst>
          </p:cNvPr>
          <p:cNvSpPr>
            <a:spLocks noGrp="1"/>
          </p:cNvSpPr>
          <p:nvPr>
            <p:ph type="tbl" sz="quarter" idx="10"/>
          </p:nvPr>
        </p:nvSpPr>
        <p:spPr>
          <a:xfrm>
            <a:off x="647700" y="1354138"/>
            <a:ext cx="10926763" cy="3865562"/>
          </a:xfrm>
        </p:spPr>
        <p:txBody>
          <a:bodyPr/>
          <a:lstStyle>
            <a:lvl1pPr marL="0" indent="0" algn="ctr">
              <a:buNone/>
              <a:defRPr>
                <a:solidFill>
                  <a:schemeClr val="bg1"/>
                </a:solidFill>
              </a:defRPr>
            </a:lvl1pPr>
          </a:lstStyle>
          <a:p>
            <a:endParaRPr lang="en-US"/>
          </a:p>
        </p:txBody>
      </p:sp>
      <p:sp>
        <p:nvSpPr>
          <p:cNvPr id="6" name="Title Placeholder 2">
            <a:extLst>
              <a:ext uri="{FF2B5EF4-FFF2-40B4-BE49-F238E27FC236}">
                <a16:creationId xmlns:a16="http://schemas.microsoft.com/office/drawing/2014/main" id="{E6DD1E82-391C-8352-91D1-DB53968A1CF8}"/>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sp>
        <p:nvSpPr>
          <p:cNvPr id="7" name="Rectangle 3">
            <a:extLst>
              <a:ext uri="{FF2B5EF4-FFF2-40B4-BE49-F238E27FC236}">
                <a16:creationId xmlns:a16="http://schemas.microsoft.com/office/drawing/2014/main" id="{3334C05F-C050-34DC-B1B6-5A01AF92ACF8}"/>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512508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2.emf"/><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ags" Target="../tags/tag4.xml"/><Relationship Id="rId5" Type="http://schemas.openxmlformats.org/officeDocument/2006/relationships/slideLayout" Target="../slideLayouts/slideLayout9.xml"/><Relationship Id="rId10"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6.xml"/><Relationship Id="rId7" Type="http://schemas.openxmlformats.org/officeDocument/2006/relationships/image" Target="../media/image9.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theme" Target="../theme/theme3.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9" name="Rectangle 328">
            <a:hlinkClick r:id="" action="ppaction://noaction"/>
          </p:cNvPr>
          <p:cNvSpPr/>
          <p:nvPr userDrawn="1"/>
        </p:nvSpPr>
        <p:spPr>
          <a:xfrm>
            <a:off x="11568113" y="6308725"/>
            <a:ext cx="623887" cy="549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sym typeface="Calibri" panose="020F0502020204030204" pitchFamily="34" charset="0"/>
            </a:endParaRPr>
          </a:p>
        </p:txBody>
      </p:sp>
      <p:pic>
        <p:nvPicPr>
          <p:cNvPr id="6" name="Picture 5" descr="A black background with blue text&#10;&#10;Description automatically generated">
            <a:extLst>
              <a:ext uri="{FF2B5EF4-FFF2-40B4-BE49-F238E27FC236}">
                <a16:creationId xmlns:a16="http://schemas.microsoft.com/office/drawing/2014/main" id="{D831AC5E-389F-42F7-8C2A-63AFC81DB3E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386690" y="169816"/>
            <a:ext cx="2690087" cy="1074617"/>
          </a:xfrm>
          <a:prstGeom prst="rect">
            <a:avLst/>
          </a:prstGeom>
        </p:spPr>
      </p:pic>
      <p:grpSp>
        <p:nvGrpSpPr>
          <p:cNvPr id="3" name="Group 2">
            <a:extLst>
              <a:ext uri="{FF2B5EF4-FFF2-40B4-BE49-F238E27FC236}">
                <a16:creationId xmlns:a16="http://schemas.microsoft.com/office/drawing/2014/main" id="{E5BFD201-190D-F410-ED46-427126C116A3}"/>
              </a:ext>
            </a:extLst>
          </p:cNvPr>
          <p:cNvGrpSpPr/>
          <p:nvPr userDrawn="1"/>
        </p:nvGrpSpPr>
        <p:grpSpPr>
          <a:xfrm>
            <a:off x="580990" y="6007314"/>
            <a:ext cx="4219610" cy="680870"/>
            <a:chOff x="426835" y="5987294"/>
            <a:chExt cx="4527622" cy="680870"/>
          </a:xfrm>
        </p:grpSpPr>
        <p:pic>
          <p:nvPicPr>
            <p:cNvPr id="5" name="LOGO">
              <a:extLst>
                <a:ext uri="{FF2B5EF4-FFF2-40B4-BE49-F238E27FC236}">
                  <a16:creationId xmlns:a16="http://schemas.microsoft.com/office/drawing/2014/main" id="{70A36FF6-AC2A-84A6-5C0A-0D06B196FD71}"/>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26835" y="6031523"/>
              <a:ext cx="2131821" cy="592412"/>
            </a:xfrm>
            <a:prstGeom prst="rect">
              <a:avLst/>
            </a:prstGeom>
          </p:spPr>
        </p:pic>
        <p:pic>
          <p:nvPicPr>
            <p:cNvPr id="8" name="Picture 7" descr="A black background with blue text&#10;&#10;Description automatically generated">
              <a:extLst>
                <a:ext uri="{FF2B5EF4-FFF2-40B4-BE49-F238E27FC236}">
                  <a16:creationId xmlns:a16="http://schemas.microsoft.com/office/drawing/2014/main" id="{C3912A3B-FAFA-D641-AFB8-B571F1D248B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2822636" y="5987294"/>
              <a:ext cx="2131821" cy="680870"/>
            </a:xfrm>
            <a:prstGeom prst="rect">
              <a:avLst/>
            </a:prstGeom>
          </p:spPr>
        </p:pic>
      </p:grpSp>
      <p:pic>
        <p:nvPicPr>
          <p:cNvPr id="12" name="Picture 11" descr="A gold coin with a person holding a torch&#10;&#10;Description automatically generated">
            <a:extLst>
              <a:ext uri="{FF2B5EF4-FFF2-40B4-BE49-F238E27FC236}">
                <a16:creationId xmlns:a16="http://schemas.microsoft.com/office/drawing/2014/main" id="{6C8CECF2-4CF3-A07F-389F-BF8FFE48413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340300" y="223079"/>
            <a:ext cx="933805" cy="966478"/>
          </a:xfrm>
          <a:prstGeom prst="rect">
            <a:avLst/>
          </a:prstGeom>
        </p:spPr>
      </p:pic>
    </p:spTree>
    <p:extLst>
      <p:ext uri="{BB962C8B-B14F-4D97-AF65-F5344CB8AC3E}">
        <p14:creationId xmlns:p14="http://schemas.microsoft.com/office/powerpoint/2010/main" val="341570051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40" r:id="rId3"/>
    <p:sldLayoutId id="2147483741" r:id="rId4"/>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orient="horz" pos="2160">
          <p15:clr>
            <a:srgbClr val="F26B43"/>
          </p15:clr>
        </p15:guide>
        <p15:guide id="4" orient="horz" pos="3838">
          <p15:clr>
            <a:srgbClr val="F26B43"/>
          </p15:clr>
        </p15:guide>
        <p15:guide id="5" pos="7378">
          <p15:clr>
            <a:srgbClr val="F26B43"/>
          </p15:clr>
        </p15:guide>
        <p15:guide id="6" orient="horz" pos="43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ext Placeholder 335">
            <a:extLst>
              <a:ext uri="{FF2B5EF4-FFF2-40B4-BE49-F238E27FC236}">
                <a16:creationId xmlns:a16="http://schemas.microsoft.com/office/drawing/2014/main" id="{5D0A9233-2E30-0146-A29E-D789F857F870}"/>
              </a:ext>
            </a:extLst>
          </p:cNvPr>
          <p:cNvSpPr>
            <a:spLocks noGrp="1"/>
          </p:cNvSpPr>
          <p:nvPr>
            <p:ph type="body" idx="1"/>
            <p:custDataLst>
              <p:tags r:id="rId11"/>
            </p:custDataLst>
          </p:nvPr>
        </p:nvSpPr>
        <p:spPr bwMode="auto">
          <a:xfrm>
            <a:off x="360000" y="1080000"/>
            <a:ext cx="7920530" cy="4392607"/>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a:p>
            <a:pPr marL="990900" lvl="1" indent="-342900">
              <a:buFont typeface="Arial" panose="020B0604020202020204" pitchFamily="34" charset="0"/>
              <a:buChar char="•"/>
            </a:pPr>
            <a:r>
              <a:rPr lang="en-US" dirty="0"/>
              <a:t>Second level bullet point</a:t>
            </a:r>
            <a:endParaRPr lang="el-GR" dirty="0"/>
          </a:p>
          <a:p>
            <a:pPr marL="1485900" lvl="2" indent="-342900">
              <a:buFont typeface="Arial" panose="020B0604020202020204" pitchFamily="34" charset="0"/>
              <a:buChar char="•"/>
            </a:pPr>
            <a:r>
              <a:rPr lang="en-US" dirty="0"/>
              <a:t>Third level bullet point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cxnSp>
        <p:nvCxnSpPr>
          <p:cNvPr id="5" name="Straight Connector 3">
            <a:extLst>
              <a:ext uri="{FF2B5EF4-FFF2-40B4-BE49-F238E27FC236}">
                <a16:creationId xmlns:a16="http://schemas.microsoft.com/office/drawing/2014/main" id="{605EB62D-A5D2-E019-D7FC-C8002D4F9FE6}"/>
              </a:ext>
            </a:extLst>
          </p:cNvPr>
          <p:cNvCxnSpPr/>
          <p:nvPr userDrawn="1"/>
        </p:nvCxnSpPr>
        <p:spPr bwMode="auto">
          <a:xfrm>
            <a:off x="154832" y="6000082"/>
            <a:ext cx="11940480" cy="0"/>
          </a:xfrm>
          <a:prstGeom prst="line">
            <a:avLst/>
          </a:prstGeom>
          <a:solidFill>
            <a:srgbClr val="FFFFFF"/>
          </a:solidFill>
          <a:ln w="28575" cap="flat" cmpd="sng" algn="ctr">
            <a:solidFill>
              <a:srgbClr val="004393"/>
            </a:solidFill>
            <a:prstDash val="solid"/>
            <a:miter lim="800000"/>
            <a:headEnd type="oval"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 name="LOGO">
            <a:extLst>
              <a:ext uri="{FF2B5EF4-FFF2-40B4-BE49-F238E27FC236}">
                <a16:creationId xmlns:a16="http://schemas.microsoft.com/office/drawing/2014/main" id="{3E7E770A-C89E-23AF-BE0B-34D186838BC7}"/>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9658036" y="6168488"/>
            <a:ext cx="2083114" cy="578877"/>
          </a:xfrm>
          <a:prstGeom prst="rect">
            <a:avLst/>
          </a:prstGeom>
        </p:spPr>
      </p:pic>
      <p:pic>
        <p:nvPicPr>
          <p:cNvPr id="10" name="Picture 9" descr="A black background with blue text&#10;&#10;Description automatically generated">
            <a:extLst>
              <a:ext uri="{FF2B5EF4-FFF2-40B4-BE49-F238E27FC236}">
                <a16:creationId xmlns:a16="http://schemas.microsoft.com/office/drawing/2014/main" id="{5448253E-0D19-CA02-2144-6A62757269FE}"/>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231774" y="6099130"/>
            <a:ext cx="2342092" cy="717592"/>
          </a:xfrm>
          <a:prstGeom prst="rect">
            <a:avLst/>
          </a:prstGeom>
        </p:spPr>
      </p:pic>
      <p:sp>
        <p:nvSpPr>
          <p:cNvPr id="12" name="Title Placeholder 2">
            <a:extLst>
              <a:ext uri="{FF2B5EF4-FFF2-40B4-BE49-F238E27FC236}">
                <a16:creationId xmlns:a16="http://schemas.microsoft.com/office/drawing/2014/main" id="{B30640B1-EC88-8675-51DC-F345541BB8B6}"/>
              </a:ext>
            </a:extLst>
          </p:cNvPr>
          <p:cNvSpPr>
            <a:spLocks noGrp="1"/>
          </p:cNvSpPr>
          <p:nvPr>
            <p:ph type="title"/>
          </p:nvPr>
        </p:nvSpPr>
        <p:spPr>
          <a:xfrm>
            <a:off x="340997" y="365474"/>
            <a:ext cx="7939534"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sp>
        <p:nvSpPr>
          <p:cNvPr id="20" name="Slide Number Placeholder 19">
            <a:extLst>
              <a:ext uri="{FF2B5EF4-FFF2-40B4-BE49-F238E27FC236}">
                <a16:creationId xmlns:a16="http://schemas.microsoft.com/office/drawing/2014/main" id="{8895DD7D-4EEB-F51E-1F1E-B0BF48F69C41}"/>
              </a:ext>
            </a:extLst>
          </p:cNvPr>
          <p:cNvSpPr>
            <a:spLocks noGrp="1"/>
          </p:cNvSpPr>
          <p:nvPr>
            <p:ph type="sldNum" sz="quarter" idx="4"/>
          </p:nvPr>
        </p:nvSpPr>
        <p:spPr>
          <a:xfrm>
            <a:off x="11609388" y="5623914"/>
            <a:ext cx="258762" cy="247650"/>
          </a:xfrm>
          <a:prstGeom prst="rect">
            <a:avLst/>
          </a:prstGeom>
          <a:ln/>
        </p:spPr>
        <p:txBody>
          <a:bodyPr/>
          <a:lstStyle>
            <a:lvl1pPr>
              <a:defRPr sz="1600"/>
            </a:lvl1pPr>
          </a:lstStyle>
          <a:p>
            <a:pPr>
              <a:defRPr/>
            </a:pPr>
            <a:endParaRPr lang="en-US" altLang="en-US" dirty="0"/>
          </a:p>
        </p:txBody>
      </p:sp>
      <p:pic>
        <p:nvPicPr>
          <p:cNvPr id="23" name="Picture 22" descr="A gold coin with a person holding a torch&#10;&#10;Description automatically generated">
            <a:extLst>
              <a:ext uri="{FF2B5EF4-FFF2-40B4-BE49-F238E27FC236}">
                <a16:creationId xmlns:a16="http://schemas.microsoft.com/office/drawing/2014/main" id="{7AEEC472-B3F8-F69F-6124-5F3647D1FB3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673585" y="6000082"/>
            <a:ext cx="884732" cy="915688"/>
          </a:xfrm>
          <a:prstGeom prst="rect">
            <a:avLst/>
          </a:prstGeom>
        </p:spPr>
      </p:pic>
    </p:spTree>
    <p:extLst>
      <p:ext uri="{BB962C8B-B14F-4D97-AF65-F5344CB8AC3E}">
        <p14:creationId xmlns:p14="http://schemas.microsoft.com/office/powerpoint/2010/main" val="175743260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2" r:id="rId5"/>
    <p:sldLayoutId id="2147483693" r:id="rId6"/>
    <p:sldLayoutId id="2147483694" r:id="rId7"/>
    <p:sldLayoutId id="2147483695" r:id="rId8"/>
    <p:sldLayoutId id="2147483696" r:id="rId9"/>
  </p:sldLayoutIdLst>
  <p:hf hdr="0" ftr="0" dt="0"/>
  <p:txStyles>
    <p:titleStyle>
      <a:lvl1pPr marL="0" indent="0" algn="l" defTabSz="914400" rtl="0" eaLnBrk="1" latinLnBrk="0" hangingPunct="1">
        <a:lnSpc>
          <a:spcPct val="100000"/>
        </a:lnSpc>
        <a:spcBef>
          <a:spcPct val="20000"/>
        </a:spcBef>
        <a:spcAft>
          <a:spcPts val="0"/>
        </a:spcAft>
        <a:buNone/>
        <a:defRPr kumimoji="0" sz="4000" b="0" i="0" u="none" kern="1200" cap="none" baseline="0">
          <a:solidFill>
            <a:schemeClr val="tx2"/>
          </a:solidFill>
          <a:latin typeface="Calibri Light" panose="020F0302020204030204" pitchFamily="34" charset="0"/>
          <a:ea typeface="+mj-ea"/>
          <a:cs typeface="Calibri Light" panose="020F0302020204030204" pitchFamily="34" charset="0"/>
        </a:defRPr>
      </a:lvl1pPr>
    </p:titleStyle>
    <p:bodyStyle>
      <a:lvl1pPr marL="0" indent="0" algn="l" defTabSz="914400" rtl="0" eaLnBrk="1" latinLnBrk="0" hangingPunct="1">
        <a:lnSpc>
          <a:spcPct val="95000"/>
        </a:lnSpc>
        <a:spcBef>
          <a:spcPts val="500"/>
        </a:spcBef>
        <a:spcAft>
          <a:spcPts val="500"/>
        </a:spcAft>
        <a:buClr>
          <a:srgbClr val="6BB745"/>
        </a:buClr>
        <a:buSzPct val="100000"/>
        <a:buFont typeface="Arial" panose="020B0604020202020204" pitchFamily="34" charset="0"/>
        <a:buNone/>
        <a:defRPr kumimoji="0" sz="2400" b="0" i="0" u="none" kern="1200" baseline="0">
          <a:solidFill>
            <a:srgbClr val="333333"/>
          </a:solidFill>
          <a:latin typeface="+mn-lt"/>
          <a:ea typeface="+mn-ea"/>
          <a:cs typeface="Calibri Light" panose="020F0302020204030204" pitchFamily="34" charset="0"/>
        </a:defRPr>
      </a:lvl1pPr>
      <a:lvl2pPr marL="648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400" b="0" i="0" u="none" kern="1200" baseline="0">
          <a:solidFill>
            <a:srgbClr val="333333"/>
          </a:solidFill>
          <a:latin typeface="+mn-lt"/>
          <a:ea typeface="Calibri Light" panose="020F0302020204030204" pitchFamily="34" charset="0"/>
          <a:cs typeface="Calibri Light" panose="020F0302020204030204" pitchFamily="34" charset="0"/>
        </a:defRPr>
      </a:lvl2pPr>
      <a:lvl3pPr marL="1143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400" b="0" i="0" u="none" kern="1200" baseline="0">
          <a:solidFill>
            <a:srgbClr val="333333"/>
          </a:solidFill>
          <a:latin typeface="+mn-lt"/>
          <a:ea typeface="+mn-ea"/>
          <a:cs typeface="+mn-cs"/>
        </a:defRPr>
      </a:lvl3pPr>
      <a:lvl4pPr marL="16002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4pPr>
      <a:lvl5pPr marL="2057400" indent="-228600" algn="l" defTabSz="914400" rtl="0" eaLnBrk="1" latinLnBrk="0" hangingPunct="1">
        <a:lnSpc>
          <a:spcPct val="95000"/>
        </a:lnSpc>
        <a:spcBef>
          <a:spcPts val="500"/>
        </a:spcBef>
        <a:spcAft>
          <a:spcPts val="5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p15:clr>
            <a:srgbClr val="F26B43"/>
          </p15:clr>
        </p15:guide>
        <p15:guide id="2" orient="horz" pos="346">
          <p15:clr>
            <a:srgbClr val="F26B43"/>
          </p15:clr>
        </p15:guide>
        <p15:guide id="3" pos="7287">
          <p15:clr>
            <a:srgbClr val="F26B43"/>
          </p15:clr>
        </p15:guide>
        <p15:guide id="4" orient="horz" pos="3974">
          <p15:clr>
            <a:srgbClr val="F26B43"/>
          </p15:clr>
        </p15:guide>
        <p15:guide id="5" orient="horz" pos="754">
          <p15:clr>
            <a:srgbClr val="F26B43"/>
          </p15:clr>
        </p15:guide>
        <p15:guide id="6" orient="horz" pos="618">
          <p15:clr>
            <a:srgbClr val="F26B43"/>
          </p15:clr>
        </p15:guide>
        <p15:guide id="7" pos="4294">
          <p15:clr>
            <a:srgbClr val="F26B43"/>
          </p15:clr>
        </p15:guide>
        <p15:guide id="8" pos="4747">
          <p15:clr>
            <a:srgbClr val="F26B43"/>
          </p15:clr>
        </p15:guide>
        <p15:guide id="9" pos="5382">
          <p15:clr>
            <a:srgbClr val="F26B43"/>
          </p15:clr>
        </p15:guide>
        <p15:guide id="10" orient="horz" pos="352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F9D826-56E8-8F45-92BF-C657D979228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5760000"/>
            <a:ext cx="12192000" cy="266700"/>
          </a:xfrm>
          <a:prstGeom prst="rect">
            <a:avLst/>
          </a:prstGeom>
        </p:spPr>
      </p:pic>
      <p:sp>
        <p:nvSpPr>
          <p:cNvPr id="11" name="Slide Number Placeholder 1">
            <a:extLst>
              <a:ext uri="{FF2B5EF4-FFF2-40B4-BE49-F238E27FC236}">
                <a16:creationId xmlns:a16="http://schemas.microsoft.com/office/drawing/2014/main" id="{23801010-19F0-ED4E-8CC6-C768A608BBB5}"/>
              </a:ext>
            </a:extLst>
          </p:cNvPr>
          <p:cNvSpPr>
            <a:spLocks noGrp="1"/>
          </p:cNvSpPr>
          <p:nvPr>
            <p:ph type="sldNum" sz="quarter" idx="4"/>
          </p:nvPr>
        </p:nvSpPr>
        <p:spPr>
          <a:xfrm>
            <a:off x="11024190" y="6203783"/>
            <a:ext cx="750809" cy="365125"/>
          </a:xfrm>
          <a:prstGeom prst="rect">
            <a:avLst/>
          </a:prstGeom>
          <a:ln>
            <a:noFill/>
          </a:ln>
        </p:spPr>
        <p:txBody>
          <a:bodyPr vert="horz" lIns="0" tIns="0" rIns="0" bIns="0" rtlCol="0" anchor="ctr"/>
          <a:lstStyle>
            <a:lvl1pPr algn="r">
              <a:defRPr sz="1200">
                <a:solidFill>
                  <a:schemeClr val="bg1"/>
                </a:solidFill>
              </a:defRPr>
            </a:lvl1pPr>
          </a:lstStyle>
          <a:p>
            <a:fld id="{28A3D32B-9EE4-634E-8394-5B7C42BAEC12}" type="slidenum">
              <a:rPr lang="en-US" smtClean="0"/>
              <a:pPr/>
              <a:t>‹#›</a:t>
            </a:fld>
            <a:endParaRPr lang="en-US">
              <a:solidFill>
                <a:schemeClr val="bg1"/>
              </a:solidFill>
            </a:endParaRPr>
          </a:p>
        </p:txBody>
      </p:sp>
      <p:pic>
        <p:nvPicPr>
          <p:cNvPr id="12" name="Picture 11">
            <a:extLst>
              <a:ext uri="{FF2B5EF4-FFF2-40B4-BE49-F238E27FC236}">
                <a16:creationId xmlns:a16="http://schemas.microsoft.com/office/drawing/2014/main" id="{1DC96C99-57E1-0448-A18A-06C070F689CE}"/>
              </a:ext>
            </a:extLst>
          </p:cNvPr>
          <p:cNvPicPr>
            <a:picLocks noChangeAspect="1"/>
          </p:cNvPicPr>
          <p:nvPr userDrawn="1"/>
        </p:nvPicPr>
        <p:blipFill>
          <a:blip r:embed="rId6" cstate="email">
            <a:extLst>
              <a:ext uri="{28A0092B-C50C-407E-A947-70E740481C1C}">
                <a14:useLocalDpi xmlns:a14="http://schemas.microsoft.com/office/drawing/2010/main"/>
              </a:ext>
            </a:extLst>
          </a:blip>
          <a:srcRect r="42941"/>
          <a:stretch/>
        </p:blipFill>
        <p:spPr>
          <a:xfrm>
            <a:off x="4932903" y="5992188"/>
            <a:ext cx="2491990" cy="788315"/>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F4619306-7997-2E0C-DB4E-99A8F28F9E8F}"/>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417001" y="6036469"/>
            <a:ext cx="2667006" cy="699753"/>
          </a:xfrm>
          <a:prstGeom prst="rect">
            <a:avLst/>
          </a:prstGeom>
        </p:spPr>
      </p:pic>
      <p:sp>
        <p:nvSpPr>
          <p:cNvPr id="6" name="Title Placeholder 2">
            <a:extLst>
              <a:ext uri="{FF2B5EF4-FFF2-40B4-BE49-F238E27FC236}">
                <a16:creationId xmlns:a16="http://schemas.microsoft.com/office/drawing/2014/main" id="{8D56540E-D666-0E13-A23B-929DCF6A36A1}"/>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pic>
        <p:nvPicPr>
          <p:cNvPr id="8" name="Picture 7" descr="A black background with white text&#10;&#10;Description automatically generated">
            <a:extLst>
              <a:ext uri="{FF2B5EF4-FFF2-40B4-BE49-F238E27FC236}">
                <a16:creationId xmlns:a16="http://schemas.microsoft.com/office/drawing/2014/main" id="{6800454E-AEC8-2B1A-3260-960335636693}"/>
              </a:ext>
            </a:extLst>
          </p:cNvPr>
          <p:cNvPicPr>
            <a:picLocks noChangeAspect="1"/>
          </p:cNvPicPr>
          <p:nvPr userDrawn="1"/>
        </p:nvPicPr>
        <p:blipFill>
          <a:blip r:embed="rId8">
            <a:extLst>
              <a:ext uri="{28A0092B-C50C-407E-A947-70E740481C1C}">
                <a14:useLocalDpi xmlns:a14="http://schemas.microsoft.com/office/drawing/2010/main" val="0"/>
              </a:ext>
            </a:extLst>
          </a:blip>
          <a:srcRect r="-2"/>
          <a:stretch/>
        </p:blipFill>
        <p:spPr>
          <a:xfrm>
            <a:off x="7424893" y="6036469"/>
            <a:ext cx="2169607" cy="699753"/>
          </a:xfrm>
          <a:prstGeom prst="rect">
            <a:avLst/>
          </a:prstGeom>
        </p:spPr>
      </p:pic>
      <p:pic>
        <p:nvPicPr>
          <p:cNvPr id="14" name="Picture 13" descr="A gold coin with a person holding a torch&#10;&#10;Description automatically generated">
            <a:extLst>
              <a:ext uri="{FF2B5EF4-FFF2-40B4-BE49-F238E27FC236}">
                <a16:creationId xmlns:a16="http://schemas.microsoft.com/office/drawing/2014/main" id="{1ACF7656-10D3-B117-F82A-A6B6C4F5735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084007" y="5928501"/>
            <a:ext cx="884732" cy="915688"/>
          </a:xfrm>
          <a:prstGeom prst="rect">
            <a:avLst/>
          </a:prstGeom>
        </p:spPr>
      </p:pic>
    </p:spTree>
    <p:extLst>
      <p:ext uri="{BB962C8B-B14F-4D97-AF65-F5344CB8AC3E}">
        <p14:creationId xmlns:p14="http://schemas.microsoft.com/office/powerpoint/2010/main" val="125513559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1" r:id="rId3"/>
  </p:sldLayoutIdLst>
  <p:hf hdr="0" ftr="0" dt="0"/>
  <p:txStyles>
    <p:titleStyle>
      <a:lvl1pPr algn="l" defTabSz="914400" rtl="0" eaLnBrk="1" latinLnBrk="0" hangingPunct="1">
        <a:spcBef>
          <a:spcPct val="0"/>
        </a:spcBef>
        <a:buNone/>
        <a:defRPr kumimoji="0" lang="en-GB" sz="4000" b="0" i="0" u="none" kern="1200"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orient="horz" pos="2160">
          <p15:clr>
            <a:srgbClr val="F26B43"/>
          </p15:clr>
        </p15:guide>
        <p15:guide id="4" orient="horz" pos="3838">
          <p15:clr>
            <a:srgbClr val="F26B43"/>
          </p15:clr>
        </p15:guide>
        <p15:guide id="5" pos="7378">
          <p15:clr>
            <a:srgbClr val="F26B43"/>
          </p15:clr>
        </p15:guide>
        <p15:guide id="6" orient="horz" pos="4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2.xml"/><Relationship Id="rId7" Type="http://schemas.openxmlformats.org/officeDocument/2006/relationships/diagramQuickStyle" Target="../diagrams/quickStyle1.xml"/><Relationship Id="rId2" Type="http://schemas.openxmlformats.org/officeDocument/2006/relationships/slideLayout" Target="../slideLayouts/slideLayout11.xml"/><Relationship Id="rId1" Type="http://schemas.openxmlformats.org/officeDocument/2006/relationships/themeOverride" Target="../theme/themeOverride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5.png"/><Relationship Id="rId4" Type="http://schemas.openxmlformats.org/officeDocument/2006/relationships/image" Target="../media/image14.png"/><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diagramColors" Target="../diagrams/colors4.xml"/><Relationship Id="rId3" Type="http://schemas.openxmlformats.org/officeDocument/2006/relationships/image" Target="../media/image14.png"/><Relationship Id="rId7" Type="http://schemas.openxmlformats.org/officeDocument/2006/relationships/diagramQuickStyle" Target="../diagrams/quickStyle3.xml"/><Relationship Id="rId12" Type="http://schemas.openxmlformats.org/officeDocument/2006/relationships/diagramQuickStyle" Target="../diagrams/quickStyle4.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Layout" Target="../diagrams/layout3.xml"/><Relationship Id="rId11" Type="http://schemas.openxmlformats.org/officeDocument/2006/relationships/diagramLayout" Target="../diagrams/layout4.xml"/><Relationship Id="rId5" Type="http://schemas.openxmlformats.org/officeDocument/2006/relationships/diagramData" Target="../diagrams/data3.xml"/><Relationship Id="rId15" Type="http://schemas.openxmlformats.org/officeDocument/2006/relationships/image" Target="../media/image26.jpeg"/><Relationship Id="rId10" Type="http://schemas.openxmlformats.org/officeDocument/2006/relationships/diagramData" Target="../diagrams/data4.xml"/><Relationship Id="rId4" Type="http://schemas.openxmlformats.org/officeDocument/2006/relationships/image" Target="../media/image25.png"/><Relationship Id="rId9" Type="http://schemas.microsoft.com/office/2007/relationships/diagramDrawing" Target="../diagrams/drawing3.xml"/><Relationship Id="rId14" Type="http://schemas.microsoft.com/office/2007/relationships/diagramDrawing" Target="../diagrams/drawing4.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B31282-5B67-DCE1-6DF8-55F3187DBC83}"/>
              </a:ext>
            </a:extLst>
          </p:cNvPr>
          <p:cNvSpPr>
            <a:spLocks noGrp="1"/>
          </p:cNvSpPr>
          <p:nvPr>
            <p:ph type="body" sz="quarter" idx="13"/>
          </p:nvPr>
        </p:nvSpPr>
        <p:spPr>
          <a:xfrm>
            <a:off x="386690" y="4374789"/>
            <a:ext cx="5509285" cy="432048"/>
          </a:xfrm>
        </p:spPr>
        <p:txBody>
          <a:bodyPr/>
          <a:lstStyle/>
          <a:p>
            <a:r>
              <a:rPr lang="en-US" dirty="0"/>
              <a:t>Christos Balaskas | President, Hellas Gold </a:t>
            </a:r>
          </a:p>
        </p:txBody>
      </p:sp>
      <p:sp>
        <p:nvSpPr>
          <p:cNvPr id="4" name="Title 3">
            <a:extLst>
              <a:ext uri="{FF2B5EF4-FFF2-40B4-BE49-F238E27FC236}">
                <a16:creationId xmlns:a16="http://schemas.microsoft.com/office/drawing/2014/main" id="{D5617B33-FBFE-73F9-F69A-5118FBEC92E8}"/>
              </a:ext>
            </a:extLst>
          </p:cNvPr>
          <p:cNvSpPr>
            <a:spLocks noGrp="1"/>
          </p:cNvSpPr>
          <p:nvPr>
            <p:ph type="title"/>
          </p:nvPr>
        </p:nvSpPr>
        <p:spPr/>
        <p:txBody>
          <a:bodyPr/>
          <a:lstStyle/>
          <a:p>
            <a:r>
              <a:rPr lang="en-GB" sz="2400" b="1" dirty="0"/>
              <a:t>Driving Growth: Greece's Strategic Role in the EU and Sustainable Raw Materials Supply Chains</a:t>
            </a:r>
            <a:endParaRPr lang="en-US" sz="2400" b="1" dirty="0"/>
          </a:p>
        </p:txBody>
      </p:sp>
      <p:pic>
        <p:nvPicPr>
          <p:cNvPr id="16" name="Picture Placeholder 15" descr="A hand holding a piece of wood&#10;&#10;Description automatically generated">
            <a:extLst>
              <a:ext uri="{FF2B5EF4-FFF2-40B4-BE49-F238E27FC236}">
                <a16:creationId xmlns:a16="http://schemas.microsoft.com/office/drawing/2014/main" id="{33E066D2-F56B-B4B4-D09B-2C53DFCD92A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9553"/>
          <a:stretch/>
        </p:blipFill>
        <p:spPr>
          <a:xfrm flipH="1">
            <a:off x="6427805" y="-66840"/>
            <a:ext cx="6992007" cy="6991680"/>
          </a:xfrm>
        </p:spPr>
      </p:pic>
    </p:spTree>
    <p:extLst>
      <p:ext uri="{BB962C8B-B14F-4D97-AF65-F5344CB8AC3E}">
        <p14:creationId xmlns:p14="http://schemas.microsoft.com/office/powerpoint/2010/main" val="40883089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3D986B-0782-FBE7-7BF0-B75FA1D55932}"/>
            </a:ext>
          </a:extLst>
        </p:cNvPr>
        <p:cNvGrpSpPr/>
        <p:nvPr/>
      </p:nvGrpSpPr>
      <p:grpSpPr>
        <a:xfrm>
          <a:off x="0" y="0"/>
          <a:ext cx="0" cy="0"/>
          <a:chOff x="0" y="0"/>
          <a:chExt cx="0" cy="0"/>
        </a:xfrm>
      </p:grpSpPr>
      <p:sp>
        <p:nvSpPr>
          <p:cNvPr id="7" name="Title 2">
            <a:extLst>
              <a:ext uri="{FF2B5EF4-FFF2-40B4-BE49-F238E27FC236}">
                <a16:creationId xmlns:a16="http://schemas.microsoft.com/office/drawing/2014/main" id="{E4C551F3-9839-24F6-0C3F-A6E36F8C3F0A}"/>
              </a:ext>
            </a:extLst>
          </p:cNvPr>
          <p:cNvSpPr>
            <a:spLocks noGrp="1"/>
          </p:cNvSpPr>
          <p:nvPr>
            <p:ph type="title"/>
          </p:nvPr>
        </p:nvSpPr>
        <p:spPr>
          <a:xfrm>
            <a:off x="340996" y="365474"/>
            <a:ext cx="7367396" cy="492443"/>
          </a:xfrm>
        </p:spPr>
        <p:txBody>
          <a:bodyPr/>
          <a:lstStyle/>
          <a:p>
            <a:r>
              <a:rPr lang="en-GB" dirty="0"/>
              <a:t>Greece’s mining sector at a glance</a:t>
            </a:r>
            <a:endParaRPr lang="en-US" dirty="0"/>
          </a:p>
        </p:txBody>
      </p:sp>
      <p:sp>
        <p:nvSpPr>
          <p:cNvPr id="5" name="Slide Number Placeholder 4">
            <a:extLst>
              <a:ext uri="{FF2B5EF4-FFF2-40B4-BE49-F238E27FC236}">
                <a16:creationId xmlns:a16="http://schemas.microsoft.com/office/drawing/2014/main" id="{A330C0FA-AA8F-8975-7BD0-AF9C3CECA022}"/>
              </a:ext>
            </a:extLst>
          </p:cNvPr>
          <p:cNvSpPr>
            <a:spLocks noGrp="1"/>
          </p:cNvSpPr>
          <p:nvPr>
            <p:ph type="sldNum" sz="quarter" idx="4"/>
          </p:nvPr>
        </p:nvSpPr>
        <p:spPr/>
        <p:txBody>
          <a:bodyPr/>
          <a:lstStyle/>
          <a:p>
            <a:pPr>
              <a:defRPr/>
            </a:pPr>
            <a:fld id="{D65ACB9B-F2BC-4FE9-9640-F5E580D0F44C}" type="slidenum">
              <a:rPr lang="en-US" altLang="en-US" smtClean="0"/>
              <a:pPr>
                <a:defRPr/>
              </a:pPr>
              <a:t>2</a:t>
            </a:fld>
            <a:endParaRPr lang="en-US" altLang="en-US"/>
          </a:p>
        </p:txBody>
      </p:sp>
      <p:sp>
        <p:nvSpPr>
          <p:cNvPr id="6" name="Title 2">
            <a:extLst>
              <a:ext uri="{FF2B5EF4-FFF2-40B4-BE49-F238E27FC236}">
                <a16:creationId xmlns:a16="http://schemas.microsoft.com/office/drawing/2014/main" id="{9097C40F-CB07-0C4C-8512-422DAC88F52C}"/>
              </a:ext>
            </a:extLst>
          </p:cNvPr>
          <p:cNvSpPr txBox="1">
            <a:spLocks/>
          </p:cNvSpPr>
          <p:nvPr/>
        </p:nvSpPr>
        <p:spPr>
          <a:xfrm>
            <a:off x="8306872" y="365474"/>
            <a:ext cx="3749377"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lvl1pPr marL="0" indent="0" algn="l" defTabSz="914400" rtl="0" eaLnBrk="1" latinLnBrk="0" hangingPunct="1">
              <a:lnSpc>
                <a:spcPct val="100000"/>
              </a:lnSpc>
              <a:spcBef>
                <a:spcPct val="20000"/>
              </a:spcBef>
              <a:spcAft>
                <a:spcPts val="0"/>
              </a:spcAft>
              <a:buNone/>
              <a:defRPr kumimoji="0" sz="4000" b="0" i="0" u="none" kern="1200" cap="none" baseline="0">
                <a:solidFill>
                  <a:schemeClr val="tx2"/>
                </a:solidFill>
                <a:latin typeface="Calibri Light" panose="020F0302020204030204" pitchFamily="34" charset="0"/>
                <a:ea typeface="+mj-ea"/>
                <a:cs typeface="Calibri Light" panose="020F0302020204030204" pitchFamily="34" charset="0"/>
              </a:defRPr>
            </a:lvl1pPr>
          </a:lstStyle>
          <a:p>
            <a:pPr algn="ctr"/>
            <a:endParaRPr lang="en-US" sz="2800" dirty="0">
              <a:solidFill>
                <a:schemeClr val="tx1"/>
              </a:solidFill>
            </a:endParaRPr>
          </a:p>
        </p:txBody>
      </p:sp>
      <p:pic>
        <p:nvPicPr>
          <p:cNvPr id="4" name="Picture 3">
            <a:extLst>
              <a:ext uri="{FF2B5EF4-FFF2-40B4-BE49-F238E27FC236}">
                <a16:creationId xmlns:a16="http://schemas.microsoft.com/office/drawing/2014/main" id="{871F5A3A-5005-C6F0-69F9-271863E634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3934" y="512592"/>
            <a:ext cx="4128712" cy="345325"/>
          </a:xfrm>
          <a:prstGeom prst="rect">
            <a:avLst/>
          </a:prstGeom>
        </p:spPr>
      </p:pic>
      <p:graphicFrame>
        <p:nvGraphicFramePr>
          <p:cNvPr id="20" name="Diagram 19">
            <a:extLst>
              <a:ext uri="{FF2B5EF4-FFF2-40B4-BE49-F238E27FC236}">
                <a16:creationId xmlns:a16="http://schemas.microsoft.com/office/drawing/2014/main" id="{7E5065C6-7AA6-DF67-F6F3-BCBF5436FCCC}"/>
              </a:ext>
            </a:extLst>
          </p:cNvPr>
          <p:cNvGraphicFramePr/>
          <p:nvPr>
            <p:extLst>
              <p:ext uri="{D42A27DB-BD31-4B8C-83A1-F6EECF244321}">
                <p14:modId xmlns:p14="http://schemas.microsoft.com/office/powerpoint/2010/main" val="69636033"/>
              </p:ext>
            </p:extLst>
          </p:nvPr>
        </p:nvGraphicFramePr>
        <p:xfrm>
          <a:off x="507618" y="1068003"/>
          <a:ext cx="7589460" cy="49224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Slide Number Placeholder 3">
            <a:extLst>
              <a:ext uri="{FF2B5EF4-FFF2-40B4-BE49-F238E27FC236}">
                <a16:creationId xmlns:a16="http://schemas.microsoft.com/office/drawing/2014/main" id="{A34FB30A-6E4A-E85A-ABD1-E68BB7A41488}"/>
              </a:ext>
            </a:extLst>
          </p:cNvPr>
          <p:cNvSpPr txBox="1">
            <a:spLocks/>
          </p:cNvSpPr>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defPPr>
              <a:defRPr lang="en-US"/>
            </a:defPPr>
            <a:lvl1pPr marL="0" algn="r" defTabSz="914400" rtl="0" eaLnBrk="1" latinLnBrk="0" hangingPunct="1">
              <a:defRPr sz="1200" kern="1200" smtClean="0">
                <a:solidFill>
                  <a:srgbClr val="8D8D8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5ACB9B-F2BC-4FE9-9640-F5E580D0F44C}" type="slidenum">
              <a:rPr lang="en-US" altLang="en-US" smtClean="0"/>
              <a:pPr>
                <a:defRPr/>
              </a:pPr>
              <a:t>2</a:t>
            </a:fld>
            <a:endParaRPr lang="en-US" altLang="en-US"/>
          </a:p>
        </p:txBody>
      </p:sp>
      <p:pic>
        <p:nvPicPr>
          <p:cNvPr id="3" name="Picture 2">
            <a:extLst>
              <a:ext uri="{FF2B5EF4-FFF2-40B4-BE49-F238E27FC236}">
                <a16:creationId xmlns:a16="http://schemas.microsoft.com/office/drawing/2014/main" id="{75C9766F-AC8D-283C-23C1-DBE5986784D3}"/>
              </a:ext>
            </a:extLst>
          </p:cNvPr>
          <p:cNvPicPr>
            <a:picLocks noChangeAspect="1"/>
          </p:cNvPicPr>
          <p:nvPr/>
        </p:nvPicPr>
        <p:blipFill>
          <a:blip r:embed="rId10"/>
          <a:stretch>
            <a:fillRect/>
          </a:stretch>
        </p:blipFill>
        <p:spPr>
          <a:xfrm>
            <a:off x="8573796" y="1765427"/>
            <a:ext cx="3600098" cy="4181364"/>
          </a:xfrm>
          <a:prstGeom prst="rect">
            <a:avLst/>
          </a:prstGeom>
        </p:spPr>
      </p:pic>
      <p:sp>
        <p:nvSpPr>
          <p:cNvPr id="8" name="TextBox 7">
            <a:extLst>
              <a:ext uri="{FF2B5EF4-FFF2-40B4-BE49-F238E27FC236}">
                <a16:creationId xmlns:a16="http://schemas.microsoft.com/office/drawing/2014/main" id="{B2B37239-F4D8-8492-FB20-6DC032E39AAF}"/>
              </a:ext>
            </a:extLst>
          </p:cNvPr>
          <p:cNvSpPr txBox="1"/>
          <p:nvPr/>
        </p:nvSpPr>
        <p:spPr>
          <a:xfrm>
            <a:off x="8584162" y="1232934"/>
            <a:ext cx="3607837" cy="646331"/>
          </a:xfrm>
          <a:prstGeom prst="rect">
            <a:avLst/>
          </a:prstGeom>
          <a:noFill/>
        </p:spPr>
        <p:txBody>
          <a:bodyPr wrap="square" rtlCol="0">
            <a:spAutoFit/>
          </a:bodyPr>
          <a:lstStyle/>
          <a:p>
            <a:pPr algn="ctr"/>
            <a:r>
              <a:rPr lang="en-US" dirty="0">
                <a:solidFill>
                  <a:srgbClr val="009573"/>
                </a:solidFill>
                <a:latin typeface="Aptos Black" panose="020B0004020202020204" pitchFamily="34" charset="0"/>
              </a:rPr>
              <a:t>SKOURIES PROJECT </a:t>
            </a:r>
          </a:p>
          <a:p>
            <a:pPr algn="ctr"/>
            <a:r>
              <a:rPr lang="en-US" dirty="0">
                <a:solidFill>
                  <a:srgbClr val="AEDBC0"/>
                </a:solidFill>
                <a:latin typeface="Aptos Black" panose="020B0004020202020204" pitchFamily="34" charset="0"/>
              </a:rPr>
              <a:t>AT A GLANCE </a:t>
            </a:r>
          </a:p>
        </p:txBody>
      </p:sp>
    </p:spTree>
    <p:extLst>
      <p:ext uri="{BB962C8B-B14F-4D97-AF65-F5344CB8AC3E}">
        <p14:creationId xmlns:p14="http://schemas.microsoft.com/office/powerpoint/2010/main" val="1160053984"/>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F5C8D-8F21-3E7E-D72F-99A21DAE179D}"/>
            </a:ext>
          </a:extLst>
        </p:cNvPr>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8BE3B877-BB56-4632-011C-6D52A2E402B0}"/>
              </a:ext>
            </a:extLst>
          </p:cNvPr>
          <p:cNvGraphicFramePr/>
          <p:nvPr>
            <p:extLst>
              <p:ext uri="{D42A27DB-BD31-4B8C-83A1-F6EECF244321}">
                <p14:modId xmlns:p14="http://schemas.microsoft.com/office/powerpoint/2010/main" val="422933501"/>
              </p:ext>
            </p:extLst>
          </p:nvPr>
        </p:nvGraphicFramePr>
        <p:xfrm>
          <a:off x="1735160" y="1230816"/>
          <a:ext cx="8721680" cy="43930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1F58AE61-46E9-A888-B9A6-B8ECBD69C7FF}"/>
              </a:ext>
            </a:extLst>
          </p:cNvPr>
          <p:cNvSpPr>
            <a:spLocks noGrp="1"/>
          </p:cNvSpPr>
          <p:nvPr>
            <p:ph type="title"/>
          </p:nvPr>
        </p:nvSpPr>
        <p:spPr>
          <a:xfrm>
            <a:off x="340996" y="365474"/>
            <a:ext cx="7552938" cy="492443"/>
          </a:xfr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r>
              <a:rPr lang="en-GB" sz="3200" dirty="0"/>
              <a:t>CRMA’s Impact On The Greek Mining Sector</a:t>
            </a:r>
            <a:endParaRPr lang="en-US" sz="3200" dirty="0"/>
          </a:p>
        </p:txBody>
      </p:sp>
      <p:sp>
        <p:nvSpPr>
          <p:cNvPr id="4" name="Slide Number Placeholder 3">
            <a:extLst>
              <a:ext uri="{FF2B5EF4-FFF2-40B4-BE49-F238E27FC236}">
                <a16:creationId xmlns:a16="http://schemas.microsoft.com/office/drawing/2014/main" id="{270B0B91-189D-1000-0C8D-E3FCD39D0869}"/>
              </a:ext>
            </a:extLst>
          </p:cNvPr>
          <p:cNvSpPr>
            <a:spLocks noGrp="1"/>
          </p:cNvSpPr>
          <p:nvPr>
            <p:ph type="sldNum" sz="quarter" idx="4"/>
          </p:nvPr>
        </p:nvSpPr>
        <p:spPr/>
        <p:txBody>
          <a:bodyPr/>
          <a:lstStyle/>
          <a:p>
            <a:pPr>
              <a:defRPr/>
            </a:pPr>
            <a:fld id="{D65ACB9B-F2BC-4FE9-9640-F5E580D0F44C}" type="slidenum">
              <a:rPr lang="en-US" altLang="en-US" smtClean="0"/>
              <a:pPr>
                <a:defRPr/>
              </a:pPr>
              <a:t>3</a:t>
            </a:fld>
            <a:endParaRPr lang="en-US" altLang="en-US"/>
          </a:p>
        </p:txBody>
      </p:sp>
      <p:pic>
        <p:nvPicPr>
          <p:cNvPr id="2" name="Picture 1">
            <a:extLst>
              <a:ext uri="{FF2B5EF4-FFF2-40B4-BE49-F238E27FC236}">
                <a16:creationId xmlns:a16="http://schemas.microsoft.com/office/drawing/2014/main" id="{9EB2722F-0D84-A1D6-5B27-C89E72827E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3934" y="512592"/>
            <a:ext cx="4128712" cy="345325"/>
          </a:xfrm>
          <a:prstGeom prst="rect">
            <a:avLst/>
          </a:prstGeom>
        </p:spPr>
      </p:pic>
    </p:spTree>
    <p:extLst>
      <p:ext uri="{BB962C8B-B14F-4D97-AF65-F5344CB8AC3E}">
        <p14:creationId xmlns:p14="http://schemas.microsoft.com/office/powerpoint/2010/main" val="1553262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9D94F-34BE-D58A-A90D-9EA6DE3EE2B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32588E2-051D-4C81-27A9-941BC0415293}"/>
              </a:ext>
            </a:extLst>
          </p:cNvPr>
          <p:cNvSpPr>
            <a:spLocks noGrp="1"/>
          </p:cNvSpPr>
          <p:nvPr>
            <p:ph type="body" sz="quarter" idx="17"/>
          </p:nvPr>
        </p:nvSpPr>
        <p:spPr>
          <a:xfrm>
            <a:off x="230790" y="1308600"/>
            <a:ext cx="6726600" cy="4393098"/>
          </a:xfrm>
        </p:spPr>
        <p:txBody>
          <a:bodyPr>
            <a:normAutofit fontScale="92500" lnSpcReduction="20000"/>
          </a:bodyPr>
          <a:lstStyle/>
          <a:p>
            <a:pPr marL="342900" marR="406390" indent="-342900">
              <a:spcAft>
                <a:spcPts val="300"/>
              </a:spcAft>
              <a:buClr>
                <a:schemeClr val="accent2"/>
              </a:buClr>
              <a:buSzPts val="900"/>
              <a:buFont typeface="Wingdings" panose="05000000000000000000" pitchFamily="2" charset="2"/>
              <a:buChar char="Ø"/>
              <a:tabLst>
                <a:tab pos="267964" algn="l"/>
              </a:tabLst>
            </a:pPr>
            <a:r>
              <a:rPr lang="en-GB" sz="2000" b="1" dirty="0">
                <a:solidFill>
                  <a:srgbClr val="333333">
                    <a:hueOff val="0"/>
                    <a:satOff val="0"/>
                    <a:lumOff val="0"/>
                    <a:alphaOff val="0"/>
                  </a:srgbClr>
                </a:solidFill>
                <a:latin typeface="Calibri"/>
                <a:cs typeface="+mn-cs"/>
              </a:rPr>
              <a:t>Responsible Mining</a:t>
            </a:r>
            <a:r>
              <a:rPr lang="en-GB" sz="2000" dirty="0">
                <a:solidFill>
                  <a:srgbClr val="333333">
                    <a:hueOff val="0"/>
                    <a:satOff val="0"/>
                    <a:lumOff val="0"/>
                    <a:alphaOff val="0"/>
                  </a:srgbClr>
                </a:solidFill>
                <a:latin typeface="Calibri"/>
                <a:cs typeface="+mn-cs"/>
              </a:rPr>
              <a:t>: Greek mining companies prioritise high environmental, social, and governance standards. Focus on responsible waste &amp; water management, land rehabilitation, and biodiversity protection to </a:t>
            </a:r>
            <a:r>
              <a:rPr lang="en-US" sz="2000" dirty="0">
                <a:solidFill>
                  <a:srgbClr val="333333">
                    <a:hueOff val="0"/>
                    <a:satOff val="0"/>
                    <a:lumOff val="0"/>
                    <a:alphaOff val="0"/>
                  </a:srgbClr>
                </a:solidFill>
                <a:latin typeface="Calibri"/>
                <a:cs typeface="+mn-cs"/>
              </a:rPr>
              <a:t>ensure the sustainability of resources for future generations.</a:t>
            </a:r>
            <a:endParaRPr lang="en-GB" sz="2000" dirty="0">
              <a:solidFill>
                <a:srgbClr val="333333">
                  <a:hueOff val="0"/>
                  <a:satOff val="0"/>
                  <a:lumOff val="0"/>
                  <a:alphaOff val="0"/>
                </a:srgbClr>
              </a:solidFill>
              <a:latin typeface="Calibri"/>
              <a:cs typeface="+mn-cs"/>
            </a:endParaRPr>
          </a:p>
          <a:p>
            <a:pPr marL="342900" marR="406390" indent="-342900">
              <a:spcAft>
                <a:spcPts val="300"/>
              </a:spcAft>
              <a:buClr>
                <a:schemeClr val="accent2"/>
              </a:buClr>
              <a:buSzPts val="900"/>
              <a:buFont typeface="Wingdings" panose="05000000000000000000" pitchFamily="2" charset="2"/>
              <a:buChar char="Ø"/>
              <a:tabLst>
                <a:tab pos="267964" algn="l"/>
              </a:tabLst>
            </a:pPr>
            <a:endParaRPr lang="en-GB" sz="2000" dirty="0">
              <a:solidFill>
                <a:srgbClr val="333333">
                  <a:hueOff val="0"/>
                  <a:satOff val="0"/>
                  <a:lumOff val="0"/>
                  <a:alphaOff val="0"/>
                </a:srgbClr>
              </a:solidFill>
              <a:latin typeface="Calibri"/>
              <a:cs typeface="+mn-cs"/>
            </a:endParaRPr>
          </a:p>
          <a:p>
            <a:pPr marL="342900" marR="406390" indent="-342900">
              <a:spcAft>
                <a:spcPts val="300"/>
              </a:spcAft>
              <a:buClr>
                <a:schemeClr val="accent2"/>
              </a:buClr>
              <a:buSzPts val="900"/>
              <a:buFont typeface="Wingdings" panose="05000000000000000000" pitchFamily="2" charset="2"/>
              <a:buChar char="Ø"/>
              <a:tabLst>
                <a:tab pos="267964" algn="l"/>
              </a:tabLst>
            </a:pPr>
            <a:r>
              <a:rPr lang="en-US" sz="2000" b="1" dirty="0">
                <a:solidFill>
                  <a:srgbClr val="333333">
                    <a:hueOff val="0"/>
                    <a:satOff val="0"/>
                    <a:lumOff val="0"/>
                    <a:alphaOff val="0"/>
                  </a:srgbClr>
                </a:solidFill>
                <a:latin typeface="Calibri"/>
                <a:cs typeface="+mn-cs"/>
              </a:rPr>
              <a:t>Enhancing Community Engagement: </a:t>
            </a:r>
            <a:r>
              <a:rPr lang="en-US" sz="2000" dirty="0">
                <a:solidFill>
                  <a:srgbClr val="333333">
                    <a:hueOff val="0"/>
                    <a:satOff val="0"/>
                    <a:lumOff val="0"/>
                    <a:alphaOff val="0"/>
                  </a:srgbClr>
                </a:solidFill>
                <a:latin typeface="Calibri"/>
                <a:cs typeface="+mn-cs"/>
              </a:rPr>
              <a:t>Building strong relationships with local communities and stakeholders is essential for ensuring that mining activities contribute positively to social and economic development while addressing concerns related to environmental and social impacts.</a:t>
            </a:r>
          </a:p>
          <a:p>
            <a:pPr marL="342900" marR="406390" indent="-342900">
              <a:spcAft>
                <a:spcPts val="300"/>
              </a:spcAft>
              <a:buClr>
                <a:schemeClr val="accent2"/>
              </a:buClr>
              <a:buSzPts val="900"/>
              <a:buFont typeface="Wingdings" panose="05000000000000000000" pitchFamily="2" charset="2"/>
              <a:buChar char="Ø"/>
              <a:tabLst>
                <a:tab pos="267964" algn="l"/>
              </a:tabLst>
            </a:pPr>
            <a:endParaRPr lang="en-US" sz="2000" dirty="0">
              <a:solidFill>
                <a:srgbClr val="333333">
                  <a:hueOff val="0"/>
                  <a:satOff val="0"/>
                  <a:lumOff val="0"/>
                  <a:alphaOff val="0"/>
                </a:srgbClr>
              </a:solidFill>
              <a:latin typeface="Calibri"/>
              <a:cs typeface="+mn-cs"/>
            </a:endParaRPr>
          </a:p>
          <a:p>
            <a:pPr marL="342900" marR="406390" indent="-342900">
              <a:spcAft>
                <a:spcPts val="300"/>
              </a:spcAft>
              <a:buClr>
                <a:schemeClr val="accent2"/>
              </a:buClr>
              <a:buSzPts val="900"/>
              <a:buFont typeface="Wingdings" panose="05000000000000000000" pitchFamily="2" charset="2"/>
              <a:buChar char="Ø"/>
              <a:tabLst>
                <a:tab pos="267964" algn="l"/>
              </a:tabLst>
            </a:pPr>
            <a:r>
              <a:rPr lang="en-US" sz="2000" b="1" dirty="0"/>
              <a:t>Investing in Technology and Innovation: </a:t>
            </a:r>
            <a:r>
              <a:rPr lang="en-US" sz="2000" dirty="0"/>
              <a:t>Embracing advanced technologies and innovative methods can enhance efficiency and reduce the environmental impact of mining operations, facilitating a transition towards a more sustainable industry.</a:t>
            </a:r>
            <a:endParaRPr lang="en-GB" sz="2000" dirty="0"/>
          </a:p>
        </p:txBody>
      </p:sp>
      <p:sp>
        <p:nvSpPr>
          <p:cNvPr id="3" name="Title 2">
            <a:extLst>
              <a:ext uri="{FF2B5EF4-FFF2-40B4-BE49-F238E27FC236}">
                <a16:creationId xmlns:a16="http://schemas.microsoft.com/office/drawing/2014/main" id="{F6E9D882-ACEE-E0EB-E974-F110B6A1C109}"/>
              </a:ext>
            </a:extLst>
          </p:cNvPr>
          <p:cNvSpPr>
            <a:spLocks noGrp="1"/>
          </p:cNvSpPr>
          <p:nvPr>
            <p:ph type="title"/>
          </p:nvPr>
        </p:nvSpPr>
        <p:spPr>
          <a:xfrm>
            <a:off x="340996" y="365474"/>
            <a:ext cx="7552938" cy="492443"/>
          </a:xfrm>
        </p:spPr>
        <p:txBody>
          <a:bodyPr/>
          <a:lstStyle/>
          <a:p>
            <a:r>
              <a:rPr lang="en-GB" sz="3600" dirty="0"/>
              <a:t>Building a Sustainable Future for Mining</a:t>
            </a:r>
            <a:endParaRPr lang="en-US" sz="3600" dirty="0"/>
          </a:p>
        </p:txBody>
      </p:sp>
      <p:sp>
        <p:nvSpPr>
          <p:cNvPr id="4" name="Slide Number Placeholder 3">
            <a:extLst>
              <a:ext uri="{FF2B5EF4-FFF2-40B4-BE49-F238E27FC236}">
                <a16:creationId xmlns:a16="http://schemas.microsoft.com/office/drawing/2014/main" id="{26AB8268-9817-E082-933F-6E9D78041B99}"/>
              </a:ext>
            </a:extLst>
          </p:cNvPr>
          <p:cNvSpPr>
            <a:spLocks noGrp="1"/>
          </p:cNvSpPr>
          <p:nvPr>
            <p:ph type="sldNum" sz="quarter" idx="4"/>
          </p:nvPr>
        </p:nvSpPr>
        <p:spPr/>
        <p:txBody>
          <a:bodyPr/>
          <a:lstStyle/>
          <a:p>
            <a:pPr>
              <a:defRPr/>
            </a:pPr>
            <a:fld id="{D65ACB9B-F2BC-4FE9-9640-F5E580D0F44C}" type="slidenum">
              <a:rPr lang="en-US" altLang="en-US" smtClean="0"/>
              <a:pPr>
                <a:defRPr/>
              </a:pPr>
              <a:t>4</a:t>
            </a:fld>
            <a:endParaRPr lang="en-US" altLang="en-US"/>
          </a:p>
        </p:txBody>
      </p:sp>
      <p:pic>
        <p:nvPicPr>
          <p:cNvPr id="2" name="Picture 1">
            <a:extLst>
              <a:ext uri="{FF2B5EF4-FFF2-40B4-BE49-F238E27FC236}">
                <a16:creationId xmlns:a16="http://schemas.microsoft.com/office/drawing/2014/main" id="{C7032E4F-BAB6-A3AF-0C09-52B21AEE9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3934" y="512592"/>
            <a:ext cx="4128712" cy="345325"/>
          </a:xfrm>
          <a:prstGeom prst="rect">
            <a:avLst/>
          </a:prstGeom>
        </p:spPr>
      </p:pic>
      <p:pic>
        <p:nvPicPr>
          <p:cNvPr id="5" name="Picture 4" descr="A landscape with a road and a river&#10;&#10;Description automatically generated with medium confidence">
            <a:extLst>
              <a:ext uri="{FF2B5EF4-FFF2-40B4-BE49-F238E27FC236}">
                <a16:creationId xmlns:a16="http://schemas.microsoft.com/office/drawing/2014/main" id="{4BBB84E6-35BD-2414-A10C-957D5D1A9A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0955" y="1472362"/>
            <a:ext cx="5123744" cy="3842032"/>
          </a:xfrm>
          <a:prstGeom prst="rect">
            <a:avLst/>
          </a:prstGeom>
          <a:ln>
            <a:noFill/>
          </a:ln>
          <a:effectLst>
            <a:softEdge rad="112500"/>
          </a:effectLst>
        </p:spPr>
      </p:pic>
    </p:spTree>
    <p:extLst>
      <p:ext uri="{BB962C8B-B14F-4D97-AF65-F5344CB8AC3E}">
        <p14:creationId xmlns:p14="http://schemas.microsoft.com/office/powerpoint/2010/main" val="1619972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1A8AA-90FF-E722-CF9A-4E60F40508C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8CEE857-5BC7-B800-354C-FC48644C066C}"/>
              </a:ext>
            </a:extLst>
          </p:cNvPr>
          <p:cNvSpPr>
            <a:spLocks noGrp="1"/>
          </p:cNvSpPr>
          <p:nvPr>
            <p:ph type="title"/>
          </p:nvPr>
        </p:nvSpPr>
        <p:spPr>
          <a:xfrm>
            <a:off x="340996" y="365474"/>
            <a:ext cx="7552938" cy="492443"/>
          </a:xfrm>
        </p:spPr>
        <p:txBody>
          <a:bodyPr/>
          <a:lstStyle/>
          <a:p>
            <a:r>
              <a:rPr lang="en-GB" dirty="0"/>
              <a:t>Digital Transformation </a:t>
            </a:r>
            <a:endParaRPr lang="en-US" dirty="0"/>
          </a:p>
        </p:txBody>
      </p:sp>
      <p:sp>
        <p:nvSpPr>
          <p:cNvPr id="4" name="Slide Number Placeholder 3">
            <a:extLst>
              <a:ext uri="{FF2B5EF4-FFF2-40B4-BE49-F238E27FC236}">
                <a16:creationId xmlns:a16="http://schemas.microsoft.com/office/drawing/2014/main" id="{E17574A5-B6BC-70C3-E01A-52D543160103}"/>
              </a:ext>
            </a:extLst>
          </p:cNvPr>
          <p:cNvSpPr>
            <a:spLocks noGrp="1"/>
          </p:cNvSpPr>
          <p:nvPr>
            <p:ph type="sldNum" sz="quarter" idx="4"/>
          </p:nvPr>
        </p:nvSpPr>
        <p:spPr/>
        <p:txBody>
          <a:bodyPr/>
          <a:lstStyle/>
          <a:p>
            <a:pPr>
              <a:defRPr/>
            </a:pPr>
            <a:fld id="{D65ACB9B-F2BC-4FE9-9640-F5E580D0F44C}" type="slidenum">
              <a:rPr lang="en-US" altLang="en-US" smtClean="0"/>
              <a:pPr>
                <a:defRPr/>
              </a:pPr>
              <a:t>5</a:t>
            </a:fld>
            <a:endParaRPr lang="en-US" altLang="en-US"/>
          </a:p>
        </p:txBody>
      </p:sp>
      <p:pic>
        <p:nvPicPr>
          <p:cNvPr id="2" name="Picture 1">
            <a:extLst>
              <a:ext uri="{FF2B5EF4-FFF2-40B4-BE49-F238E27FC236}">
                <a16:creationId xmlns:a16="http://schemas.microsoft.com/office/drawing/2014/main" id="{DBB2DF43-5235-4920-6D22-92942A9C3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3934" y="512592"/>
            <a:ext cx="4128712" cy="345325"/>
          </a:xfrm>
          <a:prstGeom prst="rect">
            <a:avLst/>
          </a:prstGeom>
        </p:spPr>
      </p:pic>
      <p:pic>
        <p:nvPicPr>
          <p:cNvPr id="7" name="Picture 6">
            <a:extLst>
              <a:ext uri="{FF2B5EF4-FFF2-40B4-BE49-F238E27FC236}">
                <a16:creationId xmlns:a16="http://schemas.microsoft.com/office/drawing/2014/main" id="{45E3ED65-C06F-13DD-B32B-423909924E77}"/>
              </a:ext>
            </a:extLst>
          </p:cNvPr>
          <p:cNvPicPr>
            <a:picLocks noChangeAspect="1"/>
          </p:cNvPicPr>
          <p:nvPr/>
        </p:nvPicPr>
        <p:blipFill>
          <a:blip r:embed="rId4"/>
          <a:stretch>
            <a:fillRect/>
          </a:stretch>
        </p:blipFill>
        <p:spPr>
          <a:xfrm>
            <a:off x="9095432" y="1473541"/>
            <a:ext cx="3096568" cy="1741820"/>
          </a:xfrm>
          <a:prstGeom prst="rect">
            <a:avLst/>
          </a:prstGeom>
          <a:ln>
            <a:noFill/>
          </a:ln>
          <a:effectLst>
            <a:softEdge rad="112500"/>
          </a:effectLst>
        </p:spPr>
      </p:pic>
      <p:graphicFrame>
        <p:nvGraphicFramePr>
          <p:cNvPr id="30" name="Diagram 29">
            <a:extLst>
              <a:ext uri="{FF2B5EF4-FFF2-40B4-BE49-F238E27FC236}">
                <a16:creationId xmlns:a16="http://schemas.microsoft.com/office/drawing/2014/main" id="{759F2142-5AC5-9C4C-2CBB-C5AC22206E35}"/>
              </a:ext>
            </a:extLst>
          </p:cNvPr>
          <p:cNvGraphicFramePr/>
          <p:nvPr>
            <p:extLst>
              <p:ext uri="{D42A27DB-BD31-4B8C-83A1-F6EECF244321}">
                <p14:modId xmlns:p14="http://schemas.microsoft.com/office/powerpoint/2010/main" val="1337936785"/>
              </p:ext>
            </p:extLst>
          </p:nvPr>
        </p:nvGraphicFramePr>
        <p:xfrm>
          <a:off x="257939" y="1255074"/>
          <a:ext cx="3969254" cy="42021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7" name="Arrow: Right 36">
            <a:extLst>
              <a:ext uri="{FF2B5EF4-FFF2-40B4-BE49-F238E27FC236}">
                <a16:creationId xmlns:a16="http://schemas.microsoft.com/office/drawing/2014/main" id="{8DB1FE3F-01B3-5DE9-76FD-872725561A42}"/>
              </a:ext>
            </a:extLst>
          </p:cNvPr>
          <p:cNvSpPr/>
          <p:nvPr/>
        </p:nvSpPr>
        <p:spPr>
          <a:xfrm>
            <a:off x="4383218" y="3088385"/>
            <a:ext cx="1047965" cy="470018"/>
          </a:xfrm>
          <a:prstGeom prst="rightArrow">
            <a:avLst/>
          </a:prstGeom>
          <a:solidFill>
            <a:srgbClr val="1E9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0" name="Diagram 39">
            <a:extLst>
              <a:ext uri="{FF2B5EF4-FFF2-40B4-BE49-F238E27FC236}">
                <a16:creationId xmlns:a16="http://schemas.microsoft.com/office/drawing/2014/main" id="{1BBC7D77-610E-C7AE-A698-3F1CE0F11FC4}"/>
              </a:ext>
            </a:extLst>
          </p:cNvPr>
          <p:cNvGraphicFramePr/>
          <p:nvPr>
            <p:extLst>
              <p:ext uri="{D42A27DB-BD31-4B8C-83A1-F6EECF244321}">
                <p14:modId xmlns:p14="http://schemas.microsoft.com/office/powerpoint/2010/main" val="2700110993"/>
              </p:ext>
            </p:extLst>
          </p:nvPr>
        </p:nvGraphicFramePr>
        <p:xfrm>
          <a:off x="5549609" y="967301"/>
          <a:ext cx="3296217" cy="491958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8" name="Picture 7" descr="A person in a yellow shirt playing video games&#10;&#10;Description automatically generated">
            <a:extLst>
              <a:ext uri="{FF2B5EF4-FFF2-40B4-BE49-F238E27FC236}">
                <a16:creationId xmlns:a16="http://schemas.microsoft.com/office/drawing/2014/main" id="{9BA3623D-3FBC-FF1B-2BE8-9BD46309B3E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48877" y="3190464"/>
            <a:ext cx="3043123" cy="1953959"/>
          </a:xfrm>
          <a:prstGeom prst="rect">
            <a:avLst/>
          </a:prstGeom>
          <a:ln>
            <a:noFill/>
          </a:ln>
          <a:effectLst>
            <a:softEdge rad="112500"/>
          </a:effectLst>
        </p:spPr>
      </p:pic>
    </p:spTree>
    <p:extLst>
      <p:ext uri="{BB962C8B-B14F-4D97-AF65-F5344CB8AC3E}">
        <p14:creationId xmlns:p14="http://schemas.microsoft.com/office/powerpoint/2010/main" val="1387981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7E39D-FB58-851E-A819-780AC920FCBF}"/>
            </a:ext>
          </a:extLst>
        </p:cNvPr>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4937AF97-FA71-A183-A250-D3CCAD7C5A9C}"/>
              </a:ext>
            </a:extLst>
          </p:cNvPr>
          <p:cNvGraphicFramePr/>
          <p:nvPr>
            <p:extLst>
              <p:ext uri="{D42A27DB-BD31-4B8C-83A1-F6EECF244321}">
                <p14:modId xmlns:p14="http://schemas.microsoft.com/office/powerpoint/2010/main" val="3579330820"/>
              </p:ext>
            </p:extLst>
          </p:nvPr>
        </p:nvGraphicFramePr>
        <p:xfrm>
          <a:off x="360000" y="1080000"/>
          <a:ext cx="5979155" cy="43930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62AE9B31-0D98-0EA2-01E2-330736A4BC9B}"/>
              </a:ext>
            </a:extLst>
          </p:cNvPr>
          <p:cNvSpPr>
            <a:spLocks noGrp="1"/>
          </p:cNvSpPr>
          <p:nvPr>
            <p:ph type="title"/>
          </p:nvPr>
        </p:nvSpPr>
        <p:spPr>
          <a:xfrm>
            <a:off x="340996" y="365474"/>
            <a:ext cx="7552938" cy="492443"/>
          </a:xfrm>
        </p:spPr>
        <p:txBody>
          <a:bodyPr/>
          <a:lstStyle/>
          <a:p>
            <a:r>
              <a:rPr lang="en-GB" dirty="0"/>
              <a:t>The Road Ahead</a:t>
            </a:r>
            <a:endParaRPr lang="en-US" dirty="0"/>
          </a:p>
        </p:txBody>
      </p:sp>
      <p:sp>
        <p:nvSpPr>
          <p:cNvPr id="4" name="Slide Number Placeholder 3">
            <a:extLst>
              <a:ext uri="{FF2B5EF4-FFF2-40B4-BE49-F238E27FC236}">
                <a16:creationId xmlns:a16="http://schemas.microsoft.com/office/drawing/2014/main" id="{D59BAC80-DF3E-9823-BFB0-2198A2835F73}"/>
              </a:ext>
            </a:extLst>
          </p:cNvPr>
          <p:cNvSpPr>
            <a:spLocks noGrp="1"/>
          </p:cNvSpPr>
          <p:nvPr>
            <p:ph type="sldNum" sz="quarter" idx="4"/>
          </p:nvPr>
        </p:nvSpPr>
        <p:spPr/>
        <p:txBody>
          <a:bodyPr/>
          <a:lstStyle/>
          <a:p>
            <a:pPr>
              <a:defRPr/>
            </a:pPr>
            <a:fld id="{D65ACB9B-F2BC-4FE9-9640-F5E580D0F44C}" type="slidenum">
              <a:rPr lang="en-US" altLang="en-US" smtClean="0"/>
              <a:pPr>
                <a:defRPr/>
              </a:pPr>
              <a:t>6</a:t>
            </a:fld>
            <a:endParaRPr lang="en-US" altLang="en-US"/>
          </a:p>
        </p:txBody>
      </p:sp>
      <p:pic>
        <p:nvPicPr>
          <p:cNvPr id="2" name="Picture 1">
            <a:extLst>
              <a:ext uri="{FF2B5EF4-FFF2-40B4-BE49-F238E27FC236}">
                <a16:creationId xmlns:a16="http://schemas.microsoft.com/office/drawing/2014/main" id="{5D15545A-9758-AFD5-8A02-51622979FA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3934" y="512592"/>
            <a:ext cx="4128712" cy="345325"/>
          </a:xfrm>
          <a:prstGeom prst="rect">
            <a:avLst/>
          </a:prstGeom>
        </p:spPr>
      </p:pic>
      <p:sp>
        <p:nvSpPr>
          <p:cNvPr id="6" name="Arrow: Right 5">
            <a:extLst>
              <a:ext uri="{FF2B5EF4-FFF2-40B4-BE49-F238E27FC236}">
                <a16:creationId xmlns:a16="http://schemas.microsoft.com/office/drawing/2014/main" id="{0F86B8F5-2C9C-0BEA-0C60-9F5795CB6DBA}"/>
              </a:ext>
            </a:extLst>
          </p:cNvPr>
          <p:cNvSpPr/>
          <p:nvPr/>
        </p:nvSpPr>
        <p:spPr>
          <a:xfrm>
            <a:off x="5630238" y="3142985"/>
            <a:ext cx="1150706" cy="267128"/>
          </a:xfrm>
          <a:prstGeom prst="rightArrow">
            <a:avLst/>
          </a:prstGeom>
          <a:solidFill>
            <a:srgbClr val="CCC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83D2FB37-7B42-0996-A986-BCF560AA35EB}"/>
              </a:ext>
            </a:extLst>
          </p:cNvPr>
          <p:cNvSpPr txBox="1"/>
          <p:nvPr/>
        </p:nvSpPr>
        <p:spPr>
          <a:xfrm>
            <a:off x="7274103" y="1291390"/>
            <a:ext cx="4748543" cy="3970318"/>
          </a:xfrm>
          <a:prstGeom prst="rect">
            <a:avLst/>
          </a:prstGeom>
          <a:noFill/>
        </p:spPr>
        <p:txBody>
          <a:bodyPr wrap="square" rtlCol="0">
            <a:spAutoFit/>
          </a:bodyPr>
          <a:lstStyle/>
          <a:p>
            <a:pPr marL="285750" indent="-285750">
              <a:buClr>
                <a:schemeClr val="accent1"/>
              </a:buClr>
              <a:buFont typeface="Wingdings" panose="05000000000000000000" pitchFamily="2" charset="2"/>
              <a:buChar char="Ø"/>
            </a:pPr>
            <a:r>
              <a:rPr lang="en-GB" dirty="0"/>
              <a:t>Greece poised to play a pivotal role in shaping Europe’s mining future</a:t>
            </a:r>
          </a:p>
          <a:p>
            <a:pPr marL="285750" indent="-285750">
              <a:buClr>
                <a:schemeClr val="accent1"/>
              </a:buClr>
              <a:buFont typeface="Wingdings" panose="05000000000000000000" pitchFamily="2" charset="2"/>
              <a:buChar char="Ø"/>
            </a:pPr>
            <a:r>
              <a:rPr lang="en-GB" dirty="0"/>
              <a:t>CRMA harmonises regulations across EU countries to facilitated smoother processes and attract sustainable investments</a:t>
            </a:r>
          </a:p>
          <a:p>
            <a:pPr marL="285750" indent="-285750">
              <a:buClr>
                <a:schemeClr val="accent1"/>
              </a:buClr>
              <a:buFont typeface="Wingdings" panose="05000000000000000000" pitchFamily="2" charset="2"/>
              <a:buChar char="Ø"/>
            </a:pPr>
            <a:r>
              <a:rPr lang="en-GB" dirty="0"/>
              <a:t>EU countries can work together closely to align on best practices, share technologies and foster a unified approach to sustainable mining</a:t>
            </a:r>
          </a:p>
          <a:p>
            <a:pPr marL="285750" indent="-285750">
              <a:buClr>
                <a:schemeClr val="accent1"/>
              </a:buClr>
              <a:buFont typeface="Wingdings" panose="05000000000000000000" pitchFamily="2" charset="2"/>
              <a:buChar char="Ø"/>
            </a:pPr>
            <a:r>
              <a:rPr lang="en-GB" dirty="0"/>
              <a:t>Advanced technologies can optimise mining  processes, reduce waste and ramp up safety – Greece can lead in developing circular economy models, such as in the flagship Skouries project.</a:t>
            </a:r>
          </a:p>
        </p:txBody>
      </p:sp>
    </p:spTree>
    <p:extLst>
      <p:ext uri="{BB962C8B-B14F-4D97-AF65-F5344CB8AC3E}">
        <p14:creationId xmlns:p14="http://schemas.microsoft.com/office/powerpoint/2010/main" val="3780871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1E2999-C12D-41C1-99DA-B2027C42CA43}"/>
              </a:ext>
            </a:extLst>
          </p:cNvPr>
          <p:cNvSpPr>
            <a:spLocks noGrp="1"/>
          </p:cNvSpPr>
          <p:nvPr>
            <p:ph type="body" sz="quarter" idx="13"/>
          </p:nvPr>
        </p:nvSpPr>
        <p:spPr/>
        <p:txBody>
          <a:bodyPr/>
          <a:lstStyle/>
          <a:p>
            <a:r>
              <a:rPr lang="en-US" dirty="0"/>
              <a:t>C. Balaskas</a:t>
            </a:r>
          </a:p>
          <a:p>
            <a:r>
              <a:rPr lang="en-US"/>
              <a:t>President, </a:t>
            </a:r>
            <a:r>
              <a:rPr lang="en-US" dirty="0"/>
              <a:t>Hellas Gold</a:t>
            </a:r>
          </a:p>
        </p:txBody>
      </p:sp>
      <p:sp>
        <p:nvSpPr>
          <p:cNvPr id="3" name="Title 2">
            <a:extLst>
              <a:ext uri="{FF2B5EF4-FFF2-40B4-BE49-F238E27FC236}">
                <a16:creationId xmlns:a16="http://schemas.microsoft.com/office/drawing/2014/main" id="{CCB34999-DCB8-9C1A-8A99-85BFD910EEA9}"/>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077D49D2-F596-F836-141F-65A2F650FB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8507" y="3748876"/>
            <a:ext cx="4128712" cy="345325"/>
          </a:xfrm>
          <a:prstGeom prst="rect">
            <a:avLst/>
          </a:prstGeom>
        </p:spPr>
      </p:pic>
    </p:spTree>
    <p:extLst>
      <p:ext uri="{BB962C8B-B14F-4D97-AF65-F5344CB8AC3E}">
        <p14:creationId xmlns:p14="http://schemas.microsoft.com/office/powerpoint/2010/main" val="19221332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RNRSTYLE" val="CoverTitel1"/>
</p:tagLst>
</file>

<file path=ppt/tags/tag2.xml><?xml version="1.0" encoding="utf-8"?>
<p:tagLst xmlns:a="http://schemas.openxmlformats.org/drawingml/2006/main" xmlns:r="http://schemas.openxmlformats.org/officeDocument/2006/relationships" xmlns:p="http://schemas.openxmlformats.org/presentationml/2006/main">
  <p:tag name="RNRSTYLE" val="CoverTitel1"/>
</p:tagLst>
</file>

<file path=ppt/tags/tag3.xml><?xml version="1.0" encoding="utf-8"?>
<p:tagLst xmlns:a="http://schemas.openxmlformats.org/drawingml/2006/main" xmlns:r="http://schemas.openxmlformats.org/officeDocument/2006/relationships" xmlns:p="http://schemas.openxmlformats.org/presentationml/2006/main">
  <p:tag name="RNRSTYLE" val="CoverTitel1"/>
</p:tagLst>
</file>

<file path=ppt/tags/tag4.xml><?xml version="1.0" encoding="utf-8"?>
<p:tagLst xmlns:a="http://schemas.openxmlformats.org/drawingml/2006/main" xmlns:r="http://schemas.openxmlformats.org/officeDocument/2006/relationships" xmlns:p="http://schemas.openxmlformats.org/presentationml/2006/main">
  <p:tag name="RNRSTYLE" val="CoverTitel1"/>
</p:tagLst>
</file>

<file path=ppt/tags/tag5.xml><?xml version="1.0" encoding="utf-8"?>
<p:tagLst xmlns:a="http://schemas.openxmlformats.org/drawingml/2006/main" xmlns:r="http://schemas.openxmlformats.org/officeDocument/2006/relationships" xmlns:p="http://schemas.openxmlformats.org/presentationml/2006/main">
  <p:tag name="RNRSTYLE" val="CoverTitel1"/>
</p:tagLst>
</file>

<file path=ppt/tags/tag6.xml><?xml version="1.0" encoding="utf-8"?>
<p:tagLst xmlns:a="http://schemas.openxmlformats.org/drawingml/2006/main" xmlns:r="http://schemas.openxmlformats.org/officeDocument/2006/relationships" xmlns:p="http://schemas.openxmlformats.org/presentationml/2006/main">
  <p:tag name="RNRSTYLE" val="CoverTitel1"/>
</p:tagLst>
</file>

<file path=ppt/tags/tag7.xml><?xml version="1.0" encoding="utf-8"?>
<p:tagLst xmlns:a="http://schemas.openxmlformats.org/drawingml/2006/main" xmlns:r="http://schemas.openxmlformats.org/officeDocument/2006/relationships" xmlns:p="http://schemas.openxmlformats.org/presentationml/2006/main">
  <p:tag name="RNRSTYLE" val="CoverTitel1"/>
</p:tagLst>
</file>

<file path=ppt/theme/theme1.xml><?xml version="1.0" encoding="utf-8"?>
<a:theme xmlns:a="http://schemas.openxmlformats.org/drawingml/2006/main" name="Cover-white-Bg">
  <a:themeElements>
    <a:clrScheme name="EIT Colour Palette">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8_eitRaw_PresentationMaster.potx" id="{DC858601-12D4-402D-9F46-02DFA6F2EDE4}" vid="{8DEEACA0-1221-42A7-AC92-909CB06BEBB3}"/>
    </a:ext>
  </a:extLst>
</a:theme>
</file>

<file path=ppt/theme/theme2.xml><?xml version="1.0" encoding="utf-8"?>
<a:theme xmlns:a="http://schemas.openxmlformats.org/drawingml/2006/main" name="Content Slides">
  <a:themeElements>
    <a:clrScheme name="EIT RawMaterials">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A069ABC2-83F3-0C4E-A62C-1B6D9367A1DD}" vid="{EBD502B0-584A-124F-9C82-C705B4002F0F}"/>
    </a:ext>
  </a:extLst>
</a:theme>
</file>

<file path=ppt/theme/theme3.xml><?xml version="1.0" encoding="utf-8"?>
<a:theme xmlns:a="http://schemas.openxmlformats.org/drawingml/2006/main" name="Dark Background/Image">
  <a:themeElements>
    <a:clrScheme name="EIT Colour Palette">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 id="{A069ABC2-83F3-0C4E-A62C-1B6D9367A1DD}" vid="{AFEFD578-9A2B-5C43-A622-F6ED11180A7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EIT RawMaterials">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8DDE51D4E88941A5FC5DA62264168B" ma:contentTypeVersion="16" ma:contentTypeDescription="Create a new document." ma:contentTypeScope="" ma:versionID="e11487ea9fb356c252a1e670695f67b6">
  <xsd:schema xmlns:xsd="http://www.w3.org/2001/XMLSchema" xmlns:xs="http://www.w3.org/2001/XMLSchema" xmlns:p="http://schemas.microsoft.com/office/2006/metadata/properties" xmlns:ns2="4b45065f-5fea-45ff-9c00-6a5be42a1b2a" xmlns:ns3="15e29cb4-97d7-4dab-b50c-5012ea82a173" targetNamespace="http://schemas.microsoft.com/office/2006/metadata/properties" ma:root="true" ma:fieldsID="970b73cf81ab0fffc60021379f8e642c" ns2:_="" ns3:_="">
    <xsd:import namespace="4b45065f-5fea-45ff-9c00-6a5be42a1b2a"/>
    <xsd:import namespace="15e29cb4-97d7-4dab-b50c-5012ea82a17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45065f-5fea-45ff-9c00-6a5be42a1b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ee90750-8f71-40f6-953d-bf18f71a77a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5e29cb4-97d7-4dab-b50c-5012ea82a17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e9ced650-b719-4124-a818-bf0a5fbb8f15}" ma:internalName="TaxCatchAll" ma:showField="CatchAllData" ma:web="15e29cb4-97d7-4dab-b50c-5012ea82a1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5e29cb4-97d7-4dab-b50c-5012ea82a173" xsi:nil="true"/>
    <lcf76f155ced4ddcb4097134ff3c332f xmlns="4b45065f-5fea-45ff-9c00-6a5be42a1b2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D157354-A8B3-4047-A28E-6BBEC96507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45065f-5fea-45ff-9c00-6a5be42a1b2a"/>
    <ds:schemaRef ds:uri="15e29cb4-97d7-4dab-b50c-5012ea82a1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5747DB5-B5BC-4C6C-8CFF-854A3B4DC401}">
  <ds:schemaRefs>
    <ds:schemaRef ds:uri="http://schemas.microsoft.com/sharepoint/v3/contenttype/forms"/>
  </ds:schemaRefs>
</ds:datastoreItem>
</file>

<file path=customXml/itemProps3.xml><?xml version="1.0" encoding="utf-8"?>
<ds:datastoreItem xmlns:ds="http://schemas.openxmlformats.org/officeDocument/2006/customXml" ds:itemID="{3F74770A-62DB-435F-8914-EBC1731D9B3C}">
  <ds:schemaRefs>
    <ds:schemaRef ds:uri="http://purl.org/dc/elements/1.1/"/>
    <ds:schemaRef ds:uri="15e29cb4-97d7-4dab-b50c-5012ea82a173"/>
    <ds:schemaRef ds:uri="http://schemas.microsoft.com/office/2006/metadata/properties"/>
    <ds:schemaRef ds:uri="http://www.w3.org/XML/1998/namespace"/>
    <ds:schemaRef ds:uri="4b45065f-5fea-45ff-9c00-6a5be42a1b2a"/>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1618</Words>
  <Application>Microsoft Office PowerPoint</Application>
  <PresentationFormat>Ευρεία οθόνη</PresentationFormat>
  <Paragraphs>119</Paragraphs>
  <Slides>7</Slides>
  <Notes>6</Notes>
  <HiddenSlides>0</HiddenSlides>
  <MMClips>0</MMClips>
  <ScaleCrop>false</ScaleCrop>
  <HeadingPairs>
    <vt:vector size="4" baseType="variant">
      <vt:variant>
        <vt:lpstr>Θέμα</vt:lpstr>
      </vt:variant>
      <vt:variant>
        <vt:i4>3</vt:i4>
      </vt:variant>
      <vt:variant>
        <vt:lpstr>Τίτλοι διαφανειών</vt:lpstr>
      </vt:variant>
      <vt:variant>
        <vt:i4>7</vt:i4>
      </vt:variant>
    </vt:vector>
  </HeadingPairs>
  <TitlesOfParts>
    <vt:vector size="10" baseType="lpstr">
      <vt:lpstr>Cover-white-Bg</vt:lpstr>
      <vt:lpstr>Content Slides</vt:lpstr>
      <vt:lpstr>Dark Background/Image</vt:lpstr>
      <vt:lpstr>Driving Growth: Greece's Strategic Role in the EU and Sustainable Raw Materials Supply Chains</vt:lpstr>
      <vt:lpstr>Greece’s mining sector at a glance</vt:lpstr>
      <vt:lpstr>CRMA’s Impact On The Greek Mining Sector</vt:lpstr>
      <vt:lpstr>Building a Sustainable Future for Mining</vt:lpstr>
      <vt:lpstr>Digital Transformation </vt:lpstr>
      <vt:lpstr>The Road Ahead</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3</cp:revision>
  <dcterms:created xsi:type="dcterms:W3CDTF">2024-11-08T14:41:46Z</dcterms:created>
  <dcterms:modified xsi:type="dcterms:W3CDTF">2024-11-19T07:35:31Z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0x010100D88DDE51D4E88941A5FC5DA62264168B</vt:lpwstr>
  </property>
  <property fmtid="{D5CDD505-2E9C-101B-9397-08002B2CF9AE}" pid="3" name="MediaServiceImageTags">
    <vt:lpwstr/>
  </property>
</Properties>
</file>