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686" r:id="rId2"/>
    <p:sldMasterId id="2147483729" r:id="rId3"/>
  </p:sldMasterIdLst>
  <p:sldIdLst>
    <p:sldId id="257" r:id="rId4"/>
    <p:sldId id="258" r:id="rId5"/>
    <p:sldId id="268" r:id="rId6"/>
    <p:sldId id="269" r:id="rId7"/>
    <p:sldId id="274" r:id="rId8"/>
    <p:sldId id="273" r:id="rId9"/>
    <p:sldId id="271" r:id="rId10"/>
    <p:sldId id="272" r:id="rId11"/>
    <p:sldId id="267" r:id="rId12"/>
    <p:sldId id="263"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2FE1779-F4D2-4EF6-8C67-753FAFEF0BF5}">
          <p14:sldIdLst>
            <p14:sldId id="257"/>
            <p14:sldId id="258"/>
            <p14:sldId id="268"/>
            <p14:sldId id="269"/>
            <p14:sldId id="274"/>
            <p14:sldId id="273"/>
            <p14:sldId id="271"/>
            <p14:sldId id="272"/>
            <p14:sldId id="267"/>
            <p14:sldId id="263"/>
          </p14:sldIdLst>
        </p14:section>
        <p14:section name="Conclusions" id="{14935138-262C-4B17-96B6-02C9617C448A}">
          <p14:sldIdLst>
            <p14:sldId id="276"/>
          </p14:sldIdLst>
        </p14:section>
        <p14:section name="Conclusions" id="{234D60D6-077C-4F4F-8A19-AD087FCA57B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7" autoAdjust="0"/>
    <p:restoredTop sz="94660"/>
  </p:normalViewPr>
  <p:slideViewPr>
    <p:cSldViewPr snapToGrid="0">
      <p:cViewPr varScale="1">
        <p:scale>
          <a:sx n="73" d="100"/>
          <a:sy n="73" d="100"/>
        </p:scale>
        <p:origin x="55" y="3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427805" y="-66840"/>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5926335" y="-56803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374789"/>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dirty="0"/>
              <a:t>Speaker Name| </a:t>
            </a:r>
            <a:r>
              <a:rPr lang="en-US" dirty="0" err="1"/>
              <a:t>Organisation</a:t>
            </a:r>
            <a:endParaRPr lang="en-GB" dirty="0"/>
          </a:p>
        </p:txBody>
      </p:sp>
      <p:sp>
        <p:nvSpPr>
          <p:cNvPr id="8" name="Title 7"/>
          <p:cNvSpPr>
            <a:spLocks noGrp="1"/>
          </p:cNvSpPr>
          <p:nvPr>
            <p:ph type="title"/>
            <p:custDataLst>
              <p:tags r:id="rId1"/>
            </p:custDataLst>
          </p:nvPr>
        </p:nvSpPr>
        <p:spPr bwMode="auto">
          <a:xfrm>
            <a:off x="386690" y="2345318"/>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a:t>
            </a:r>
          </a:p>
        </p:txBody>
      </p:sp>
      <p:sp>
        <p:nvSpPr>
          <p:cNvPr id="10" name="FooterText Manuell">
            <a:extLst>
              <a:ext uri="{FF2B5EF4-FFF2-40B4-BE49-F238E27FC236}">
                <a16:creationId xmlns:a16="http://schemas.microsoft.com/office/drawing/2014/main" id="{85A5C8D3-EF02-3C59-E461-6E6BD3DB0E5C}"/>
              </a:ext>
            </a:extLst>
          </p:cNvPr>
          <p:cNvSpPr txBox="1">
            <a:spLocks/>
          </p:cNvSpPr>
          <p:nvPr userDrawn="1"/>
        </p:nvSpPr>
        <p:spPr>
          <a:xfrm>
            <a:off x="130421" y="1160765"/>
            <a:ext cx="5965579"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b="1" dirty="0"/>
              <a:t>9th Greek Raw Materials Community Dialogue</a:t>
            </a:r>
            <a:endParaRPr lang="en-GB" sz="3600" b="1" dirty="0"/>
          </a:p>
        </p:txBody>
      </p:sp>
    </p:spTree>
    <p:extLst>
      <p:ext uri="{BB962C8B-B14F-4D97-AF65-F5344CB8AC3E}">
        <p14:creationId xmlns:p14="http://schemas.microsoft.com/office/powerpoint/2010/main" val="20574669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2 Images">
    <p:spTree>
      <p:nvGrpSpPr>
        <p:cNvPr id="1" name=""/>
        <p:cNvGrpSpPr/>
        <p:nvPr/>
      </p:nvGrpSpPr>
      <p:grpSpPr>
        <a:xfrm>
          <a:off x="0" y="0"/>
          <a:ext cx="0" cy="0"/>
          <a:chOff x="0" y="0"/>
          <a:chExt cx="0" cy="0"/>
        </a:xfrm>
      </p:grpSpPr>
      <p:sp>
        <p:nvSpPr>
          <p:cNvPr id="8" name="Picture Placeholder 24">
            <a:extLst>
              <a:ext uri="{FF2B5EF4-FFF2-40B4-BE49-F238E27FC236}">
                <a16:creationId xmlns:a16="http://schemas.microsoft.com/office/drawing/2014/main" id="{231FA672-8DC0-A841-81EC-7A561356068E}"/>
              </a:ext>
            </a:extLst>
          </p:cNvPr>
          <p:cNvSpPr>
            <a:spLocks noGrp="1"/>
          </p:cNvSpPr>
          <p:nvPr>
            <p:ph type="pic" sz="quarter" idx="17"/>
          </p:nvPr>
        </p:nvSpPr>
        <p:spPr>
          <a:xfrm>
            <a:off x="4940135" y="1080000"/>
            <a:ext cx="6891865" cy="4392613"/>
          </a:xfrm>
          <a:prstGeom prst="round2DiagRect">
            <a:avLst>
              <a:gd name="adj1" fmla="val 0"/>
              <a:gd name="adj2" fmla="val 11563"/>
            </a:avLst>
          </a:prstGeom>
        </p:spPr>
        <p:txBody>
          <a:bodyPr/>
          <a:lstStyle>
            <a:lvl1pPr marL="0" indent="0">
              <a:buNone/>
              <a:defRPr sz="1600"/>
            </a:lvl1pPr>
          </a:lstStyle>
          <a:p>
            <a:r>
              <a:rPr lang="en-US"/>
              <a:t>Click icon to add picture</a:t>
            </a:r>
            <a:endParaRPr lang="en-GB"/>
          </a:p>
        </p:txBody>
      </p:sp>
      <p:sp>
        <p:nvSpPr>
          <p:cNvPr id="11" name="Text Placeholder 4">
            <a:extLst>
              <a:ext uri="{FF2B5EF4-FFF2-40B4-BE49-F238E27FC236}">
                <a16:creationId xmlns:a16="http://schemas.microsoft.com/office/drawing/2014/main" id="{13D474D7-6227-BA45-8AC5-941C9D2E1211}"/>
              </a:ext>
            </a:extLst>
          </p:cNvPr>
          <p:cNvSpPr>
            <a:spLocks noGrp="1"/>
          </p:cNvSpPr>
          <p:nvPr>
            <p:ph type="body" sz="quarter" idx="19" hasCustomPrompt="1"/>
          </p:nvPr>
        </p:nvSpPr>
        <p:spPr>
          <a:xfrm>
            <a:off x="360000" y="1080000"/>
            <a:ext cx="4303052"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F665378E-6161-1B18-F57E-F824E3A7CD7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7BB05573-B505-0078-47A6-FF58B6DDD720}"/>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57173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2 Landscape Images">
    <p:spTree>
      <p:nvGrpSpPr>
        <p:cNvPr id="1" name=""/>
        <p:cNvGrpSpPr/>
        <p:nvPr/>
      </p:nvGrpSpPr>
      <p:grpSpPr>
        <a:xfrm>
          <a:off x="0" y="0"/>
          <a:ext cx="0" cy="0"/>
          <a:chOff x="0" y="0"/>
          <a:chExt cx="0" cy="0"/>
        </a:xfrm>
      </p:grpSpPr>
      <p:sp>
        <p:nvSpPr>
          <p:cNvPr id="6" name="Picture Placeholder 24">
            <a:extLst>
              <a:ext uri="{FF2B5EF4-FFF2-40B4-BE49-F238E27FC236}">
                <a16:creationId xmlns:a16="http://schemas.microsoft.com/office/drawing/2014/main" id="{F385C438-0C43-6D41-9534-718561355673}"/>
              </a:ext>
            </a:extLst>
          </p:cNvPr>
          <p:cNvSpPr>
            <a:spLocks noGrp="1"/>
          </p:cNvSpPr>
          <p:nvPr>
            <p:ph type="pic" sz="quarter" idx="16"/>
          </p:nvPr>
        </p:nvSpPr>
        <p:spPr>
          <a:xfrm>
            <a:off x="7213600" y="1079999"/>
            <a:ext cx="4588932" cy="2114613"/>
          </a:xfrm>
          <a:prstGeom prst="round2DiagRect">
            <a:avLst>
              <a:gd name="adj1" fmla="val 0"/>
              <a:gd name="adj2" fmla="val 16921"/>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175243E-4B0F-8B42-8CA3-4E165AAB9E73}"/>
              </a:ext>
            </a:extLst>
          </p:cNvPr>
          <p:cNvSpPr>
            <a:spLocks noGrp="1"/>
          </p:cNvSpPr>
          <p:nvPr>
            <p:ph type="body" sz="quarter" idx="18" hasCustomPrompt="1"/>
          </p:nvPr>
        </p:nvSpPr>
        <p:spPr>
          <a:xfrm>
            <a:off x="360000" y="1080000"/>
            <a:ext cx="646906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9" name="Picture Placeholder 24">
            <a:extLst>
              <a:ext uri="{FF2B5EF4-FFF2-40B4-BE49-F238E27FC236}">
                <a16:creationId xmlns:a16="http://schemas.microsoft.com/office/drawing/2014/main" id="{9047C6F4-DCEB-554F-A021-BED6233D2D8C}"/>
              </a:ext>
            </a:extLst>
          </p:cNvPr>
          <p:cNvSpPr>
            <a:spLocks noGrp="1"/>
          </p:cNvSpPr>
          <p:nvPr>
            <p:ph type="pic" sz="quarter" idx="19"/>
          </p:nvPr>
        </p:nvSpPr>
        <p:spPr>
          <a:xfrm>
            <a:off x="7213600" y="3357995"/>
            <a:ext cx="4588932" cy="2114613"/>
          </a:xfrm>
          <a:prstGeom prst="round2DiagRect">
            <a:avLst>
              <a:gd name="adj1" fmla="val 0"/>
              <a:gd name="adj2" fmla="val 15041"/>
            </a:avLst>
          </a:prstGeom>
        </p:spPr>
        <p:txBody>
          <a:bodyPr/>
          <a:lstStyle>
            <a:lvl1pPr marL="0" indent="0">
              <a:buNone/>
              <a:defRPr sz="1600"/>
            </a:lvl1pPr>
          </a:lstStyle>
          <a:p>
            <a:r>
              <a:rPr lang="en-US"/>
              <a:t>Click icon to add picture</a:t>
            </a:r>
            <a:endParaRPr lang="en-GB"/>
          </a:p>
        </p:txBody>
      </p:sp>
      <p:sp>
        <p:nvSpPr>
          <p:cNvPr id="3" name="Title Placeholder 2">
            <a:extLst>
              <a:ext uri="{FF2B5EF4-FFF2-40B4-BE49-F238E27FC236}">
                <a16:creationId xmlns:a16="http://schemas.microsoft.com/office/drawing/2014/main" id="{3A4707C4-62D5-A12D-A26D-A968CF8D15F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5723FC70-053C-3AA4-0281-D4A4A0C4910C}"/>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43213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514409C-FC26-A09F-BEBF-63FEAD4C04F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913538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Cover 0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1EC466A-F903-A245-7626-637A294918DB}"/>
              </a:ext>
            </a:extLst>
          </p:cNvPr>
          <p:cNvPicPr>
            <a:picLocks noChangeAspect="1"/>
          </p:cNvPicPr>
          <p:nvPr userDrawn="1"/>
        </p:nvPicPr>
        <p:blipFill>
          <a:blip r:embed="rId3"/>
          <a:stretch>
            <a:fillRect/>
          </a:stretch>
        </p:blipFill>
        <p:spPr>
          <a:xfrm>
            <a:off x="5128621" y="5186609"/>
            <a:ext cx="2770566" cy="1499664"/>
          </a:xfrm>
          <a:prstGeom prst="rect">
            <a:avLst/>
          </a:prstGeom>
        </p:spPr>
      </p:pic>
      <p:sp>
        <p:nvSpPr>
          <p:cNvPr id="5" name="Freeform 16">
            <a:extLst>
              <a:ext uri="{FF2B5EF4-FFF2-40B4-BE49-F238E27FC236}">
                <a16:creationId xmlns:a16="http://schemas.microsoft.com/office/drawing/2014/main" id="{879E3597-B7A0-F7F6-E4F8-307B3C108905}"/>
              </a:ext>
            </a:extLst>
          </p:cNvPr>
          <p:cNvSpPr>
            <a:spLocks/>
          </p:cNvSpPr>
          <p:nvPr userDrawn="1"/>
        </p:nvSpPr>
        <p:spPr bwMode="auto">
          <a:xfrm>
            <a:off x="1938757" y="0"/>
            <a:ext cx="9208214" cy="6858000"/>
          </a:xfrm>
          <a:custGeom>
            <a:avLst/>
            <a:gdLst>
              <a:gd name="connsiteX0" fmla="*/ 0 w 9208214"/>
              <a:gd name="connsiteY0" fmla="*/ 3451989 h 6858000"/>
              <a:gd name="connsiteX1" fmla="*/ 256911 w 9208214"/>
              <a:gd name="connsiteY1" fmla="*/ 3451989 h 6858000"/>
              <a:gd name="connsiteX2" fmla="*/ 1840424 w 9208214"/>
              <a:gd name="connsiteY2" fmla="*/ 6813426 h 6858000"/>
              <a:gd name="connsiteX3" fmla="*/ 1897147 w 9208214"/>
              <a:gd name="connsiteY3" fmla="*/ 6858000 h 6858000"/>
              <a:gd name="connsiteX4" fmla="*/ 1511414 w 9208214"/>
              <a:gd name="connsiteY4" fmla="*/ 6858000 h 6858000"/>
              <a:gd name="connsiteX5" fmla="*/ 1510364 w 9208214"/>
              <a:gd name="connsiteY5" fmla="*/ 6857092 h 6858000"/>
              <a:gd name="connsiteX6" fmla="*/ 0 w 9208214"/>
              <a:gd name="connsiteY6" fmla="*/ 3451989 h 6858000"/>
              <a:gd name="connsiteX7" fmla="*/ 7276793 w 9208214"/>
              <a:gd name="connsiteY7" fmla="*/ 0 h 6858000"/>
              <a:gd name="connsiteX8" fmla="*/ 7650264 w 9208214"/>
              <a:gd name="connsiteY8" fmla="*/ 0 h 6858000"/>
              <a:gd name="connsiteX9" fmla="*/ 7695823 w 9208214"/>
              <a:gd name="connsiteY9" fmla="*/ 39490 h 6858000"/>
              <a:gd name="connsiteX10" fmla="*/ 9208214 w 9208214"/>
              <a:gd name="connsiteY10" fmla="*/ 3451989 h 6858000"/>
              <a:gd name="connsiteX11" fmla="*/ 7695823 w 9208214"/>
              <a:gd name="connsiteY11" fmla="*/ 6857092 h 6858000"/>
              <a:gd name="connsiteX12" fmla="*/ 7694771 w 9208214"/>
              <a:gd name="connsiteY12" fmla="*/ 6858000 h 6858000"/>
              <a:gd name="connsiteX13" fmla="*/ 7319219 w 9208214"/>
              <a:gd name="connsiteY13" fmla="*/ 6858000 h 6858000"/>
              <a:gd name="connsiteX14" fmla="*/ 7381312 w 9208214"/>
              <a:gd name="connsiteY14" fmla="*/ 6809057 h 6858000"/>
              <a:gd name="connsiteX15" fmla="*/ 8964825 w 9208214"/>
              <a:gd name="connsiteY15" fmla="*/ 3451989 h 6858000"/>
              <a:gd name="connsiteX16" fmla="*/ 7381312 w 9208214"/>
              <a:gd name="connsiteY16" fmla="*/ 82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8214" h="6858000">
                <a:moveTo>
                  <a:pt x="0" y="3451989"/>
                </a:moveTo>
                <a:cubicBezTo>
                  <a:pt x="0" y="3451989"/>
                  <a:pt x="0" y="3451989"/>
                  <a:pt x="256911" y="3451989"/>
                </a:cubicBezTo>
                <a:cubicBezTo>
                  <a:pt x="256911" y="4806241"/>
                  <a:pt x="872989" y="6014986"/>
                  <a:pt x="1840424" y="6813426"/>
                </a:cubicBezTo>
                <a:lnTo>
                  <a:pt x="1897147" y="6858000"/>
                </a:lnTo>
                <a:lnTo>
                  <a:pt x="1511414" y="6858000"/>
                </a:lnTo>
                <a:lnTo>
                  <a:pt x="1510364" y="6857092"/>
                </a:lnTo>
                <a:cubicBezTo>
                  <a:pt x="583872" y="6016307"/>
                  <a:pt x="0" y="4802859"/>
                  <a:pt x="0" y="3451989"/>
                </a:cubicBezTo>
                <a:close/>
                <a:moveTo>
                  <a:pt x="7276793" y="0"/>
                </a:moveTo>
                <a:lnTo>
                  <a:pt x="7650264" y="0"/>
                </a:lnTo>
                <a:lnTo>
                  <a:pt x="7695823" y="39490"/>
                </a:lnTo>
                <a:cubicBezTo>
                  <a:pt x="8624342" y="883854"/>
                  <a:pt x="9208214" y="2101119"/>
                  <a:pt x="9208214" y="3451989"/>
                </a:cubicBezTo>
                <a:cubicBezTo>
                  <a:pt x="9208214" y="4802859"/>
                  <a:pt x="8624342" y="6016307"/>
                  <a:pt x="7695823" y="6857092"/>
                </a:cubicBezTo>
                <a:lnTo>
                  <a:pt x="7694771" y="6858000"/>
                </a:lnTo>
                <a:lnTo>
                  <a:pt x="7319219" y="6858000"/>
                </a:lnTo>
                <a:lnTo>
                  <a:pt x="7381312" y="6809057"/>
                </a:lnTo>
                <a:cubicBezTo>
                  <a:pt x="8348747" y="6008329"/>
                  <a:pt x="8964825" y="4798632"/>
                  <a:pt x="8964825" y="3451989"/>
                </a:cubicBezTo>
                <a:cubicBezTo>
                  <a:pt x="8964825" y="2097738"/>
                  <a:pt x="8348747" y="884713"/>
                  <a:pt x="7381312" y="8252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6" name="Freeform 13">
            <a:extLst>
              <a:ext uri="{FF2B5EF4-FFF2-40B4-BE49-F238E27FC236}">
                <a16:creationId xmlns:a16="http://schemas.microsoft.com/office/drawing/2014/main" id="{E9E6F0A9-4F62-9B1A-BB35-FEB9A6E07EA0}"/>
              </a:ext>
            </a:extLst>
          </p:cNvPr>
          <p:cNvSpPr>
            <a:spLocks/>
          </p:cNvSpPr>
          <p:nvPr userDrawn="1"/>
        </p:nvSpPr>
        <p:spPr bwMode="auto">
          <a:xfrm>
            <a:off x="2967942" y="0"/>
            <a:ext cx="6665200" cy="6858000"/>
          </a:xfrm>
          <a:custGeom>
            <a:avLst/>
            <a:gdLst>
              <a:gd name="connsiteX0" fmla="*/ 2610061 w 6665200"/>
              <a:gd name="connsiteY0" fmla="*/ 0 h 6858000"/>
              <a:gd name="connsiteX1" fmla="*/ 4534054 w 6665200"/>
              <a:gd name="connsiteY1" fmla="*/ 0 h 6858000"/>
              <a:gd name="connsiteX2" fmla="*/ 4751819 w 6665200"/>
              <a:gd name="connsiteY2" fmla="*/ 67745 h 6858000"/>
              <a:gd name="connsiteX3" fmla="*/ 6665200 w 6665200"/>
              <a:gd name="connsiteY3" fmla="*/ 1653704 h 6858000"/>
              <a:gd name="connsiteX4" fmla="*/ 6462405 w 6665200"/>
              <a:gd name="connsiteY4" fmla="*/ 1775392 h 6858000"/>
              <a:gd name="connsiteX5" fmla="*/ 3569194 w 6665200"/>
              <a:gd name="connsiteY5" fmla="*/ 112319 h 6858000"/>
              <a:gd name="connsiteX6" fmla="*/ 243355 w 6665200"/>
              <a:gd name="connsiteY6" fmla="*/ 3451986 h 6858000"/>
              <a:gd name="connsiteX7" fmla="*/ 3569194 w 6665200"/>
              <a:gd name="connsiteY7" fmla="*/ 6778133 h 6858000"/>
              <a:gd name="connsiteX8" fmla="*/ 6462405 w 6665200"/>
              <a:gd name="connsiteY8" fmla="*/ 5115059 h 6858000"/>
              <a:gd name="connsiteX9" fmla="*/ 6665200 w 6665200"/>
              <a:gd name="connsiteY9" fmla="*/ 5236748 h 6858000"/>
              <a:gd name="connsiteX10" fmla="*/ 4751819 w 6665200"/>
              <a:gd name="connsiteY10" fmla="*/ 6822706 h 6858000"/>
              <a:gd name="connsiteX11" fmla="*/ 4638367 w 6665200"/>
              <a:gd name="connsiteY11" fmla="*/ 6858000 h 6858000"/>
              <a:gd name="connsiteX12" fmla="*/ 2497192 w 6665200"/>
              <a:gd name="connsiteY12" fmla="*/ 6858000 h 6858000"/>
              <a:gd name="connsiteX13" fmla="*/ 2340920 w 6665200"/>
              <a:gd name="connsiteY13" fmla="*/ 6805210 h 6858000"/>
              <a:gd name="connsiteX14" fmla="*/ 0 w 6665200"/>
              <a:gd name="connsiteY14" fmla="*/ 3451986 h 6858000"/>
              <a:gd name="connsiteX15" fmla="*/ 2506837 w 6665200"/>
              <a:gd name="connsiteY15" fmla="*/ 29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200" h="6858000">
                <a:moveTo>
                  <a:pt x="2610061" y="0"/>
                </a:moveTo>
                <a:lnTo>
                  <a:pt x="4534054" y="0"/>
                </a:lnTo>
                <a:lnTo>
                  <a:pt x="4751819" y="67745"/>
                </a:lnTo>
                <a:cubicBezTo>
                  <a:pt x="5566673" y="351153"/>
                  <a:pt x="6246935" y="919349"/>
                  <a:pt x="6665200" y="1653704"/>
                </a:cubicBezTo>
                <a:cubicBezTo>
                  <a:pt x="6665200" y="1653704"/>
                  <a:pt x="6665200" y="1653704"/>
                  <a:pt x="6462405" y="1775392"/>
                </a:cubicBezTo>
                <a:cubicBezTo>
                  <a:pt x="5881059" y="788365"/>
                  <a:pt x="4799485" y="112319"/>
                  <a:pt x="3569194" y="112319"/>
                </a:cubicBezTo>
                <a:cubicBezTo>
                  <a:pt x="1730519" y="112319"/>
                  <a:pt x="243355" y="1613141"/>
                  <a:pt x="243355" y="3451986"/>
                </a:cubicBezTo>
                <a:cubicBezTo>
                  <a:pt x="243355" y="5290831"/>
                  <a:pt x="1730519" y="6778133"/>
                  <a:pt x="3569194" y="6778133"/>
                </a:cubicBezTo>
                <a:cubicBezTo>
                  <a:pt x="4799485" y="6778133"/>
                  <a:pt x="5881059" y="6102087"/>
                  <a:pt x="6462405" y="5115059"/>
                </a:cubicBezTo>
                <a:cubicBezTo>
                  <a:pt x="6462405" y="5115059"/>
                  <a:pt x="6462405" y="5115059"/>
                  <a:pt x="6665200" y="5236748"/>
                </a:cubicBezTo>
                <a:cubicBezTo>
                  <a:pt x="6246935" y="5971103"/>
                  <a:pt x="5566673" y="6539298"/>
                  <a:pt x="4751819" y="6822706"/>
                </a:cubicBezTo>
                <a:lnTo>
                  <a:pt x="4638367" y="6858000"/>
                </a:lnTo>
                <a:lnTo>
                  <a:pt x="2497192" y="6858000"/>
                </a:lnTo>
                <a:lnTo>
                  <a:pt x="2340920" y="6805210"/>
                </a:lnTo>
                <a:cubicBezTo>
                  <a:pt x="973708" y="6305376"/>
                  <a:pt x="0" y="4994216"/>
                  <a:pt x="0" y="3451986"/>
                </a:cubicBezTo>
                <a:cubicBezTo>
                  <a:pt x="0" y="1837081"/>
                  <a:pt x="1053162" y="481028"/>
                  <a:pt x="2506837" y="29282"/>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7" name="FooterText Manuell">
            <a:extLst>
              <a:ext uri="{FF2B5EF4-FFF2-40B4-BE49-F238E27FC236}">
                <a16:creationId xmlns:a16="http://schemas.microsoft.com/office/drawing/2014/main" id="{E24B706F-01D3-F0F6-B9AC-8CD10A1D875F}"/>
              </a:ext>
            </a:extLst>
          </p:cNvPr>
          <p:cNvSpPr>
            <a:spLocks noGrp="1"/>
          </p:cNvSpPr>
          <p:nvPr>
            <p:ph type="body" sz="quarter" idx="13" hasCustomPrompt="1"/>
          </p:nvPr>
        </p:nvSpPr>
        <p:spPr>
          <a:xfrm>
            <a:off x="4215536" y="2207047"/>
            <a:ext cx="4679589" cy="902078"/>
          </a:xfrm>
          <a:prstGeom prst="rect">
            <a:avLst/>
          </a:prstGeom>
        </p:spPr>
        <p:txBody>
          <a:bodyPr lIns="0" rIns="0"/>
          <a:lstStyle>
            <a:lvl1pPr marL="0" indent="0" algn="ctr">
              <a:spcBef>
                <a:spcPts val="0"/>
              </a:spcBef>
              <a:buNone/>
              <a:defRPr sz="2400" baseline="0">
                <a:solidFill>
                  <a:schemeClr val="tx2"/>
                </a:solidFill>
                <a:latin typeface="Calibri" pitchFamily="34" charset="0"/>
              </a:defRPr>
            </a:lvl1pPr>
          </a:lstStyle>
          <a:p>
            <a:pPr lvl="0"/>
            <a:r>
              <a:rPr lang="en-US" dirty="0"/>
              <a:t>Name</a:t>
            </a:r>
            <a:br>
              <a:rPr lang="en-US" dirty="0"/>
            </a:br>
            <a:r>
              <a:rPr lang="en-US" dirty="0"/>
              <a:t>Email address</a:t>
            </a:r>
            <a:endParaRPr lang="en-GB" dirty="0"/>
          </a:p>
        </p:txBody>
      </p:sp>
      <p:sp>
        <p:nvSpPr>
          <p:cNvPr id="10" name="Title 7">
            <a:extLst>
              <a:ext uri="{FF2B5EF4-FFF2-40B4-BE49-F238E27FC236}">
                <a16:creationId xmlns:a16="http://schemas.microsoft.com/office/drawing/2014/main" id="{70C1D74B-825E-D000-7CC6-B5DBF4243274}"/>
              </a:ext>
            </a:extLst>
          </p:cNvPr>
          <p:cNvSpPr>
            <a:spLocks noGrp="1"/>
          </p:cNvSpPr>
          <p:nvPr>
            <p:ph type="title" hasCustomPrompt="1"/>
            <p:custDataLst>
              <p:tags r:id="rId1"/>
            </p:custDataLst>
          </p:nvPr>
        </p:nvSpPr>
        <p:spPr bwMode="auto">
          <a:xfrm>
            <a:off x="4190602" y="655969"/>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ctr">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2984842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F305D1-7D68-FE45-A416-E3011BC569F1}"/>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EA417759-722B-4E4A-8C5F-88BF94B76CC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1977D43F-6713-5082-37DF-BA6F34061090}"/>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Tree>
    <p:extLst>
      <p:ext uri="{BB962C8B-B14F-4D97-AF65-F5344CB8AC3E}">
        <p14:creationId xmlns:p14="http://schemas.microsoft.com/office/powerpoint/2010/main" val="1591314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7E9628EB-6EFC-D06F-AAB0-FB84F1A73B34}"/>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a:defRPr>
                <a:solidFill>
                  <a:schemeClr val="bg1"/>
                </a:solidFill>
              </a:defRPr>
            </a:lvl1pPr>
          </a:lstStyle>
          <a:p>
            <a:pPr marL="0" lvl="0" indent="0">
              <a:lnSpc>
                <a:spcPct val="100000"/>
              </a:lnSpc>
              <a:spcBef>
                <a:spcPct val="20000"/>
              </a:spcBef>
              <a:spcAft>
                <a:spcPts val="0"/>
              </a:spcAft>
            </a:pPr>
            <a:r>
              <a:rPr lang="en-US" dirty="0"/>
              <a:t>Title</a:t>
            </a:r>
            <a:endParaRPr lang="en-GB" dirty="0"/>
          </a:p>
        </p:txBody>
      </p:sp>
    </p:spTree>
    <p:extLst>
      <p:ext uri="{BB962C8B-B14F-4D97-AF65-F5344CB8AC3E}">
        <p14:creationId xmlns:p14="http://schemas.microsoft.com/office/powerpoint/2010/main" val="1900490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505586FB-0A3C-3736-587B-5C00CE7A4999}"/>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Tree>
    <p:extLst>
      <p:ext uri="{BB962C8B-B14F-4D97-AF65-F5344CB8AC3E}">
        <p14:creationId xmlns:p14="http://schemas.microsoft.com/office/powerpoint/2010/main" val="14287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628159" y="1497785"/>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6126689" y="996595"/>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230856"/>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dirty="0"/>
              <a:t>Sub-Title</a:t>
            </a:r>
            <a:endParaRPr lang="en-GB" dirty="0"/>
          </a:p>
        </p:txBody>
      </p:sp>
      <p:sp>
        <p:nvSpPr>
          <p:cNvPr id="8" name="Title 7"/>
          <p:cNvSpPr>
            <a:spLocks noGrp="1"/>
          </p:cNvSpPr>
          <p:nvPr>
            <p:ph type="title" hasCustomPrompt="1"/>
            <p:custDataLst>
              <p:tags r:id="rId1"/>
            </p:custDataLst>
          </p:nvPr>
        </p:nvSpPr>
        <p:spPr bwMode="auto">
          <a:xfrm>
            <a:off x="386690" y="2108251"/>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Section Separator</a:t>
            </a:r>
          </a:p>
        </p:txBody>
      </p:sp>
      <p:sp>
        <p:nvSpPr>
          <p:cNvPr id="13" name="FooterText Manuell">
            <a:extLst>
              <a:ext uri="{FF2B5EF4-FFF2-40B4-BE49-F238E27FC236}">
                <a16:creationId xmlns:a16="http://schemas.microsoft.com/office/drawing/2014/main" id="{85A5C8D3-EF02-3C59-E461-6E6BD3DB0E5C}"/>
              </a:ext>
            </a:extLst>
          </p:cNvPr>
          <p:cNvSpPr txBox="1">
            <a:spLocks/>
          </p:cNvSpPr>
          <p:nvPr userDrawn="1"/>
        </p:nvSpPr>
        <p:spPr>
          <a:xfrm>
            <a:off x="5057345" y="205088"/>
            <a:ext cx="6992007"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3600" b="1" dirty="0">
                <a:latin typeface="+mn-lt"/>
                <a:ea typeface="Calibri Light" panose="020F0302020204030204" pitchFamily="34" charset="0"/>
                <a:cs typeface="Calibri Light" panose="020F0302020204030204" pitchFamily="34" charset="0"/>
              </a:rPr>
              <a:t>9th Greek Raw Materials Community Dialogue</a:t>
            </a:r>
            <a:endParaRPr lang="en-GB" sz="3600" b="1" dirty="0">
              <a:latin typeface="+mn-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72478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over 0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1EC466A-F903-A245-7626-637A294918DB}"/>
              </a:ext>
            </a:extLst>
          </p:cNvPr>
          <p:cNvPicPr>
            <a:picLocks noChangeAspect="1"/>
          </p:cNvPicPr>
          <p:nvPr userDrawn="1"/>
        </p:nvPicPr>
        <p:blipFill>
          <a:blip r:embed="rId3"/>
          <a:stretch>
            <a:fillRect/>
          </a:stretch>
        </p:blipFill>
        <p:spPr>
          <a:xfrm>
            <a:off x="5128621" y="5186609"/>
            <a:ext cx="2770566" cy="1499664"/>
          </a:xfrm>
          <a:prstGeom prst="rect">
            <a:avLst/>
          </a:prstGeom>
        </p:spPr>
      </p:pic>
      <p:sp>
        <p:nvSpPr>
          <p:cNvPr id="5" name="Freeform 16">
            <a:extLst>
              <a:ext uri="{FF2B5EF4-FFF2-40B4-BE49-F238E27FC236}">
                <a16:creationId xmlns:a16="http://schemas.microsoft.com/office/drawing/2014/main" id="{879E3597-B7A0-F7F6-E4F8-307B3C108905}"/>
              </a:ext>
            </a:extLst>
          </p:cNvPr>
          <p:cNvSpPr>
            <a:spLocks/>
          </p:cNvSpPr>
          <p:nvPr userDrawn="1"/>
        </p:nvSpPr>
        <p:spPr bwMode="auto">
          <a:xfrm>
            <a:off x="1938757" y="0"/>
            <a:ext cx="9208214" cy="6858000"/>
          </a:xfrm>
          <a:custGeom>
            <a:avLst/>
            <a:gdLst>
              <a:gd name="connsiteX0" fmla="*/ 0 w 9208214"/>
              <a:gd name="connsiteY0" fmla="*/ 3451989 h 6858000"/>
              <a:gd name="connsiteX1" fmla="*/ 256911 w 9208214"/>
              <a:gd name="connsiteY1" fmla="*/ 3451989 h 6858000"/>
              <a:gd name="connsiteX2" fmla="*/ 1840424 w 9208214"/>
              <a:gd name="connsiteY2" fmla="*/ 6813426 h 6858000"/>
              <a:gd name="connsiteX3" fmla="*/ 1897147 w 9208214"/>
              <a:gd name="connsiteY3" fmla="*/ 6858000 h 6858000"/>
              <a:gd name="connsiteX4" fmla="*/ 1511414 w 9208214"/>
              <a:gd name="connsiteY4" fmla="*/ 6858000 h 6858000"/>
              <a:gd name="connsiteX5" fmla="*/ 1510364 w 9208214"/>
              <a:gd name="connsiteY5" fmla="*/ 6857092 h 6858000"/>
              <a:gd name="connsiteX6" fmla="*/ 0 w 9208214"/>
              <a:gd name="connsiteY6" fmla="*/ 3451989 h 6858000"/>
              <a:gd name="connsiteX7" fmla="*/ 7276793 w 9208214"/>
              <a:gd name="connsiteY7" fmla="*/ 0 h 6858000"/>
              <a:gd name="connsiteX8" fmla="*/ 7650264 w 9208214"/>
              <a:gd name="connsiteY8" fmla="*/ 0 h 6858000"/>
              <a:gd name="connsiteX9" fmla="*/ 7695823 w 9208214"/>
              <a:gd name="connsiteY9" fmla="*/ 39490 h 6858000"/>
              <a:gd name="connsiteX10" fmla="*/ 9208214 w 9208214"/>
              <a:gd name="connsiteY10" fmla="*/ 3451989 h 6858000"/>
              <a:gd name="connsiteX11" fmla="*/ 7695823 w 9208214"/>
              <a:gd name="connsiteY11" fmla="*/ 6857092 h 6858000"/>
              <a:gd name="connsiteX12" fmla="*/ 7694771 w 9208214"/>
              <a:gd name="connsiteY12" fmla="*/ 6858000 h 6858000"/>
              <a:gd name="connsiteX13" fmla="*/ 7319219 w 9208214"/>
              <a:gd name="connsiteY13" fmla="*/ 6858000 h 6858000"/>
              <a:gd name="connsiteX14" fmla="*/ 7381312 w 9208214"/>
              <a:gd name="connsiteY14" fmla="*/ 6809057 h 6858000"/>
              <a:gd name="connsiteX15" fmla="*/ 8964825 w 9208214"/>
              <a:gd name="connsiteY15" fmla="*/ 3451989 h 6858000"/>
              <a:gd name="connsiteX16" fmla="*/ 7381312 w 9208214"/>
              <a:gd name="connsiteY16" fmla="*/ 82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8214" h="6858000">
                <a:moveTo>
                  <a:pt x="0" y="3451989"/>
                </a:moveTo>
                <a:cubicBezTo>
                  <a:pt x="0" y="3451989"/>
                  <a:pt x="0" y="3451989"/>
                  <a:pt x="256911" y="3451989"/>
                </a:cubicBezTo>
                <a:cubicBezTo>
                  <a:pt x="256911" y="4806241"/>
                  <a:pt x="872989" y="6014986"/>
                  <a:pt x="1840424" y="6813426"/>
                </a:cubicBezTo>
                <a:lnTo>
                  <a:pt x="1897147" y="6858000"/>
                </a:lnTo>
                <a:lnTo>
                  <a:pt x="1511414" y="6858000"/>
                </a:lnTo>
                <a:lnTo>
                  <a:pt x="1510364" y="6857092"/>
                </a:lnTo>
                <a:cubicBezTo>
                  <a:pt x="583872" y="6016307"/>
                  <a:pt x="0" y="4802859"/>
                  <a:pt x="0" y="3451989"/>
                </a:cubicBezTo>
                <a:close/>
                <a:moveTo>
                  <a:pt x="7276793" y="0"/>
                </a:moveTo>
                <a:lnTo>
                  <a:pt x="7650264" y="0"/>
                </a:lnTo>
                <a:lnTo>
                  <a:pt x="7695823" y="39490"/>
                </a:lnTo>
                <a:cubicBezTo>
                  <a:pt x="8624342" y="883854"/>
                  <a:pt x="9208214" y="2101119"/>
                  <a:pt x="9208214" y="3451989"/>
                </a:cubicBezTo>
                <a:cubicBezTo>
                  <a:pt x="9208214" y="4802859"/>
                  <a:pt x="8624342" y="6016307"/>
                  <a:pt x="7695823" y="6857092"/>
                </a:cubicBezTo>
                <a:lnTo>
                  <a:pt x="7694771" y="6858000"/>
                </a:lnTo>
                <a:lnTo>
                  <a:pt x="7319219" y="6858000"/>
                </a:lnTo>
                <a:lnTo>
                  <a:pt x="7381312" y="6809057"/>
                </a:lnTo>
                <a:cubicBezTo>
                  <a:pt x="8348747" y="6008329"/>
                  <a:pt x="8964825" y="4798632"/>
                  <a:pt x="8964825" y="3451989"/>
                </a:cubicBezTo>
                <a:cubicBezTo>
                  <a:pt x="8964825" y="2097738"/>
                  <a:pt x="8348747" y="884713"/>
                  <a:pt x="7381312" y="8252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6" name="Freeform 13">
            <a:extLst>
              <a:ext uri="{FF2B5EF4-FFF2-40B4-BE49-F238E27FC236}">
                <a16:creationId xmlns:a16="http://schemas.microsoft.com/office/drawing/2014/main" id="{E9E6F0A9-4F62-9B1A-BB35-FEB9A6E07EA0}"/>
              </a:ext>
            </a:extLst>
          </p:cNvPr>
          <p:cNvSpPr>
            <a:spLocks/>
          </p:cNvSpPr>
          <p:nvPr userDrawn="1"/>
        </p:nvSpPr>
        <p:spPr bwMode="auto">
          <a:xfrm>
            <a:off x="2967942" y="0"/>
            <a:ext cx="6665200" cy="6858000"/>
          </a:xfrm>
          <a:custGeom>
            <a:avLst/>
            <a:gdLst>
              <a:gd name="connsiteX0" fmla="*/ 2610061 w 6665200"/>
              <a:gd name="connsiteY0" fmla="*/ 0 h 6858000"/>
              <a:gd name="connsiteX1" fmla="*/ 4534054 w 6665200"/>
              <a:gd name="connsiteY1" fmla="*/ 0 h 6858000"/>
              <a:gd name="connsiteX2" fmla="*/ 4751819 w 6665200"/>
              <a:gd name="connsiteY2" fmla="*/ 67745 h 6858000"/>
              <a:gd name="connsiteX3" fmla="*/ 6665200 w 6665200"/>
              <a:gd name="connsiteY3" fmla="*/ 1653704 h 6858000"/>
              <a:gd name="connsiteX4" fmla="*/ 6462405 w 6665200"/>
              <a:gd name="connsiteY4" fmla="*/ 1775392 h 6858000"/>
              <a:gd name="connsiteX5" fmla="*/ 3569194 w 6665200"/>
              <a:gd name="connsiteY5" fmla="*/ 112319 h 6858000"/>
              <a:gd name="connsiteX6" fmla="*/ 243355 w 6665200"/>
              <a:gd name="connsiteY6" fmla="*/ 3451986 h 6858000"/>
              <a:gd name="connsiteX7" fmla="*/ 3569194 w 6665200"/>
              <a:gd name="connsiteY7" fmla="*/ 6778133 h 6858000"/>
              <a:gd name="connsiteX8" fmla="*/ 6462405 w 6665200"/>
              <a:gd name="connsiteY8" fmla="*/ 5115059 h 6858000"/>
              <a:gd name="connsiteX9" fmla="*/ 6665200 w 6665200"/>
              <a:gd name="connsiteY9" fmla="*/ 5236748 h 6858000"/>
              <a:gd name="connsiteX10" fmla="*/ 4751819 w 6665200"/>
              <a:gd name="connsiteY10" fmla="*/ 6822706 h 6858000"/>
              <a:gd name="connsiteX11" fmla="*/ 4638367 w 6665200"/>
              <a:gd name="connsiteY11" fmla="*/ 6858000 h 6858000"/>
              <a:gd name="connsiteX12" fmla="*/ 2497192 w 6665200"/>
              <a:gd name="connsiteY12" fmla="*/ 6858000 h 6858000"/>
              <a:gd name="connsiteX13" fmla="*/ 2340920 w 6665200"/>
              <a:gd name="connsiteY13" fmla="*/ 6805210 h 6858000"/>
              <a:gd name="connsiteX14" fmla="*/ 0 w 6665200"/>
              <a:gd name="connsiteY14" fmla="*/ 3451986 h 6858000"/>
              <a:gd name="connsiteX15" fmla="*/ 2506837 w 6665200"/>
              <a:gd name="connsiteY15" fmla="*/ 29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200" h="6858000">
                <a:moveTo>
                  <a:pt x="2610061" y="0"/>
                </a:moveTo>
                <a:lnTo>
                  <a:pt x="4534054" y="0"/>
                </a:lnTo>
                <a:lnTo>
                  <a:pt x="4751819" y="67745"/>
                </a:lnTo>
                <a:cubicBezTo>
                  <a:pt x="5566673" y="351153"/>
                  <a:pt x="6246935" y="919349"/>
                  <a:pt x="6665200" y="1653704"/>
                </a:cubicBezTo>
                <a:cubicBezTo>
                  <a:pt x="6665200" y="1653704"/>
                  <a:pt x="6665200" y="1653704"/>
                  <a:pt x="6462405" y="1775392"/>
                </a:cubicBezTo>
                <a:cubicBezTo>
                  <a:pt x="5881059" y="788365"/>
                  <a:pt x="4799485" y="112319"/>
                  <a:pt x="3569194" y="112319"/>
                </a:cubicBezTo>
                <a:cubicBezTo>
                  <a:pt x="1730519" y="112319"/>
                  <a:pt x="243355" y="1613141"/>
                  <a:pt x="243355" y="3451986"/>
                </a:cubicBezTo>
                <a:cubicBezTo>
                  <a:pt x="243355" y="5290831"/>
                  <a:pt x="1730519" y="6778133"/>
                  <a:pt x="3569194" y="6778133"/>
                </a:cubicBezTo>
                <a:cubicBezTo>
                  <a:pt x="4799485" y="6778133"/>
                  <a:pt x="5881059" y="6102087"/>
                  <a:pt x="6462405" y="5115059"/>
                </a:cubicBezTo>
                <a:cubicBezTo>
                  <a:pt x="6462405" y="5115059"/>
                  <a:pt x="6462405" y="5115059"/>
                  <a:pt x="6665200" y="5236748"/>
                </a:cubicBezTo>
                <a:cubicBezTo>
                  <a:pt x="6246935" y="5971103"/>
                  <a:pt x="5566673" y="6539298"/>
                  <a:pt x="4751819" y="6822706"/>
                </a:cubicBezTo>
                <a:lnTo>
                  <a:pt x="4638367" y="6858000"/>
                </a:lnTo>
                <a:lnTo>
                  <a:pt x="2497192" y="6858000"/>
                </a:lnTo>
                <a:lnTo>
                  <a:pt x="2340920" y="6805210"/>
                </a:lnTo>
                <a:cubicBezTo>
                  <a:pt x="973708" y="6305376"/>
                  <a:pt x="0" y="4994216"/>
                  <a:pt x="0" y="3451986"/>
                </a:cubicBezTo>
                <a:cubicBezTo>
                  <a:pt x="0" y="1837081"/>
                  <a:pt x="1053162" y="481028"/>
                  <a:pt x="2506837" y="29282"/>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7" name="FooterText Manuell">
            <a:extLst>
              <a:ext uri="{FF2B5EF4-FFF2-40B4-BE49-F238E27FC236}">
                <a16:creationId xmlns:a16="http://schemas.microsoft.com/office/drawing/2014/main" id="{E24B706F-01D3-F0F6-B9AC-8CD10A1D875F}"/>
              </a:ext>
            </a:extLst>
          </p:cNvPr>
          <p:cNvSpPr>
            <a:spLocks noGrp="1"/>
          </p:cNvSpPr>
          <p:nvPr>
            <p:ph type="body" sz="quarter" idx="13" hasCustomPrompt="1"/>
          </p:nvPr>
        </p:nvSpPr>
        <p:spPr>
          <a:xfrm>
            <a:off x="4215536" y="2207047"/>
            <a:ext cx="4679589" cy="902078"/>
          </a:xfrm>
          <a:prstGeom prst="rect">
            <a:avLst/>
          </a:prstGeom>
        </p:spPr>
        <p:txBody>
          <a:bodyPr lIns="0" rIns="0"/>
          <a:lstStyle>
            <a:lvl1pPr marL="0" indent="0" algn="ctr">
              <a:spcBef>
                <a:spcPts val="0"/>
              </a:spcBef>
              <a:buNone/>
              <a:defRPr sz="2400" baseline="0">
                <a:solidFill>
                  <a:schemeClr val="tx2"/>
                </a:solidFill>
                <a:latin typeface="Calibri" pitchFamily="34" charset="0"/>
              </a:defRPr>
            </a:lvl1pPr>
          </a:lstStyle>
          <a:p>
            <a:pPr lvl="0"/>
            <a:r>
              <a:rPr lang="en-US" dirty="0"/>
              <a:t>Name</a:t>
            </a:r>
            <a:br>
              <a:rPr lang="en-US" dirty="0"/>
            </a:br>
            <a:r>
              <a:rPr lang="en-US" dirty="0"/>
              <a:t>Email address</a:t>
            </a:r>
            <a:endParaRPr lang="en-GB" dirty="0"/>
          </a:p>
        </p:txBody>
      </p:sp>
      <p:sp>
        <p:nvSpPr>
          <p:cNvPr id="10" name="Title 7">
            <a:extLst>
              <a:ext uri="{FF2B5EF4-FFF2-40B4-BE49-F238E27FC236}">
                <a16:creationId xmlns:a16="http://schemas.microsoft.com/office/drawing/2014/main" id="{70C1D74B-825E-D000-7CC6-B5DBF4243274}"/>
              </a:ext>
            </a:extLst>
          </p:cNvPr>
          <p:cNvSpPr>
            <a:spLocks noGrp="1"/>
          </p:cNvSpPr>
          <p:nvPr>
            <p:ph type="title" hasCustomPrompt="1"/>
            <p:custDataLst>
              <p:tags r:id="rId1"/>
            </p:custDataLst>
          </p:nvPr>
        </p:nvSpPr>
        <p:spPr bwMode="auto">
          <a:xfrm>
            <a:off x="4190602" y="655969"/>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ctr">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35892039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814053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400" dirty="0" smtClean="0">
                <a:solidFill>
                  <a:schemeClr val="tx1"/>
                </a:solidFill>
                <a:latin typeface="+mn-lt"/>
              </a:defRPr>
            </a:lvl1pPr>
            <a:lvl2pPr>
              <a:defRPr lang="en-GB" sz="2400" dirty="0" smtClean="0">
                <a:latin typeface="+mn-lt"/>
                <a:ea typeface="Calibri Light" panose="020F0302020204030204" pitchFamily="34" charset="0"/>
                <a:cs typeface="Calibri Light" panose="020F0302020204030204" pitchFamily="34" charset="0"/>
              </a:defRPr>
            </a:lvl2pPr>
            <a:lvl3pPr>
              <a:defRPr lang="en-GB" sz="2400" dirty="0">
                <a:latin typeface="+mn-lt"/>
                <a:ea typeface="Calibri Light" panose="020F0302020204030204" pitchFamily="34" charset="0"/>
                <a:cs typeface="Calibri Light" panose="020F0302020204030204" pitchFamily="34" charset="0"/>
              </a:defRPr>
            </a:lvl3pPr>
            <a:lvl4pPr>
              <a:defRPr lang="en-GB" sz="2000" dirty="0" smtClean="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a:p>
            <a:pPr marL="990900" lvl="1" indent="-342900">
              <a:buFont typeface="Arial" panose="020B0604020202020204" pitchFamily="34" charset="0"/>
              <a:buChar char="•"/>
            </a:pPr>
            <a:r>
              <a:rPr lang="en-US" dirty="0"/>
              <a:t>Second level bullet point</a:t>
            </a:r>
            <a:endParaRPr lang="el-GR" dirty="0"/>
          </a:p>
          <a:p>
            <a:pPr marL="1485900" lvl="2" indent="-342900">
              <a:buFont typeface="Arial" panose="020B0604020202020204" pitchFamily="34" charset="0"/>
              <a:buChar char="•"/>
            </a:pPr>
            <a:r>
              <a:rPr lang="en-US" dirty="0"/>
              <a:t>Third level bullet point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Placeholder 2">
            <a:extLst>
              <a:ext uri="{FF2B5EF4-FFF2-40B4-BE49-F238E27FC236}">
                <a16:creationId xmlns:a16="http://schemas.microsoft.com/office/drawing/2014/main" id="{2EF7050A-5E4F-2689-F959-77EC7666DBE4}"/>
              </a:ext>
            </a:extLst>
          </p:cNvPr>
          <p:cNvSpPr>
            <a:spLocks noGrp="1"/>
          </p:cNvSpPr>
          <p:nvPr>
            <p:ph type="title"/>
          </p:nvPr>
        </p:nvSpPr>
        <p:spPr>
          <a:xfrm>
            <a:off x="340996" y="365474"/>
            <a:ext cx="8159536"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5" name="Rectangle 3">
            <a:extLst>
              <a:ext uri="{FF2B5EF4-FFF2-40B4-BE49-F238E27FC236}">
                <a16:creationId xmlns:a16="http://schemas.microsoft.com/office/drawing/2014/main" id="{400AC12B-D260-6CB8-59A0-87CFE6E42BA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22" name="Rectangle 21">
            <a:extLst>
              <a:ext uri="{FF2B5EF4-FFF2-40B4-BE49-F238E27FC236}">
                <a16:creationId xmlns:a16="http://schemas.microsoft.com/office/drawing/2014/main" id="{E338F8F0-EA3F-2591-6DA5-21EA3F0790CD}"/>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Company’s Logo Placement</a:t>
            </a:r>
          </a:p>
        </p:txBody>
      </p:sp>
    </p:spTree>
    <p:extLst>
      <p:ext uri="{BB962C8B-B14F-4D97-AF65-F5344CB8AC3E}">
        <p14:creationId xmlns:p14="http://schemas.microsoft.com/office/powerpoint/2010/main" val="192130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F0183-137C-0240-A849-C7500AF6AFBE}"/>
              </a:ext>
            </a:extLst>
          </p:cNvPr>
          <p:cNvSpPr>
            <a:spLocks noGrp="1"/>
          </p:cNvSpPr>
          <p:nvPr>
            <p:ph type="body" sz="quarter" idx="18" hasCustomPrompt="1"/>
          </p:nvPr>
        </p:nvSpPr>
        <p:spPr>
          <a:xfrm>
            <a:off x="360000" y="1080000"/>
            <a:ext cx="11510008"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a:solidFill>
                  <a:schemeClr val="tx1"/>
                </a:solidFill>
              </a:defRPr>
            </a:lvl1pPr>
            <a:lvl2pPr>
              <a:defRPr lang="en-GB" sz="2000" dirty="0" smtClean="0"/>
            </a:lvl2pPr>
            <a:lvl3pPr>
              <a:defRPr lang="en-GB" sz="2000" dirty="0" smtClean="0"/>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B64D2039-BB78-E75E-A024-A372E4785EB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A3CDC000-4A04-196C-68C0-920FC124B9C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7" name="Rectangle 6">
            <a:extLst>
              <a:ext uri="{FF2B5EF4-FFF2-40B4-BE49-F238E27FC236}">
                <a16:creationId xmlns:a16="http://schemas.microsoft.com/office/drawing/2014/main" id="{04DBB77A-891C-0BFE-48CE-547EBB260A3A}"/>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Company’s Logo Placement</a:t>
            </a:r>
          </a:p>
        </p:txBody>
      </p:sp>
    </p:spTree>
    <p:extLst>
      <p:ext uri="{BB962C8B-B14F-4D97-AF65-F5344CB8AC3E}">
        <p14:creationId xmlns:p14="http://schemas.microsoft.com/office/powerpoint/2010/main" val="415281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ext Box and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8197599" y="1080000"/>
            <a:ext cx="3600401" cy="4392836"/>
          </a:xfrm>
          <a:prstGeom prst="round2DiagRect">
            <a:avLst>
              <a:gd name="adj1" fmla="val 0"/>
              <a:gd name="adj2" fmla="val 9482"/>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A3E611F-E702-A57F-A20C-E2A8113095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6" name="Rectangle 3">
            <a:extLst>
              <a:ext uri="{FF2B5EF4-FFF2-40B4-BE49-F238E27FC236}">
                <a16:creationId xmlns:a16="http://schemas.microsoft.com/office/drawing/2014/main" id="{944BEC80-56BE-5E2C-20DC-D880E368E871}"/>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3106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Blue Text Box">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4" name="Title Placeholder 2">
            <a:extLst>
              <a:ext uri="{FF2B5EF4-FFF2-40B4-BE49-F238E27FC236}">
                <a16:creationId xmlns:a16="http://schemas.microsoft.com/office/drawing/2014/main" id="{BCF8308F-542A-9E62-3CA4-6572DBE05D56}"/>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5" name="Rectangle 3">
            <a:extLst>
              <a:ext uri="{FF2B5EF4-FFF2-40B4-BE49-F238E27FC236}">
                <a16:creationId xmlns:a16="http://schemas.microsoft.com/office/drawing/2014/main" id="{696701ED-9CAE-FEAE-2726-539F0DBD9965}"/>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15825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E14A4CE-8041-8C47-BD66-38793F1AFE25}"/>
              </a:ext>
            </a:extLst>
          </p:cNvPr>
          <p:cNvSpPr>
            <a:spLocks noGrp="1"/>
          </p:cNvSpPr>
          <p:nvPr>
            <p:ph type="tbl" sz="quarter" idx="10"/>
          </p:nvPr>
        </p:nvSpPr>
        <p:spPr>
          <a:xfrm>
            <a:off x="647700" y="1354138"/>
            <a:ext cx="10926763" cy="3865562"/>
          </a:xfrm>
        </p:spPr>
        <p:txBody>
          <a:bodyPr/>
          <a:lstStyle>
            <a:lvl1pPr marL="0" indent="0" algn="ctr">
              <a:buNone/>
              <a:defRPr>
                <a:solidFill>
                  <a:schemeClr val="bg1"/>
                </a:solidFill>
              </a:defRPr>
            </a:lvl1pPr>
          </a:lstStyle>
          <a:p>
            <a:endParaRPr lang="en-US"/>
          </a:p>
        </p:txBody>
      </p:sp>
      <p:sp>
        <p:nvSpPr>
          <p:cNvPr id="6" name="Title Placeholder 2">
            <a:extLst>
              <a:ext uri="{FF2B5EF4-FFF2-40B4-BE49-F238E27FC236}">
                <a16:creationId xmlns:a16="http://schemas.microsoft.com/office/drawing/2014/main" id="{E6DD1E82-391C-8352-91D1-DB53968A1CF8}"/>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7" name="Rectangle 3">
            <a:extLst>
              <a:ext uri="{FF2B5EF4-FFF2-40B4-BE49-F238E27FC236}">
                <a16:creationId xmlns:a16="http://schemas.microsoft.com/office/drawing/2014/main" id="{3334C05F-C050-34DC-B1B6-5A01AF92ACF8}"/>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51250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2DiagRect">
            <a:avLst>
              <a:gd name="adj1" fmla="val 0"/>
              <a:gd name="adj2" fmla="val 11175"/>
            </a:avLst>
          </a:prstGeom>
        </p:spPr>
        <p:txBody>
          <a:bodyPr/>
          <a:lstStyle>
            <a:lvl1pPr marL="0" indent="0">
              <a:buNone/>
              <a:defRPr sz="1600"/>
            </a:lvl1pPr>
          </a:lstStyle>
          <a:p>
            <a:r>
              <a:rPr lang="en-US"/>
              <a:t>Click icon to add picture</a:t>
            </a:r>
            <a:endParaRPr lang="en-GB"/>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marL="963000" indent="0">
              <a:buNone/>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981167F-CF00-290A-36F8-8A1A399D2AF2}"/>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FE3ED5BF-9732-18EE-1AA5-972CE0A55D24}"/>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105057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emf"/><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ags" Target="../tags/tag4.xml"/><Relationship Id="rId2" Type="http://schemas.openxmlformats.org/officeDocument/2006/relationships/slideLayout" Target="../slideLayouts/slideLayout5.xml"/><Relationship Id="rId16"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image" Target="../media/image7.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6.xml"/><Relationship Id="rId7"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3.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9" name="Rectangle 328">
            <a:hlinkClick r:id="" action="ppaction://noaction"/>
          </p:cNvPr>
          <p:cNvSpPr/>
          <p:nvPr userDrawn="1"/>
        </p:nvSpPr>
        <p:spPr>
          <a:xfrm>
            <a:off x="11568113" y="6308725"/>
            <a:ext cx="623887" cy="5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pic>
        <p:nvPicPr>
          <p:cNvPr id="6" name="Picture 5" descr="A black background with blue text&#10;&#10;Description automatically generated">
            <a:extLst>
              <a:ext uri="{FF2B5EF4-FFF2-40B4-BE49-F238E27FC236}">
                <a16:creationId xmlns:a16="http://schemas.microsoft.com/office/drawing/2014/main" id="{D831AC5E-389F-42F7-8C2A-63AFC81DB3E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86690" y="169816"/>
            <a:ext cx="2690087" cy="1074617"/>
          </a:xfrm>
          <a:prstGeom prst="rect">
            <a:avLst/>
          </a:prstGeom>
        </p:spPr>
      </p:pic>
      <p:grpSp>
        <p:nvGrpSpPr>
          <p:cNvPr id="3" name="Group 2">
            <a:extLst>
              <a:ext uri="{FF2B5EF4-FFF2-40B4-BE49-F238E27FC236}">
                <a16:creationId xmlns:a16="http://schemas.microsoft.com/office/drawing/2014/main" id="{E5BFD201-190D-F410-ED46-427126C116A3}"/>
              </a:ext>
            </a:extLst>
          </p:cNvPr>
          <p:cNvGrpSpPr/>
          <p:nvPr userDrawn="1"/>
        </p:nvGrpSpPr>
        <p:grpSpPr>
          <a:xfrm>
            <a:off x="580990" y="6007314"/>
            <a:ext cx="4219610" cy="680870"/>
            <a:chOff x="426835" y="5987294"/>
            <a:chExt cx="4527622" cy="680870"/>
          </a:xfrm>
        </p:grpSpPr>
        <p:pic>
          <p:nvPicPr>
            <p:cNvPr id="5" name="LOGO">
              <a:extLst>
                <a:ext uri="{FF2B5EF4-FFF2-40B4-BE49-F238E27FC236}">
                  <a16:creationId xmlns:a16="http://schemas.microsoft.com/office/drawing/2014/main" id="{70A36FF6-AC2A-84A6-5C0A-0D06B196FD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6835" y="6031523"/>
              <a:ext cx="2131821" cy="592412"/>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C3912A3B-FAFA-D641-AFB8-B571F1D248B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2822636" y="5987294"/>
              <a:ext cx="2131821" cy="680870"/>
            </a:xfrm>
            <a:prstGeom prst="rect">
              <a:avLst/>
            </a:prstGeom>
          </p:spPr>
        </p:pic>
      </p:grpSp>
      <p:pic>
        <p:nvPicPr>
          <p:cNvPr id="12" name="Picture 11" descr="A gold coin with a person holding a torch&#10;&#10;Description automatically generated">
            <a:extLst>
              <a:ext uri="{FF2B5EF4-FFF2-40B4-BE49-F238E27FC236}">
                <a16:creationId xmlns:a16="http://schemas.microsoft.com/office/drawing/2014/main" id="{6C8CECF2-4CF3-A07F-389F-BF8FFE48413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40300" y="223079"/>
            <a:ext cx="933805" cy="966478"/>
          </a:xfrm>
          <a:prstGeom prst="rect">
            <a:avLst/>
          </a:prstGeom>
        </p:spPr>
      </p:pic>
    </p:spTree>
    <p:extLst>
      <p:ext uri="{BB962C8B-B14F-4D97-AF65-F5344CB8AC3E}">
        <p14:creationId xmlns:p14="http://schemas.microsoft.com/office/powerpoint/2010/main" val="341570051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40" r:id="rId3"/>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335">
            <a:extLst>
              <a:ext uri="{FF2B5EF4-FFF2-40B4-BE49-F238E27FC236}">
                <a16:creationId xmlns:a16="http://schemas.microsoft.com/office/drawing/2014/main" id="{5D0A9233-2E30-0146-A29E-D789F857F870}"/>
              </a:ext>
            </a:extLst>
          </p:cNvPr>
          <p:cNvSpPr>
            <a:spLocks noGrp="1"/>
          </p:cNvSpPr>
          <p:nvPr>
            <p:ph type="body" idx="1"/>
            <p:custDataLst>
              <p:tags r:id="rId12"/>
            </p:custDataLst>
          </p:nvPr>
        </p:nvSpPr>
        <p:spPr bwMode="auto">
          <a:xfrm>
            <a:off x="360000" y="108000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a:p>
            <a:pPr marL="990900" lvl="1" indent="-342900">
              <a:buFont typeface="Arial" panose="020B0604020202020204" pitchFamily="34" charset="0"/>
              <a:buChar char="•"/>
            </a:pPr>
            <a:r>
              <a:rPr lang="en-US" dirty="0"/>
              <a:t>Second level bullet point</a:t>
            </a:r>
            <a:endParaRPr lang="el-GR" dirty="0"/>
          </a:p>
          <a:p>
            <a:pPr marL="1485900" lvl="2" indent="-342900">
              <a:buFont typeface="Arial" panose="020B0604020202020204" pitchFamily="34" charset="0"/>
              <a:buChar char="•"/>
            </a:pPr>
            <a:r>
              <a:rPr lang="en-US" dirty="0"/>
              <a:t>Third level bullet point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cxnSp>
        <p:nvCxnSpPr>
          <p:cNvPr id="5" name="Straight Connector 3">
            <a:extLst>
              <a:ext uri="{FF2B5EF4-FFF2-40B4-BE49-F238E27FC236}">
                <a16:creationId xmlns:a16="http://schemas.microsoft.com/office/drawing/2014/main" id="{605EB62D-A5D2-E019-D7FC-C8002D4F9FE6}"/>
              </a:ext>
            </a:extLst>
          </p:cNvPr>
          <p:cNvCxnSpPr/>
          <p:nvPr userDrawn="1"/>
        </p:nvCxnSpPr>
        <p:spPr bwMode="auto">
          <a:xfrm>
            <a:off x="154832" y="6000082"/>
            <a:ext cx="11940480" cy="0"/>
          </a:xfrm>
          <a:prstGeom prst="line">
            <a:avLst/>
          </a:prstGeom>
          <a:solidFill>
            <a:srgbClr val="FFFFFF"/>
          </a:solidFill>
          <a:ln w="28575" cap="flat" cmpd="sng" algn="ctr">
            <a:solidFill>
              <a:srgbClr val="004393"/>
            </a:solidFill>
            <a:prstDash val="solid"/>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LOGO">
            <a:extLst>
              <a:ext uri="{FF2B5EF4-FFF2-40B4-BE49-F238E27FC236}">
                <a16:creationId xmlns:a16="http://schemas.microsoft.com/office/drawing/2014/main" id="{3E7E770A-C89E-23AF-BE0B-34D186838BC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658036" y="6168488"/>
            <a:ext cx="2083114" cy="578877"/>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5448253E-0D19-CA02-2144-6A62757269FE}"/>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231774" y="6099130"/>
            <a:ext cx="2342092" cy="717592"/>
          </a:xfrm>
          <a:prstGeom prst="rect">
            <a:avLst/>
          </a:prstGeom>
        </p:spPr>
      </p:pic>
      <p:sp>
        <p:nvSpPr>
          <p:cNvPr id="12" name="Title Placeholder 2">
            <a:extLst>
              <a:ext uri="{FF2B5EF4-FFF2-40B4-BE49-F238E27FC236}">
                <a16:creationId xmlns:a16="http://schemas.microsoft.com/office/drawing/2014/main" id="{B30640B1-EC88-8675-51DC-F345541BB8B6}"/>
              </a:ext>
            </a:extLst>
          </p:cNvPr>
          <p:cNvSpPr>
            <a:spLocks noGrp="1"/>
          </p:cNvSpPr>
          <p:nvPr>
            <p:ph type="title"/>
          </p:nvPr>
        </p:nvSpPr>
        <p:spPr>
          <a:xfrm>
            <a:off x="340997" y="365474"/>
            <a:ext cx="7939534"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20" name="Slide Number Placeholder 19">
            <a:extLst>
              <a:ext uri="{FF2B5EF4-FFF2-40B4-BE49-F238E27FC236}">
                <a16:creationId xmlns:a16="http://schemas.microsoft.com/office/drawing/2014/main" id="{8895DD7D-4EEB-F51E-1F1E-B0BF48F69C41}"/>
              </a:ext>
            </a:extLst>
          </p:cNvPr>
          <p:cNvSpPr>
            <a:spLocks noGrp="1"/>
          </p:cNvSpPr>
          <p:nvPr>
            <p:ph type="sldNum" sz="quarter" idx="4"/>
          </p:nvPr>
        </p:nvSpPr>
        <p:spPr>
          <a:xfrm>
            <a:off x="11609388" y="5623914"/>
            <a:ext cx="258762" cy="247650"/>
          </a:xfrm>
          <a:prstGeom prst="rect">
            <a:avLst/>
          </a:prstGeom>
          <a:ln/>
        </p:spPr>
        <p:txBody>
          <a:bodyPr/>
          <a:lstStyle>
            <a:lvl1pPr>
              <a:defRPr sz="1600"/>
            </a:lvl1pPr>
          </a:lstStyle>
          <a:p>
            <a:pPr>
              <a:defRPr/>
            </a:pPr>
            <a:endParaRPr lang="en-US" altLang="en-US" dirty="0"/>
          </a:p>
        </p:txBody>
      </p:sp>
      <p:pic>
        <p:nvPicPr>
          <p:cNvPr id="23" name="Picture 22" descr="A gold coin with a person holding a torch&#10;&#10;Description automatically generated">
            <a:extLst>
              <a:ext uri="{FF2B5EF4-FFF2-40B4-BE49-F238E27FC236}">
                <a16:creationId xmlns:a16="http://schemas.microsoft.com/office/drawing/2014/main" id="{7AEEC472-B3F8-F69F-6124-5F3647D1FB3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673585" y="6000082"/>
            <a:ext cx="884732" cy="915688"/>
          </a:xfrm>
          <a:prstGeom prst="rect">
            <a:avLst/>
          </a:prstGeom>
        </p:spPr>
      </p:pic>
      <p:pic>
        <p:nvPicPr>
          <p:cNvPr id="2" name="Picture 5">
            <a:extLst>
              <a:ext uri="{FF2B5EF4-FFF2-40B4-BE49-F238E27FC236}">
                <a16:creationId xmlns:a16="http://schemas.microsoft.com/office/drawing/2014/main" id="{FE91F70B-2DF6-030E-AF56-C1C342AC1023}"/>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6681476" y="6099129"/>
            <a:ext cx="760373" cy="758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475072"/>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7574326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2" r:id="rId5"/>
    <p:sldLayoutId id="2147483693" r:id="rId6"/>
    <p:sldLayoutId id="2147483694" r:id="rId7"/>
    <p:sldLayoutId id="2147483695" r:id="rId8"/>
    <p:sldLayoutId id="2147483696" r:id="rId9"/>
    <p:sldLayoutId id="2147483741" r:id="rId10"/>
  </p:sldLayoutIdLst>
  <p:hf hdr="0" ftr="0" dt="0"/>
  <p:txStyles>
    <p:title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400" b="0" i="0" u="none" kern="1200" baseline="0">
          <a:solidFill>
            <a:srgbClr val="333333"/>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Calibri Light" panose="020F0302020204030204" pitchFamily="34" charset="0"/>
          <a:cs typeface="Calibri Light" panose="020F0302020204030204" pitchFamily="34" charset="0"/>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F9D826-56E8-8F45-92BF-C657D979228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760000"/>
            <a:ext cx="12192000" cy="266700"/>
          </a:xfrm>
          <a:prstGeom prst="rect">
            <a:avLst/>
          </a:prstGeom>
        </p:spPr>
      </p:pic>
      <p:sp>
        <p:nvSpPr>
          <p:cNvPr id="11" name="Slide Number Placeholder 1">
            <a:extLst>
              <a:ext uri="{FF2B5EF4-FFF2-40B4-BE49-F238E27FC236}">
                <a16:creationId xmlns:a16="http://schemas.microsoft.com/office/drawing/2014/main" id="{23801010-19F0-ED4E-8CC6-C768A608BBB5}"/>
              </a:ext>
            </a:extLst>
          </p:cNvPr>
          <p:cNvSpPr>
            <a:spLocks noGrp="1"/>
          </p:cNvSpPr>
          <p:nvPr>
            <p:ph type="sldNum" sz="quarter" idx="4"/>
          </p:nvPr>
        </p:nvSpPr>
        <p:spPr>
          <a:xfrm>
            <a:off x="11024190" y="6203783"/>
            <a:ext cx="750809" cy="365125"/>
          </a:xfrm>
          <a:prstGeom prst="rect">
            <a:avLst/>
          </a:prstGeom>
          <a:ln>
            <a:noFill/>
          </a:ln>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12" name="Picture 11">
            <a:extLst>
              <a:ext uri="{FF2B5EF4-FFF2-40B4-BE49-F238E27FC236}">
                <a16:creationId xmlns:a16="http://schemas.microsoft.com/office/drawing/2014/main" id="{1DC96C99-57E1-0448-A18A-06C070F689C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4932903" y="5992188"/>
            <a:ext cx="2491990" cy="788315"/>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F4619306-7997-2E0C-DB4E-99A8F28F9E8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17001" y="6036469"/>
            <a:ext cx="2667006" cy="699753"/>
          </a:xfrm>
          <a:prstGeom prst="rect">
            <a:avLst/>
          </a:prstGeom>
        </p:spPr>
      </p:pic>
      <p:sp>
        <p:nvSpPr>
          <p:cNvPr id="6" name="Title Placeholder 2">
            <a:extLst>
              <a:ext uri="{FF2B5EF4-FFF2-40B4-BE49-F238E27FC236}">
                <a16:creationId xmlns:a16="http://schemas.microsoft.com/office/drawing/2014/main" id="{8D56540E-D666-0E13-A23B-929DCF6A36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pic>
        <p:nvPicPr>
          <p:cNvPr id="8" name="Picture 7" descr="A black background with white text&#10;&#10;Description automatically generated">
            <a:extLst>
              <a:ext uri="{FF2B5EF4-FFF2-40B4-BE49-F238E27FC236}">
                <a16:creationId xmlns:a16="http://schemas.microsoft.com/office/drawing/2014/main" id="{6800454E-AEC8-2B1A-3260-960335636693}"/>
              </a:ext>
            </a:extLst>
          </p:cNvPr>
          <p:cNvPicPr>
            <a:picLocks noChangeAspect="1"/>
          </p:cNvPicPr>
          <p:nvPr userDrawn="1"/>
        </p:nvPicPr>
        <p:blipFill>
          <a:blip r:embed="rId8" cstate="screen">
            <a:extLst>
              <a:ext uri="{28A0092B-C50C-407E-A947-70E740481C1C}">
                <a14:useLocalDpi xmlns:a14="http://schemas.microsoft.com/office/drawing/2010/main"/>
              </a:ext>
            </a:extLst>
          </a:blip>
          <a:srcRect r="-2"/>
          <a:stretch/>
        </p:blipFill>
        <p:spPr>
          <a:xfrm>
            <a:off x="7424893" y="6036469"/>
            <a:ext cx="2169607" cy="699753"/>
          </a:xfrm>
          <a:prstGeom prst="rect">
            <a:avLst/>
          </a:prstGeom>
        </p:spPr>
      </p:pic>
      <p:pic>
        <p:nvPicPr>
          <p:cNvPr id="14" name="Picture 13" descr="A gold coin with a person holding a torch&#10;&#10;Description automatically generated">
            <a:extLst>
              <a:ext uri="{FF2B5EF4-FFF2-40B4-BE49-F238E27FC236}">
                <a16:creationId xmlns:a16="http://schemas.microsoft.com/office/drawing/2014/main" id="{1ACF7656-10D3-B117-F82A-A6B6C4F5735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084007" y="5928501"/>
            <a:ext cx="884732" cy="915688"/>
          </a:xfrm>
          <a:prstGeom prst="rect">
            <a:avLst/>
          </a:prstGeom>
        </p:spPr>
      </p:pic>
    </p:spTree>
    <p:extLst>
      <p:ext uri="{BB962C8B-B14F-4D97-AF65-F5344CB8AC3E}">
        <p14:creationId xmlns:p14="http://schemas.microsoft.com/office/powerpoint/2010/main" val="12551355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1" r:id="rId3"/>
  </p:sldLayoutIdLst>
  <p:hf hdr="0" ftr="0" dt="0"/>
  <p:txStyles>
    <p:titleStyle>
      <a:lvl1pPr algn="l" defTabSz="914400" rtl="0" eaLnBrk="1" latinLnBrk="0" hangingPunct="1">
        <a:spcBef>
          <a:spcPct val="0"/>
        </a:spcBef>
        <a:buNone/>
        <a:defRPr kumimoji="0" lang="en-GB" sz="4000" b="0" i="0" u="none"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image" Target="../media/image24.png"/><Relationship Id="rId16" Type="http://schemas.openxmlformats.org/officeDocument/2006/relationships/image" Target="../media/image38.jpeg"/><Relationship Id="rId1" Type="http://schemas.openxmlformats.org/officeDocument/2006/relationships/slideLayout" Target="../slideLayouts/slideLayout9.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B31282-5B67-DCE1-6DF8-55F3187DBC83}"/>
              </a:ext>
            </a:extLst>
          </p:cNvPr>
          <p:cNvSpPr>
            <a:spLocks noGrp="1"/>
          </p:cNvSpPr>
          <p:nvPr>
            <p:ph type="body" sz="quarter" idx="13"/>
          </p:nvPr>
        </p:nvSpPr>
        <p:spPr/>
        <p:txBody>
          <a:bodyPr/>
          <a:lstStyle/>
          <a:p>
            <a:r>
              <a:rPr lang="en-US" dirty="0"/>
              <a:t>Efthymios </a:t>
            </a:r>
            <a:r>
              <a:rPr lang="en-US" dirty="0" err="1"/>
              <a:t>Balomenos,</a:t>
            </a:r>
            <a:r>
              <a:rPr lang="en-US" dirty="0"/>
              <a:t>  Ass. Prof Laboratory of Metallurgy, NTUA</a:t>
            </a:r>
          </a:p>
        </p:txBody>
      </p:sp>
      <p:sp>
        <p:nvSpPr>
          <p:cNvPr id="4" name="Title 3">
            <a:extLst>
              <a:ext uri="{FF2B5EF4-FFF2-40B4-BE49-F238E27FC236}">
                <a16:creationId xmlns:a16="http://schemas.microsoft.com/office/drawing/2014/main" id="{D5617B33-FBFE-73F9-F69A-5118FBEC92E8}"/>
              </a:ext>
            </a:extLst>
          </p:cNvPr>
          <p:cNvSpPr>
            <a:spLocks noGrp="1"/>
          </p:cNvSpPr>
          <p:nvPr>
            <p:ph type="title"/>
          </p:nvPr>
        </p:nvSpPr>
        <p:spPr/>
        <p:txBody>
          <a:bodyPr/>
          <a:lstStyle/>
          <a:p>
            <a:r>
              <a:rPr lang="en-US" dirty="0"/>
              <a:t>How to Cross a Valley</a:t>
            </a:r>
          </a:p>
        </p:txBody>
      </p:sp>
      <p:pic>
        <p:nvPicPr>
          <p:cNvPr id="16" name="Picture Placeholder 15" descr="A hand holding a piece of wood&#10;&#10;Description automatically generated">
            <a:extLst>
              <a:ext uri="{FF2B5EF4-FFF2-40B4-BE49-F238E27FC236}">
                <a16:creationId xmlns:a16="http://schemas.microsoft.com/office/drawing/2014/main" id="{33E066D2-F56B-B4B4-D09B-2C53DFCD92A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9553"/>
          <a:stretch/>
        </p:blipFill>
        <p:spPr>
          <a:xfrm flipH="1">
            <a:off x="6427805" y="-66840"/>
            <a:ext cx="6992007" cy="6991680"/>
          </a:xfrm>
        </p:spPr>
      </p:pic>
    </p:spTree>
    <p:extLst>
      <p:ext uri="{BB962C8B-B14F-4D97-AF65-F5344CB8AC3E}">
        <p14:creationId xmlns:p14="http://schemas.microsoft.com/office/powerpoint/2010/main" val="40883089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D6F19-67C8-30C1-E847-6E9FB9B2FF89}"/>
            </a:ext>
          </a:extLst>
        </p:cNvPr>
        <p:cNvGrpSpPr/>
        <p:nvPr/>
      </p:nvGrpSpPr>
      <p:grpSpPr>
        <a:xfrm>
          <a:off x="0" y="0"/>
          <a:ext cx="0" cy="0"/>
          <a:chOff x="0" y="0"/>
          <a:chExt cx="0" cy="0"/>
        </a:xfrm>
      </p:grpSpPr>
      <p:pic>
        <p:nvPicPr>
          <p:cNvPr id="9" name="Picture 8" descr="A person on a bridge&#10;&#10;Description automatically generated">
            <a:extLst>
              <a:ext uri="{FF2B5EF4-FFF2-40B4-BE49-F238E27FC236}">
                <a16:creationId xmlns:a16="http://schemas.microsoft.com/office/drawing/2014/main" id="{1B60E26A-B824-3985-48EB-F8E1F1DCA9F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40135" y="1080000"/>
            <a:ext cx="6891865" cy="4392613"/>
          </a:xfrm>
          <a:prstGeom prst="round2DiagRect">
            <a:avLst>
              <a:gd name="adj1" fmla="val 0"/>
              <a:gd name="adj2" fmla="val 11563"/>
            </a:avLst>
          </a:prstGeom>
          <a:noFill/>
        </p:spPr>
      </p:pic>
      <p:sp>
        <p:nvSpPr>
          <p:cNvPr id="4" name="Text Placeholder 3">
            <a:extLst>
              <a:ext uri="{FF2B5EF4-FFF2-40B4-BE49-F238E27FC236}">
                <a16:creationId xmlns:a16="http://schemas.microsoft.com/office/drawing/2014/main" id="{4C79628B-8C79-E353-0425-BAA50CEF5A45}"/>
              </a:ext>
            </a:extLst>
          </p:cNvPr>
          <p:cNvSpPr>
            <a:spLocks noGrp="1"/>
          </p:cNvSpPr>
          <p:nvPr>
            <p:ph type="body" sz="quarter" idx="19"/>
          </p:nvPr>
        </p:nvSpPr>
        <p:spPr>
          <a:xfrm>
            <a:off x="645226" y="1033883"/>
            <a:ext cx="3826106" cy="4393093"/>
          </a:xfrm>
        </p:spPr>
        <p:txBody>
          <a:bodyPr wrap="square" anchor="t">
            <a:normAutofit/>
          </a:bodyPr>
          <a:lstStyle/>
          <a:p>
            <a:r>
              <a:rPr lang="en-US" sz="2200" dirty="0"/>
              <a:t>Researchers and Industry do not often speak the same language </a:t>
            </a:r>
          </a:p>
          <a:p>
            <a:pPr marL="342900" indent="-342900">
              <a:buFont typeface="Wingdings" panose="05000000000000000000" pitchFamily="2" charset="2"/>
              <a:buChar char="v"/>
            </a:pPr>
            <a:r>
              <a:rPr lang="en-US" sz="2200" dirty="0"/>
              <a:t>One must find goals that appeal to both</a:t>
            </a:r>
          </a:p>
          <a:p>
            <a:pPr marL="342900" indent="-342900">
              <a:buFont typeface="Wingdings" panose="05000000000000000000" pitchFamily="2" charset="2"/>
              <a:buChar char="v"/>
            </a:pPr>
            <a:r>
              <a:rPr lang="en-US" sz="2200" dirty="0"/>
              <a:t>Build trust… </a:t>
            </a:r>
          </a:p>
          <a:p>
            <a:pPr marL="342900" indent="-342900">
              <a:buFont typeface="Wingdings" panose="05000000000000000000" pitchFamily="2" charset="2"/>
              <a:buChar char="v"/>
            </a:pPr>
            <a:r>
              <a:rPr lang="en-US" sz="2200" dirty="0"/>
              <a:t>…and then build pilots!</a:t>
            </a:r>
          </a:p>
          <a:p>
            <a:pPr marL="342900" indent="-342900">
              <a:buFont typeface="Wingdings" panose="05000000000000000000" pitchFamily="2" charset="2"/>
              <a:buChar char="v"/>
            </a:pPr>
            <a:r>
              <a:rPr lang="en-US" sz="2200" dirty="0"/>
              <a:t>Pilot results are only meaningful if they are translated into a feasibility study </a:t>
            </a:r>
          </a:p>
          <a:p>
            <a:pPr marL="342900" indent="-342900">
              <a:buFont typeface="Wingdings" panose="05000000000000000000" pitchFamily="2" charset="2"/>
              <a:buChar char="v"/>
            </a:pPr>
            <a:endParaRPr lang="en-US" sz="2200" dirty="0"/>
          </a:p>
          <a:p>
            <a:pPr marL="342900" indent="-342900">
              <a:buFont typeface="Wingdings" panose="05000000000000000000" pitchFamily="2" charset="2"/>
              <a:buChar char="v"/>
            </a:pPr>
            <a:endParaRPr lang="en-US" sz="2200" dirty="0"/>
          </a:p>
        </p:txBody>
      </p:sp>
      <p:sp>
        <p:nvSpPr>
          <p:cNvPr id="2" name="Title 1">
            <a:extLst>
              <a:ext uri="{FF2B5EF4-FFF2-40B4-BE49-F238E27FC236}">
                <a16:creationId xmlns:a16="http://schemas.microsoft.com/office/drawing/2014/main" id="{211B4B5F-6E9B-DA11-6941-062620BF2EBC}"/>
              </a:ext>
            </a:extLst>
          </p:cNvPr>
          <p:cNvSpPr>
            <a:spLocks noGrp="1"/>
          </p:cNvSpPr>
          <p:nvPr>
            <p:ph type="title"/>
          </p:nvPr>
        </p:nvSpPr>
        <p:spPr>
          <a:xfrm>
            <a:off x="340996" y="365474"/>
            <a:ext cx="11510008" cy="492443"/>
          </a:xfrm>
        </p:spPr>
        <p:txBody>
          <a:bodyPr wrap="square" anchor="ctr">
            <a:normAutofit/>
          </a:bodyPr>
          <a:lstStyle/>
          <a:p>
            <a:pPr>
              <a:lnSpc>
                <a:spcPct val="90000"/>
              </a:lnSpc>
            </a:pPr>
            <a:r>
              <a:rPr lang="en-US" sz="2800" dirty="0"/>
              <a:t>How to cross the valley</a:t>
            </a:r>
          </a:p>
        </p:txBody>
      </p:sp>
      <p:sp>
        <p:nvSpPr>
          <p:cNvPr id="15" name="Slide Number Placeholder 4">
            <a:extLst>
              <a:ext uri="{FF2B5EF4-FFF2-40B4-BE49-F238E27FC236}">
                <a16:creationId xmlns:a16="http://schemas.microsoft.com/office/drawing/2014/main" id="{1477C511-41F8-584B-0F2E-C49CE5621F1D}"/>
              </a:ext>
            </a:extLst>
          </p:cNvPr>
          <p:cNvSpPr>
            <a:spLocks noGrp="1"/>
          </p:cNvSpPr>
          <p:nvPr>
            <p:ph type="sldNum" sz="quarter" idx="4"/>
          </p:nvPr>
        </p:nvSpPr>
        <p:spPr>
          <a:xfrm>
            <a:off x="11609388" y="5623914"/>
            <a:ext cx="258762" cy="247650"/>
          </a:xfrm>
        </p:spPr>
        <p:txBody>
          <a:bodyPr/>
          <a:lstStyle/>
          <a:p>
            <a:pPr>
              <a:spcAft>
                <a:spcPts val="600"/>
              </a:spcAft>
              <a:defRPr/>
            </a:pPr>
            <a:fld id="{D65ACB9B-F2BC-4FE9-9640-F5E580D0F44C}" type="slidenum">
              <a:rPr lang="en-US" altLang="en-US"/>
              <a:pPr>
                <a:spcAft>
                  <a:spcPts val="600"/>
                </a:spcAft>
                <a:defRPr/>
              </a:pPr>
              <a:t>10</a:t>
            </a:fld>
            <a:endParaRPr lang="en-US" altLang="en-US"/>
          </a:p>
        </p:txBody>
      </p:sp>
    </p:spTree>
    <p:extLst>
      <p:ext uri="{BB962C8B-B14F-4D97-AF65-F5344CB8AC3E}">
        <p14:creationId xmlns:p14="http://schemas.microsoft.com/office/powerpoint/2010/main" val="42523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2ED8A-58D9-FE41-E7BA-4C7E2D2CB0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7C74E3-BABE-91EE-1E91-2E60C9BFC9DE}"/>
              </a:ext>
            </a:extLst>
          </p:cNvPr>
          <p:cNvSpPr>
            <a:spLocks noGrp="1"/>
          </p:cNvSpPr>
          <p:nvPr>
            <p:ph type="body" sz="quarter" idx="13"/>
          </p:nvPr>
        </p:nvSpPr>
        <p:spPr/>
        <p:txBody>
          <a:bodyPr/>
          <a:lstStyle/>
          <a:p>
            <a:r>
              <a:rPr lang="en-US" dirty="0"/>
              <a:t>Efthymios Balomenos</a:t>
            </a:r>
          </a:p>
          <a:p>
            <a:r>
              <a:rPr lang="en-US" dirty="0"/>
              <a:t>thymis@metal.ntua.gr</a:t>
            </a:r>
          </a:p>
        </p:txBody>
      </p:sp>
      <p:sp>
        <p:nvSpPr>
          <p:cNvPr id="3" name="Title 2">
            <a:extLst>
              <a:ext uri="{FF2B5EF4-FFF2-40B4-BE49-F238E27FC236}">
                <a16:creationId xmlns:a16="http://schemas.microsoft.com/office/drawing/2014/main" id="{F8E3F70B-45AB-0BAB-809E-F789CF57ED6E}"/>
              </a:ext>
            </a:extLst>
          </p:cNvPr>
          <p:cNvSpPr>
            <a:spLocks noGrp="1"/>
          </p:cNvSpPr>
          <p:nvPr>
            <p:ph type="title"/>
          </p:nvPr>
        </p:nvSpPr>
        <p:spPr/>
        <p:txBody>
          <a:bodyPr/>
          <a:lstStyle/>
          <a:p>
            <a:r>
              <a:rPr lang="en-US" dirty="0"/>
              <a:t>Thank you!</a:t>
            </a:r>
          </a:p>
        </p:txBody>
      </p:sp>
      <p:sp>
        <p:nvSpPr>
          <p:cNvPr id="4" name="Title 2">
            <a:extLst>
              <a:ext uri="{FF2B5EF4-FFF2-40B4-BE49-F238E27FC236}">
                <a16:creationId xmlns:a16="http://schemas.microsoft.com/office/drawing/2014/main" id="{8057A276-36D4-DB80-9566-A5F057637408}"/>
              </a:ext>
            </a:extLst>
          </p:cNvPr>
          <p:cNvSpPr txBox="1">
            <a:spLocks/>
          </p:cNvSpPr>
          <p:nvPr/>
        </p:nvSpPr>
        <p:spPr>
          <a:xfrm>
            <a:off x="4680641" y="3940976"/>
            <a:ext cx="3749377"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pPr algn="ctr"/>
            <a:r>
              <a:rPr lang="en-US" sz="2800" dirty="0">
                <a:solidFill>
                  <a:schemeClr val="tx1"/>
                </a:solidFill>
              </a:rPr>
              <a:t>Company logo placement</a:t>
            </a:r>
          </a:p>
        </p:txBody>
      </p:sp>
      <p:pic>
        <p:nvPicPr>
          <p:cNvPr id="1026" name="Picture 2">
            <a:extLst>
              <a:ext uri="{FF2B5EF4-FFF2-40B4-BE49-F238E27FC236}">
                <a16:creationId xmlns:a16="http://schemas.microsoft.com/office/drawing/2014/main" id="{B7E84C20-A30E-0B92-317F-B8DF24B1C1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76651" y="3491455"/>
            <a:ext cx="5891892" cy="1024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a:extLst>
              <a:ext uri="{FF2B5EF4-FFF2-40B4-BE49-F238E27FC236}">
                <a16:creationId xmlns:a16="http://schemas.microsoft.com/office/drawing/2014/main" id="{7E23582E-78D4-9EF8-52FB-EFB2283E0F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15303" y="4597212"/>
            <a:ext cx="785702" cy="737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a:extLst>
              <a:ext uri="{FF2B5EF4-FFF2-40B4-BE49-F238E27FC236}">
                <a16:creationId xmlns:a16="http://schemas.microsoft.com/office/drawing/2014/main" id="{CFE2C4DD-8D00-FA85-1F3E-FBEE42A49F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4770" y="3144877"/>
            <a:ext cx="1721532" cy="1718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475072"/>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5667828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D7F08-0AC0-CF82-0EEE-0FFD77DD7C61}"/>
              </a:ext>
            </a:extLst>
          </p:cNvPr>
          <p:cNvSpPr>
            <a:spLocks noGrp="1"/>
          </p:cNvSpPr>
          <p:nvPr>
            <p:ph type="title"/>
          </p:nvPr>
        </p:nvSpPr>
        <p:spPr>
          <a:xfrm>
            <a:off x="2319531" y="389148"/>
            <a:ext cx="7552938" cy="492443"/>
          </a:xfrm>
        </p:spPr>
        <p:txBody>
          <a:bodyPr/>
          <a:lstStyle/>
          <a:p>
            <a:pPr algn="ctr"/>
            <a:r>
              <a:rPr lang="en-US" dirty="0"/>
              <a:t>The Infamous Valley of Death…</a:t>
            </a:r>
          </a:p>
        </p:txBody>
      </p:sp>
      <p:sp>
        <p:nvSpPr>
          <p:cNvPr id="4" name="Slide Number Placeholder 3">
            <a:extLst>
              <a:ext uri="{FF2B5EF4-FFF2-40B4-BE49-F238E27FC236}">
                <a16:creationId xmlns:a16="http://schemas.microsoft.com/office/drawing/2014/main" id="{7A9040E0-6CF6-6A0D-1F99-AAE71479593F}"/>
              </a:ext>
            </a:extLst>
          </p:cNvPr>
          <p:cNvSpPr>
            <a:spLocks noGrp="1"/>
          </p:cNvSpPr>
          <p:nvPr>
            <p:ph type="sldNum" sz="quarter" idx="4"/>
          </p:nvPr>
        </p:nvSpPr>
        <p:spPr/>
        <p:txBody>
          <a:bodyPr/>
          <a:lstStyle/>
          <a:p>
            <a:pPr>
              <a:defRPr/>
            </a:pPr>
            <a:fld id="{D65ACB9B-F2BC-4FE9-9640-F5E580D0F44C}" type="slidenum">
              <a:rPr lang="en-US" altLang="en-US" smtClean="0"/>
              <a:pPr>
                <a:defRPr/>
              </a:pPr>
              <a:t>2</a:t>
            </a:fld>
            <a:endParaRPr lang="en-US" altLang="en-US"/>
          </a:p>
        </p:txBody>
      </p:sp>
      <p:sp>
        <p:nvSpPr>
          <p:cNvPr id="7" name="AutoShape 4">
            <a:extLst>
              <a:ext uri="{FF2B5EF4-FFF2-40B4-BE49-F238E27FC236}">
                <a16:creationId xmlns:a16="http://schemas.microsoft.com/office/drawing/2014/main" id="{56E2B524-0928-0C44-ED3B-F4C92BA15C62}"/>
              </a:ext>
            </a:extLst>
          </p:cNvPr>
          <p:cNvSpPr>
            <a:spLocks noGrp="1" noChangeAspect="1" noChangeArrowheads="1"/>
          </p:cNvSpPr>
          <p:nvPr>
            <p:ph type="body" sz="quarter" idx="17"/>
          </p:nvPr>
        </p:nvSpPr>
        <p:spPr bwMode="auto">
          <a:xfrm>
            <a:off x="373193" y="1861745"/>
            <a:ext cx="3428229" cy="32632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a:bodyPr>
          <a:lstStyle/>
          <a:p>
            <a:pPr marL="342900" indent="-342900">
              <a:buFont typeface="Arial" panose="020B0604020202020204" pitchFamily="34" charset="0"/>
              <a:buChar char="•"/>
            </a:pPr>
            <a:r>
              <a:rPr lang="en-US" dirty="0"/>
              <a:t>“We have new solutions and ideas  that would revolutionize the industry”</a:t>
            </a:r>
          </a:p>
          <a:p>
            <a:pPr marL="342900" indent="-342900">
              <a:buFont typeface="Arial" panose="020B0604020202020204" pitchFamily="34" charset="0"/>
              <a:buChar char="•"/>
            </a:pPr>
            <a:r>
              <a:rPr lang="en-US" dirty="0"/>
              <a:t>“Don’t you care about the twin transition goals?”</a:t>
            </a:r>
          </a:p>
          <a:p>
            <a:pPr marL="342900" indent="-342900">
              <a:buFont typeface="Arial" panose="020B0604020202020204" pitchFamily="34" charset="0"/>
              <a:buChar char="•"/>
            </a:pPr>
            <a:r>
              <a:rPr lang="en-US" b="1" dirty="0"/>
              <a:t>They do not understand!</a:t>
            </a:r>
          </a:p>
          <a:p>
            <a:endParaRPr lang="en-US" dirty="0"/>
          </a:p>
        </p:txBody>
      </p:sp>
      <p:pic>
        <p:nvPicPr>
          <p:cNvPr id="11" name="Picture 10">
            <a:extLst>
              <a:ext uri="{FF2B5EF4-FFF2-40B4-BE49-F238E27FC236}">
                <a16:creationId xmlns:a16="http://schemas.microsoft.com/office/drawing/2014/main" id="{D0074ADF-5B55-8179-94B4-E003CD09FB93}"/>
              </a:ext>
            </a:extLst>
          </p:cNvPr>
          <p:cNvPicPr>
            <a:picLocks noChangeAspect="1"/>
          </p:cNvPicPr>
          <p:nvPr/>
        </p:nvPicPr>
        <p:blipFill>
          <a:blip r:embed="rId2"/>
          <a:stretch>
            <a:fillRect/>
          </a:stretch>
        </p:blipFill>
        <p:spPr>
          <a:xfrm>
            <a:off x="4072218" y="1289770"/>
            <a:ext cx="4178322" cy="4066900"/>
          </a:xfrm>
          <a:prstGeom prst="rect">
            <a:avLst/>
          </a:prstGeom>
        </p:spPr>
      </p:pic>
      <p:sp>
        <p:nvSpPr>
          <p:cNvPr id="12" name="AutoShape 4">
            <a:extLst>
              <a:ext uri="{FF2B5EF4-FFF2-40B4-BE49-F238E27FC236}">
                <a16:creationId xmlns:a16="http://schemas.microsoft.com/office/drawing/2014/main" id="{E59FF931-9BB5-C766-4AFC-623FD1B9D9FD}"/>
              </a:ext>
            </a:extLst>
          </p:cNvPr>
          <p:cNvSpPr txBox="1">
            <a:spLocks noChangeAspect="1" noChangeArrowheads="1"/>
          </p:cNvSpPr>
          <p:nvPr/>
        </p:nvSpPr>
        <p:spPr bwMode="auto">
          <a:xfrm>
            <a:off x="8598952" y="1926135"/>
            <a:ext cx="3371962" cy="32632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400" b="0" i="0" u="none" kern="1200" baseline="0" dirty="0" smtClean="0">
                <a:solidFill>
                  <a:schemeClr val="tx1"/>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400" b="0" i="0" u="none" kern="1200" baseline="0" dirty="0" smtClean="0">
                <a:solidFill>
                  <a:srgbClr val="333333"/>
                </a:solidFill>
                <a:latin typeface="+mn-lt"/>
                <a:ea typeface="Calibri Light" panose="020F0302020204030204" pitchFamily="34" charset="0"/>
                <a:cs typeface="Calibri Light" panose="020F0302020204030204" pitchFamily="34" charset="0"/>
              </a:defRPr>
            </a:lvl2pPr>
            <a:lvl3pPr marL="963000" indent="0" algn="l" defTabSz="914400" rtl="0" eaLnBrk="1" latinLnBrk="0" hangingPunct="1">
              <a:lnSpc>
                <a:spcPct val="95000"/>
              </a:lnSpc>
              <a:spcBef>
                <a:spcPts val="500"/>
              </a:spcBef>
              <a:spcAft>
                <a:spcPts val="500"/>
              </a:spcAft>
              <a:buClr>
                <a:srgbClr val="6BB745"/>
              </a:buClr>
              <a:buSzPct val="100000"/>
              <a:buFont typeface="Arial" pitchFamily="34" charset="0"/>
              <a:buNone/>
              <a:defRPr kumimoji="0" lang="en-GB" sz="2400" b="0" i="0" u="none" kern="1200" baseline="0" dirty="0" smtClean="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“Have you produced a commercial product?”</a:t>
            </a:r>
          </a:p>
          <a:p>
            <a:pPr marL="342900" indent="-342900">
              <a:buFont typeface="Arial" panose="020B0604020202020204" pitchFamily="34" charset="0"/>
              <a:buChar char="•"/>
            </a:pPr>
            <a:r>
              <a:rPr lang="en-US" dirty="0"/>
              <a:t>“What is the NPV of the investment?” </a:t>
            </a:r>
          </a:p>
          <a:p>
            <a:pPr marL="342900" indent="-342900">
              <a:buFont typeface="Arial" panose="020B0604020202020204" pitchFamily="34" charset="0"/>
              <a:buChar char="•"/>
            </a:pPr>
            <a:r>
              <a:rPr lang="en-US" b="1" dirty="0"/>
              <a:t>They don’t even have a CAPEX estimate!</a:t>
            </a:r>
          </a:p>
          <a:p>
            <a:endParaRPr lang="en-US" dirty="0"/>
          </a:p>
        </p:txBody>
      </p:sp>
      <p:sp>
        <p:nvSpPr>
          <p:cNvPr id="13" name="Title 2">
            <a:extLst>
              <a:ext uri="{FF2B5EF4-FFF2-40B4-BE49-F238E27FC236}">
                <a16:creationId xmlns:a16="http://schemas.microsoft.com/office/drawing/2014/main" id="{AD88A7F0-0D4F-1B64-3D8D-3F427927361E}"/>
              </a:ext>
            </a:extLst>
          </p:cNvPr>
          <p:cNvSpPr txBox="1">
            <a:spLocks/>
          </p:cNvSpPr>
          <p:nvPr/>
        </p:nvSpPr>
        <p:spPr>
          <a:xfrm>
            <a:off x="1953737" y="5448959"/>
            <a:ext cx="8659970" cy="42260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pPr algn="ctr"/>
            <a:r>
              <a:rPr lang="en-US" dirty="0"/>
              <a:t>….is just the Valley of miscommunication</a:t>
            </a:r>
          </a:p>
        </p:txBody>
      </p:sp>
      <p:sp>
        <p:nvSpPr>
          <p:cNvPr id="2" name="TextBox 1">
            <a:extLst>
              <a:ext uri="{FF2B5EF4-FFF2-40B4-BE49-F238E27FC236}">
                <a16:creationId xmlns:a16="http://schemas.microsoft.com/office/drawing/2014/main" id="{22DBE115-B635-3C02-CB20-06FDA697E0AF}"/>
              </a:ext>
            </a:extLst>
          </p:cNvPr>
          <p:cNvSpPr txBox="1"/>
          <p:nvPr/>
        </p:nvSpPr>
        <p:spPr>
          <a:xfrm>
            <a:off x="992007" y="1144156"/>
            <a:ext cx="2190600" cy="584775"/>
          </a:xfrm>
          <a:prstGeom prst="rect">
            <a:avLst/>
          </a:prstGeom>
          <a:noFill/>
        </p:spPr>
        <p:txBody>
          <a:bodyPr wrap="none" rtlCol="0">
            <a:spAutoFit/>
          </a:bodyPr>
          <a:lstStyle/>
          <a:p>
            <a:r>
              <a:rPr lang="en-US" sz="3200" dirty="0"/>
              <a:t>Researchers</a:t>
            </a:r>
          </a:p>
        </p:txBody>
      </p:sp>
      <p:sp>
        <p:nvSpPr>
          <p:cNvPr id="5" name="TextBox 4">
            <a:extLst>
              <a:ext uri="{FF2B5EF4-FFF2-40B4-BE49-F238E27FC236}">
                <a16:creationId xmlns:a16="http://schemas.microsoft.com/office/drawing/2014/main" id="{EF92CC8E-F019-8F30-B0E2-02A538BCDCB3}"/>
              </a:ext>
            </a:extLst>
          </p:cNvPr>
          <p:cNvSpPr txBox="1"/>
          <p:nvPr/>
        </p:nvSpPr>
        <p:spPr>
          <a:xfrm>
            <a:off x="9009395" y="1167088"/>
            <a:ext cx="2278937" cy="584775"/>
          </a:xfrm>
          <a:prstGeom prst="rect">
            <a:avLst/>
          </a:prstGeom>
          <a:noFill/>
        </p:spPr>
        <p:txBody>
          <a:bodyPr wrap="square" rtlCol="0">
            <a:spAutoFit/>
          </a:bodyPr>
          <a:lstStyle/>
          <a:p>
            <a:pPr algn="ctr"/>
            <a:r>
              <a:rPr lang="en-US" sz="3200" dirty="0"/>
              <a:t>Industry</a:t>
            </a:r>
          </a:p>
        </p:txBody>
      </p:sp>
    </p:spTree>
    <p:extLst>
      <p:ext uri="{BB962C8B-B14F-4D97-AF65-F5344CB8AC3E}">
        <p14:creationId xmlns:p14="http://schemas.microsoft.com/office/powerpoint/2010/main" val="338166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bg/>
                                          </p:spTgt>
                                        </p:tgtEl>
                                        <p:attrNameLst>
                                          <p:attrName>style.visibility</p:attrName>
                                        </p:attrNameLst>
                                      </p:cBhvr>
                                      <p:to>
                                        <p:strVal val="visible"/>
                                      </p:to>
                                    </p:set>
                                    <p:animEffect transition="in" filter="fade">
                                      <p:cBhvr>
                                        <p:cTn id="24" dur="500"/>
                                        <p:tgtEl>
                                          <p:spTgt spid="12">
                                            <p:bg/>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500"/>
                                        <p:tgtEl>
                                          <p:spTgt spid="12">
                                            <p:txEl>
                                              <p:pRg st="0" end="0"/>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500"/>
                                        <p:tgtEl>
                                          <p:spTgt spid="1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2" grpId="0" uiExpand="1" build="p"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95AAE9-5EF9-3633-2363-690FD0887C84}"/>
              </a:ext>
            </a:extLst>
          </p:cNvPr>
          <p:cNvSpPr>
            <a:spLocks noGrp="1"/>
          </p:cNvSpPr>
          <p:nvPr>
            <p:ph type="body" sz="quarter" idx="17"/>
          </p:nvPr>
        </p:nvSpPr>
        <p:spPr>
          <a:xfrm>
            <a:off x="3487469" y="1537200"/>
            <a:ext cx="5217062" cy="4393098"/>
          </a:xfrm>
        </p:spPr>
        <p:txBody>
          <a:bodyPr>
            <a:normAutofit lnSpcReduction="10000"/>
          </a:bodyPr>
          <a:lstStyle/>
          <a:p>
            <a:pPr marL="342900" indent="-342900">
              <a:buFont typeface="Wingdings" panose="05000000000000000000" pitchFamily="2" charset="2"/>
              <a:buChar char="q"/>
            </a:pPr>
            <a:r>
              <a:rPr lang="en-US" dirty="0"/>
              <a:t>Decarbonize metallurgy</a:t>
            </a:r>
          </a:p>
          <a:p>
            <a:pPr marL="342900" indent="-342900">
              <a:buFont typeface="Wingdings" panose="05000000000000000000" pitchFamily="2" charset="2"/>
              <a:buChar char="q"/>
            </a:pPr>
            <a:r>
              <a:rPr lang="en-US" dirty="0"/>
              <a:t>Utilize low grade ores and industrial by-products</a:t>
            </a:r>
          </a:p>
          <a:p>
            <a:pPr marL="342900" indent="-342900">
              <a:buFont typeface="Wingdings" panose="05000000000000000000" pitchFamily="2" charset="2"/>
              <a:buChar char="q"/>
            </a:pPr>
            <a:r>
              <a:rPr lang="en-US" dirty="0"/>
              <a:t>Near zero waste process </a:t>
            </a:r>
          </a:p>
          <a:p>
            <a:pPr marL="342900" indent="-342900">
              <a:buFont typeface="Wingdings" panose="05000000000000000000" pitchFamily="2" charset="2"/>
              <a:buChar char="q"/>
            </a:pPr>
            <a:endParaRPr lang="en-US" dirty="0"/>
          </a:p>
          <a:p>
            <a:r>
              <a:rPr lang="en-US" b="1" dirty="0"/>
              <a:t>But most importantly</a:t>
            </a:r>
          </a:p>
          <a:p>
            <a:pPr marL="342900" indent="-342900">
              <a:buFont typeface="Wingdings" panose="05000000000000000000" pitchFamily="2" charset="2"/>
              <a:buChar char="Ø"/>
            </a:pPr>
            <a:r>
              <a:rPr lang="en-US" dirty="0"/>
              <a:t>Attract funding (European, National, Private)</a:t>
            </a:r>
          </a:p>
          <a:p>
            <a:pPr marL="342900" indent="-342900">
              <a:buFont typeface="Wingdings" panose="05000000000000000000" pitchFamily="2" charset="2"/>
              <a:buChar char="Ø"/>
            </a:pPr>
            <a:r>
              <a:rPr lang="en-US" dirty="0"/>
              <a:t>Sustain research teams</a:t>
            </a:r>
          </a:p>
          <a:p>
            <a:pPr marL="342900" indent="-342900">
              <a:buFont typeface="Wingdings" panose="05000000000000000000" pitchFamily="2" charset="2"/>
              <a:buChar char="Ø"/>
            </a:pPr>
            <a:r>
              <a:rPr lang="en-US" b="1" dirty="0"/>
              <a:t>Achieve excellence</a:t>
            </a:r>
          </a:p>
          <a:p>
            <a:endParaRPr lang="en-US" dirty="0"/>
          </a:p>
        </p:txBody>
      </p:sp>
      <p:sp>
        <p:nvSpPr>
          <p:cNvPr id="4" name="Title 3">
            <a:extLst>
              <a:ext uri="{FF2B5EF4-FFF2-40B4-BE49-F238E27FC236}">
                <a16:creationId xmlns:a16="http://schemas.microsoft.com/office/drawing/2014/main" id="{A8C2FE88-1A01-82E9-BC10-1505C4A11CCF}"/>
              </a:ext>
            </a:extLst>
          </p:cNvPr>
          <p:cNvSpPr>
            <a:spLocks noGrp="1"/>
          </p:cNvSpPr>
          <p:nvPr>
            <p:ph type="title"/>
          </p:nvPr>
        </p:nvSpPr>
        <p:spPr/>
        <p:txBody>
          <a:bodyPr/>
          <a:lstStyle/>
          <a:p>
            <a:r>
              <a:rPr lang="en-US" dirty="0"/>
              <a:t>Research Side</a:t>
            </a:r>
          </a:p>
        </p:txBody>
      </p:sp>
      <p:sp>
        <p:nvSpPr>
          <p:cNvPr id="5" name="Slide Number Placeholder 4">
            <a:extLst>
              <a:ext uri="{FF2B5EF4-FFF2-40B4-BE49-F238E27FC236}">
                <a16:creationId xmlns:a16="http://schemas.microsoft.com/office/drawing/2014/main" id="{DC889885-CD62-CF76-F7F8-0BB911943305}"/>
              </a:ext>
            </a:extLst>
          </p:cNvPr>
          <p:cNvSpPr>
            <a:spLocks noGrp="1"/>
          </p:cNvSpPr>
          <p:nvPr>
            <p:ph type="sldNum" sz="quarter" idx="4"/>
          </p:nvPr>
        </p:nvSpPr>
        <p:spPr/>
        <p:txBody>
          <a:bodyPr/>
          <a:lstStyle/>
          <a:p>
            <a:pPr>
              <a:defRPr/>
            </a:pPr>
            <a:fld id="{D65ACB9B-F2BC-4FE9-9640-F5E580D0F44C}" type="slidenum">
              <a:rPr lang="en-US" altLang="en-US" smtClean="0"/>
              <a:pPr>
                <a:defRPr/>
              </a:pPr>
              <a:t>3</a:t>
            </a:fld>
            <a:endParaRPr lang="en-US" altLang="en-US"/>
          </a:p>
        </p:txBody>
      </p:sp>
      <p:pic>
        <p:nvPicPr>
          <p:cNvPr id="6" name="Picture 5">
            <a:extLst>
              <a:ext uri="{FF2B5EF4-FFF2-40B4-BE49-F238E27FC236}">
                <a16:creationId xmlns:a16="http://schemas.microsoft.com/office/drawing/2014/main" id="{BE88C65B-0DDA-D0FD-132E-632CA8F37B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335" y="2736071"/>
            <a:ext cx="3342569" cy="3244350"/>
          </a:xfrm>
          <a:prstGeom prst="rect">
            <a:avLst/>
          </a:prstGeom>
        </p:spPr>
      </p:pic>
      <p:pic>
        <p:nvPicPr>
          <p:cNvPr id="1026" name="Picture 2" descr="Horizon 2020 SC5 info day presentation (morning session) | PPT">
            <a:extLst>
              <a:ext uri="{FF2B5EF4-FFF2-40B4-BE49-F238E27FC236}">
                <a16:creationId xmlns:a16="http://schemas.microsoft.com/office/drawing/2014/main" id="{87BBD3B9-3B32-1241-90CC-CC100DBD49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66255" y="0"/>
            <a:ext cx="2743133" cy="2057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 2023 – westernbalkans-infohub.eu">
            <a:extLst>
              <a:ext uri="{FF2B5EF4-FFF2-40B4-BE49-F238E27FC236}">
                <a16:creationId xmlns:a16="http://schemas.microsoft.com/office/drawing/2014/main" id="{C4B559DE-B9DF-95A5-E697-EE38F9B911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98833" y="3585963"/>
            <a:ext cx="2210555" cy="3151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rizon Europe Calls for 2023/2024 Just ...">
            <a:extLst>
              <a:ext uri="{FF2B5EF4-FFF2-40B4-BE49-F238E27FC236}">
                <a16:creationId xmlns:a16="http://schemas.microsoft.com/office/drawing/2014/main" id="{04DC8D88-3F04-FD13-8A6E-C5B75942B4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6255" y="2091944"/>
            <a:ext cx="3152775"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3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fade">
                                      <p:cBhvr>
                                        <p:cTn id="4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F3E5-9B08-7CF5-60A9-6C90F0CAE9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C30D2B-E91F-72B2-0EB4-52EB3F4888A7}"/>
              </a:ext>
            </a:extLst>
          </p:cNvPr>
          <p:cNvSpPr>
            <a:spLocks noGrp="1"/>
          </p:cNvSpPr>
          <p:nvPr>
            <p:ph type="title"/>
          </p:nvPr>
        </p:nvSpPr>
        <p:spPr/>
        <p:txBody>
          <a:bodyPr/>
          <a:lstStyle/>
          <a:p>
            <a:pPr algn="r"/>
            <a:r>
              <a:rPr lang="en-US" dirty="0"/>
              <a:t>Industry Side</a:t>
            </a:r>
          </a:p>
        </p:txBody>
      </p:sp>
      <p:sp>
        <p:nvSpPr>
          <p:cNvPr id="5" name="Slide Number Placeholder 4">
            <a:extLst>
              <a:ext uri="{FF2B5EF4-FFF2-40B4-BE49-F238E27FC236}">
                <a16:creationId xmlns:a16="http://schemas.microsoft.com/office/drawing/2014/main" id="{E89F2B48-D375-94C2-423A-434D86D465B1}"/>
              </a:ext>
            </a:extLst>
          </p:cNvPr>
          <p:cNvSpPr>
            <a:spLocks noGrp="1"/>
          </p:cNvSpPr>
          <p:nvPr>
            <p:ph type="sldNum" sz="quarter" idx="4"/>
          </p:nvPr>
        </p:nvSpPr>
        <p:spPr/>
        <p:txBody>
          <a:bodyPr/>
          <a:lstStyle/>
          <a:p>
            <a:pPr>
              <a:defRPr/>
            </a:pPr>
            <a:fld id="{D65ACB9B-F2BC-4FE9-9640-F5E580D0F44C}" type="slidenum">
              <a:rPr lang="en-US" altLang="en-US" smtClean="0"/>
              <a:pPr>
                <a:defRPr/>
              </a:pPr>
              <a:t>4</a:t>
            </a:fld>
            <a:endParaRPr lang="en-US" altLang="en-US"/>
          </a:p>
        </p:txBody>
      </p:sp>
      <p:pic>
        <p:nvPicPr>
          <p:cNvPr id="7" name="Picture 6">
            <a:extLst>
              <a:ext uri="{FF2B5EF4-FFF2-40B4-BE49-F238E27FC236}">
                <a16:creationId xmlns:a16="http://schemas.microsoft.com/office/drawing/2014/main" id="{17A5AA05-2B6B-3129-8B84-F905F843DE5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325753" y="2704487"/>
            <a:ext cx="2866247" cy="3244350"/>
          </a:xfrm>
          <a:prstGeom prst="rect">
            <a:avLst/>
          </a:prstGeom>
        </p:spPr>
      </p:pic>
      <p:sp>
        <p:nvSpPr>
          <p:cNvPr id="6" name="Text Placeholder 2">
            <a:extLst>
              <a:ext uri="{FF2B5EF4-FFF2-40B4-BE49-F238E27FC236}">
                <a16:creationId xmlns:a16="http://schemas.microsoft.com/office/drawing/2014/main" id="{EC9E1782-8310-7CAD-39E3-F067CBF92AB8}"/>
              </a:ext>
            </a:extLst>
          </p:cNvPr>
          <p:cNvSpPr txBox="1">
            <a:spLocks/>
          </p:cNvSpPr>
          <p:nvPr/>
        </p:nvSpPr>
        <p:spPr bwMode="auto">
          <a:xfrm>
            <a:off x="3551304" y="1232400"/>
            <a:ext cx="5521862"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lnSpcReduction="10000"/>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400" b="0" i="0" u="none" kern="1200" baseline="0" dirty="0" smtClean="0">
                <a:solidFill>
                  <a:schemeClr val="tx1"/>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400" b="0" i="0" u="none" kern="1200" baseline="0" dirty="0" smtClean="0">
                <a:solidFill>
                  <a:srgbClr val="333333"/>
                </a:solidFill>
                <a:latin typeface="+mn-lt"/>
                <a:ea typeface="Calibri Light" panose="020F0302020204030204" pitchFamily="34" charset="0"/>
                <a:cs typeface="Calibri Light" panose="020F0302020204030204" pitchFamily="34" charset="0"/>
              </a:defRPr>
            </a:lvl2pPr>
            <a:lvl3pPr marL="963000" indent="0" algn="l" defTabSz="914400" rtl="0" eaLnBrk="1" latinLnBrk="0" hangingPunct="1">
              <a:lnSpc>
                <a:spcPct val="95000"/>
              </a:lnSpc>
              <a:spcBef>
                <a:spcPts val="500"/>
              </a:spcBef>
              <a:spcAft>
                <a:spcPts val="500"/>
              </a:spcAft>
              <a:buClr>
                <a:srgbClr val="6BB745"/>
              </a:buClr>
              <a:buSzPct val="100000"/>
              <a:buFont typeface="Arial" pitchFamily="34" charset="0"/>
              <a:buNone/>
              <a:defRPr kumimoji="0" lang="en-GB" sz="2400" b="0" i="0" u="none" kern="1200" baseline="0" dirty="0" smtClean="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Wingdings" panose="05000000000000000000" pitchFamily="2" charset="2"/>
              <a:buChar char="q"/>
            </a:pPr>
            <a:r>
              <a:rPr lang="en-US" dirty="0"/>
              <a:t>Reduce waste streams</a:t>
            </a:r>
          </a:p>
          <a:p>
            <a:pPr marL="342900" indent="-342900">
              <a:buFont typeface="Wingdings" panose="05000000000000000000" pitchFamily="2" charset="2"/>
              <a:buChar char="q"/>
            </a:pPr>
            <a:r>
              <a:rPr lang="en-US" dirty="0"/>
              <a:t>Increase efficiency</a:t>
            </a:r>
          </a:p>
          <a:p>
            <a:pPr marL="342900" indent="-342900">
              <a:buFont typeface="Wingdings" panose="05000000000000000000" pitchFamily="2" charset="2"/>
              <a:buChar char="q"/>
            </a:pPr>
            <a:r>
              <a:rPr lang="en-US" dirty="0"/>
              <a:t>Demonstrate a green and innovative portfolio to the society / market </a:t>
            </a:r>
          </a:p>
          <a:p>
            <a:pPr marL="342900" indent="-342900">
              <a:buFont typeface="Wingdings" panose="05000000000000000000" pitchFamily="2" charset="2"/>
              <a:buChar char="q"/>
            </a:pPr>
            <a:endParaRPr lang="en-US" dirty="0"/>
          </a:p>
          <a:p>
            <a:r>
              <a:rPr lang="en-US" b="1" dirty="0"/>
              <a:t>But most importantly</a:t>
            </a:r>
          </a:p>
          <a:p>
            <a:pPr marL="342900" indent="-342900">
              <a:buFont typeface="Wingdings" panose="05000000000000000000" pitchFamily="2" charset="2"/>
              <a:buChar char="Ø"/>
            </a:pPr>
            <a:r>
              <a:rPr lang="en-US" dirty="0"/>
              <a:t>Maintain or reduce production cost</a:t>
            </a:r>
          </a:p>
          <a:p>
            <a:pPr marL="342900" indent="-342900">
              <a:buFont typeface="Wingdings" panose="05000000000000000000" pitchFamily="2" charset="2"/>
              <a:buChar char="Ø"/>
            </a:pPr>
            <a:r>
              <a:rPr lang="en-US" dirty="0"/>
              <a:t>Deal with every-day production problems</a:t>
            </a:r>
          </a:p>
          <a:p>
            <a:pPr marL="342900" indent="-342900">
              <a:buFont typeface="Wingdings" panose="05000000000000000000" pitchFamily="2" charset="2"/>
              <a:buChar char="Ø"/>
            </a:pPr>
            <a:r>
              <a:rPr lang="en-US" b="1" dirty="0"/>
              <a:t>Achieve an incremental increase in efficiency or decrease in emissions</a:t>
            </a:r>
          </a:p>
          <a:p>
            <a:endParaRPr lang="en-US" dirty="0"/>
          </a:p>
        </p:txBody>
      </p:sp>
      <p:pic>
        <p:nvPicPr>
          <p:cNvPr id="2052" name="Picture 4" descr="What are Sustainable Development Goals (SDGs)? - Earth5R">
            <a:extLst>
              <a:ext uri="{FF2B5EF4-FFF2-40B4-BE49-F238E27FC236}">
                <a16:creationId xmlns:a16="http://schemas.microsoft.com/office/drawing/2014/main" id="{A85F68A5-EE01-C79F-39E0-E5CDE75854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183" y="1115072"/>
            <a:ext cx="3266828" cy="18792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Carbon Credit Trading Scheme 2023 by Ministry of Power: A New Era of  Sustainable Energy">
            <a:extLst>
              <a:ext uri="{FF2B5EF4-FFF2-40B4-BE49-F238E27FC236}">
                <a16:creationId xmlns:a16="http://schemas.microsoft.com/office/drawing/2014/main" id="{6660C577-DAA5-2CDD-E957-6D41D10F86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785" y="3514537"/>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55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fade">
                                      <p:cBhvr>
                                        <p:cTn id="40" dur="500"/>
                                        <p:tgtEl>
                                          <p:spTgt spid="6">
                                            <p:txEl>
                                              <p:pRg st="7" end="7"/>
                                            </p:txEl>
                                          </p:spTgt>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054"/>
                                        </p:tgtEl>
                                        <p:attrNameLst>
                                          <p:attrName>style.visibility</p:attrName>
                                        </p:attrNameLst>
                                      </p:cBhvr>
                                      <p:to>
                                        <p:strVal val="visible"/>
                                      </p:to>
                                    </p:set>
                                    <p:animEffect transition="in" filter="fade">
                                      <p:cBhvr>
                                        <p:cTn id="4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39B461-7146-032C-2F8B-07A002BBA34C}"/>
              </a:ext>
            </a:extLst>
          </p:cNvPr>
          <p:cNvSpPr>
            <a:spLocks noGrp="1"/>
          </p:cNvSpPr>
          <p:nvPr>
            <p:ph type="title"/>
          </p:nvPr>
        </p:nvSpPr>
        <p:spPr>
          <a:xfrm>
            <a:off x="333208" y="217905"/>
            <a:ext cx="11510008" cy="492443"/>
          </a:xfrm>
        </p:spPr>
        <p:txBody>
          <a:bodyPr/>
          <a:lstStyle/>
          <a:p>
            <a:r>
              <a:rPr lang="en-US" dirty="0"/>
              <a:t>The TESMET Research group</a:t>
            </a:r>
          </a:p>
        </p:txBody>
      </p:sp>
      <p:sp>
        <p:nvSpPr>
          <p:cNvPr id="5" name="Slide Number Placeholder 4">
            <a:extLst>
              <a:ext uri="{FF2B5EF4-FFF2-40B4-BE49-F238E27FC236}">
                <a16:creationId xmlns:a16="http://schemas.microsoft.com/office/drawing/2014/main" id="{621F30B1-741D-8FED-1FB5-497F332EDF10}"/>
              </a:ext>
            </a:extLst>
          </p:cNvPr>
          <p:cNvSpPr>
            <a:spLocks noGrp="1"/>
          </p:cNvSpPr>
          <p:nvPr>
            <p:ph type="sldNum" sz="quarter" idx="4"/>
          </p:nvPr>
        </p:nvSpPr>
        <p:spPr/>
        <p:txBody>
          <a:bodyPr/>
          <a:lstStyle/>
          <a:p>
            <a:pPr>
              <a:defRPr/>
            </a:pPr>
            <a:fld id="{D65ACB9B-F2BC-4FE9-9640-F5E580D0F44C}" type="slidenum">
              <a:rPr lang="en-US" altLang="en-US" smtClean="0"/>
              <a:pPr>
                <a:defRPr/>
              </a:pPr>
              <a:t>5</a:t>
            </a:fld>
            <a:endParaRPr lang="en-US" altLang="en-US"/>
          </a:p>
        </p:txBody>
      </p:sp>
      <p:pic>
        <p:nvPicPr>
          <p:cNvPr id="7" name="Picture 6">
            <a:extLst>
              <a:ext uri="{FF2B5EF4-FFF2-40B4-BE49-F238E27FC236}">
                <a16:creationId xmlns:a16="http://schemas.microsoft.com/office/drawing/2014/main" id="{9EA3144D-980A-C3DA-7B69-F0903C2AD3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12193" y="2575340"/>
            <a:ext cx="7893934" cy="3296224"/>
          </a:xfrm>
          <a:prstGeom prst="rect">
            <a:avLst/>
          </a:prstGeom>
        </p:spPr>
      </p:pic>
      <p:sp>
        <p:nvSpPr>
          <p:cNvPr id="9" name="TextBox 8">
            <a:extLst>
              <a:ext uri="{FF2B5EF4-FFF2-40B4-BE49-F238E27FC236}">
                <a16:creationId xmlns:a16="http://schemas.microsoft.com/office/drawing/2014/main" id="{0F116B9B-0804-711F-76F7-819381AAE840}"/>
              </a:ext>
            </a:extLst>
          </p:cNvPr>
          <p:cNvSpPr txBox="1"/>
          <p:nvPr/>
        </p:nvSpPr>
        <p:spPr>
          <a:xfrm>
            <a:off x="7650605" y="6307860"/>
            <a:ext cx="6097248" cy="369332"/>
          </a:xfrm>
          <a:prstGeom prst="rect">
            <a:avLst/>
          </a:prstGeom>
          <a:noFill/>
        </p:spPr>
        <p:txBody>
          <a:bodyPr wrap="square">
            <a:spAutoFit/>
          </a:bodyPr>
          <a:lstStyle/>
          <a:p>
            <a:r>
              <a:rPr lang="en-US" dirty="0"/>
              <a:t>https://tesmet.gr/</a:t>
            </a:r>
          </a:p>
        </p:txBody>
      </p:sp>
      <p:pic>
        <p:nvPicPr>
          <p:cNvPr id="4098" name="Picture 2" descr="Horizon Europe and the Green Deal - webLyzard technology">
            <a:extLst>
              <a:ext uri="{FF2B5EF4-FFF2-40B4-BE49-F238E27FC236}">
                <a16:creationId xmlns:a16="http://schemas.microsoft.com/office/drawing/2014/main" id="{F81C2EDF-14A6-EC41-A6CC-8DBAE86694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93336" y="5111915"/>
            <a:ext cx="579071" cy="5450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IT RawMaterials | LinkedIn">
            <a:extLst>
              <a:ext uri="{FF2B5EF4-FFF2-40B4-BE49-F238E27FC236}">
                <a16:creationId xmlns:a16="http://schemas.microsoft.com/office/drawing/2014/main" id="{677C9D36-6025-4294-8D88-86C8FCCE9F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31630" y="5111915"/>
            <a:ext cx="582948" cy="54797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orizon-2020-logo - M2i - Materials innovation institute">
            <a:extLst>
              <a:ext uri="{FF2B5EF4-FFF2-40B4-BE49-F238E27FC236}">
                <a16:creationId xmlns:a16="http://schemas.microsoft.com/office/drawing/2014/main" id="{17A490EE-D3BB-863E-70F1-274820C287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80381" y="5078907"/>
            <a:ext cx="1226695" cy="6139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in a black jacket&#10;&#10;Description automatically generated">
            <a:extLst>
              <a:ext uri="{FF2B5EF4-FFF2-40B4-BE49-F238E27FC236}">
                <a16:creationId xmlns:a16="http://schemas.microsoft.com/office/drawing/2014/main" id="{242908C0-8BC6-D685-DDA5-FCB994981C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9645" y="4692011"/>
            <a:ext cx="1076871" cy="1076871"/>
          </a:xfrm>
          <a:prstGeom prst="rect">
            <a:avLst/>
          </a:prstGeom>
        </p:spPr>
      </p:pic>
      <p:pic>
        <p:nvPicPr>
          <p:cNvPr id="14" name="Picture 13" descr="A person with a beard and glasses smiling&#10;&#10;Description automatically generated">
            <a:extLst>
              <a:ext uri="{FF2B5EF4-FFF2-40B4-BE49-F238E27FC236}">
                <a16:creationId xmlns:a16="http://schemas.microsoft.com/office/drawing/2014/main" id="{EF015951-D82B-4605-15A7-1901B004F2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3387" y="1027984"/>
            <a:ext cx="1093626" cy="1093626"/>
          </a:xfrm>
          <a:prstGeom prst="rect">
            <a:avLst/>
          </a:prstGeom>
        </p:spPr>
      </p:pic>
      <p:pic>
        <p:nvPicPr>
          <p:cNvPr id="16" name="Picture 15" descr="A person with brown hair wearing a black jacket&#10;&#10;Description automatically generated">
            <a:extLst>
              <a:ext uri="{FF2B5EF4-FFF2-40B4-BE49-F238E27FC236}">
                <a16:creationId xmlns:a16="http://schemas.microsoft.com/office/drawing/2014/main" id="{4CABED85-80F5-2508-7C1D-3485A5D951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1026" y="4737706"/>
            <a:ext cx="1067732" cy="1031176"/>
          </a:xfrm>
          <a:prstGeom prst="rect">
            <a:avLst/>
          </a:prstGeom>
        </p:spPr>
      </p:pic>
      <p:pic>
        <p:nvPicPr>
          <p:cNvPr id="18" name="Picture 17" descr="A person with long hair wearing a black shirt&#10;&#10;Description automatically generated">
            <a:extLst>
              <a:ext uri="{FF2B5EF4-FFF2-40B4-BE49-F238E27FC236}">
                <a16:creationId xmlns:a16="http://schemas.microsoft.com/office/drawing/2014/main" id="{90F3772B-4A89-FCAE-1473-02EA77D52D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27879" y="3457225"/>
            <a:ext cx="1109619" cy="1109619"/>
          </a:xfrm>
          <a:prstGeom prst="rect">
            <a:avLst/>
          </a:prstGeom>
        </p:spPr>
      </p:pic>
      <p:pic>
        <p:nvPicPr>
          <p:cNvPr id="20" name="Picture 19" descr="A person with long brown hair&#10;&#10;Description automatically generated">
            <a:extLst>
              <a:ext uri="{FF2B5EF4-FFF2-40B4-BE49-F238E27FC236}">
                <a16:creationId xmlns:a16="http://schemas.microsoft.com/office/drawing/2014/main" id="{C66AEBE3-F11A-D22C-37E6-4C1587C12B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91268" y="3543847"/>
            <a:ext cx="1093626" cy="1093626"/>
          </a:xfrm>
          <a:prstGeom prst="rect">
            <a:avLst/>
          </a:prstGeom>
        </p:spPr>
      </p:pic>
      <p:pic>
        <p:nvPicPr>
          <p:cNvPr id="22" name="Picture 21" descr="A person in a black shirt&#10;&#10;Description automatically generated">
            <a:extLst>
              <a:ext uri="{FF2B5EF4-FFF2-40B4-BE49-F238E27FC236}">
                <a16:creationId xmlns:a16="http://schemas.microsoft.com/office/drawing/2014/main" id="{1AB3DD9B-102E-29E2-C0DC-C8EC78EE6B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68495" y="2299801"/>
            <a:ext cx="1149221" cy="1149221"/>
          </a:xfrm>
          <a:prstGeom prst="rect">
            <a:avLst/>
          </a:prstGeom>
        </p:spPr>
      </p:pic>
      <p:pic>
        <p:nvPicPr>
          <p:cNvPr id="24" name="Picture 23" descr="A person with long hair wearing a black shirt&#10;&#10;Description automatically generated">
            <a:extLst>
              <a:ext uri="{FF2B5EF4-FFF2-40B4-BE49-F238E27FC236}">
                <a16:creationId xmlns:a16="http://schemas.microsoft.com/office/drawing/2014/main" id="{0DBBC01D-7786-67BB-E0CB-A9FEBB0813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7323" y="4701911"/>
            <a:ext cx="1057070" cy="1057070"/>
          </a:xfrm>
          <a:prstGeom prst="rect">
            <a:avLst/>
          </a:prstGeom>
        </p:spPr>
      </p:pic>
      <p:pic>
        <p:nvPicPr>
          <p:cNvPr id="26" name="Picture 25" descr="A person with long hair and a necklace&#10;&#10;Description automatically generated">
            <a:extLst>
              <a:ext uri="{FF2B5EF4-FFF2-40B4-BE49-F238E27FC236}">
                <a16:creationId xmlns:a16="http://schemas.microsoft.com/office/drawing/2014/main" id="{FDC459F0-FC15-848F-E96E-5CF59B4237F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61210" y="3610903"/>
            <a:ext cx="1012899" cy="1012137"/>
          </a:xfrm>
          <a:prstGeom prst="rect">
            <a:avLst/>
          </a:prstGeom>
        </p:spPr>
      </p:pic>
      <p:pic>
        <p:nvPicPr>
          <p:cNvPr id="28" name="Picture 27" descr="A person with long hair wearing a black shirt&#10;&#10;Description automatically generated">
            <a:extLst>
              <a:ext uri="{FF2B5EF4-FFF2-40B4-BE49-F238E27FC236}">
                <a16:creationId xmlns:a16="http://schemas.microsoft.com/office/drawing/2014/main" id="{B186927D-2E1C-E264-2EED-0CCE85CB96B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73626" y="2318151"/>
            <a:ext cx="1105049" cy="1105049"/>
          </a:xfrm>
          <a:prstGeom prst="rect">
            <a:avLst/>
          </a:prstGeom>
        </p:spPr>
      </p:pic>
      <p:pic>
        <p:nvPicPr>
          <p:cNvPr id="30" name="Picture 29" descr="A person wearing glasses and a blue shirt&#10;&#10;Description automatically generated">
            <a:extLst>
              <a:ext uri="{FF2B5EF4-FFF2-40B4-BE49-F238E27FC236}">
                <a16:creationId xmlns:a16="http://schemas.microsoft.com/office/drawing/2014/main" id="{8BFF457D-AEFA-032D-E443-A3C57DD9BAD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2764" y="1051795"/>
            <a:ext cx="969489" cy="969489"/>
          </a:xfrm>
          <a:prstGeom prst="rect">
            <a:avLst/>
          </a:prstGeom>
        </p:spPr>
      </p:pic>
      <p:pic>
        <p:nvPicPr>
          <p:cNvPr id="32" name="Picture 31" descr="A person in a red shirt&#10;&#10;Description automatically generated">
            <a:extLst>
              <a:ext uri="{FF2B5EF4-FFF2-40B4-BE49-F238E27FC236}">
                <a16:creationId xmlns:a16="http://schemas.microsoft.com/office/drawing/2014/main" id="{F15D2E9B-02BA-F52D-0DBA-B0685B087A4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3331" y="2271328"/>
            <a:ext cx="1128659" cy="1127897"/>
          </a:xfrm>
          <a:prstGeom prst="rect">
            <a:avLst/>
          </a:prstGeom>
        </p:spPr>
      </p:pic>
      <p:sp>
        <p:nvSpPr>
          <p:cNvPr id="33" name="Text Placeholder 2">
            <a:extLst>
              <a:ext uri="{FF2B5EF4-FFF2-40B4-BE49-F238E27FC236}">
                <a16:creationId xmlns:a16="http://schemas.microsoft.com/office/drawing/2014/main" id="{A755AF1C-FFF7-E0A4-1B1C-580BA92C2A76}"/>
              </a:ext>
            </a:extLst>
          </p:cNvPr>
          <p:cNvSpPr txBox="1">
            <a:spLocks/>
          </p:cNvSpPr>
          <p:nvPr/>
        </p:nvSpPr>
        <p:spPr bwMode="auto">
          <a:xfrm>
            <a:off x="8866682" y="1474471"/>
            <a:ext cx="3239445" cy="1093626"/>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ctr" anchorCtr="0">
            <a:normAutofit fontScale="77500" lnSpcReduction="20000"/>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400" b="0" i="0" u="none" kern="1200" baseline="0" dirty="0" smtClean="0">
                <a:solidFill>
                  <a:schemeClr val="tx1"/>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400" b="0" i="0" u="none" kern="1200" baseline="0" dirty="0" smtClean="0">
                <a:solidFill>
                  <a:srgbClr val="333333"/>
                </a:solidFill>
                <a:latin typeface="+mn-lt"/>
                <a:ea typeface="Calibri Light" panose="020F0302020204030204" pitchFamily="34" charset="0"/>
                <a:cs typeface="Calibri Light" panose="020F0302020204030204" pitchFamily="34" charset="0"/>
              </a:defRPr>
            </a:lvl2pPr>
            <a:lvl3pPr marL="963000" indent="0" algn="l" defTabSz="914400" rtl="0" eaLnBrk="1" latinLnBrk="0" hangingPunct="1">
              <a:lnSpc>
                <a:spcPct val="95000"/>
              </a:lnSpc>
              <a:spcBef>
                <a:spcPts val="500"/>
              </a:spcBef>
              <a:spcAft>
                <a:spcPts val="500"/>
              </a:spcAft>
              <a:buClr>
                <a:srgbClr val="6BB745"/>
              </a:buClr>
              <a:buSzPct val="100000"/>
              <a:buFont typeface="Arial" pitchFamily="34" charset="0"/>
              <a:buNone/>
              <a:defRPr kumimoji="0" lang="en-GB" sz="2400" b="0" i="0" u="none" kern="1200" baseline="0" dirty="0" smtClean="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i="1" dirty="0"/>
              <a:t>A group within NTUA’s Laboratory of Metallurgy, headed by Prof Dimitrios Panias, with more than 15 researchers surviving exclusively from Research projects, public and private.</a:t>
            </a:r>
          </a:p>
        </p:txBody>
      </p:sp>
      <p:pic>
        <p:nvPicPr>
          <p:cNvPr id="2" name="Picture 2">
            <a:extLst>
              <a:ext uri="{FF2B5EF4-FFF2-40B4-BE49-F238E27FC236}">
                <a16:creationId xmlns:a16="http://schemas.microsoft.com/office/drawing/2014/main" id="{2ED02835-21D0-1CEF-D337-FD07B253F97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212193" y="1552619"/>
            <a:ext cx="4456833" cy="775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360098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EA2F1-D6EA-05B7-E296-DB478158BD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2C9D72-4C15-71ED-983A-686F25ACE2E4}"/>
              </a:ext>
            </a:extLst>
          </p:cNvPr>
          <p:cNvSpPr>
            <a:spLocks noGrp="1"/>
          </p:cNvSpPr>
          <p:nvPr>
            <p:ph type="title"/>
          </p:nvPr>
        </p:nvSpPr>
        <p:spPr/>
        <p:txBody>
          <a:bodyPr/>
          <a:lstStyle/>
          <a:p>
            <a:r>
              <a:rPr lang="en-US" dirty="0"/>
              <a:t>Research Side</a:t>
            </a:r>
          </a:p>
        </p:txBody>
      </p:sp>
      <p:sp>
        <p:nvSpPr>
          <p:cNvPr id="5" name="Slide Number Placeholder 4">
            <a:extLst>
              <a:ext uri="{FF2B5EF4-FFF2-40B4-BE49-F238E27FC236}">
                <a16:creationId xmlns:a16="http://schemas.microsoft.com/office/drawing/2014/main" id="{DAFF5216-176A-DC0A-1341-0CE0BD1F8BFB}"/>
              </a:ext>
            </a:extLst>
          </p:cNvPr>
          <p:cNvSpPr>
            <a:spLocks noGrp="1"/>
          </p:cNvSpPr>
          <p:nvPr>
            <p:ph type="sldNum" sz="quarter" idx="4"/>
          </p:nvPr>
        </p:nvSpPr>
        <p:spPr/>
        <p:txBody>
          <a:bodyPr/>
          <a:lstStyle/>
          <a:p>
            <a:pPr>
              <a:defRPr/>
            </a:pPr>
            <a:fld id="{D65ACB9B-F2BC-4FE9-9640-F5E580D0F44C}" type="slidenum">
              <a:rPr lang="en-US" altLang="en-US" smtClean="0"/>
              <a:pPr>
                <a:defRPr/>
              </a:pPr>
              <a:t>6</a:t>
            </a:fld>
            <a:endParaRPr lang="en-US" altLang="en-US"/>
          </a:p>
        </p:txBody>
      </p:sp>
      <p:pic>
        <p:nvPicPr>
          <p:cNvPr id="7" name="Picture 6">
            <a:extLst>
              <a:ext uri="{FF2B5EF4-FFF2-40B4-BE49-F238E27FC236}">
                <a16:creationId xmlns:a16="http://schemas.microsoft.com/office/drawing/2014/main" id="{D643E2EA-7E07-098E-AFBD-19663AFA20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790872" cy="6858000"/>
          </a:xfrm>
          <a:prstGeom prst="rect">
            <a:avLst/>
          </a:prstGeom>
        </p:spPr>
      </p:pic>
      <p:pic>
        <p:nvPicPr>
          <p:cNvPr id="3205" name="Picture 3204">
            <a:extLst>
              <a:ext uri="{FF2B5EF4-FFF2-40B4-BE49-F238E27FC236}">
                <a16:creationId xmlns:a16="http://schemas.microsoft.com/office/drawing/2014/main" id="{01B84EC9-7B9C-B5E7-13E2-45F04C920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3432" y="0"/>
            <a:ext cx="3500358" cy="6858000"/>
          </a:xfrm>
          <a:prstGeom prst="rect">
            <a:avLst/>
          </a:prstGeom>
        </p:spPr>
      </p:pic>
      <p:sp>
        <p:nvSpPr>
          <p:cNvPr id="3207" name="Text Placeholder 2">
            <a:extLst>
              <a:ext uri="{FF2B5EF4-FFF2-40B4-BE49-F238E27FC236}">
                <a16:creationId xmlns:a16="http://schemas.microsoft.com/office/drawing/2014/main" id="{CA699589-952D-832D-F938-EE64A5EFDC3A}"/>
              </a:ext>
            </a:extLst>
          </p:cNvPr>
          <p:cNvSpPr>
            <a:spLocks noGrp="1"/>
          </p:cNvSpPr>
          <p:nvPr>
            <p:ph type="body" sz="quarter" idx="17"/>
          </p:nvPr>
        </p:nvSpPr>
        <p:spPr>
          <a:xfrm>
            <a:off x="4123987" y="1102485"/>
            <a:ext cx="4191132" cy="4393098"/>
          </a:xfrm>
        </p:spPr>
        <p:txBody>
          <a:bodyPr>
            <a:normAutofit fontScale="77500" lnSpcReduction="20000"/>
          </a:bodyPr>
          <a:lstStyle/>
          <a:p>
            <a:pPr marL="342900" indent="-342900">
              <a:buFont typeface="Wingdings" panose="05000000000000000000" pitchFamily="2" charset="2"/>
              <a:buChar char="q"/>
            </a:pPr>
            <a:r>
              <a:rPr lang="en-US" dirty="0"/>
              <a:t>Novel sustainable routes for production of base metals like Fe, Al, Si and  CRMs like REE, Sc, Ga and others</a:t>
            </a:r>
          </a:p>
          <a:p>
            <a:pPr marL="342900" indent="-342900">
              <a:buFont typeface="Wingdings" panose="05000000000000000000" pitchFamily="2" charset="2"/>
              <a:buChar char="q"/>
            </a:pPr>
            <a:r>
              <a:rPr lang="en-US" dirty="0"/>
              <a:t>Decarbonization</a:t>
            </a:r>
          </a:p>
          <a:p>
            <a:pPr marL="990900" lvl="1" indent="-342900">
              <a:buFont typeface="Wingdings" panose="05000000000000000000" pitchFamily="2" charset="2"/>
              <a:buChar char="q"/>
            </a:pPr>
            <a:r>
              <a:rPr lang="en-US" dirty="0"/>
              <a:t>Electrometallurgy</a:t>
            </a:r>
          </a:p>
          <a:p>
            <a:pPr marL="990900" lvl="1" indent="-342900">
              <a:buFont typeface="Wingdings" panose="05000000000000000000" pitchFamily="2" charset="2"/>
              <a:buChar char="q"/>
            </a:pPr>
            <a:r>
              <a:rPr lang="en-US" dirty="0"/>
              <a:t>H2 Metallurgy</a:t>
            </a:r>
          </a:p>
          <a:p>
            <a:pPr marL="990900" lvl="1" indent="-342900">
              <a:buFont typeface="Wingdings" panose="05000000000000000000" pitchFamily="2" charset="2"/>
              <a:buChar char="q"/>
            </a:pPr>
            <a:r>
              <a:rPr lang="en-US" dirty="0"/>
              <a:t>Aluminothermic reduction</a:t>
            </a:r>
          </a:p>
          <a:p>
            <a:pPr marL="342900" indent="-342900">
              <a:buFont typeface="Wingdings" panose="05000000000000000000" pitchFamily="2" charset="2"/>
              <a:buChar char="q"/>
            </a:pPr>
            <a:r>
              <a:rPr lang="en-US" dirty="0"/>
              <a:t>Low grade ores (bauxites, Manganese, REEs) </a:t>
            </a:r>
          </a:p>
          <a:p>
            <a:pPr marL="342900" indent="-342900">
              <a:buFont typeface="Wingdings" panose="05000000000000000000" pitchFamily="2" charset="2"/>
              <a:buChar char="q"/>
            </a:pPr>
            <a:r>
              <a:rPr lang="en-US" dirty="0"/>
              <a:t>Industrial by-product valorization like Bauxite Residue, EAF dusts, Copper slags</a:t>
            </a:r>
          </a:p>
          <a:p>
            <a:pPr marL="990900" lvl="1" indent="-342900">
              <a:buFont typeface="Wingdings" panose="05000000000000000000" pitchFamily="2" charset="2"/>
              <a:buChar char="q"/>
            </a:pPr>
            <a:r>
              <a:rPr lang="en-US" dirty="0"/>
              <a:t>Metal / CRM extraction</a:t>
            </a:r>
          </a:p>
          <a:p>
            <a:pPr marL="990900" lvl="1" indent="-342900">
              <a:buFont typeface="Wingdings" panose="05000000000000000000" pitchFamily="2" charset="2"/>
              <a:buChar char="q"/>
            </a:pPr>
            <a:r>
              <a:rPr lang="en-US" dirty="0"/>
              <a:t>SCM production</a:t>
            </a:r>
          </a:p>
          <a:p>
            <a:pPr marL="342900" indent="-342900">
              <a:buFont typeface="Wingdings" panose="05000000000000000000" pitchFamily="2" charset="2"/>
              <a:buChar char="q"/>
            </a:pPr>
            <a:endParaRPr lang="en-US" dirty="0"/>
          </a:p>
        </p:txBody>
      </p:sp>
      <p:sp>
        <p:nvSpPr>
          <p:cNvPr id="3208" name="Title 3">
            <a:extLst>
              <a:ext uri="{FF2B5EF4-FFF2-40B4-BE49-F238E27FC236}">
                <a16:creationId xmlns:a16="http://schemas.microsoft.com/office/drawing/2014/main" id="{55FD852B-AD9D-1B67-46F3-373ACB46F220}"/>
              </a:ext>
            </a:extLst>
          </p:cNvPr>
          <p:cNvSpPr txBox="1">
            <a:spLocks/>
          </p:cNvSpPr>
          <p:nvPr/>
        </p:nvSpPr>
        <p:spPr>
          <a:xfrm>
            <a:off x="3941134" y="187377"/>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r>
              <a:rPr lang="en-US" sz="3200" dirty="0"/>
              <a:t>The TESMET Research group</a:t>
            </a:r>
          </a:p>
        </p:txBody>
      </p:sp>
    </p:spTree>
    <p:extLst>
      <p:ext uri="{BB962C8B-B14F-4D97-AF65-F5344CB8AC3E}">
        <p14:creationId xmlns:p14="http://schemas.microsoft.com/office/powerpoint/2010/main" val="2111614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B63A5D2-1480-678B-FD81-94862CA32E9B}"/>
              </a:ext>
            </a:extLst>
          </p:cNvPr>
          <p:cNvSpPr>
            <a:spLocks noGrp="1"/>
          </p:cNvSpPr>
          <p:nvPr>
            <p:ph type="pic" sz="quarter" idx="15"/>
          </p:nvPr>
        </p:nvSpPr>
        <p:spPr/>
        <p:txBody>
          <a:bodyPr/>
          <a:lstStyle/>
          <a:p>
            <a:endParaRPr lang="en-US"/>
          </a:p>
        </p:txBody>
      </p:sp>
      <p:sp>
        <p:nvSpPr>
          <p:cNvPr id="3" name="Text Placeholder 2">
            <a:extLst>
              <a:ext uri="{FF2B5EF4-FFF2-40B4-BE49-F238E27FC236}">
                <a16:creationId xmlns:a16="http://schemas.microsoft.com/office/drawing/2014/main" id="{23906C75-704B-26FB-9D52-ABBD046C35EB}"/>
              </a:ext>
            </a:extLst>
          </p:cNvPr>
          <p:cNvSpPr>
            <a:spLocks noGrp="1"/>
          </p:cNvSpPr>
          <p:nvPr>
            <p:ph type="body" sz="quarter" idx="17"/>
          </p:nvPr>
        </p:nvSpPr>
        <p:spPr>
          <a:xfrm>
            <a:off x="296145" y="1193110"/>
            <a:ext cx="2633180" cy="3927218"/>
          </a:xfrm>
        </p:spPr>
        <p:txBody>
          <a:bodyPr>
            <a:normAutofit/>
          </a:bodyPr>
          <a:lstStyle/>
          <a:p>
            <a:pPr marL="457200" indent="-457200">
              <a:buFont typeface="Wingdings" panose="05000000000000000000" pitchFamily="2" charset="2"/>
              <a:buChar char="q"/>
            </a:pPr>
            <a:r>
              <a:rPr lang="en-US" sz="2000" dirty="0"/>
              <a:t>METLEN Energy &amp; Metals, developed the </a:t>
            </a:r>
            <a:r>
              <a:rPr lang="en-US" sz="2000" i="1" dirty="0"/>
              <a:t>Research and Sustainable Development Activity</a:t>
            </a:r>
            <a:r>
              <a:rPr lang="en-US" sz="2000" dirty="0"/>
              <a:t> to perform industrial pilots for EU-funded and own projects</a:t>
            </a:r>
          </a:p>
        </p:txBody>
      </p:sp>
      <p:sp>
        <p:nvSpPr>
          <p:cNvPr id="4" name="Title 3">
            <a:extLst>
              <a:ext uri="{FF2B5EF4-FFF2-40B4-BE49-F238E27FC236}">
                <a16:creationId xmlns:a16="http://schemas.microsoft.com/office/drawing/2014/main" id="{E97DD208-67F9-8E0F-D009-484C16063634}"/>
              </a:ext>
            </a:extLst>
          </p:cNvPr>
          <p:cNvSpPr>
            <a:spLocks noGrp="1"/>
          </p:cNvSpPr>
          <p:nvPr>
            <p:ph type="title"/>
          </p:nvPr>
        </p:nvSpPr>
        <p:spPr/>
        <p:txBody>
          <a:bodyPr/>
          <a:lstStyle/>
          <a:p>
            <a:r>
              <a:rPr lang="en-US" dirty="0"/>
              <a:t>METLEN’s Industrial pilots</a:t>
            </a:r>
          </a:p>
        </p:txBody>
      </p:sp>
      <p:sp>
        <p:nvSpPr>
          <p:cNvPr id="5" name="Slide Number Placeholder 4">
            <a:extLst>
              <a:ext uri="{FF2B5EF4-FFF2-40B4-BE49-F238E27FC236}">
                <a16:creationId xmlns:a16="http://schemas.microsoft.com/office/drawing/2014/main" id="{1CF3235C-B8A3-E78F-A713-DCA952991E94}"/>
              </a:ext>
            </a:extLst>
          </p:cNvPr>
          <p:cNvSpPr>
            <a:spLocks noGrp="1"/>
          </p:cNvSpPr>
          <p:nvPr>
            <p:ph type="sldNum" sz="quarter" idx="4"/>
          </p:nvPr>
        </p:nvSpPr>
        <p:spPr/>
        <p:txBody>
          <a:bodyPr/>
          <a:lstStyle/>
          <a:p>
            <a:pPr>
              <a:defRPr/>
            </a:pPr>
            <a:fld id="{D65ACB9B-F2BC-4FE9-9640-F5E580D0F44C}" type="slidenum">
              <a:rPr lang="en-US" altLang="en-US" smtClean="0"/>
              <a:pPr>
                <a:defRPr/>
              </a:pPr>
              <a:t>7</a:t>
            </a:fld>
            <a:endParaRPr lang="en-US" altLang="en-US"/>
          </a:p>
        </p:txBody>
      </p:sp>
      <p:pic>
        <p:nvPicPr>
          <p:cNvPr id="6" name="Picture 5">
            <a:extLst>
              <a:ext uri="{FF2B5EF4-FFF2-40B4-BE49-F238E27FC236}">
                <a16:creationId xmlns:a16="http://schemas.microsoft.com/office/drawing/2014/main" id="{9B96FDDE-F547-5358-4041-B35A5559FE82}"/>
              </a:ext>
            </a:extLst>
          </p:cNvPr>
          <p:cNvPicPr>
            <a:picLocks noChangeAspect="1"/>
          </p:cNvPicPr>
          <p:nvPr/>
        </p:nvPicPr>
        <p:blipFill>
          <a:blip r:embed="rId2"/>
          <a:stretch>
            <a:fillRect/>
          </a:stretch>
        </p:blipFill>
        <p:spPr>
          <a:xfrm>
            <a:off x="3052692" y="1193110"/>
            <a:ext cx="8197004" cy="4392836"/>
          </a:xfrm>
          <a:prstGeom prst="rect">
            <a:avLst/>
          </a:prstGeom>
        </p:spPr>
      </p:pic>
      <p:pic>
        <p:nvPicPr>
          <p:cNvPr id="7" name="Picture 6">
            <a:extLst>
              <a:ext uri="{FF2B5EF4-FFF2-40B4-BE49-F238E27FC236}">
                <a16:creationId xmlns:a16="http://schemas.microsoft.com/office/drawing/2014/main" id="{3364001D-002F-C263-983C-895A36F4BCE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7512" y="4074869"/>
            <a:ext cx="2261445" cy="1653991"/>
          </a:xfrm>
          <a:prstGeom prst="rect">
            <a:avLst/>
          </a:prstGeom>
        </p:spPr>
      </p:pic>
      <p:pic>
        <p:nvPicPr>
          <p:cNvPr id="8" name="Picture 7" descr="A logo with text on it&#10;&#10;Description automatically generated">
            <a:extLst>
              <a:ext uri="{FF2B5EF4-FFF2-40B4-BE49-F238E27FC236}">
                <a16:creationId xmlns:a16="http://schemas.microsoft.com/office/drawing/2014/main" id="{B4A5E0E8-F00F-E4C4-4CAD-8C2CA08204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54510" y="80434"/>
            <a:ext cx="1996494" cy="886685"/>
          </a:xfrm>
          <a:prstGeom prst="rect">
            <a:avLst/>
          </a:prstGeom>
        </p:spPr>
      </p:pic>
    </p:spTree>
    <p:extLst>
      <p:ext uri="{BB962C8B-B14F-4D97-AF65-F5344CB8AC3E}">
        <p14:creationId xmlns:p14="http://schemas.microsoft.com/office/powerpoint/2010/main" val="3322741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677D4-E25B-03B5-8A05-4677715F948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45CA35-18E8-80DE-3192-3C626268C2A5}"/>
              </a:ext>
            </a:extLst>
          </p:cNvPr>
          <p:cNvSpPr>
            <a:spLocks noGrp="1"/>
          </p:cNvSpPr>
          <p:nvPr>
            <p:ph type="sldNum" sz="quarter" idx="4"/>
          </p:nvPr>
        </p:nvSpPr>
        <p:spPr/>
        <p:txBody>
          <a:bodyPr/>
          <a:lstStyle/>
          <a:p>
            <a:pPr>
              <a:defRPr/>
            </a:pPr>
            <a:fld id="{D65ACB9B-F2BC-4FE9-9640-F5E580D0F44C}" type="slidenum">
              <a:rPr lang="en-US" altLang="en-US" smtClean="0"/>
              <a:pPr>
                <a:defRPr/>
              </a:pPr>
              <a:t>8</a:t>
            </a:fld>
            <a:endParaRPr lang="en-US" altLang="en-US"/>
          </a:p>
        </p:txBody>
      </p:sp>
      <p:pic>
        <p:nvPicPr>
          <p:cNvPr id="7" name="Picture 6">
            <a:extLst>
              <a:ext uri="{FF2B5EF4-FFF2-40B4-BE49-F238E27FC236}">
                <a16:creationId xmlns:a16="http://schemas.microsoft.com/office/drawing/2014/main" id="{0CCB14F8-AF40-5FE9-E21E-6FD4467B5839}"/>
              </a:ext>
            </a:extLst>
          </p:cNvPr>
          <p:cNvPicPr>
            <a:picLocks noChangeAspect="1"/>
          </p:cNvPicPr>
          <p:nvPr/>
        </p:nvPicPr>
        <p:blipFill>
          <a:blip r:embed="rId2"/>
          <a:stretch>
            <a:fillRect/>
          </a:stretch>
        </p:blipFill>
        <p:spPr>
          <a:xfrm>
            <a:off x="126790" y="1166110"/>
            <a:ext cx="9287935" cy="4705454"/>
          </a:xfrm>
          <a:prstGeom prst="rect">
            <a:avLst/>
          </a:prstGeom>
        </p:spPr>
      </p:pic>
      <p:sp>
        <p:nvSpPr>
          <p:cNvPr id="10" name="Title 3">
            <a:extLst>
              <a:ext uri="{FF2B5EF4-FFF2-40B4-BE49-F238E27FC236}">
                <a16:creationId xmlns:a16="http://schemas.microsoft.com/office/drawing/2014/main" id="{E30778E0-022B-941C-E180-EA085AD6FD3A}"/>
              </a:ext>
            </a:extLst>
          </p:cNvPr>
          <p:cNvSpPr>
            <a:spLocks noGrp="1"/>
          </p:cNvSpPr>
          <p:nvPr>
            <p:ph type="title"/>
          </p:nvPr>
        </p:nvSpPr>
        <p:spPr>
          <a:xfrm>
            <a:off x="340996" y="365474"/>
            <a:ext cx="11510008" cy="492443"/>
          </a:xfrm>
        </p:spPr>
        <p:txBody>
          <a:bodyPr/>
          <a:lstStyle/>
          <a:p>
            <a:r>
              <a:rPr lang="en-US" dirty="0"/>
              <a:t>METLEN’s Industrial pilots</a:t>
            </a:r>
          </a:p>
        </p:txBody>
      </p:sp>
      <p:sp>
        <p:nvSpPr>
          <p:cNvPr id="11" name="Text Placeholder 2">
            <a:extLst>
              <a:ext uri="{FF2B5EF4-FFF2-40B4-BE49-F238E27FC236}">
                <a16:creationId xmlns:a16="http://schemas.microsoft.com/office/drawing/2014/main" id="{85934F8D-48FF-0CD7-EF20-ABB5D1581BA2}"/>
              </a:ext>
            </a:extLst>
          </p:cNvPr>
          <p:cNvSpPr>
            <a:spLocks noGrp="1"/>
          </p:cNvSpPr>
          <p:nvPr>
            <p:ph type="body" sz="quarter" idx="17"/>
          </p:nvPr>
        </p:nvSpPr>
        <p:spPr>
          <a:xfrm>
            <a:off x="9475376" y="1277306"/>
            <a:ext cx="2392774" cy="3927218"/>
          </a:xfrm>
        </p:spPr>
        <p:txBody>
          <a:bodyPr>
            <a:normAutofit/>
          </a:bodyPr>
          <a:lstStyle/>
          <a:p>
            <a:pPr marL="457200" indent="-457200">
              <a:buFont typeface="Wingdings" panose="05000000000000000000" pitchFamily="2" charset="2"/>
              <a:buChar char="q"/>
            </a:pPr>
            <a:r>
              <a:rPr lang="en-US" sz="2000" dirty="0"/>
              <a:t>Technologies developed at </a:t>
            </a:r>
            <a:r>
              <a:rPr lang="en-US" sz="2000" b="1" dirty="0"/>
              <a:t>TESMET</a:t>
            </a:r>
            <a:r>
              <a:rPr lang="en-US" sz="2000" dirty="0"/>
              <a:t> and other labs were piloted within the premises of </a:t>
            </a:r>
            <a:r>
              <a:rPr lang="en-US" sz="2000" b="1" dirty="0"/>
              <a:t>METLEN</a:t>
            </a:r>
            <a:r>
              <a:rPr lang="en-US" sz="2000" dirty="0"/>
              <a:t>, producing products and reliable mass &amp; energy data. </a:t>
            </a:r>
          </a:p>
          <a:p>
            <a:pPr marL="457200" indent="-457200">
              <a:buFont typeface="Wingdings" panose="05000000000000000000" pitchFamily="2" charset="2"/>
              <a:buChar char="q"/>
            </a:pPr>
            <a:endParaRPr lang="en-US" sz="2000" dirty="0"/>
          </a:p>
        </p:txBody>
      </p:sp>
      <p:pic>
        <p:nvPicPr>
          <p:cNvPr id="13" name="Picture 12" descr="A logo with text on it&#10;&#10;Description automatically generated">
            <a:extLst>
              <a:ext uri="{FF2B5EF4-FFF2-40B4-BE49-F238E27FC236}">
                <a16:creationId xmlns:a16="http://schemas.microsoft.com/office/drawing/2014/main" id="{3719791A-0B1A-2F32-5FE7-3FEC947CA1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4510" y="99751"/>
            <a:ext cx="1996494" cy="886685"/>
          </a:xfrm>
          <a:prstGeom prst="rect">
            <a:avLst/>
          </a:prstGeom>
        </p:spPr>
      </p:pic>
    </p:spTree>
    <p:extLst>
      <p:ext uri="{BB962C8B-B14F-4D97-AF65-F5344CB8AC3E}">
        <p14:creationId xmlns:p14="http://schemas.microsoft.com/office/powerpoint/2010/main" val="476042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45872-D0D7-4935-0704-1BA9B8534E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04DF34-81A1-F255-A1EF-E380D4CFB2C1}"/>
              </a:ext>
            </a:extLst>
          </p:cNvPr>
          <p:cNvSpPr>
            <a:spLocks noGrp="1"/>
          </p:cNvSpPr>
          <p:nvPr>
            <p:ph type="title"/>
          </p:nvPr>
        </p:nvSpPr>
        <p:spPr>
          <a:xfrm>
            <a:off x="340995" y="365474"/>
            <a:ext cx="10398913" cy="492443"/>
          </a:xfrm>
        </p:spPr>
        <p:txBody>
          <a:bodyPr/>
          <a:lstStyle/>
          <a:p>
            <a:r>
              <a:rPr lang="en-US" dirty="0"/>
              <a:t>Are we out of the valley yet?  - not really</a:t>
            </a:r>
          </a:p>
        </p:txBody>
      </p:sp>
      <p:sp>
        <p:nvSpPr>
          <p:cNvPr id="2" name="Text Placeholder 2">
            <a:extLst>
              <a:ext uri="{FF2B5EF4-FFF2-40B4-BE49-F238E27FC236}">
                <a16:creationId xmlns:a16="http://schemas.microsoft.com/office/drawing/2014/main" id="{1D45C474-AE60-D7D4-2B54-2645BA75AAD1}"/>
              </a:ext>
            </a:extLst>
          </p:cNvPr>
          <p:cNvSpPr>
            <a:spLocks noGrp="1"/>
          </p:cNvSpPr>
          <p:nvPr>
            <p:ph type="body" sz="quarter" idx="17"/>
          </p:nvPr>
        </p:nvSpPr>
        <p:spPr>
          <a:xfrm>
            <a:off x="283335" y="1594908"/>
            <a:ext cx="5228823" cy="1742791"/>
          </a:xfrm>
        </p:spPr>
        <p:txBody>
          <a:bodyPr>
            <a:normAutofit/>
          </a:bodyPr>
          <a:lstStyle/>
          <a:p>
            <a:pPr marL="457200" indent="-457200">
              <a:buFont typeface="Wingdings" panose="05000000000000000000" pitchFamily="2" charset="2"/>
              <a:buChar char="Ø"/>
            </a:pPr>
            <a:r>
              <a:rPr lang="en-US" sz="2000" dirty="0"/>
              <a:t>the next steps are :</a:t>
            </a:r>
          </a:p>
          <a:p>
            <a:pPr marL="1105200" lvl="1" indent="-457200">
              <a:buFont typeface="Wingdings" panose="05000000000000000000" pitchFamily="2" charset="2"/>
              <a:buChar char="Ø"/>
            </a:pPr>
            <a:r>
              <a:rPr lang="en-US" sz="2000" dirty="0"/>
              <a:t>Process Flow diagrams</a:t>
            </a:r>
          </a:p>
          <a:p>
            <a:pPr marL="1105200" lvl="1" indent="-457200">
              <a:buFont typeface="Wingdings" panose="05000000000000000000" pitchFamily="2" charset="2"/>
              <a:buChar char="Ø"/>
            </a:pPr>
            <a:r>
              <a:rPr lang="en-US" sz="2000" dirty="0"/>
              <a:t>Mass and Energy balance</a:t>
            </a:r>
          </a:p>
          <a:p>
            <a:pPr marL="1105200" lvl="1" indent="-457200">
              <a:buFont typeface="Wingdings" panose="05000000000000000000" pitchFamily="2" charset="2"/>
              <a:buChar char="Ø"/>
            </a:pPr>
            <a:r>
              <a:rPr lang="en-US" sz="2000" dirty="0"/>
              <a:t>High level equipment list</a:t>
            </a:r>
          </a:p>
          <a:p>
            <a:pPr marL="1105200" lvl="1" indent="-457200">
              <a:buFont typeface="Wingdings" panose="05000000000000000000" pitchFamily="2" charset="2"/>
              <a:buChar char="Ø"/>
            </a:pPr>
            <a:endParaRPr lang="en-US" sz="2000" dirty="0"/>
          </a:p>
          <a:p>
            <a:pPr marL="1105200" lvl="1" indent="-457200">
              <a:buFont typeface="Wingdings" panose="05000000000000000000" pitchFamily="2" charset="2"/>
              <a:buChar char="Ø"/>
            </a:pPr>
            <a:endParaRPr lang="en-US" sz="2000" dirty="0"/>
          </a:p>
          <a:p>
            <a:pPr marL="457200" indent="-457200">
              <a:buFont typeface="Wingdings" panose="05000000000000000000" pitchFamily="2" charset="2"/>
              <a:buChar char="Ø"/>
            </a:pPr>
            <a:endParaRPr lang="en-US" sz="2000" dirty="0"/>
          </a:p>
        </p:txBody>
      </p:sp>
      <p:sp>
        <p:nvSpPr>
          <p:cNvPr id="6" name="Text Placeholder 2">
            <a:extLst>
              <a:ext uri="{FF2B5EF4-FFF2-40B4-BE49-F238E27FC236}">
                <a16:creationId xmlns:a16="http://schemas.microsoft.com/office/drawing/2014/main" id="{E828BFEA-D214-B71D-566D-BF55C08C1B8C}"/>
              </a:ext>
            </a:extLst>
          </p:cNvPr>
          <p:cNvSpPr txBox="1">
            <a:spLocks/>
          </p:cNvSpPr>
          <p:nvPr/>
        </p:nvSpPr>
        <p:spPr bwMode="auto">
          <a:xfrm>
            <a:off x="9278556" y="1771669"/>
            <a:ext cx="2798199" cy="690214"/>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400" b="0" i="0" u="none" kern="1200" baseline="0" dirty="0" smtClean="0">
                <a:solidFill>
                  <a:schemeClr val="tx1"/>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400" b="0" i="0" u="none" kern="1200" baseline="0" dirty="0" smtClean="0">
                <a:solidFill>
                  <a:srgbClr val="333333"/>
                </a:solidFill>
                <a:latin typeface="+mn-lt"/>
                <a:ea typeface="Calibri Light" panose="020F0302020204030204" pitchFamily="34" charset="0"/>
                <a:cs typeface="Calibri Light" panose="020F0302020204030204" pitchFamily="34" charset="0"/>
              </a:defRPr>
            </a:lvl2pPr>
            <a:lvl3pPr marL="963000" indent="0" algn="l" defTabSz="914400" rtl="0" eaLnBrk="1" latinLnBrk="0" hangingPunct="1">
              <a:lnSpc>
                <a:spcPct val="95000"/>
              </a:lnSpc>
              <a:spcBef>
                <a:spcPts val="500"/>
              </a:spcBef>
              <a:spcAft>
                <a:spcPts val="500"/>
              </a:spcAft>
              <a:buClr>
                <a:srgbClr val="6BB745"/>
              </a:buClr>
              <a:buSzPct val="100000"/>
              <a:buFont typeface="Arial" pitchFamily="34" charset="0"/>
              <a:buNone/>
              <a:defRPr kumimoji="0" lang="en-GB" sz="2400" b="0" i="0" u="none" kern="1200" baseline="0" dirty="0" smtClean="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5200" lvl="1" indent="-457200">
              <a:buFont typeface="Wingdings" panose="05000000000000000000" pitchFamily="2" charset="2"/>
              <a:buChar char="ü"/>
            </a:pPr>
            <a:r>
              <a:rPr lang="en-US" sz="2000" dirty="0"/>
              <a:t>Initial interest for investment</a:t>
            </a:r>
          </a:p>
          <a:p>
            <a:pPr marL="457200" indent="-457200">
              <a:buFont typeface="Wingdings" panose="05000000000000000000" pitchFamily="2" charset="2"/>
              <a:buChar char="q"/>
            </a:pPr>
            <a:endParaRPr lang="en-US" sz="2000" dirty="0"/>
          </a:p>
        </p:txBody>
      </p:sp>
      <p:sp>
        <p:nvSpPr>
          <p:cNvPr id="11" name="TextBox 10">
            <a:extLst>
              <a:ext uri="{FF2B5EF4-FFF2-40B4-BE49-F238E27FC236}">
                <a16:creationId xmlns:a16="http://schemas.microsoft.com/office/drawing/2014/main" id="{80C81089-6DDC-EC39-07E6-E377891BDF40}"/>
              </a:ext>
            </a:extLst>
          </p:cNvPr>
          <p:cNvSpPr txBox="1"/>
          <p:nvPr/>
        </p:nvSpPr>
        <p:spPr>
          <a:xfrm>
            <a:off x="1456923" y="1010732"/>
            <a:ext cx="8672310" cy="461665"/>
          </a:xfrm>
          <a:prstGeom prst="rect">
            <a:avLst/>
          </a:prstGeom>
          <a:noFill/>
        </p:spPr>
        <p:txBody>
          <a:bodyPr wrap="square">
            <a:spAutoFit/>
          </a:bodyPr>
          <a:lstStyle/>
          <a:p>
            <a:pPr algn="ctr"/>
            <a:r>
              <a:rPr lang="en-US" sz="2400" b="1" dirty="0"/>
              <a:t>TRL 7 is not an acronym for investment decision!</a:t>
            </a:r>
          </a:p>
        </p:txBody>
      </p:sp>
      <p:sp>
        <p:nvSpPr>
          <p:cNvPr id="12" name="Arrow: Right 11">
            <a:extLst>
              <a:ext uri="{FF2B5EF4-FFF2-40B4-BE49-F238E27FC236}">
                <a16:creationId xmlns:a16="http://schemas.microsoft.com/office/drawing/2014/main" id="{6BCB8578-D156-85D2-823B-A505F9B2C8F4}"/>
              </a:ext>
            </a:extLst>
          </p:cNvPr>
          <p:cNvSpPr/>
          <p:nvPr/>
        </p:nvSpPr>
        <p:spPr>
          <a:xfrm>
            <a:off x="4468969" y="2086377"/>
            <a:ext cx="785611" cy="379927"/>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DD86FEF-E51E-A78D-63A9-D0B84D51EF51}"/>
              </a:ext>
            </a:extLst>
          </p:cNvPr>
          <p:cNvSpPr/>
          <p:nvPr/>
        </p:nvSpPr>
        <p:spPr>
          <a:xfrm>
            <a:off x="8912181" y="2016691"/>
            <a:ext cx="785611" cy="379927"/>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A156F749-C680-652C-A99C-2365A54F11D3}"/>
              </a:ext>
            </a:extLst>
          </p:cNvPr>
          <p:cNvSpPr txBox="1">
            <a:spLocks/>
          </p:cNvSpPr>
          <p:nvPr/>
        </p:nvSpPr>
        <p:spPr bwMode="auto">
          <a:xfrm>
            <a:off x="5096278" y="1549057"/>
            <a:ext cx="3815903" cy="18799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fontScale="92500" lnSpcReduction="20000"/>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400" b="0" i="0" u="none" kern="1200" baseline="0" dirty="0" smtClean="0">
                <a:solidFill>
                  <a:schemeClr val="tx1"/>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400" b="0" i="0" u="none" kern="1200" baseline="0" dirty="0" smtClean="0">
                <a:solidFill>
                  <a:srgbClr val="333333"/>
                </a:solidFill>
                <a:latin typeface="+mn-lt"/>
                <a:ea typeface="Calibri Light" panose="020F0302020204030204" pitchFamily="34" charset="0"/>
                <a:cs typeface="Calibri Light" panose="020F0302020204030204" pitchFamily="34" charset="0"/>
              </a:defRPr>
            </a:lvl2pPr>
            <a:lvl3pPr marL="963000" indent="0" algn="l" defTabSz="914400" rtl="0" eaLnBrk="1" latinLnBrk="0" hangingPunct="1">
              <a:lnSpc>
                <a:spcPct val="95000"/>
              </a:lnSpc>
              <a:spcBef>
                <a:spcPts val="500"/>
              </a:spcBef>
              <a:spcAft>
                <a:spcPts val="500"/>
              </a:spcAft>
              <a:buClr>
                <a:srgbClr val="6BB745"/>
              </a:buClr>
              <a:buSzPct val="100000"/>
              <a:buFont typeface="Arial" pitchFamily="34" charset="0"/>
              <a:buNone/>
              <a:defRPr kumimoji="0" lang="en-GB" sz="2400" b="0" i="0" u="none" kern="1200" baseline="0" dirty="0" smtClean="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Wingdings" panose="05000000000000000000" pitchFamily="2" charset="2"/>
              <a:buChar char="v"/>
            </a:pPr>
            <a:r>
              <a:rPr lang="en-US" sz="2000" dirty="0"/>
              <a:t>leading to:</a:t>
            </a:r>
          </a:p>
          <a:p>
            <a:pPr marL="1105200" lvl="1" indent="-457200">
              <a:buFont typeface="Wingdings" panose="05000000000000000000" pitchFamily="2" charset="2"/>
              <a:buChar char="v"/>
            </a:pPr>
            <a:r>
              <a:rPr lang="en-US" sz="2000" dirty="0"/>
              <a:t>Revenues Estimation</a:t>
            </a:r>
          </a:p>
          <a:p>
            <a:pPr marL="1420200" lvl="2" indent="-457200">
              <a:buFont typeface="Wingdings" panose="05000000000000000000" pitchFamily="2" charset="2"/>
              <a:buChar char="v"/>
            </a:pPr>
            <a:r>
              <a:rPr lang="en-US" sz="2000" dirty="0"/>
              <a:t>Product acceptance/standards</a:t>
            </a:r>
          </a:p>
          <a:p>
            <a:pPr marL="1105200" lvl="1" indent="-457200">
              <a:buFont typeface="Wingdings" panose="05000000000000000000" pitchFamily="2" charset="2"/>
              <a:buChar char="v"/>
            </a:pPr>
            <a:r>
              <a:rPr lang="en-US" sz="2000" dirty="0"/>
              <a:t>OPEX Estimation</a:t>
            </a:r>
          </a:p>
          <a:p>
            <a:pPr marL="1105200" lvl="1" indent="-457200">
              <a:buFont typeface="Wingdings" panose="05000000000000000000" pitchFamily="2" charset="2"/>
              <a:buChar char="v"/>
            </a:pPr>
            <a:r>
              <a:rPr lang="en-US" sz="2000" dirty="0"/>
              <a:t>CAPEX Estimation</a:t>
            </a:r>
          </a:p>
          <a:p>
            <a:pPr marL="1105200" lvl="1" indent="-457200">
              <a:buFont typeface="Wingdings" panose="05000000000000000000" pitchFamily="2" charset="2"/>
              <a:buChar char="v"/>
            </a:pPr>
            <a:endParaRPr lang="en-US" sz="2000" dirty="0"/>
          </a:p>
          <a:p>
            <a:pPr marL="1105200" lvl="1" indent="-457200">
              <a:buFont typeface="Wingdings" panose="05000000000000000000" pitchFamily="2" charset="2"/>
              <a:buChar char="v"/>
            </a:pPr>
            <a:endParaRPr lang="en-US" sz="2000" dirty="0"/>
          </a:p>
          <a:p>
            <a:pPr marL="457200" indent="-457200">
              <a:buFont typeface="Wingdings" panose="05000000000000000000" pitchFamily="2" charset="2"/>
              <a:buChar char="v"/>
            </a:pPr>
            <a:endParaRPr lang="en-US" sz="2000" dirty="0"/>
          </a:p>
        </p:txBody>
      </p:sp>
      <p:sp>
        <p:nvSpPr>
          <p:cNvPr id="15" name="Arrow: Right 14">
            <a:extLst>
              <a:ext uri="{FF2B5EF4-FFF2-40B4-BE49-F238E27FC236}">
                <a16:creationId xmlns:a16="http://schemas.microsoft.com/office/drawing/2014/main" id="{9187734E-CE60-AC54-BA1E-AA5E13001272}"/>
              </a:ext>
            </a:extLst>
          </p:cNvPr>
          <p:cNvSpPr/>
          <p:nvPr/>
        </p:nvSpPr>
        <p:spPr>
          <a:xfrm rot="5400000">
            <a:off x="10537067" y="2673634"/>
            <a:ext cx="785611" cy="379927"/>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9085E0DC-17D0-ADE5-9E60-6D58A9293823}"/>
              </a:ext>
            </a:extLst>
          </p:cNvPr>
          <p:cNvSpPr txBox="1">
            <a:spLocks/>
          </p:cNvSpPr>
          <p:nvPr/>
        </p:nvSpPr>
        <p:spPr bwMode="auto">
          <a:xfrm>
            <a:off x="9238443" y="3429000"/>
            <a:ext cx="2878427" cy="1244020"/>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fontScale="92500" lnSpcReduction="10000"/>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400" b="0" i="0" u="none" kern="1200" baseline="0" dirty="0" smtClean="0">
                <a:solidFill>
                  <a:schemeClr val="tx1"/>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400" b="0" i="0" u="none" kern="1200" baseline="0" dirty="0" smtClean="0">
                <a:solidFill>
                  <a:srgbClr val="333333"/>
                </a:solidFill>
                <a:latin typeface="+mn-lt"/>
                <a:ea typeface="Calibri Light" panose="020F0302020204030204" pitchFamily="34" charset="0"/>
                <a:cs typeface="Calibri Light" panose="020F0302020204030204" pitchFamily="34" charset="0"/>
              </a:defRPr>
            </a:lvl2pPr>
            <a:lvl3pPr marL="963000" indent="0" algn="l" defTabSz="914400" rtl="0" eaLnBrk="1" latinLnBrk="0" hangingPunct="1">
              <a:lnSpc>
                <a:spcPct val="95000"/>
              </a:lnSpc>
              <a:spcBef>
                <a:spcPts val="500"/>
              </a:spcBef>
              <a:spcAft>
                <a:spcPts val="500"/>
              </a:spcAft>
              <a:buClr>
                <a:srgbClr val="6BB745"/>
              </a:buClr>
              <a:buSzPct val="100000"/>
              <a:buFont typeface="Arial" pitchFamily="34" charset="0"/>
              <a:buNone/>
              <a:defRPr kumimoji="0" lang="en-GB" sz="2400" b="0" i="0" u="none" kern="1200" baseline="0" dirty="0" smtClean="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5200" lvl="1" indent="-457200">
              <a:buFont typeface="Wingdings" panose="05000000000000000000" pitchFamily="2" charset="2"/>
              <a:buChar char="q"/>
            </a:pPr>
            <a:r>
              <a:rPr lang="en-US" sz="2000" dirty="0"/>
              <a:t>Detailed Engineering</a:t>
            </a:r>
          </a:p>
          <a:p>
            <a:pPr marL="1105200" lvl="1" indent="-457200">
              <a:buFont typeface="Wingdings" panose="05000000000000000000" pitchFamily="2" charset="2"/>
              <a:buChar char="q"/>
            </a:pPr>
            <a:r>
              <a:rPr lang="en-US" sz="2000" dirty="0"/>
              <a:t>CAPEX funding opportunities</a:t>
            </a:r>
          </a:p>
          <a:p>
            <a:pPr marL="1105200" lvl="1" indent="-457200">
              <a:buFont typeface="Wingdings" panose="05000000000000000000" pitchFamily="2" charset="2"/>
              <a:buChar char="q"/>
            </a:pPr>
            <a:endParaRPr lang="en-US" sz="2000" dirty="0"/>
          </a:p>
          <a:p>
            <a:pPr marL="457200" indent="-457200">
              <a:buFont typeface="Wingdings" panose="05000000000000000000" pitchFamily="2" charset="2"/>
              <a:buChar char="q"/>
            </a:pPr>
            <a:endParaRPr lang="en-US" sz="2000" dirty="0"/>
          </a:p>
        </p:txBody>
      </p:sp>
      <p:sp>
        <p:nvSpPr>
          <p:cNvPr id="17" name="TextBox 16">
            <a:extLst>
              <a:ext uri="{FF2B5EF4-FFF2-40B4-BE49-F238E27FC236}">
                <a16:creationId xmlns:a16="http://schemas.microsoft.com/office/drawing/2014/main" id="{E2E897BB-6CD8-C99B-9EB3-3CEB6E88629E}"/>
              </a:ext>
            </a:extLst>
          </p:cNvPr>
          <p:cNvSpPr txBox="1"/>
          <p:nvPr/>
        </p:nvSpPr>
        <p:spPr>
          <a:xfrm>
            <a:off x="1749115" y="3547837"/>
            <a:ext cx="6199138" cy="830997"/>
          </a:xfrm>
          <a:prstGeom prst="rect">
            <a:avLst/>
          </a:prstGeom>
          <a:noFill/>
          <a:ln>
            <a:solidFill>
              <a:srgbClr val="FF0000"/>
            </a:solidFill>
          </a:ln>
        </p:spPr>
        <p:txBody>
          <a:bodyPr wrap="square" rtlCol="0">
            <a:spAutoFit/>
          </a:bodyPr>
          <a:lstStyle/>
          <a:p>
            <a:pPr algn="ctr"/>
            <a:r>
              <a:rPr lang="en-US" sz="2400" i="1" dirty="0">
                <a:solidFill>
                  <a:srgbClr val="FF0000"/>
                </a:solidFill>
              </a:rPr>
              <a:t>Most R&amp;D projects do not provide such data but instead focus on LCA </a:t>
            </a:r>
          </a:p>
        </p:txBody>
      </p:sp>
      <p:sp>
        <p:nvSpPr>
          <p:cNvPr id="18" name="Arrow: Right 17">
            <a:extLst>
              <a:ext uri="{FF2B5EF4-FFF2-40B4-BE49-F238E27FC236}">
                <a16:creationId xmlns:a16="http://schemas.microsoft.com/office/drawing/2014/main" id="{69BA2E68-ABAC-6444-818D-A79A40929281}"/>
              </a:ext>
            </a:extLst>
          </p:cNvPr>
          <p:cNvSpPr/>
          <p:nvPr/>
        </p:nvSpPr>
        <p:spPr>
          <a:xfrm rot="5400000">
            <a:off x="10537067" y="4875862"/>
            <a:ext cx="785611" cy="379927"/>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E54CCC23-DECC-0C22-7042-D6ACE532B44D}"/>
              </a:ext>
            </a:extLst>
          </p:cNvPr>
          <p:cNvSpPr txBox="1">
            <a:spLocks/>
          </p:cNvSpPr>
          <p:nvPr/>
        </p:nvSpPr>
        <p:spPr bwMode="auto">
          <a:xfrm>
            <a:off x="8950812" y="5537289"/>
            <a:ext cx="3453685" cy="1244020"/>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400" b="0" i="0" u="none" kern="1200" baseline="0" dirty="0" smtClean="0">
                <a:solidFill>
                  <a:schemeClr val="tx1"/>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400" b="0" i="0" u="none" kern="1200" baseline="0" dirty="0" smtClean="0">
                <a:solidFill>
                  <a:srgbClr val="333333"/>
                </a:solidFill>
                <a:latin typeface="+mn-lt"/>
                <a:ea typeface="Calibri Light" panose="020F0302020204030204" pitchFamily="34" charset="0"/>
                <a:cs typeface="Calibri Light" panose="020F0302020204030204" pitchFamily="34" charset="0"/>
              </a:defRPr>
            </a:lvl2pPr>
            <a:lvl3pPr marL="963000" indent="0" algn="l" defTabSz="914400" rtl="0" eaLnBrk="1" latinLnBrk="0" hangingPunct="1">
              <a:lnSpc>
                <a:spcPct val="95000"/>
              </a:lnSpc>
              <a:spcBef>
                <a:spcPts val="500"/>
              </a:spcBef>
              <a:spcAft>
                <a:spcPts val="500"/>
              </a:spcAft>
              <a:buClr>
                <a:srgbClr val="6BB745"/>
              </a:buClr>
              <a:buSzPct val="100000"/>
              <a:buFont typeface="Arial" pitchFamily="34" charset="0"/>
              <a:buNone/>
              <a:defRPr kumimoji="0" lang="en-GB" sz="2400" b="0" i="0" u="none" kern="1200" baseline="0" dirty="0" smtClean="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05200" lvl="1" indent="-457200">
              <a:buFont typeface="Wingdings" panose="05000000000000000000" pitchFamily="2" charset="2"/>
              <a:buChar char="ü"/>
            </a:pPr>
            <a:r>
              <a:rPr lang="en-US" sz="2000" dirty="0"/>
              <a:t>Plant construction</a:t>
            </a:r>
          </a:p>
          <a:p>
            <a:pPr marL="457200" indent="-457200">
              <a:buFont typeface="Wingdings" panose="05000000000000000000" pitchFamily="2" charset="2"/>
              <a:buChar char="ü"/>
            </a:pPr>
            <a:endParaRPr lang="en-US" sz="2000" dirty="0"/>
          </a:p>
        </p:txBody>
      </p:sp>
      <p:sp>
        <p:nvSpPr>
          <p:cNvPr id="21" name="TextBox 20">
            <a:extLst>
              <a:ext uri="{FF2B5EF4-FFF2-40B4-BE49-F238E27FC236}">
                <a16:creationId xmlns:a16="http://schemas.microsoft.com/office/drawing/2014/main" id="{4D7A5403-A140-67AD-E6ED-0406899187BE}"/>
              </a:ext>
            </a:extLst>
          </p:cNvPr>
          <p:cNvSpPr txBox="1"/>
          <p:nvPr/>
        </p:nvSpPr>
        <p:spPr>
          <a:xfrm>
            <a:off x="1762205" y="4510533"/>
            <a:ext cx="6199138" cy="1200329"/>
          </a:xfrm>
          <a:prstGeom prst="rect">
            <a:avLst/>
          </a:prstGeom>
          <a:noFill/>
          <a:ln>
            <a:solidFill>
              <a:srgbClr val="FF0000"/>
            </a:solidFill>
          </a:ln>
        </p:spPr>
        <p:txBody>
          <a:bodyPr wrap="square" rtlCol="0">
            <a:spAutoFit/>
          </a:bodyPr>
          <a:lstStyle/>
          <a:p>
            <a:pPr algn="ctr"/>
            <a:r>
              <a:rPr lang="en-US" sz="2400" i="1" dirty="0">
                <a:solidFill>
                  <a:srgbClr val="FF0000"/>
                </a:solidFill>
              </a:rPr>
              <a:t>Some R&amp;D projects will do Revenues and OPEX (internet pricing) but very few will perform a serious CAPEX study </a:t>
            </a:r>
          </a:p>
        </p:txBody>
      </p:sp>
    </p:spTree>
    <p:extLst>
      <p:ext uri="{BB962C8B-B14F-4D97-AF65-F5344CB8AC3E}">
        <p14:creationId xmlns:p14="http://schemas.microsoft.com/office/powerpoint/2010/main" val="36795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circle(in)">
                                      <p:cBhvr>
                                        <p:cTn id="6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6" grpId="0" animBg="1"/>
      <p:bldP spid="12" grpId="0" animBg="1"/>
      <p:bldP spid="13" grpId="0" animBg="1"/>
      <p:bldP spid="14" grpId="0" animBg="1"/>
      <p:bldP spid="15" grpId="0" animBg="1"/>
      <p:bldP spid="16" grpId="0" animBg="1"/>
      <p:bldP spid="17" grpId="0" animBg="1"/>
      <p:bldP spid="18" grpId="0" animBg="1"/>
      <p:bldP spid="1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RNRSTYLE" val="CoverTitel1"/>
</p:tagLst>
</file>

<file path=ppt/tags/tag2.xml><?xml version="1.0" encoding="utf-8"?>
<p:tagLst xmlns:a="http://schemas.openxmlformats.org/drawingml/2006/main" xmlns:r="http://schemas.openxmlformats.org/officeDocument/2006/relationships" xmlns:p="http://schemas.openxmlformats.org/presentationml/2006/main">
  <p:tag name="RNRSTYLE" val="CoverTitel1"/>
</p:tagLst>
</file>

<file path=ppt/tags/tag3.xml><?xml version="1.0" encoding="utf-8"?>
<p:tagLst xmlns:a="http://schemas.openxmlformats.org/drawingml/2006/main" xmlns:r="http://schemas.openxmlformats.org/officeDocument/2006/relationships" xmlns:p="http://schemas.openxmlformats.org/presentationml/2006/main">
  <p:tag name="RNRSTYLE" val="CoverTitel1"/>
</p:tagLst>
</file>

<file path=ppt/tags/tag4.xml><?xml version="1.0" encoding="utf-8"?>
<p:tagLst xmlns:a="http://schemas.openxmlformats.org/drawingml/2006/main" xmlns:r="http://schemas.openxmlformats.org/officeDocument/2006/relationships" xmlns:p="http://schemas.openxmlformats.org/presentationml/2006/main">
  <p:tag name="RNRSTYLE" val="CoverTitel1"/>
</p:tagLst>
</file>

<file path=ppt/tags/tag5.xml><?xml version="1.0" encoding="utf-8"?>
<p:tagLst xmlns:a="http://schemas.openxmlformats.org/drawingml/2006/main" xmlns:r="http://schemas.openxmlformats.org/officeDocument/2006/relationships" xmlns:p="http://schemas.openxmlformats.org/presentationml/2006/main">
  <p:tag name="RNRSTYLE" val="CoverTitel1"/>
</p:tagLst>
</file>

<file path=ppt/tags/tag6.xml><?xml version="1.0" encoding="utf-8"?>
<p:tagLst xmlns:a="http://schemas.openxmlformats.org/drawingml/2006/main" xmlns:r="http://schemas.openxmlformats.org/officeDocument/2006/relationships" xmlns:p="http://schemas.openxmlformats.org/presentationml/2006/main">
  <p:tag name="RNRSTYLE" val="CoverTitel1"/>
</p:tagLst>
</file>

<file path=ppt/tags/tag7.xml><?xml version="1.0" encoding="utf-8"?>
<p:tagLst xmlns:a="http://schemas.openxmlformats.org/drawingml/2006/main" xmlns:r="http://schemas.openxmlformats.org/officeDocument/2006/relationships" xmlns:p="http://schemas.openxmlformats.org/presentationml/2006/main">
  <p:tag name="RNRSTYLE" val="CoverTitel1"/>
</p:tagLst>
</file>

<file path=ppt/tags/tag8.xml><?xml version="1.0" encoding="utf-8"?>
<p:tagLst xmlns:a="http://schemas.openxmlformats.org/drawingml/2006/main" xmlns:r="http://schemas.openxmlformats.org/officeDocument/2006/relationships" xmlns:p="http://schemas.openxmlformats.org/presentationml/2006/main">
  <p:tag name="RNRSTYLE" val="CoverTitel1"/>
</p:tagLst>
</file>

<file path=ppt/theme/theme1.xml><?xml version="1.0" encoding="utf-8"?>
<a:theme xmlns:a="http://schemas.openxmlformats.org/drawingml/2006/main" name="Cover-white-Bg">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8_eitRaw_PresentationMaster.potx" id="{DC858601-12D4-402D-9F46-02DFA6F2EDE4}" vid="{8DEEACA0-1221-42A7-AC92-909CB06BEBB3}"/>
    </a:ext>
  </a:extLst>
</a:theme>
</file>

<file path=ppt/theme/theme2.xml><?xml version="1.0" encoding="utf-8"?>
<a:theme xmlns:a="http://schemas.openxmlformats.org/drawingml/2006/main" name="Content Slides">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3.xml><?xml version="1.0" encoding="utf-8"?>
<a:theme xmlns:a="http://schemas.openxmlformats.org/drawingml/2006/main" name="Dark Background/Imag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docProps/app.xml><?xml version="1.0" encoding="utf-8"?>
<Properties xmlns="http://schemas.openxmlformats.org/officeDocument/2006/extended-properties" xmlns:vt="http://schemas.openxmlformats.org/officeDocument/2006/docPropsVTypes">
  <TotalTime>544</TotalTime>
  <Words>478</Words>
  <Application>Microsoft Office PowerPoint</Application>
  <PresentationFormat>Widescreen</PresentationFormat>
  <Paragraphs>85</Paragraphs>
  <Slides>11</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Arial</vt:lpstr>
      <vt:lpstr>Calibri</vt:lpstr>
      <vt:lpstr>Calibri Light</vt:lpstr>
      <vt:lpstr>System Font Regular</vt:lpstr>
      <vt:lpstr>Wingdings</vt:lpstr>
      <vt:lpstr>Cover-white-Bg</vt:lpstr>
      <vt:lpstr>Content Slides</vt:lpstr>
      <vt:lpstr>Dark Background/Image</vt:lpstr>
      <vt:lpstr>How to Cross a Valley</vt:lpstr>
      <vt:lpstr>The Infamous Valley of Death…</vt:lpstr>
      <vt:lpstr>Research Side</vt:lpstr>
      <vt:lpstr>Industry Side</vt:lpstr>
      <vt:lpstr>The TESMET Research group</vt:lpstr>
      <vt:lpstr>Research Side</vt:lpstr>
      <vt:lpstr>METLEN’s Industrial pilots</vt:lpstr>
      <vt:lpstr>METLEN’s Industrial pilots</vt:lpstr>
      <vt:lpstr>Are we out of the valley yet?  - not really</vt:lpstr>
      <vt:lpstr>How to cross the valley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Μαγδαληνη Μυλωνα</dc:creator>
  <cp:lastModifiedBy>Efthymios Balomenos</cp:lastModifiedBy>
  <cp:revision>16</cp:revision>
  <dcterms:created xsi:type="dcterms:W3CDTF">2024-10-30T07:44:04Z</dcterms:created>
  <dcterms:modified xsi:type="dcterms:W3CDTF">2024-11-20T05:30:40Z</dcterms:modified>
</cp:coreProperties>
</file>